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hape 95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04" name="Shape 104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 Johnny Appleseed</a:t>
            </a:r>
          </a:p>
        </p:txBody>
      </p:sp>
      <p:sp>
        <p:nvSpPr>
          <p:cNvPr id="113" name="Shape 113"/>
          <p:cNvSpPr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”Kirjoita lainaus tähän.” </a:t>
            </a:r>
          </a:p>
        </p:txBody>
      </p:sp>
      <p:sp>
        <p:nvSpPr>
          <p:cNvPr id="114" name="Shape 114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vaak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k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Otsikkoteksti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va –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Shape 49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– y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Shape 76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Otsikkoteksti</a:t>
            </a:r>
          </a:p>
        </p:txBody>
      </p:sp>
      <p:sp>
        <p:nvSpPr>
          <p:cNvPr id="77" name="Shape 77"/>
          <p:cNvSpPr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Otsikkoteksti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hyperlink" Target="http://www.jarviseutu.fi" TargetMode="External"/><Relationship Id="rId4" Type="http://schemas.openxmlformats.org/officeDocument/2006/relationships/hyperlink" Target="http://www.kiuruvesi.fi" TargetMode="External"/><Relationship Id="rId5" Type="http://schemas.openxmlformats.org/officeDocument/2006/relationships/hyperlink" Target="http://peda.net" TargetMode="External"/><Relationship Id="rId6" Type="http://schemas.openxmlformats.org/officeDocument/2006/relationships/hyperlink" Target="http://www.vastavalo.fi" TargetMode="External"/><Relationship Id="rId7" Type="http://schemas.openxmlformats.org/officeDocument/2006/relationships/hyperlink" Target="http://keijukammari.blogstop.com" TargetMode="External"/><Relationship Id="rId8" Type="http://schemas.openxmlformats.org/officeDocument/2006/relationships/hyperlink" Target="http://9csuuralueet.wiki.spaces.com" TargetMode="External"/><Relationship Id="rId9" Type="http://schemas.openxmlformats.org/officeDocument/2006/relationships/hyperlink" Target="http://www.tahko.fi" TargetMode="External"/><Relationship Id="rId10" Type="http://schemas.openxmlformats.org/officeDocument/2006/relationships/hyperlink" Target="http://wikispaies.com" TargetMode="Externa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xfrm>
            <a:off x="2992109" y="3765550"/>
            <a:ext cx="11684001" cy="2222500"/>
          </a:xfrm>
          <a:prstGeom prst="rect">
            <a:avLst/>
          </a:prstGeom>
        </p:spPr>
        <p:txBody>
          <a:bodyPr/>
          <a:lstStyle/>
          <a:p>
            <a:pPr/>
            <a:r>
              <a:t>Järvi-suomi</a:t>
            </a:r>
          </a:p>
        </p:txBody>
      </p:sp>
      <p:sp>
        <p:nvSpPr>
          <p:cNvPr id="140" name="Shape 140"/>
          <p:cNvSpPr/>
          <p:nvPr/>
        </p:nvSpPr>
        <p:spPr>
          <a:xfrm>
            <a:off x="5729713" y="8725982"/>
            <a:ext cx="740532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Tekijät Kasperi, Hilma Ja Veeti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30921765" y="3259215"/>
            <a:ext cx="13004801" cy="9753601"/>
          </a:xfrm>
          <a:prstGeom prst="rect">
            <a:avLst/>
          </a:prstGeom>
        </p:spPr>
      </p:pic>
      <p:sp>
        <p:nvSpPr>
          <p:cNvPr id="190" name="Shape 190"/>
          <p:cNvSpPr/>
          <p:nvPr/>
        </p:nvSpPr>
        <p:spPr>
          <a:xfrm>
            <a:off x="3348149" y="336536"/>
            <a:ext cx="6308502" cy="5207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Muuta Mielenkiintoista</a:t>
            </a:r>
          </a:p>
        </p:txBody>
      </p:sp>
      <p:sp>
        <p:nvSpPr>
          <p:cNvPr id="191" name="Shape 191"/>
          <p:cNvSpPr/>
          <p:nvPr/>
        </p:nvSpPr>
        <p:spPr>
          <a:xfrm>
            <a:off x="1434591" y="5887005"/>
            <a:ext cx="10135617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Järvi-Suomessa on paljon metsäteollisuutta.</a:t>
            </a:r>
          </a:p>
          <a:p>
            <a:pPr/>
            <a:r>
              <a:t>Järvi-Suomessa ihmismäärä kaksinkertaistuu</a:t>
            </a:r>
          </a:p>
          <a:p>
            <a:pPr/>
            <a:r>
              <a:t>kesällä. Järvi-Suomessa korkein</a:t>
            </a:r>
          </a:p>
          <a:p>
            <a:pPr/>
            <a:r>
              <a:t>kohta sijaitsee Nilsiässä, joka ulottuu</a:t>
            </a:r>
          </a:p>
          <a:p>
            <a:pPr/>
            <a:r>
              <a:t>314 metriä merenpinnasta.</a:t>
            </a:r>
          </a:p>
        </p:txBody>
      </p:sp>
      <p:pic>
        <p:nvPicPr>
          <p:cNvPr id="192" name="1BFDFCEA-F2F8-461C-ADD2-43427183C16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422" y="1614243"/>
            <a:ext cx="12605956" cy="3764804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716528" y="5335800"/>
            <a:ext cx="55717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Tahko sijaitsee Nilsiässä.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26485280" y="3721465"/>
            <a:ext cx="5080001" cy="3810001"/>
          </a:xfrm>
          <a:prstGeom prst="rect">
            <a:avLst/>
          </a:prstGeom>
        </p:spPr>
      </p:pic>
      <p:sp>
        <p:nvSpPr>
          <p:cNvPr id="196" name="Shape 196"/>
          <p:cNvSpPr/>
          <p:nvPr/>
        </p:nvSpPr>
        <p:spPr>
          <a:xfrm>
            <a:off x="4844909" y="2605246"/>
            <a:ext cx="3314982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Lähteet:</a:t>
            </a:r>
          </a:p>
        </p:txBody>
      </p:sp>
      <p:sp>
        <p:nvSpPr>
          <p:cNvPr id="197" name="Shape 197"/>
          <p:cNvSpPr/>
          <p:nvPr/>
        </p:nvSpPr>
        <p:spPr>
          <a:xfrm>
            <a:off x="-145579" y="4178665"/>
            <a:ext cx="13295958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www.jarviseutu.fi</a:t>
            </a:r>
            <a:r>
              <a:t> , </a:t>
            </a:r>
            <a:r>
              <a:rPr u="sng">
                <a:hlinkClick r:id="rId4" invalidUrl="" action="" tgtFrame="" tooltip="" history="1" highlightClick="0" endSnd="0"/>
              </a:rPr>
              <a:t>www.kiuruvesi.fi</a:t>
            </a:r>
            <a:r>
              <a:t> , </a:t>
            </a:r>
            <a:r>
              <a:rPr u="sng">
                <a:hlinkClick r:id="rId5" invalidUrl="" action="" tgtFrame="" tooltip="" history="1" highlightClick="0" endSnd="0"/>
              </a:rPr>
              <a:t>peda.net</a:t>
            </a:r>
            <a:r>
              <a:t> ,</a:t>
            </a:r>
          </a:p>
          <a:p>
            <a:pPr/>
            <a:r>
              <a:rPr u="sng">
                <a:hlinkClick r:id="rId6" invalidUrl="" action="" tgtFrame="" tooltip="" history="1" highlightClick="0" endSnd="0"/>
              </a:rPr>
              <a:t>www.vastavalo.fi</a:t>
            </a:r>
            <a:r>
              <a:t> , </a:t>
            </a:r>
            <a:r>
              <a:rPr u="sng">
                <a:hlinkClick r:id="rId7" invalidUrl="" action="" tgtFrame="" tooltip="" history="1" highlightClick="0" endSnd="0"/>
              </a:rPr>
              <a:t>keijukammari.blogstop.com</a:t>
            </a:r>
            <a:r>
              <a:t> ,</a:t>
            </a:r>
          </a:p>
          <a:p>
            <a:pPr/>
            <a:r>
              <a:rPr u="sng">
                <a:hlinkClick r:id="rId8" invalidUrl="" action="" tgtFrame="" tooltip="" history="1" highlightClick="0" endSnd="0"/>
              </a:rPr>
              <a:t>9CSuuralueet.wiki.spaces.com</a:t>
            </a:r>
            <a:r>
              <a:t> ,  </a:t>
            </a:r>
          </a:p>
          <a:p>
            <a:pPr/>
            <a:r>
              <a:rPr u="sng">
                <a:hlinkClick r:id="rId9" invalidUrl="" action="" tgtFrame="" tooltip="" history="1" highlightClick="0" endSnd="0"/>
              </a:rPr>
              <a:t>www.tahko.fi</a:t>
            </a:r>
            <a:r>
              <a:t> , </a:t>
            </a:r>
            <a:r>
              <a:rPr u="sng">
                <a:hlinkClick r:id="rId10" invalidUrl="" action="" tgtFrame="" tooltip="" history="1" highlightClick="0" endSnd="0"/>
              </a:rPr>
              <a:t>wikispaies.com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26009601" y="936625"/>
            <a:ext cx="11455401" cy="8591550"/>
          </a:xfrm>
          <a:prstGeom prst="rect">
            <a:avLst/>
          </a:prstGeom>
        </p:spPr>
      </p:pic>
      <p:sp>
        <p:nvSpPr>
          <p:cNvPr id="200" name="Shape 200"/>
          <p:cNvSpPr/>
          <p:nvPr>
            <p:ph type="body" sz="quarter" idx="1"/>
          </p:nvPr>
        </p:nvSpPr>
        <p:spPr>
          <a:xfrm>
            <a:off x="3590376" y="508000"/>
            <a:ext cx="5824048" cy="508000"/>
          </a:xfrm>
          <a:prstGeom prst="rect">
            <a:avLst/>
          </a:prstGeom>
        </p:spPr>
        <p:txBody>
          <a:bodyPr/>
          <a:lstStyle>
            <a:lvl1pPr defTabSz="566674">
              <a:defRPr spc="372" sz="2328"/>
            </a:lvl1pPr>
          </a:lstStyle>
          <a:p>
            <a:pPr/>
            <a:r>
              <a:t>Kysymyksiä järvi-Suomesta</a:t>
            </a:r>
          </a:p>
        </p:txBody>
      </p:sp>
      <p:sp>
        <p:nvSpPr>
          <p:cNvPr id="201" name="Shape 201"/>
          <p:cNvSpPr/>
          <p:nvPr/>
        </p:nvSpPr>
        <p:spPr>
          <a:xfrm>
            <a:off x="448853" y="1577453"/>
            <a:ext cx="1210709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Miksi Järvi-Suomi erottuu kartalta?</a:t>
            </a:r>
          </a:p>
        </p:txBody>
      </p:sp>
      <p:sp>
        <p:nvSpPr>
          <p:cNvPr id="202" name="Shape 202"/>
          <p:cNvSpPr/>
          <p:nvPr/>
        </p:nvSpPr>
        <p:spPr>
          <a:xfrm>
            <a:off x="794007" y="2436504"/>
            <a:ext cx="114167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Mitkä on Järvi-Suomen kasvien nimet?</a:t>
            </a:r>
          </a:p>
        </p:txBody>
      </p:sp>
      <p:sp>
        <p:nvSpPr>
          <p:cNvPr id="203" name="Shape 203"/>
          <p:cNvSpPr/>
          <p:nvPr/>
        </p:nvSpPr>
        <p:spPr>
          <a:xfrm>
            <a:off x="264771" y="3295555"/>
            <a:ext cx="1247525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Mitä Järvi-Suomen eläimiä on olemassa?</a:t>
            </a:r>
          </a:p>
        </p:txBody>
      </p:sp>
      <p:sp>
        <p:nvSpPr>
          <p:cNvPr id="204" name="Shape 204"/>
          <p:cNvSpPr/>
          <p:nvPr/>
        </p:nvSpPr>
        <p:spPr>
          <a:xfrm>
            <a:off x="2282006" y="4154606"/>
            <a:ext cx="844078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Mitä Järvi-Suomen maisemia on?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4373759" y="-1089154"/>
            <a:ext cx="13004801" cy="9753601"/>
          </a:xfrm>
          <a:prstGeom prst="rect">
            <a:avLst/>
          </a:prstGeom>
        </p:spPr>
      </p:pic>
      <p:sp>
        <p:nvSpPr>
          <p:cNvPr id="207" name="Shape 207"/>
          <p:cNvSpPr/>
          <p:nvPr>
            <p:ph type="body" sz="quarter" idx="1"/>
          </p:nvPr>
        </p:nvSpPr>
        <p:spPr>
          <a:xfrm>
            <a:off x="5208766" y="308577"/>
            <a:ext cx="2587268" cy="906846"/>
          </a:xfrm>
          <a:prstGeom prst="rect">
            <a:avLst/>
          </a:prstGeom>
        </p:spPr>
        <p:txBody>
          <a:bodyPr/>
          <a:lstStyle/>
          <a:p>
            <a:pPr/>
            <a:r>
              <a:t>Vastaukset</a:t>
            </a:r>
          </a:p>
        </p:txBody>
      </p:sp>
      <p:sp>
        <p:nvSpPr>
          <p:cNvPr id="208" name="Shape 208"/>
          <p:cNvSpPr/>
          <p:nvPr/>
        </p:nvSpPr>
        <p:spPr>
          <a:xfrm>
            <a:off x="783335" y="2052999"/>
            <a:ext cx="1143812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Järvi-Suomi erottuu Suomesta  vesialueitten  takia.</a:t>
            </a:r>
          </a:p>
        </p:txBody>
      </p:sp>
      <p:sp>
        <p:nvSpPr>
          <p:cNvPr id="209" name="Shape 209"/>
          <p:cNvSpPr/>
          <p:nvPr/>
        </p:nvSpPr>
        <p:spPr>
          <a:xfrm>
            <a:off x="1216914" y="4722193"/>
            <a:ext cx="10570973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Järvi-Suomessa asustelee paljon eläimiä esim.</a:t>
            </a:r>
          </a:p>
          <a:p>
            <a:pPr/>
            <a:r>
              <a:t>Ilves ja Saimaannorppa.</a:t>
            </a:r>
          </a:p>
        </p:txBody>
      </p:sp>
      <p:sp>
        <p:nvSpPr>
          <p:cNvPr id="210" name="Shape 210"/>
          <p:cNvSpPr/>
          <p:nvPr/>
        </p:nvSpPr>
        <p:spPr>
          <a:xfrm>
            <a:off x="2604150" y="3038346"/>
            <a:ext cx="779650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Järvi-Suomessa on kasveja esim.</a:t>
            </a:r>
          </a:p>
          <a:p>
            <a:pPr/>
            <a:r>
              <a:t>lumme ja koivu.</a:t>
            </a:r>
          </a:p>
        </p:txBody>
      </p:sp>
      <p:sp>
        <p:nvSpPr>
          <p:cNvPr id="211" name="Shape 211"/>
          <p:cNvSpPr/>
          <p:nvPr/>
        </p:nvSpPr>
        <p:spPr>
          <a:xfrm>
            <a:off x="1745374" y="6355401"/>
            <a:ext cx="9790177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Järvi-Suomessa maisemia on paljon esim.</a:t>
            </a:r>
          </a:p>
          <a:p>
            <a:pPr/>
            <a:r>
              <a:t>Hyvin paljon metsää , järviä , Olavinlinna ja</a:t>
            </a:r>
          </a:p>
          <a:p>
            <a:pPr/>
            <a:r>
              <a:t>kesämökkejä.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29078625" y="1993162"/>
            <a:ext cx="9880601" cy="7410451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486218" y="2427321"/>
            <a:ext cx="5405846" cy="520701"/>
          </a:xfrm>
          <a:prstGeom prst="rect">
            <a:avLst/>
          </a:prstGeom>
          <a:gradFill>
            <a:gsLst>
              <a:gs pos="0">
                <a:srgbClr val="A6AAA8">
                  <a:alpha val="44000"/>
                </a:srgbClr>
              </a:gs>
              <a:gs pos="100000">
                <a:srgbClr val="53585F">
                  <a:alpha val="3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Järvi-Suomi</a:t>
            </a:r>
          </a:p>
        </p:txBody>
      </p:sp>
      <p:pic>
        <p:nvPicPr>
          <p:cNvPr id="144" name="634CBC3A-1812-4A04-BD77-AD52FF1693FA-L0-001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316678" y="1525202"/>
            <a:ext cx="3906566" cy="7715468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694518" y="4299518"/>
            <a:ext cx="4989246" cy="939801"/>
          </a:xfrm>
          <a:prstGeom prst="rect">
            <a:avLst/>
          </a:prstGeom>
          <a:gradFill>
            <a:gsLst>
              <a:gs pos="0">
                <a:srgbClr val="A6AAA8">
                  <a:alpha val="44000"/>
                </a:srgbClr>
              </a:gs>
              <a:gs pos="100000">
                <a:srgbClr val="53585F">
                  <a:alpha val="3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Järvi-Suomi Sijaitsee Etelä-Suomessa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31851600" y="-609600"/>
            <a:ext cx="13004801" cy="9753600"/>
          </a:xfrm>
          <a:prstGeom prst="rect">
            <a:avLst/>
          </a:prstGeom>
        </p:spPr>
      </p:pic>
      <p:sp>
        <p:nvSpPr>
          <p:cNvPr id="148" name="Shape 148"/>
          <p:cNvSpPr/>
          <p:nvPr/>
        </p:nvSpPr>
        <p:spPr>
          <a:xfrm>
            <a:off x="3743159" y="658680"/>
            <a:ext cx="5518482" cy="5207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Järvet</a:t>
            </a:r>
          </a:p>
        </p:txBody>
      </p:sp>
      <p:sp>
        <p:nvSpPr>
          <p:cNvPr id="149" name="Shape 149"/>
          <p:cNvSpPr/>
          <p:nvPr/>
        </p:nvSpPr>
        <p:spPr>
          <a:xfrm>
            <a:off x="3823695" y="1795791"/>
            <a:ext cx="535741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Järvi-Suomessa on paljon järviä.</a:t>
            </a:r>
          </a:p>
        </p:txBody>
      </p:sp>
      <p:sp>
        <p:nvSpPr>
          <p:cNvPr id="150" name="Shape 150"/>
          <p:cNvSpPr/>
          <p:nvPr/>
        </p:nvSpPr>
        <p:spPr>
          <a:xfrm>
            <a:off x="4049963" y="3464209"/>
            <a:ext cx="4904875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Tässä nyt yksi esimerkki :</a:t>
            </a:r>
          </a:p>
        </p:txBody>
      </p:sp>
      <p:pic>
        <p:nvPicPr>
          <p:cNvPr id="151" name="47108396-4515-4C4F-9E85-30AEC6A9590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7206" y="5132627"/>
            <a:ext cx="8810388" cy="3749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3698791" y="1150514"/>
            <a:ext cx="13004801" cy="9753601"/>
          </a:xfrm>
          <a:prstGeom prst="rect">
            <a:avLst/>
          </a:prstGeom>
        </p:spPr>
      </p:pic>
      <p:sp>
        <p:nvSpPr>
          <p:cNvPr id="154" name="Shape 154"/>
          <p:cNvSpPr/>
          <p:nvPr/>
        </p:nvSpPr>
        <p:spPr>
          <a:xfrm>
            <a:off x="517884" y="2443355"/>
            <a:ext cx="5924997" cy="9398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KaupunkIseutu</a:t>
            </a:r>
          </a:p>
        </p:txBody>
      </p:sp>
      <p:sp>
        <p:nvSpPr>
          <p:cNvPr id="155" name="Shape 155"/>
          <p:cNvSpPr/>
          <p:nvPr/>
        </p:nvSpPr>
        <p:spPr>
          <a:xfrm>
            <a:off x="475698" y="3429000"/>
            <a:ext cx="6009369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 Järvi-Suomen</a:t>
            </a:r>
          </a:p>
          <a:p>
            <a:pPr/>
            <a:r>
              <a:t> kaupunkeja ovat: Tampere, Joensuu,</a:t>
            </a:r>
          </a:p>
          <a:p>
            <a:pPr/>
            <a:r>
              <a:t>Jyväskylä.</a:t>
            </a:r>
          </a:p>
        </p:txBody>
      </p:sp>
      <p:pic>
        <p:nvPicPr>
          <p:cNvPr id="156" name="920CC024-DBEE-4B24-BEE8-F82C217C9CF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5762" y="3873868"/>
            <a:ext cx="7058411" cy="3969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3882873" y="-107382"/>
            <a:ext cx="13004801" cy="9753601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2923763" y="1993277"/>
            <a:ext cx="6185781" cy="5207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Elinkeinot</a:t>
            </a:r>
          </a:p>
        </p:txBody>
      </p:sp>
      <p:sp>
        <p:nvSpPr>
          <p:cNvPr id="160" name="Shape 160"/>
          <p:cNvSpPr/>
          <p:nvPr/>
        </p:nvSpPr>
        <p:spPr>
          <a:xfrm>
            <a:off x="3364794" y="2593480"/>
            <a:ext cx="5303720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maanviljely, teollisuus,</a:t>
            </a:r>
          </a:p>
          <a:p>
            <a:pPr/>
            <a:r>
              <a:t>matkailu </a:t>
            </a:r>
          </a:p>
        </p:txBody>
      </p:sp>
      <p:pic>
        <p:nvPicPr>
          <p:cNvPr id="161" name="349642C3-9D6B-4B26-882B-1538AE6D7D6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4714" y="4018182"/>
            <a:ext cx="7223880" cy="4642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1136979" y="2863821"/>
            <a:ext cx="8640517" cy="6480388"/>
          </a:xfrm>
          <a:prstGeom prst="rect">
            <a:avLst/>
          </a:prstGeom>
        </p:spPr>
      </p:pic>
      <p:sp>
        <p:nvSpPr>
          <p:cNvPr id="164" name="Shape 164"/>
          <p:cNvSpPr/>
          <p:nvPr/>
        </p:nvSpPr>
        <p:spPr>
          <a:xfrm>
            <a:off x="1085471" y="1269999"/>
            <a:ext cx="5157988" cy="9398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Nähtävyyksiä Ja Paikkoja</a:t>
            </a:r>
          </a:p>
        </p:txBody>
      </p:sp>
      <p:pic>
        <p:nvPicPr>
          <p:cNvPr id="165" name="BBDE2830-9131-423B-85CF-5708B73CD8A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9029" y="87098"/>
            <a:ext cx="5965276" cy="417569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7605052" y="4215966"/>
            <a:ext cx="435262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Olavinlinna</a:t>
            </a:r>
          </a:p>
        </p:txBody>
      </p:sp>
      <p:sp>
        <p:nvSpPr>
          <p:cNvPr id="167" name="Shape 167"/>
          <p:cNvSpPr/>
          <p:nvPr/>
        </p:nvSpPr>
        <p:spPr>
          <a:xfrm>
            <a:off x="2398274" y="2421164"/>
            <a:ext cx="253238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Kesämökki</a:t>
            </a:r>
          </a:p>
        </p:txBody>
      </p:sp>
      <p:pic>
        <p:nvPicPr>
          <p:cNvPr id="168" name="C23D64A1-8089-4775-A542-A820C1EB8E3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358" y="3432628"/>
            <a:ext cx="6056214" cy="4037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4005594" y="184082"/>
            <a:ext cx="13004801" cy="9753601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3486588" y="1264787"/>
            <a:ext cx="5357410" cy="5207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Maisemat</a:t>
            </a:r>
          </a:p>
        </p:txBody>
      </p:sp>
      <p:sp>
        <p:nvSpPr>
          <p:cNvPr id="172" name="Shape 172"/>
          <p:cNvSpPr/>
          <p:nvPr/>
        </p:nvSpPr>
        <p:spPr>
          <a:xfrm>
            <a:off x="3593592" y="7582319"/>
            <a:ext cx="4881864" cy="9398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Järvi-Suomessa on paljon metsää</a:t>
            </a:r>
          </a:p>
        </p:txBody>
      </p:sp>
      <p:pic>
        <p:nvPicPr>
          <p:cNvPr id="173" name="DDCCC57C-7BC1-459B-A412-9F72D7D4EE9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77729" y="2176491"/>
            <a:ext cx="7575128" cy="5084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15232809" y="460205"/>
            <a:ext cx="13004801" cy="9753601"/>
          </a:xfrm>
          <a:prstGeom prst="rect">
            <a:avLst/>
          </a:prstGeom>
        </p:spPr>
      </p:pic>
      <p:sp>
        <p:nvSpPr>
          <p:cNvPr id="176" name="Shape 176"/>
          <p:cNvSpPr/>
          <p:nvPr/>
        </p:nvSpPr>
        <p:spPr>
          <a:xfrm>
            <a:off x="4249385" y="1131938"/>
            <a:ext cx="4506030" cy="9398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Eläimet</a:t>
            </a:r>
          </a:p>
        </p:txBody>
      </p:sp>
      <p:pic>
        <p:nvPicPr>
          <p:cNvPr id="177" name="C6013A1C-F23F-42CC-9998-EB978377E40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169" y="2632770"/>
            <a:ext cx="6422199" cy="416015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1533780" y="7215898"/>
            <a:ext cx="38318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Saimaan-norppa</a:t>
            </a:r>
          </a:p>
        </p:txBody>
      </p:sp>
      <p:pic>
        <p:nvPicPr>
          <p:cNvPr id="179" name="9A2968A2-B0FF-49BD-BC62-F3BE6B05C8A6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16514" y="2326687"/>
            <a:ext cx="3386869" cy="510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374970" y="7681861"/>
            <a:ext cx="11023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Ilves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143917994_2881x199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190" t="258" r="4105" b="269"/>
          <a:stretch>
            <a:fillRect/>
          </a:stretch>
        </p:blipFill>
        <p:spPr>
          <a:xfrm>
            <a:off x="-32221878" y="-711200"/>
            <a:ext cx="13004801" cy="9753600"/>
          </a:xfrm>
          <a:prstGeom prst="rect">
            <a:avLst/>
          </a:prstGeom>
        </p:spPr>
      </p:pic>
      <p:sp>
        <p:nvSpPr>
          <p:cNvPr id="183" name="Shape 183"/>
          <p:cNvSpPr/>
          <p:nvPr/>
        </p:nvSpPr>
        <p:spPr>
          <a:xfrm>
            <a:off x="4030445" y="865942"/>
            <a:ext cx="4422344" cy="520701"/>
          </a:xfrm>
          <a:prstGeom prst="rect">
            <a:avLst/>
          </a:prstGeom>
          <a:gradFill>
            <a:gsLst>
              <a:gs pos="0">
                <a:schemeClr val="accent5">
                  <a:hueOff val="-129837"/>
                  <a:lumOff val="6998"/>
                </a:schemeClr>
              </a:gs>
              <a:gs pos="100000">
                <a:schemeClr val="accent5">
                  <a:hueOff val="-161200"/>
                  <a:lumOff val="-1194"/>
                  <a:alpha val="6000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cap="all" spc="384" sz="24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/>
            <a:r>
              <a:t>Järvi-Suomen Kasvit</a:t>
            </a:r>
          </a:p>
        </p:txBody>
      </p:sp>
      <p:pic>
        <p:nvPicPr>
          <p:cNvPr id="184" name="C8D9601E-0F3D-47EF-9446-3B190B31C5E0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807" y="1882301"/>
            <a:ext cx="5216739" cy="521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119A4453-5DE1-46BB-B05B-E2F3C1B405D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7291" y="2272908"/>
            <a:ext cx="5646325" cy="422062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2143944" y="7594699"/>
            <a:ext cx="245811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Lumme</a:t>
            </a:r>
          </a:p>
        </p:txBody>
      </p:sp>
      <p:sp>
        <p:nvSpPr>
          <p:cNvPr id="187" name="Shape 187"/>
          <p:cNvSpPr/>
          <p:nvPr/>
        </p:nvSpPr>
        <p:spPr>
          <a:xfrm>
            <a:off x="8707375" y="6762438"/>
            <a:ext cx="253481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Koivu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