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7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CFF7272-9AD3-4FC8-AA39-B1C44B48BB82}">
  <a:tblStyle styleId="{0CFF7272-9AD3-4FC8-AA39-B1C44B48BB82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E7F0F4"/>
          </a:solidFill>
        </a:fill>
      </a:tcStyle>
    </a:wholeTbl>
    <a:band1H>
      <a:tcStyle>
        <a:tcBdr/>
        <a:fill>
          <a:solidFill>
            <a:srgbClr val="CCDFE8"/>
          </a:solidFill>
        </a:fill>
      </a:tcStyle>
    </a:band1H>
    <a:band1V>
      <a:tcStyle>
        <a:tcBdr/>
        <a:fill>
          <a:solidFill>
            <a:srgbClr val="CCDFE8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15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0305522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779463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2" name="Shape 15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761238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886531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5" name="Shape 16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89283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303833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6" name="Shape 17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22042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Animointiversio 2</a:t>
            </a:r>
          </a:p>
        </p:txBody>
      </p:sp>
      <p:sp>
        <p:nvSpPr>
          <p:cNvPr id="91" name="Shape 9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746914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Animointiversio 2</a:t>
            </a:r>
          </a:p>
        </p:txBody>
      </p:sp>
      <p:sp>
        <p:nvSpPr>
          <p:cNvPr id="101" name="Shape 10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72229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76708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706746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464680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71316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804283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3669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Insigths_kielioppidia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Calibri"/>
              <a:buNone/>
              <a:defRPr sz="4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accent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794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>
            <a:off x="408864" y="299853"/>
            <a:ext cx="8404853" cy="13289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28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Huomaa seuraavat poikkeukset oikeinkirjoituksessa</a:t>
            </a:r>
            <a:endParaRPr lang="fi-FI" sz="28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989018" y="1524297"/>
            <a:ext cx="1698252" cy="442535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lie</a:t>
            </a:r>
            <a:endParaRPr lang="fi-FI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die</a:t>
            </a:r>
            <a:endParaRPr lang="fi-FI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tie</a:t>
            </a:r>
          </a:p>
          <a:p>
            <a:pPr marL="0" marR="0" lvl="0" indent="0" algn="l" rtl="0">
              <a:lnSpc>
                <a:spcPct val="7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picnic</a:t>
            </a:r>
          </a:p>
          <a:p>
            <a:pPr marL="0" marR="0" lvl="0" indent="0" algn="l" rtl="0">
              <a:lnSpc>
                <a:spcPct val="7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mimic</a:t>
            </a:r>
            <a:endParaRPr lang="fi-FI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cancel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lnSpc>
                <a:spcPct val="7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model</a:t>
            </a:r>
            <a:endParaRPr lang="fi-FI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59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18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59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Shape 156"/>
          <p:cNvSpPr txBox="1">
            <a:spLocks noGrp="1"/>
          </p:cNvSpPr>
          <p:nvPr>
            <p:ph type="body" idx="2"/>
          </p:nvPr>
        </p:nvSpPr>
        <p:spPr>
          <a:xfrm>
            <a:off x="3514503" y="1524297"/>
            <a:ext cx="5629497" cy="43819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8666"/>
              <a:buNone/>
            </a:pPr>
            <a:r>
              <a:rPr lang="fi-FI" b="0" i="0" u="none" strike="noStrike" cap="none" dirty="0" err="1">
                <a:solidFill>
                  <a:schemeClr val="accent1"/>
                </a:solidFill>
                <a:sym typeface="Calibri"/>
              </a:rPr>
              <a:t>lying</a:t>
            </a:r>
            <a:endParaRPr lang="fi-FI" b="0" i="0" u="none" strike="noStrike" cap="none" dirty="0">
              <a:solidFill>
                <a:schemeClr val="accent1"/>
              </a:solidFill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ct val="98666"/>
              <a:buNone/>
            </a:pPr>
            <a:r>
              <a:rPr lang="fi-FI" b="0" i="0" u="none" strike="noStrike" cap="none" dirty="0" err="1">
                <a:solidFill>
                  <a:schemeClr val="accent1"/>
                </a:solidFill>
                <a:sym typeface="Calibri"/>
              </a:rPr>
              <a:t>dying</a:t>
            </a:r>
            <a:endParaRPr lang="fi-FI" b="0" i="0" u="none" strike="noStrike" cap="none" dirty="0">
              <a:solidFill>
                <a:schemeClr val="accent1"/>
              </a:solidFill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ct val="98666"/>
              <a:buNone/>
            </a:pPr>
            <a:r>
              <a:rPr lang="fi-FI" b="0" i="0" u="none" strike="noStrike" cap="none" dirty="0" err="1">
                <a:solidFill>
                  <a:schemeClr val="accent1"/>
                </a:solidFill>
                <a:sym typeface="Calibri"/>
              </a:rPr>
              <a:t>tying</a:t>
            </a:r>
            <a:endParaRPr lang="fi-FI" b="0" i="0" u="none" strike="noStrike" cap="none" dirty="0">
              <a:solidFill>
                <a:schemeClr val="accent1"/>
              </a:solidFill>
              <a:sym typeface="Calibri"/>
            </a:endParaRPr>
          </a:p>
          <a:p>
            <a:pPr marL="342900" marR="0" lvl="0" indent="-342900" algn="l" rtl="0">
              <a:lnSpc>
                <a:spcPct val="7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98666"/>
              <a:buFont typeface="Noto Sans Symbols"/>
              <a:buNone/>
            </a:pPr>
            <a:endParaRPr b="0" i="0" u="none" strike="noStrike" cap="none" dirty="0">
              <a:solidFill>
                <a:schemeClr val="accent1"/>
              </a:solidFill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ct val="98666"/>
              <a:buNone/>
            </a:pPr>
            <a:r>
              <a:rPr lang="fi-FI" b="0" i="0" u="none" strike="noStrike" cap="none" dirty="0">
                <a:solidFill>
                  <a:schemeClr val="accent1"/>
                </a:solidFill>
                <a:sym typeface="Calibri"/>
              </a:rPr>
              <a:t>-</a:t>
            </a:r>
            <a:r>
              <a:rPr lang="fi-FI" b="0" i="0" u="none" strike="noStrike" cap="none" dirty="0" err="1">
                <a:solidFill>
                  <a:schemeClr val="accent1"/>
                </a:solidFill>
                <a:sym typeface="Calibri"/>
              </a:rPr>
              <a:t>ic</a:t>
            </a:r>
            <a:r>
              <a:rPr lang="fi-FI" b="0" i="0" u="none" strike="noStrike" cap="none" dirty="0">
                <a:solidFill>
                  <a:schemeClr val="accent1"/>
                </a:solidFill>
                <a:sym typeface="Calibri"/>
              </a:rPr>
              <a:t> &gt; -</a:t>
            </a:r>
            <a:r>
              <a:rPr lang="fi-FI" b="0" i="0" u="none" strike="noStrike" cap="none" dirty="0" err="1" smtClean="0">
                <a:solidFill>
                  <a:schemeClr val="accent1"/>
                </a:solidFill>
                <a:sym typeface="Calibri"/>
              </a:rPr>
              <a:t>ic</a:t>
            </a:r>
            <a:r>
              <a:rPr lang="fi-FI" b="1" i="0" u="none" strike="noStrike" cap="none" dirty="0" err="1" smtClean="0">
                <a:solidFill>
                  <a:schemeClr val="accent1"/>
                </a:solidFill>
                <a:sym typeface="Calibri"/>
              </a:rPr>
              <a:t>k</a:t>
            </a:r>
            <a:r>
              <a:rPr lang="fi-FI" b="0" i="0" u="none" strike="noStrike" cap="none" dirty="0" err="1" smtClean="0">
                <a:solidFill>
                  <a:schemeClr val="accent1"/>
                </a:solidFill>
                <a:sym typeface="Calibri"/>
              </a:rPr>
              <a:t>ing</a:t>
            </a:r>
            <a:endParaRPr lang="fi-FI" dirty="0">
              <a:solidFill>
                <a:schemeClr val="accent1"/>
              </a:solidFill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ct val="98666"/>
              <a:buNone/>
            </a:pPr>
            <a:r>
              <a:rPr lang="fi-FI" b="0" i="0" u="none" strike="noStrike" cap="none" dirty="0" err="1" smtClean="0">
                <a:solidFill>
                  <a:schemeClr val="accent1"/>
                </a:solidFill>
                <a:sym typeface="Calibri"/>
              </a:rPr>
              <a:t>picnicking</a:t>
            </a:r>
            <a:r>
              <a:rPr lang="fi-FI" b="0" i="0" u="none" strike="noStrike" cap="none" dirty="0">
                <a:solidFill>
                  <a:schemeClr val="accent1"/>
                </a:solidFill>
                <a:sym typeface="Calibri"/>
              </a:rPr>
              <a:t>, </a:t>
            </a:r>
            <a:r>
              <a:rPr lang="fi-FI" b="0" i="0" u="none" strike="noStrike" cap="none" dirty="0" err="1">
                <a:solidFill>
                  <a:schemeClr val="accent1"/>
                </a:solidFill>
                <a:sym typeface="Calibri"/>
              </a:rPr>
              <a:t>mimicking</a:t>
            </a:r>
            <a:endParaRPr lang="fi-FI" b="0" i="0" u="none" strike="noStrike" cap="none" dirty="0">
              <a:solidFill>
                <a:schemeClr val="accent1"/>
              </a:solidFill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b="0" i="0" u="none" strike="noStrike" cap="none" dirty="0">
              <a:solidFill>
                <a:schemeClr val="accent1"/>
              </a:solidFill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ct val="98666"/>
              <a:buNone/>
            </a:pPr>
            <a:r>
              <a:rPr lang="fi-FI" i="0" u="none" strike="noStrike" cap="none" dirty="0" err="1" smtClean="0">
                <a:solidFill>
                  <a:schemeClr val="accent1"/>
                </a:solidFill>
                <a:sym typeface="Calibri"/>
              </a:rPr>
              <a:t>BrE</a:t>
            </a:r>
            <a:r>
              <a:rPr lang="fi-FI" i="0" u="none" strike="noStrike" cap="none" dirty="0" smtClean="0">
                <a:solidFill>
                  <a:schemeClr val="accent1"/>
                </a:solidFill>
                <a:sym typeface="Calibri"/>
              </a:rPr>
              <a:t>: </a:t>
            </a:r>
            <a:r>
              <a:rPr lang="fi-FI" b="0" i="0" u="none" strike="noStrike" cap="none" dirty="0">
                <a:solidFill>
                  <a:schemeClr val="accent1"/>
                </a:solidFill>
                <a:sym typeface="Calibri"/>
              </a:rPr>
              <a:t>-</a:t>
            </a:r>
            <a:r>
              <a:rPr lang="fi-FI" b="0" i="0" u="none" strike="noStrike" cap="none" dirty="0" err="1">
                <a:solidFill>
                  <a:schemeClr val="accent1"/>
                </a:solidFill>
                <a:sym typeface="Calibri"/>
              </a:rPr>
              <a:t>el</a:t>
            </a:r>
            <a:r>
              <a:rPr lang="fi-FI" b="0" i="0" u="none" strike="noStrike" cap="none" dirty="0">
                <a:solidFill>
                  <a:schemeClr val="accent1"/>
                </a:solidFill>
                <a:sym typeface="Calibri"/>
              </a:rPr>
              <a:t> </a:t>
            </a:r>
            <a:r>
              <a:rPr lang="fi-FI" b="1" i="0" u="none" strike="noStrike" cap="none" dirty="0">
                <a:solidFill>
                  <a:schemeClr val="accent1"/>
                </a:solidFill>
                <a:sym typeface="Calibri"/>
              </a:rPr>
              <a:t>+ -l </a:t>
            </a:r>
            <a:r>
              <a:rPr lang="fi-FI" b="0" i="0" u="none" strike="noStrike" cap="none" dirty="0">
                <a:solidFill>
                  <a:schemeClr val="accent1"/>
                </a:solidFill>
                <a:sym typeface="Calibri"/>
              </a:rPr>
              <a:t>+ -</a:t>
            </a:r>
            <a:r>
              <a:rPr lang="fi-FI" b="0" i="0" u="none" strike="noStrike" cap="none" dirty="0" err="1" smtClean="0">
                <a:solidFill>
                  <a:schemeClr val="accent1"/>
                </a:solidFill>
                <a:sym typeface="Calibri"/>
              </a:rPr>
              <a:t>ing</a:t>
            </a:r>
            <a:endParaRPr lang="fi-FI" b="0" i="0" u="none" strike="noStrike" cap="none" dirty="0" smtClean="0">
              <a:solidFill>
                <a:schemeClr val="accent1"/>
              </a:solidFill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ct val="98666"/>
              <a:buNone/>
            </a:pPr>
            <a:r>
              <a:rPr lang="fi-FI" b="0" i="0" u="none" strike="noStrike" cap="none" dirty="0" err="1" smtClean="0">
                <a:solidFill>
                  <a:schemeClr val="accent1"/>
                </a:solidFill>
                <a:sym typeface="Calibri"/>
              </a:rPr>
              <a:t>cancelling</a:t>
            </a:r>
            <a:r>
              <a:rPr lang="fi-FI" b="0" i="0" u="none" strike="noStrike" cap="none" dirty="0">
                <a:solidFill>
                  <a:schemeClr val="accent1"/>
                </a:solidFill>
                <a:sym typeface="Calibri"/>
              </a:rPr>
              <a:t>, </a:t>
            </a:r>
            <a:r>
              <a:rPr lang="fi-FI" b="0" i="0" u="none" strike="noStrike" cap="none" dirty="0" err="1">
                <a:solidFill>
                  <a:schemeClr val="accent1"/>
                </a:solidFill>
                <a:sym typeface="Calibri"/>
              </a:rPr>
              <a:t>modelling</a:t>
            </a:r>
            <a:endParaRPr lang="fi-FI" b="0" i="0" u="none" strike="noStrike" cap="none" dirty="0">
              <a:solidFill>
                <a:schemeClr val="accent1"/>
              </a:solidFill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2400"/>
              </a:spcBef>
              <a:spcAft>
                <a:spcPts val="0"/>
              </a:spcAft>
              <a:buClr>
                <a:schemeClr val="accent1"/>
              </a:buClr>
              <a:buSzPct val="98666"/>
              <a:buNone/>
            </a:pPr>
            <a:r>
              <a:rPr lang="fi-FI" b="0" i="0" u="none" strike="noStrike" cap="none" dirty="0" err="1" smtClean="0">
                <a:solidFill>
                  <a:schemeClr val="accent1"/>
                </a:solidFill>
                <a:sym typeface="Calibri"/>
              </a:rPr>
              <a:t>AmE</a:t>
            </a:r>
            <a:r>
              <a:rPr lang="fi-FI" b="0" i="0" u="none" strike="noStrike" cap="none" dirty="0">
                <a:solidFill>
                  <a:schemeClr val="accent1"/>
                </a:solidFill>
                <a:sym typeface="Calibri"/>
              </a:rPr>
              <a:t>: -</a:t>
            </a:r>
            <a:r>
              <a:rPr lang="fi-FI" b="0" i="0" u="none" strike="noStrike" cap="none" dirty="0" err="1">
                <a:solidFill>
                  <a:schemeClr val="accent1"/>
                </a:solidFill>
                <a:sym typeface="Calibri"/>
              </a:rPr>
              <a:t>el</a:t>
            </a:r>
            <a:r>
              <a:rPr lang="fi-FI" b="0" i="0" u="none" strike="noStrike" cap="none" dirty="0">
                <a:solidFill>
                  <a:schemeClr val="accent1"/>
                </a:solidFill>
                <a:sym typeface="Calibri"/>
              </a:rPr>
              <a:t> + </a:t>
            </a:r>
            <a:r>
              <a:rPr lang="fi-FI" b="0" i="0" u="none" strike="noStrike" cap="none" dirty="0" smtClean="0">
                <a:solidFill>
                  <a:schemeClr val="accent1"/>
                </a:solidFill>
                <a:sym typeface="Calibri"/>
              </a:rPr>
              <a:t>-</a:t>
            </a:r>
            <a:r>
              <a:rPr lang="fi-FI" b="0" i="0" u="none" strike="noStrike" cap="none" dirty="0" err="1" smtClean="0">
                <a:solidFill>
                  <a:schemeClr val="accent1"/>
                </a:solidFill>
                <a:sym typeface="Calibri"/>
              </a:rPr>
              <a:t>ing</a:t>
            </a:r>
            <a:endParaRPr lang="fi-FI" dirty="0">
              <a:solidFill>
                <a:schemeClr val="accent1"/>
              </a:solidFill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ct val="98666"/>
              <a:buNone/>
            </a:pPr>
            <a:r>
              <a:rPr lang="fi-FI" b="0" i="0" u="none" strike="noStrike" cap="none" dirty="0" err="1" smtClean="0">
                <a:solidFill>
                  <a:schemeClr val="accent1"/>
                </a:solidFill>
                <a:sym typeface="Calibri"/>
              </a:rPr>
              <a:t>canceling</a:t>
            </a:r>
            <a:r>
              <a:rPr lang="fi-FI" b="0" i="0" u="none" strike="noStrike" cap="none" dirty="0">
                <a:solidFill>
                  <a:schemeClr val="accent1"/>
                </a:solidFill>
                <a:sym typeface="Calibri"/>
              </a:rPr>
              <a:t>, </a:t>
            </a:r>
            <a:r>
              <a:rPr lang="fi-FI" b="0" i="0" u="none" strike="noStrike" cap="none" dirty="0" err="1">
                <a:solidFill>
                  <a:schemeClr val="accent1"/>
                </a:solidFill>
                <a:sym typeface="Calibri"/>
              </a:rPr>
              <a:t>modeling</a:t>
            </a:r>
            <a:endParaRPr lang="fi-FI" b="0" i="0" u="none" strike="noStrike" cap="none" dirty="0">
              <a:solidFill>
                <a:schemeClr val="accent1"/>
              </a:solidFill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18"/>
              </a:spcBef>
              <a:buClr>
                <a:schemeClr val="dk1"/>
              </a:buClr>
              <a:buSzPct val="99615"/>
              <a:buFont typeface="Noto Sans Symbols"/>
              <a:buNone/>
            </a:pPr>
            <a:endParaRPr sz="259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xfrm>
            <a:off x="395535" y="518002"/>
            <a:ext cx="8229600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24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24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24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297867" y="810712"/>
            <a:ext cx="8424935" cy="5184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400" b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Translate</a:t>
            </a:r>
            <a:r>
              <a:rPr lang="fi-FI" sz="2400" b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lang="fi-FI" sz="2400" b="0" u="none" strike="noStrike" cap="none" dirty="0" smtClean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fi-FI" sz="24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 Mitä teit kello kuudelta aamulla? – Nukuin.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6am? – I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sleeping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2. Luin kirjaa myöhään eilen illalla.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book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late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night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3. Naapurin koira haukkui tunnin ajan ja sitten se lopetti.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neighbour’s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barking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an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hour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dirty="0">
                <a:solidFill>
                  <a:schemeClr val="dk1"/>
                </a:solidFill>
              </a:rPr>
              <a:t>	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 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stopped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4. Me emme asuneet </a:t>
            </a:r>
            <a:r>
              <a:rPr lang="fi-FI" sz="2400" b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Ritzissä</a:t>
            </a: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kun olimme Lontoossa.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weren’t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staying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Ritz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	London. </a:t>
            </a:r>
          </a:p>
          <a:p>
            <a:pPr marL="0" marR="0" lvl="0" indent="0" algn="l" rtl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5. Sinä et opiskellut eilen, joten mitä sinä puuhasit?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weren’t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studying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yesterday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title"/>
          </p:nvPr>
        </p:nvSpPr>
        <p:spPr>
          <a:xfrm>
            <a:off x="232993" y="663857"/>
            <a:ext cx="8229600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r>
              <a:rPr lang="fi-FI" sz="4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4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40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350268" y="1303294"/>
            <a:ext cx="8793732" cy="45365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lnSpc>
                <a:spcPct val="80000"/>
              </a:lnSpc>
              <a:spcBef>
                <a:spcPts val="0"/>
              </a:spcBef>
              <a:buSzPct val="25000"/>
              <a:buNone/>
            </a:pPr>
            <a:r>
              <a:rPr lang="fi-FI" sz="2400" dirty="0" err="1" smtClean="0"/>
              <a:t>Yleis</a:t>
            </a:r>
            <a:r>
              <a:rPr lang="fi-FI" sz="2400" dirty="0" smtClean="0"/>
              <a:t>- </a:t>
            </a:r>
            <a:r>
              <a:rPr lang="fi-FI" sz="2400" dirty="0"/>
              <a:t>vai </a:t>
            </a:r>
            <a:r>
              <a:rPr lang="fi-FI" sz="2400" dirty="0" smtClean="0"/>
              <a:t>kestoimperfekti? </a:t>
            </a:r>
          </a:p>
          <a:p>
            <a:pPr marL="0" lvl="0" indent="0">
              <a:lnSpc>
                <a:spcPct val="80000"/>
              </a:lnSpc>
              <a:spcBef>
                <a:spcPts val="0"/>
              </a:spcBef>
              <a:buSzPct val="25000"/>
              <a:buNone/>
            </a:pPr>
            <a:r>
              <a:rPr lang="fi-FI" sz="2400" b="1" dirty="0"/>
              <a:t/>
            </a:r>
            <a:br>
              <a:rPr lang="fi-FI" sz="2400" b="1" dirty="0"/>
            </a:br>
            <a:r>
              <a:rPr lang="fi-FI" sz="2400" b="0" u="none" strike="noStrike" cap="none" dirty="0" smtClean="0">
                <a:solidFill>
                  <a:schemeClr val="accent1"/>
                </a:solidFill>
                <a:sym typeface="Calibri"/>
              </a:rPr>
              <a:t>1</a:t>
            </a:r>
            <a:r>
              <a:rPr lang="fi-FI" sz="2400" b="0" u="none" strike="noStrike" cap="none" dirty="0">
                <a:solidFill>
                  <a:schemeClr val="accent1"/>
                </a:solidFill>
                <a:sym typeface="Calibri"/>
              </a:rPr>
              <a:t>. Hän sai melkein sydänkohtauksen nähdessään </a:t>
            </a:r>
            <a:r>
              <a:rPr lang="fi-FI" sz="2400" b="0" u="none" strike="noStrike" cap="none" dirty="0" smtClean="0">
                <a:solidFill>
                  <a:schemeClr val="accent1"/>
                </a:solidFill>
                <a:sym typeface="Calibri"/>
              </a:rPr>
              <a:t>hinnan.</a:t>
            </a:r>
            <a:endParaRPr lang="fi-FI" sz="2400" b="0" u="none" strike="noStrike" cap="none" dirty="0">
              <a:solidFill>
                <a:schemeClr val="accent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	He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almost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had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a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heart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attack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when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he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saw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sym typeface="Calibri"/>
              </a:rPr>
              <a:t>price</a:t>
            </a:r>
            <a:r>
              <a:rPr lang="fi-FI" sz="2400" b="0" u="none" strike="noStrike" cap="none" dirty="0" smtClean="0">
                <a:solidFill>
                  <a:schemeClr val="dk1"/>
                </a:solidFill>
                <a:sym typeface="Calibri"/>
              </a:rPr>
              <a:t>.</a:t>
            </a:r>
            <a:endParaRPr lang="fi-FI" sz="2400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sym typeface="Calibri"/>
              </a:rPr>
              <a:t>2. Katselimme televisiota, kun valot sammuivat.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We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were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watching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TV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when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lights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went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off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. </a:t>
            </a:r>
          </a:p>
          <a:p>
            <a:pPr marL="0" marR="0" lvl="0" indent="0" algn="l" rtl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sym typeface="Calibri"/>
              </a:rPr>
              <a:t>3. En nähnyt sinua ensin, sillä katsoin toiseen suuntaan.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	I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didn’t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see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you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at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first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because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I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was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looking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sym typeface="Calibri"/>
              </a:rPr>
              <a:t>other</a:t>
            </a:r>
            <a:r>
              <a:rPr lang="fi-FI" sz="2400" b="0" u="none" strike="noStrike" cap="none" dirty="0" smtClean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way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sym typeface="Calibri"/>
              </a:rPr>
              <a:t>4. Ajoimme nopeasti, kun hirvi yhtäkkiä ylitti tien </a:t>
            </a:r>
            <a:r>
              <a:rPr lang="fi-FI" sz="2400" b="0" u="none" strike="noStrike" cap="none" dirty="0" err="1">
                <a:solidFill>
                  <a:srgbClr val="2DA2BF"/>
                </a:solidFill>
                <a:sym typeface="Calibri"/>
              </a:rPr>
              <a:t>tien</a:t>
            </a:r>
            <a:r>
              <a:rPr lang="fi-FI" sz="2400" b="0" u="none" strike="noStrike" cap="none" dirty="0">
                <a:solidFill>
                  <a:srgbClr val="2DA2BF"/>
                </a:solidFill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4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We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were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driving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fast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when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moose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suddenly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endParaRPr lang="fi-FI" sz="2400" b="0" u="none" strike="noStrike" cap="none" dirty="0" smtClean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4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dirty="0">
                <a:solidFill>
                  <a:schemeClr val="dk1"/>
                </a:solidFill>
              </a:rPr>
              <a:t>	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sym typeface="Calibri"/>
              </a:rPr>
              <a:t>crossed</a:t>
            </a:r>
            <a:r>
              <a:rPr lang="fi-FI" sz="2400" b="0" u="none" strike="noStrike" cap="none" dirty="0" smtClean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road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body" idx="1"/>
          </p:nvPr>
        </p:nvSpPr>
        <p:spPr>
          <a:xfrm>
            <a:off x="378118" y="843081"/>
            <a:ext cx="8579295" cy="561662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5. Isosetäni Sam oli juoksemassa maratonia, kun hän äkkiä tunsi pistävän kivun rinnassaan.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My 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great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uncle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Sam 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running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marathon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he 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suddenly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felt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sharp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pain in 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his</a:t>
            </a:r>
            <a:r>
              <a:rPr lang="fi-FI" sz="24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chest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6. Mitä puolustajat tekivät, kun hyökkääjä teki maalin?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defenders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striker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endParaRPr lang="fi-FI" sz="2400" b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dirty="0">
                <a:solidFill>
                  <a:schemeClr val="dk1"/>
                </a:solidFill>
              </a:rPr>
              <a:t>	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scored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goal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7. Onneksi en asunut tuossa kylässä silloin, kun tornado iski sinne.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Luckily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wasn’t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living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village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fi-FI" sz="2400" b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dirty="0">
                <a:solidFill>
                  <a:schemeClr val="dk1"/>
                </a:solidFill>
              </a:rPr>
              <a:t>	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tornado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1200"/>
              </a:spcBef>
              <a:buClr>
                <a:srgbClr val="2DA2BF"/>
              </a:buClr>
              <a:buSzPct val="25000"/>
              <a:buNone/>
            </a:pPr>
            <a:r>
              <a:rPr lang="fi-FI" sz="2400" dirty="0">
                <a:solidFill>
                  <a:srgbClr val="2DA2BF"/>
                </a:solidFill>
              </a:rPr>
              <a:t>8. </a:t>
            </a:r>
            <a:r>
              <a:rPr lang="fi-FI" sz="2400" dirty="0" err="1">
                <a:solidFill>
                  <a:srgbClr val="2DA2BF"/>
                </a:solidFill>
              </a:rPr>
              <a:t>Kimberley</a:t>
            </a:r>
            <a:r>
              <a:rPr lang="fi-FI" sz="2400" dirty="0">
                <a:solidFill>
                  <a:srgbClr val="2DA2BF"/>
                </a:solidFill>
              </a:rPr>
              <a:t> pakkasi laukkuja samaan aikaan, kun minä etsin  </a:t>
            </a:r>
            <a:r>
              <a:rPr lang="fi-FI" sz="2400" dirty="0" smtClean="0">
                <a:solidFill>
                  <a:srgbClr val="2DA2BF"/>
                </a:solidFill>
              </a:rPr>
              <a:t>            passeja</a:t>
            </a:r>
            <a:r>
              <a:rPr lang="fi-FI" sz="2400" dirty="0">
                <a:solidFill>
                  <a:srgbClr val="2DA2BF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536"/>
              </a:spcBef>
              <a:buClr>
                <a:schemeClr val="dk1"/>
              </a:buClr>
              <a:buSzPct val="25000"/>
              <a:buNone/>
            </a:pPr>
            <a:r>
              <a:rPr lang="fi-FI" sz="2400" dirty="0">
                <a:solidFill>
                  <a:schemeClr val="dk1"/>
                </a:solidFill>
              </a:rPr>
              <a:t>	</a:t>
            </a:r>
            <a:r>
              <a:rPr lang="fi-FI" sz="2400" dirty="0" err="1">
                <a:solidFill>
                  <a:schemeClr val="dk1"/>
                </a:solidFill>
              </a:rPr>
              <a:t>Kimberley</a:t>
            </a:r>
            <a:r>
              <a:rPr lang="fi-FI" sz="2400" dirty="0">
                <a:solidFill>
                  <a:schemeClr val="dk1"/>
                </a:solidFill>
              </a:rPr>
              <a:t> </a:t>
            </a:r>
            <a:r>
              <a:rPr lang="fi-FI" sz="2400" dirty="0">
                <a:solidFill>
                  <a:srgbClr val="000000"/>
                </a:solidFill>
              </a:rPr>
              <a:t>he </a:t>
            </a:r>
            <a:r>
              <a:rPr lang="fi-FI" sz="2400" dirty="0" err="1">
                <a:solidFill>
                  <a:srgbClr val="000000"/>
                </a:solidFill>
              </a:rPr>
              <a:t>was</a:t>
            </a:r>
            <a:r>
              <a:rPr lang="fi-FI" sz="2400" dirty="0">
                <a:solidFill>
                  <a:srgbClr val="000000"/>
                </a:solidFill>
              </a:rPr>
              <a:t> </a:t>
            </a:r>
            <a:r>
              <a:rPr lang="fi-FI" sz="2400" dirty="0" err="1">
                <a:solidFill>
                  <a:srgbClr val="000000"/>
                </a:solidFill>
              </a:rPr>
              <a:t>packing</a:t>
            </a:r>
            <a:r>
              <a:rPr lang="fi-FI" sz="2400" dirty="0">
                <a:solidFill>
                  <a:srgbClr val="000000"/>
                </a:solidFill>
              </a:rPr>
              <a:t> </a:t>
            </a:r>
            <a:r>
              <a:rPr lang="fi-FI" sz="2400" dirty="0" err="1">
                <a:solidFill>
                  <a:srgbClr val="000000"/>
                </a:solidFill>
              </a:rPr>
              <a:t>the</a:t>
            </a:r>
            <a:r>
              <a:rPr lang="fi-FI" sz="2400" dirty="0">
                <a:solidFill>
                  <a:srgbClr val="000000"/>
                </a:solidFill>
              </a:rPr>
              <a:t> </a:t>
            </a:r>
            <a:r>
              <a:rPr lang="fi-FI" sz="2400" dirty="0" err="1">
                <a:solidFill>
                  <a:srgbClr val="000000"/>
                </a:solidFill>
              </a:rPr>
              <a:t>bags</a:t>
            </a:r>
            <a:r>
              <a:rPr lang="fi-FI" sz="2400" dirty="0">
                <a:solidFill>
                  <a:srgbClr val="000000"/>
                </a:solidFill>
              </a:rPr>
              <a:t>, </a:t>
            </a:r>
            <a:endParaRPr lang="fi-FI" sz="2400" dirty="0" smtClean="0">
              <a:solidFill>
                <a:srgbClr val="000000"/>
              </a:solidFill>
            </a:endParaRPr>
          </a:p>
          <a:p>
            <a:pPr marL="0" lvl="0" indent="0">
              <a:lnSpc>
                <a:spcPct val="80000"/>
              </a:lnSpc>
              <a:spcBef>
                <a:spcPts val="536"/>
              </a:spcBef>
              <a:buClr>
                <a:schemeClr val="dk1"/>
              </a:buClr>
              <a:buSzPct val="25000"/>
              <a:buNone/>
            </a:pPr>
            <a:r>
              <a:rPr lang="fi-FI" sz="2400" dirty="0">
                <a:solidFill>
                  <a:srgbClr val="000000"/>
                </a:solidFill>
              </a:rPr>
              <a:t>	</a:t>
            </a:r>
            <a:r>
              <a:rPr lang="fi-FI" sz="2400" dirty="0" err="1" smtClean="0">
                <a:solidFill>
                  <a:srgbClr val="000000"/>
                </a:solidFill>
              </a:rPr>
              <a:t>while</a:t>
            </a:r>
            <a:r>
              <a:rPr lang="fi-FI" sz="2400" dirty="0" smtClean="0">
                <a:solidFill>
                  <a:srgbClr val="000000"/>
                </a:solidFill>
              </a:rPr>
              <a:t> </a:t>
            </a:r>
            <a:r>
              <a:rPr lang="fi-FI" sz="2400" dirty="0">
                <a:solidFill>
                  <a:srgbClr val="000000"/>
                </a:solidFill>
              </a:rPr>
              <a:t>I </a:t>
            </a:r>
            <a:r>
              <a:rPr lang="fi-FI" sz="2400" dirty="0" err="1">
                <a:solidFill>
                  <a:srgbClr val="000000"/>
                </a:solidFill>
              </a:rPr>
              <a:t>was</a:t>
            </a:r>
            <a:r>
              <a:rPr lang="fi-FI" sz="2400" dirty="0">
                <a:solidFill>
                  <a:srgbClr val="000000"/>
                </a:solidFill>
              </a:rPr>
              <a:t> </a:t>
            </a:r>
            <a:r>
              <a:rPr lang="fi-FI" sz="2400" dirty="0" err="1" smtClean="0">
                <a:solidFill>
                  <a:srgbClr val="000000"/>
                </a:solidFill>
              </a:rPr>
              <a:t>looking</a:t>
            </a:r>
            <a:r>
              <a:rPr lang="fi-FI" sz="2400" dirty="0" smtClean="0">
                <a:solidFill>
                  <a:srgbClr val="000000"/>
                </a:solidFill>
              </a:rPr>
              <a:t> </a:t>
            </a:r>
            <a:r>
              <a:rPr lang="fi-FI" sz="2400" dirty="0">
                <a:solidFill>
                  <a:srgbClr val="000000"/>
                </a:solidFill>
              </a:rPr>
              <a:t>for </a:t>
            </a:r>
            <a:r>
              <a:rPr lang="fi-FI" sz="2400" dirty="0" err="1">
                <a:solidFill>
                  <a:srgbClr val="000000"/>
                </a:solidFill>
              </a:rPr>
              <a:t>the</a:t>
            </a:r>
            <a:r>
              <a:rPr lang="fi-FI" sz="2400" dirty="0">
                <a:solidFill>
                  <a:srgbClr val="000000"/>
                </a:solidFill>
              </a:rPr>
              <a:t> </a:t>
            </a:r>
            <a:r>
              <a:rPr lang="fi-FI" sz="2400" dirty="0" err="1">
                <a:solidFill>
                  <a:srgbClr val="000000"/>
                </a:solidFill>
              </a:rPr>
              <a:t>passports</a:t>
            </a:r>
            <a:r>
              <a:rPr lang="fi-FI" sz="2400" dirty="0">
                <a:solidFill>
                  <a:srgbClr val="000000"/>
                </a:solidFill>
              </a:rPr>
              <a:t>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fi-FI" sz="24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3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640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3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>
            <a:spLocks noGrp="1"/>
          </p:cNvSpPr>
          <p:nvPr>
            <p:ph type="body" idx="1"/>
          </p:nvPr>
        </p:nvSpPr>
        <p:spPr>
          <a:xfrm>
            <a:off x="207976" y="931817"/>
            <a:ext cx="8723311" cy="55952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536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 Kirjoitin muutaman sähköpostin, kun odotin junaa.</a:t>
            </a:r>
          </a:p>
          <a:p>
            <a:pPr marL="0" marR="0" lvl="0" indent="0" algn="l" rtl="0">
              <a:lnSpc>
                <a:spcPct val="8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wrote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few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emails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waiting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train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18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10. Kirjoitin juuri viimeistä sähköpostia, kun juna saapui.</a:t>
            </a:r>
          </a:p>
          <a:p>
            <a:pPr marL="0" marR="0" lvl="0" indent="0" algn="l" rtl="0">
              <a:lnSpc>
                <a:spcPct val="8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(just)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my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email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train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arrived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18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11. Matkustaessani junassa katselin ikkunasta ja ajattelin sinua koko ajan.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36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While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travelling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train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I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looking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out </a:t>
            </a:r>
          </a:p>
          <a:p>
            <a:pPr marL="0" marR="0" lvl="0" indent="0" algn="l" rtl="0">
              <a:lnSpc>
                <a:spcPct val="80000"/>
              </a:lnSpc>
              <a:spcBef>
                <a:spcPts val="536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of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window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thinking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about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whole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36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682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96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296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457200" y="361691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Kestoimperfekti</a:t>
            </a:r>
            <a:r>
              <a:rPr lang="fi-FI" sz="40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fi-FI" sz="40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Käyttö</a:t>
            </a:r>
            <a:endParaRPr lang="fi-FI" sz="40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Shape 95"/>
          <p:cNvSpPr txBox="1">
            <a:spLocks noGrp="1"/>
          </p:cNvSpPr>
          <p:nvPr>
            <p:ph type="body" idx="2"/>
          </p:nvPr>
        </p:nvSpPr>
        <p:spPr>
          <a:xfrm>
            <a:off x="179512" y="1543865"/>
            <a:ext cx="4392488" cy="4104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r>
              <a:rPr lang="fi-FI" sz="2200" dirty="0">
                <a:solidFill>
                  <a:schemeClr val="accent1"/>
                </a:solidFill>
              </a:rPr>
              <a:t>Yhdistä lause ja…</a:t>
            </a: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u="none" strike="noStrike" cap="none" dirty="0" smtClean="0">
                <a:solidFill>
                  <a:schemeClr val="accent1"/>
                </a:solidFill>
                <a:sym typeface="Calibri"/>
              </a:rPr>
              <a:t>1. 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I </a:t>
            </a:r>
            <a:r>
              <a:rPr lang="fi-FI" sz="2200" u="none" strike="noStrike" cap="none" dirty="0" err="1">
                <a:solidFill>
                  <a:schemeClr val="dk1"/>
                </a:solidFill>
                <a:sym typeface="Calibri"/>
              </a:rPr>
              <a:t>was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200" u="none" strike="noStrike" cap="none" dirty="0" err="1">
                <a:solidFill>
                  <a:schemeClr val="dk1"/>
                </a:solidFill>
                <a:sym typeface="Calibri"/>
              </a:rPr>
              <a:t>studying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200" u="none" strike="noStrike" cap="none" dirty="0" err="1">
                <a:solidFill>
                  <a:schemeClr val="dk1"/>
                </a:solidFill>
                <a:sym typeface="Calibri"/>
              </a:rPr>
              <a:t>French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200" u="none" strike="noStrike" cap="none" dirty="0" err="1">
                <a:solidFill>
                  <a:schemeClr val="dk1"/>
                </a:solidFill>
                <a:sym typeface="Calibri"/>
              </a:rPr>
              <a:t>the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200" u="none" strike="noStrike" cap="none" dirty="0" err="1">
                <a:solidFill>
                  <a:schemeClr val="dk1"/>
                </a:solidFill>
                <a:sym typeface="Calibri"/>
              </a:rPr>
              <a:t>whole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200" u="none" strike="noStrike" cap="none" dirty="0" err="1">
                <a:solidFill>
                  <a:schemeClr val="dk1"/>
                </a:solidFill>
                <a:sym typeface="Calibri"/>
              </a:rPr>
              <a:t>day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200" u="none" strike="noStrike" cap="none" dirty="0" err="1">
                <a:solidFill>
                  <a:schemeClr val="dk1"/>
                </a:solidFill>
                <a:sym typeface="Calibri"/>
              </a:rPr>
              <a:t>yesterday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.</a:t>
            </a: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u="none" strike="noStrike" cap="none" dirty="0" smtClean="0">
                <a:solidFill>
                  <a:schemeClr val="accent1"/>
                </a:solidFill>
                <a:sym typeface="Calibri"/>
              </a:rPr>
              <a:t>2. 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At 9 pm, </a:t>
            </a:r>
            <a:r>
              <a:rPr lang="fi-FI" sz="2200" u="none" strike="noStrike" cap="none" dirty="0" err="1">
                <a:solidFill>
                  <a:schemeClr val="dk1"/>
                </a:solidFill>
                <a:sym typeface="Calibri"/>
              </a:rPr>
              <a:t>we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200" u="none" strike="noStrike" cap="none" dirty="0" err="1">
                <a:solidFill>
                  <a:schemeClr val="dk1"/>
                </a:solidFill>
                <a:sym typeface="Calibri"/>
              </a:rPr>
              <a:t>were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200" u="none" strike="noStrike" cap="none" dirty="0" err="1">
                <a:solidFill>
                  <a:schemeClr val="dk1"/>
                </a:solidFill>
                <a:sym typeface="Calibri"/>
              </a:rPr>
              <a:t>still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 out </a:t>
            </a:r>
            <a:r>
              <a:rPr lang="fi-FI" sz="2200" u="none" strike="noStrike" cap="none" dirty="0" err="1">
                <a:solidFill>
                  <a:schemeClr val="dk1"/>
                </a:solidFill>
                <a:sym typeface="Calibri"/>
              </a:rPr>
              <a:t>gardening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.</a:t>
            </a: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u="none" strike="noStrike" cap="none" dirty="0" smtClean="0">
                <a:solidFill>
                  <a:schemeClr val="accent1"/>
                </a:solidFill>
                <a:sym typeface="Calibri"/>
              </a:rPr>
              <a:t>3. </a:t>
            </a:r>
            <a:r>
              <a:rPr lang="fi-FI" sz="2200" u="none" strike="noStrike" cap="none" dirty="0" err="1">
                <a:solidFill>
                  <a:schemeClr val="dk1"/>
                </a:solidFill>
                <a:sym typeface="Calibri"/>
              </a:rPr>
              <a:t>While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200" u="none" strike="noStrike" cap="none" dirty="0" err="1">
                <a:solidFill>
                  <a:schemeClr val="dk1"/>
                </a:solidFill>
                <a:sym typeface="Calibri"/>
              </a:rPr>
              <a:t>we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200" u="none" strike="noStrike" cap="none" dirty="0" err="1">
                <a:solidFill>
                  <a:schemeClr val="dk1"/>
                </a:solidFill>
                <a:sym typeface="Calibri"/>
              </a:rPr>
              <a:t>were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200" u="none" strike="noStrike" cap="none" dirty="0" err="1">
                <a:solidFill>
                  <a:schemeClr val="dk1"/>
                </a:solidFill>
                <a:sym typeface="Calibri"/>
              </a:rPr>
              <a:t>picnicking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, </a:t>
            </a:r>
            <a:r>
              <a:rPr lang="fi-FI" sz="2200" u="none" strike="noStrike" cap="none" dirty="0" err="1">
                <a:solidFill>
                  <a:schemeClr val="dk1"/>
                </a:solidFill>
                <a:sym typeface="Calibri"/>
              </a:rPr>
              <a:t>the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200" u="none" strike="noStrike" cap="none" dirty="0" err="1">
                <a:solidFill>
                  <a:schemeClr val="dk1"/>
                </a:solidFill>
                <a:sym typeface="Calibri"/>
              </a:rPr>
              <a:t>storm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200" u="none" strike="noStrike" cap="none" dirty="0" err="1">
                <a:solidFill>
                  <a:schemeClr val="dk1"/>
                </a:solidFill>
                <a:sym typeface="Calibri"/>
              </a:rPr>
              <a:t>broke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 out.</a:t>
            </a: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u="none" strike="noStrike" cap="none" dirty="0" smtClean="0">
                <a:solidFill>
                  <a:schemeClr val="accent1"/>
                </a:solidFill>
                <a:sym typeface="Calibri"/>
              </a:rPr>
              <a:t>4. </a:t>
            </a:r>
            <a:r>
              <a:rPr lang="fi-FI" sz="2200" u="none" strike="noStrike" cap="none" dirty="0" err="1">
                <a:solidFill>
                  <a:schemeClr val="dk1"/>
                </a:solidFill>
                <a:sym typeface="Calibri"/>
              </a:rPr>
              <a:t>You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200" u="none" strike="noStrike" cap="none" dirty="0" err="1">
                <a:solidFill>
                  <a:schemeClr val="dk1"/>
                </a:solidFill>
                <a:sym typeface="Calibri"/>
              </a:rPr>
              <a:t>were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200" u="none" strike="noStrike" cap="none" dirty="0" err="1">
                <a:solidFill>
                  <a:schemeClr val="dk1"/>
                </a:solidFill>
                <a:sym typeface="Calibri"/>
              </a:rPr>
              <a:t>living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 in Paris for a </a:t>
            </a:r>
            <a:r>
              <a:rPr lang="fi-FI" sz="2200" u="none" strike="noStrike" cap="none" dirty="0" err="1">
                <a:solidFill>
                  <a:schemeClr val="dk1"/>
                </a:solidFill>
                <a:sym typeface="Calibri"/>
              </a:rPr>
              <a:t>year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, </a:t>
            </a:r>
            <a:r>
              <a:rPr lang="fi-FI" sz="2200" u="none" strike="noStrike" cap="none" dirty="0" err="1">
                <a:solidFill>
                  <a:schemeClr val="dk1"/>
                </a:solidFill>
                <a:sym typeface="Calibri"/>
              </a:rPr>
              <a:t>weren’t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200" u="none" strike="noStrike" cap="none" dirty="0" err="1">
                <a:solidFill>
                  <a:schemeClr val="dk1"/>
                </a:solidFill>
                <a:sym typeface="Calibri"/>
              </a:rPr>
              <a:t>you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?</a:t>
            </a:r>
          </a:p>
          <a:p>
            <a:pPr marL="0" marR="0" lvl="0" indent="0" algn="l" rtl="0">
              <a:spcBef>
                <a:spcPts val="60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u="none" strike="noStrike" cap="none" dirty="0" smtClean="0">
                <a:solidFill>
                  <a:schemeClr val="accent1"/>
                </a:solidFill>
                <a:sym typeface="Calibri"/>
              </a:rPr>
              <a:t>5. 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Grandpa </a:t>
            </a:r>
            <a:r>
              <a:rPr lang="fi-FI" sz="2200" u="none" strike="noStrike" cap="none" dirty="0" err="1">
                <a:solidFill>
                  <a:schemeClr val="dk1"/>
                </a:solidFill>
                <a:sym typeface="Calibri"/>
              </a:rPr>
              <a:t>was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200" u="none" strike="noStrike" cap="none" dirty="0" err="1">
                <a:solidFill>
                  <a:schemeClr val="dk1"/>
                </a:solidFill>
                <a:sym typeface="Calibri"/>
              </a:rPr>
              <a:t>always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200" u="none" strike="noStrike" cap="none" dirty="0" err="1">
                <a:solidFill>
                  <a:schemeClr val="dk1"/>
                </a:solidFill>
                <a:sym typeface="Calibri"/>
              </a:rPr>
              <a:t>telling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 us </a:t>
            </a:r>
            <a:r>
              <a:rPr lang="fi-FI" sz="2200" u="none" strike="noStrike" cap="none" dirty="0" err="1">
                <a:solidFill>
                  <a:schemeClr val="dk1"/>
                </a:solidFill>
                <a:sym typeface="Calibri"/>
              </a:rPr>
              <a:t>jokes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 to </a:t>
            </a:r>
            <a:r>
              <a:rPr lang="fi-FI" sz="2200" u="none" strike="noStrike" cap="none" dirty="0" err="1">
                <a:solidFill>
                  <a:schemeClr val="dk1"/>
                </a:solidFill>
                <a:sym typeface="Calibri"/>
              </a:rPr>
              <a:t>cheer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 us </a:t>
            </a:r>
            <a:r>
              <a:rPr lang="fi-FI" sz="2200" u="none" strike="noStrike" cap="none" dirty="0" err="1">
                <a:solidFill>
                  <a:schemeClr val="dk1"/>
                </a:solidFill>
                <a:sym typeface="Calibri"/>
              </a:rPr>
              <a:t>up</a:t>
            </a:r>
            <a:r>
              <a:rPr lang="fi-FI" sz="2200" u="none" strike="noStrike" cap="none" dirty="0">
                <a:solidFill>
                  <a:schemeClr val="dk1"/>
                </a:solidFill>
                <a:sym typeface="Calibri"/>
              </a:rPr>
              <a:t>.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body" idx="4"/>
          </p:nvPr>
        </p:nvSpPr>
        <p:spPr>
          <a:xfrm>
            <a:off x="4450505" y="1543865"/>
            <a:ext cx="4513791" cy="471513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2DA2BF"/>
              </a:buClr>
              <a:buSzPct val="25000"/>
              <a:buNone/>
            </a:pPr>
            <a:r>
              <a:rPr lang="fi-FI" sz="2200" dirty="0" smtClean="0">
                <a:solidFill>
                  <a:schemeClr val="accent1"/>
                </a:solidFill>
              </a:rPr>
              <a:t>…perustelu</a:t>
            </a:r>
            <a:endParaRPr lang="fi-FI" sz="2200" dirty="0">
              <a:solidFill>
                <a:schemeClr val="accent1"/>
              </a:solidFill>
            </a:endParaRP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200" i="0" u="none" strike="noStrike" cap="none" dirty="0" smtClean="0">
                <a:solidFill>
                  <a:schemeClr val="tx1"/>
                </a:solidFill>
                <a:sym typeface="Calibri"/>
              </a:rPr>
              <a:t>a. </a:t>
            </a:r>
            <a:r>
              <a:rPr lang="fi-FI" sz="2200" i="0" u="none" strike="noStrike" cap="none" dirty="0">
                <a:solidFill>
                  <a:schemeClr val="accent1"/>
                </a:solidFill>
                <a:sym typeface="Calibri"/>
              </a:rPr>
              <a:t>kuvaa tekemisen olleen vielä kesken</a:t>
            </a: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200" i="0" u="none" strike="noStrike" cap="none" dirty="0" smtClean="0">
                <a:solidFill>
                  <a:schemeClr val="tx1"/>
                </a:solidFill>
                <a:sym typeface="Calibri"/>
              </a:rPr>
              <a:t>b. </a:t>
            </a:r>
            <a:r>
              <a:rPr lang="fi-FI" sz="2200" i="0" u="none" strike="noStrike" cap="none" dirty="0">
                <a:solidFill>
                  <a:schemeClr val="accent1"/>
                </a:solidFill>
                <a:sym typeface="Calibri"/>
              </a:rPr>
              <a:t>kuvaa toistuvasti tapahtunutta tekemistä (usein sana </a:t>
            </a:r>
            <a:r>
              <a:rPr lang="fi-FI" sz="2200" i="1" u="none" strike="noStrike" cap="none" dirty="0" err="1">
                <a:solidFill>
                  <a:schemeClr val="accent1"/>
                </a:solidFill>
                <a:sym typeface="Calibri"/>
              </a:rPr>
              <a:t>always</a:t>
            </a:r>
            <a:r>
              <a:rPr lang="fi-FI" sz="2200" i="0" u="none" strike="noStrike" cap="none" dirty="0">
                <a:solidFill>
                  <a:schemeClr val="accent1"/>
                </a:solidFill>
                <a:sym typeface="Calibri"/>
              </a:rPr>
              <a:t>)</a:t>
            </a: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200" i="0" u="none" strike="noStrike" cap="none" dirty="0" smtClean="0">
                <a:solidFill>
                  <a:schemeClr val="tx1"/>
                </a:solidFill>
                <a:sym typeface="Calibri"/>
              </a:rPr>
              <a:t>c. </a:t>
            </a:r>
            <a:r>
              <a:rPr lang="fi-FI" sz="2200" i="0" u="none" strike="noStrike" cap="none" dirty="0">
                <a:solidFill>
                  <a:schemeClr val="accent1"/>
                </a:solidFill>
                <a:sym typeface="Calibri"/>
              </a:rPr>
              <a:t>kuvaa tekemisen jatkumista ja pitkää kestoa</a:t>
            </a: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200" i="0" u="none" strike="noStrike" cap="none" dirty="0" smtClean="0">
                <a:solidFill>
                  <a:schemeClr val="tx1"/>
                </a:solidFill>
                <a:sym typeface="Calibri"/>
              </a:rPr>
              <a:t>d. </a:t>
            </a:r>
            <a:r>
              <a:rPr lang="fi-FI" sz="2200" i="0" u="none" strike="noStrike" cap="none" dirty="0">
                <a:solidFill>
                  <a:schemeClr val="accent1"/>
                </a:solidFill>
                <a:sym typeface="Calibri"/>
              </a:rPr>
              <a:t>kuvaa pidempikestoisen tekemisen keskeytymistä lyhytkestoisemmalla tapahtumalla</a:t>
            </a:r>
          </a:p>
          <a:p>
            <a:pPr marL="0" marR="0" lvl="0" indent="0" algn="l" rtl="0">
              <a:spcBef>
                <a:spcPts val="600"/>
              </a:spcBef>
              <a:buClr>
                <a:srgbClr val="2DA2BF"/>
              </a:buClr>
              <a:buSzPct val="25000"/>
              <a:buFont typeface="Arial"/>
              <a:buNone/>
            </a:pPr>
            <a:r>
              <a:rPr lang="fi-FI" sz="2200" i="0" u="none" strike="noStrike" cap="none" dirty="0" smtClean="0">
                <a:solidFill>
                  <a:schemeClr val="tx1"/>
                </a:solidFill>
                <a:sym typeface="Calibri"/>
              </a:rPr>
              <a:t>e. </a:t>
            </a:r>
            <a:r>
              <a:rPr lang="fi-FI" sz="2200" i="0" u="none" strike="noStrike" cap="none" dirty="0">
                <a:solidFill>
                  <a:schemeClr val="accent1"/>
                </a:solidFill>
                <a:sym typeface="Calibri"/>
              </a:rPr>
              <a:t>korostaa </a:t>
            </a:r>
            <a:r>
              <a:rPr lang="fi-FI" sz="2200" i="0" u="none" strike="noStrike" cap="none" dirty="0" smtClean="0">
                <a:solidFill>
                  <a:schemeClr val="accent1"/>
                </a:solidFill>
                <a:sym typeface="Calibri"/>
              </a:rPr>
              <a:t>tekemisen väliaikaisuutta</a:t>
            </a:r>
            <a:endParaRPr lang="fi-FI" sz="2200" i="0" u="none" strike="noStrike" cap="none" dirty="0">
              <a:solidFill>
                <a:schemeClr val="accent1"/>
              </a:solidFill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xfrm>
            <a:off x="509451" y="42268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>
                <a:solidFill>
                  <a:srgbClr val="2DA2BF"/>
                </a:solidFill>
              </a:rPr>
              <a:t>Kestoimperfekti</a:t>
            </a:r>
            <a:r>
              <a:rPr lang="fi-FI" sz="4000" dirty="0">
                <a:solidFill>
                  <a:srgbClr val="2DA2BF"/>
                </a:solidFill>
              </a:rPr>
              <a:t> </a:t>
            </a:r>
            <a:br>
              <a:rPr lang="fi-FI" sz="4000" dirty="0">
                <a:solidFill>
                  <a:srgbClr val="2DA2BF"/>
                </a:solidFill>
              </a:rPr>
            </a:br>
            <a:r>
              <a:rPr lang="fi-FI" sz="4000" dirty="0">
                <a:solidFill>
                  <a:srgbClr val="2DA2BF"/>
                </a:solidFill>
              </a:rPr>
              <a:t>Käyttö</a:t>
            </a:r>
            <a:endParaRPr lang="fi-FI" sz="3959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Shape 105"/>
          <p:cNvSpPr txBox="1">
            <a:spLocks noGrp="1"/>
          </p:cNvSpPr>
          <p:nvPr>
            <p:ph type="body" idx="2"/>
          </p:nvPr>
        </p:nvSpPr>
        <p:spPr>
          <a:xfrm>
            <a:off x="135503" y="1703890"/>
            <a:ext cx="4392488" cy="4104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studying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French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whole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day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yesterday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9 pm,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still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out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gardening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While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picnicking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storm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broke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out.</a:t>
            </a:r>
          </a:p>
          <a:p>
            <a:pPr marL="0" marR="0" lvl="0" indent="0" algn="l" rtl="0"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4.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living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Paris for a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weren’t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spcBef>
                <a:spcPts val="60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5. 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Grandpa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always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telling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us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jokes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cheer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us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  <p:sp>
        <p:nvSpPr>
          <p:cNvPr id="107" name="Shape 107"/>
          <p:cNvSpPr txBox="1">
            <a:spLocks noGrp="1"/>
          </p:cNvSpPr>
          <p:nvPr>
            <p:ph type="body" idx="4"/>
          </p:nvPr>
        </p:nvSpPr>
        <p:spPr>
          <a:xfrm>
            <a:off x="4824405" y="1703890"/>
            <a:ext cx="4104456" cy="439248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2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kuvaa tekemisen jatkumista ja pitkää kestoa</a:t>
            </a: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2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a.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kuvaa tekemisen olleen vielä kesken</a:t>
            </a:r>
          </a:p>
          <a:p>
            <a:pPr marL="0" marR="0" lvl="0" indent="0" algn="l" rtl="0">
              <a:spcBef>
                <a:spcPts val="8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2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d.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kuvaa pidempikestoisen tekemisen keskeytymistä lyhytkestoisemmalla tapahtumalla</a:t>
            </a:r>
          </a:p>
          <a:p>
            <a:pPr marL="0" marR="0" lvl="0" indent="0" algn="l" rtl="0">
              <a:spcBef>
                <a:spcPts val="408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2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e.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korostaa tekemisen väliaikaisuutta</a:t>
            </a:r>
          </a:p>
          <a:p>
            <a:pPr marL="0" marR="0" lvl="0" indent="0" algn="l" rtl="0">
              <a:spcBef>
                <a:spcPts val="408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2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b. </a:t>
            </a:r>
            <a:r>
              <a:rPr lang="fi-FI" sz="22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kuvaa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toistuvasti tapahtunutta tekemistä (usein sana </a:t>
            </a:r>
            <a:r>
              <a:rPr lang="fi-FI" sz="2200" b="0" i="1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always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 marL="0" marR="0" lvl="0" indent="0" algn="l" rtl="0">
              <a:lnSpc>
                <a:spcPct val="120000"/>
              </a:lnSpc>
              <a:spcBef>
                <a:spcPts val="40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04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6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8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439783" y="413791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>
                <a:solidFill>
                  <a:srgbClr val="2DA2BF"/>
                </a:solidFill>
              </a:rPr>
              <a:t>Kestoimperfekti</a:t>
            </a:r>
            <a:r>
              <a:rPr lang="fi-FI" sz="4000" dirty="0">
                <a:solidFill>
                  <a:srgbClr val="2DA2BF"/>
                </a:solidFill>
              </a:rPr>
              <a:t> </a:t>
            </a:r>
            <a:br>
              <a:rPr lang="fi-FI" sz="4000" dirty="0">
                <a:solidFill>
                  <a:srgbClr val="2DA2BF"/>
                </a:solidFill>
              </a:rPr>
            </a:br>
            <a:r>
              <a:rPr lang="fi-FI" sz="4000" dirty="0" smtClean="0">
                <a:solidFill>
                  <a:srgbClr val="2DA2BF"/>
                </a:solidFill>
              </a:rPr>
              <a:t>Muodostus</a:t>
            </a:r>
            <a:endParaRPr lang="fi-FI" sz="3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Shape 113"/>
          <p:cNvSpPr txBox="1">
            <a:spLocks noGrp="1"/>
          </p:cNvSpPr>
          <p:nvPr>
            <p:ph type="body" idx="2"/>
          </p:nvPr>
        </p:nvSpPr>
        <p:spPr>
          <a:xfrm>
            <a:off x="179510" y="1556791"/>
            <a:ext cx="9155193" cy="46805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Miten kestoimperfekti muodostetaan?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it. 	 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it.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 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He/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it.	 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fi-FI" i="1" dirty="0"/>
          </a:p>
          <a:p>
            <a:pPr indent="-342900">
              <a:lnSpc>
                <a:spcPct val="110000"/>
              </a:lnSpc>
            </a:pPr>
            <a:r>
              <a:rPr lang="fi-FI" sz="280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Kestoimperfekti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	’</a:t>
            </a:r>
            <a:r>
              <a:rPr lang="fi-FI" sz="2800" i="0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’-verbin </a:t>
            </a:r>
            <a:r>
              <a:rPr lang="fi-FI" sz="2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imperfektimuoto + </a:t>
            </a:r>
            <a:r>
              <a:rPr lang="fi-FI" sz="280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pääverbin </a:t>
            </a:r>
            <a:r>
              <a:rPr lang="fi-FI" sz="2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fi-FI" sz="2800" i="0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sz="2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-muoto</a:t>
            </a:r>
            <a:endParaRPr lang="fi-FI" sz="2800" dirty="0">
              <a:solidFill>
                <a:schemeClr val="tx1"/>
              </a:solidFill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80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1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/ </a:t>
            </a:r>
            <a:r>
              <a:rPr lang="fi-FI" sz="2800" b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fi-FI" sz="2800" b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endParaRPr lang="fi-FI" sz="2800" b="1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4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439783" y="413791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3600" b="1" dirty="0">
                <a:solidFill>
                  <a:srgbClr val="2DA2BF"/>
                </a:solidFill>
              </a:rPr>
              <a:t>Kestoimperfekti</a:t>
            </a:r>
            <a:r>
              <a:rPr lang="fi-FI" sz="3600" dirty="0">
                <a:solidFill>
                  <a:srgbClr val="2DA2BF"/>
                </a:solidFill>
              </a:rPr>
              <a:t> </a:t>
            </a:r>
            <a:br>
              <a:rPr lang="fi-FI" sz="3600" dirty="0">
                <a:solidFill>
                  <a:srgbClr val="2DA2BF"/>
                </a:solidFill>
              </a:rPr>
            </a:br>
            <a:r>
              <a:rPr lang="fi-FI" sz="3600" dirty="0" smtClean="0">
                <a:solidFill>
                  <a:srgbClr val="2DA2BF"/>
                </a:solidFill>
              </a:rPr>
              <a:t>Muodostus</a:t>
            </a:r>
            <a:endParaRPr lang="fi-FI" sz="3600" b="0" i="0" u="none" strike="noStrike" cap="none" dirty="0">
              <a:solidFill>
                <a:schemeClr val="dk1"/>
              </a:solidFill>
              <a:sym typeface="Calibri"/>
            </a:endParaRPr>
          </a:p>
        </p:txBody>
      </p:sp>
      <p:sp>
        <p:nvSpPr>
          <p:cNvPr id="113" name="Shape 113"/>
          <p:cNvSpPr txBox="1">
            <a:spLocks noGrp="1"/>
          </p:cNvSpPr>
          <p:nvPr>
            <p:ph type="body" idx="2"/>
          </p:nvPr>
        </p:nvSpPr>
        <p:spPr>
          <a:xfrm>
            <a:off x="179510" y="1556791"/>
            <a:ext cx="9155193" cy="46805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Miten kestoimperfekti muodostetaan?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it. 	 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weren’t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weren’t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it.	 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weren’t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He/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wasn’t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it.	 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weren’t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fi-FI" i="1" dirty="0"/>
          </a:p>
          <a:p>
            <a:pPr lvl="0" indent="-34290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chemeClr val="tx1"/>
                </a:solidFill>
              </a:rPr>
              <a:t>Kielteinen muoto</a:t>
            </a:r>
          </a:p>
          <a:p>
            <a:pPr lvl="0">
              <a:lnSpc>
                <a:spcPct val="110000"/>
              </a:lnSpc>
              <a:spcBef>
                <a:spcPts val="640"/>
              </a:spcBef>
              <a:buClr>
                <a:schemeClr val="dk1"/>
              </a:buClr>
              <a:buSzPct val="25000"/>
            </a:pPr>
            <a:r>
              <a:rPr lang="fi-FI" sz="2800" dirty="0">
                <a:solidFill>
                  <a:schemeClr val="tx1"/>
                </a:solidFill>
              </a:rPr>
              <a:t>	</a:t>
            </a:r>
            <a:r>
              <a:rPr lang="fi-FI" sz="2800" b="1" dirty="0" err="1">
                <a:solidFill>
                  <a:schemeClr val="tx1"/>
                </a:solidFill>
              </a:rPr>
              <a:t>was</a:t>
            </a:r>
            <a:r>
              <a:rPr lang="fi-FI" sz="2800" dirty="0">
                <a:solidFill>
                  <a:schemeClr val="tx1"/>
                </a:solidFill>
              </a:rPr>
              <a:t>/</a:t>
            </a:r>
            <a:r>
              <a:rPr lang="fi-FI" sz="2800" b="1" dirty="0" err="1">
                <a:solidFill>
                  <a:schemeClr val="tx1"/>
                </a:solidFill>
              </a:rPr>
              <a:t>were</a:t>
            </a:r>
            <a:r>
              <a:rPr lang="fi-FI" sz="2800" dirty="0">
                <a:solidFill>
                  <a:schemeClr val="tx1"/>
                </a:solidFill>
              </a:rPr>
              <a:t> + </a:t>
            </a:r>
            <a:r>
              <a:rPr lang="fi-FI" sz="2800" b="1" dirty="0" err="1">
                <a:solidFill>
                  <a:schemeClr val="tx1"/>
                </a:solidFill>
              </a:rPr>
              <a:t>not</a:t>
            </a:r>
            <a:r>
              <a:rPr lang="fi-FI" sz="2800" dirty="0">
                <a:solidFill>
                  <a:schemeClr val="tx1"/>
                </a:solidFill>
              </a:rPr>
              <a:t> + </a:t>
            </a:r>
            <a:r>
              <a:rPr lang="fi-FI" sz="2800" b="1" dirty="0">
                <a:solidFill>
                  <a:schemeClr val="tx1"/>
                </a:solidFill>
              </a:rPr>
              <a:t>pääverbin -</a:t>
            </a:r>
            <a:r>
              <a:rPr lang="fi-FI" sz="2800" b="1" dirty="0" err="1">
                <a:solidFill>
                  <a:schemeClr val="tx1"/>
                </a:solidFill>
              </a:rPr>
              <a:t>ing</a:t>
            </a:r>
            <a:r>
              <a:rPr lang="fi-FI" sz="2800" b="1" dirty="0">
                <a:solidFill>
                  <a:schemeClr val="tx1"/>
                </a:solidFill>
              </a:rPr>
              <a:t>-muoto</a:t>
            </a:r>
          </a:p>
          <a:p>
            <a:pPr lvl="0" indent="-342900">
              <a:lnSpc>
                <a:spcPct val="110000"/>
              </a:lnSpc>
              <a:spcBef>
                <a:spcPts val="560"/>
              </a:spcBef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chemeClr val="tx1"/>
                </a:solidFill>
              </a:rPr>
              <a:t>Lyhennetty muoto </a:t>
            </a:r>
            <a:r>
              <a:rPr lang="fi-FI" sz="2800" dirty="0" smtClean="0">
                <a:solidFill>
                  <a:schemeClr val="tx1"/>
                </a:solidFill>
              </a:rPr>
              <a:t>-</a:t>
            </a:r>
            <a:r>
              <a:rPr lang="fi-FI" sz="2800" b="1" dirty="0" err="1" smtClean="0">
                <a:solidFill>
                  <a:schemeClr val="tx1"/>
                </a:solidFill>
              </a:rPr>
              <a:t>n’t</a:t>
            </a:r>
            <a:r>
              <a:rPr lang="fi-FI" sz="2800" dirty="0" smtClean="0">
                <a:solidFill>
                  <a:schemeClr val="tx1"/>
                </a:solidFill>
              </a:rPr>
              <a:t> </a:t>
            </a:r>
            <a:r>
              <a:rPr lang="fi-FI" sz="2800" dirty="0">
                <a:solidFill>
                  <a:schemeClr val="tx1"/>
                </a:solidFill>
              </a:rPr>
              <a:t>on hyvin yleinen.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4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6259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457200" y="33559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>
                <a:solidFill>
                  <a:srgbClr val="2DA2BF"/>
                </a:solidFill>
              </a:rPr>
              <a:t>Kestoimperfekti</a:t>
            </a:r>
            <a:r>
              <a:rPr lang="fi-FI" sz="4000" dirty="0">
                <a:solidFill>
                  <a:srgbClr val="2DA2BF"/>
                </a:solidFill>
              </a:rPr>
              <a:t> </a:t>
            </a:r>
            <a:br>
              <a:rPr lang="fi-FI" sz="4000" dirty="0">
                <a:solidFill>
                  <a:srgbClr val="2DA2BF"/>
                </a:solidFill>
              </a:rPr>
            </a:br>
            <a:r>
              <a:rPr lang="fi-FI" sz="4000" dirty="0">
                <a:solidFill>
                  <a:srgbClr val="2DA2BF"/>
                </a:solidFill>
              </a:rPr>
              <a:t>Muodostus</a:t>
            </a:r>
            <a:endParaRPr lang="fi-FI"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Shape 129"/>
          <p:cNvSpPr txBox="1"/>
          <p:nvPr/>
        </p:nvSpPr>
        <p:spPr>
          <a:xfrm>
            <a:off x="215516" y="1596719"/>
            <a:ext cx="8712967" cy="450533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lnSpc>
                <a:spcPct val="110000"/>
              </a:lnSpc>
              <a:buSzPct val="25000"/>
            </a:pPr>
            <a:r>
              <a:rPr lang="fi-FI" sz="28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Miten kestoimperfektin kysymys muodostetaan?</a:t>
            </a: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r>
              <a:rPr lang="fi-FI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something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	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something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r>
              <a:rPr lang="fi-FI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something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	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something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 </a:t>
            </a: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r>
              <a:rPr lang="fi-FI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he/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something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	</a:t>
            </a:r>
            <a:r>
              <a:rPr lang="fi-FI" sz="22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sz="22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something</a:t>
            </a:r>
            <a:r>
              <a:rPr lang="fi-FI" sz="22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endParaRPr lang="fi-FI" sz="2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>
              <a:lnSpc>
                <a:spcPct val="110000"/>
              </a:lnSpc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80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Kysymysmuoto</a:t>
            </a:r>
            <a:endParaRPr lang="fi-FI" sz="280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lnSpc>
                <a:spcPct val="110000"/>
              </a:lnSpc>
              <a:spcBef>
                <a:spcPts val="640"/>
              </a:spcBef>
              <a:buClr>
                <a:schemeClr val="accent1"/>
              </a:buClr>
              <a:buSzPct val="25000"/>
            </a:pPr>
            <a:r>
              <a:rPr lang="fi-FI" sz="28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8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i-FI" sz="2800" u="sng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SUBJEKTI</a:t>
            </a:r>
            <a:r>
              <a:rPr lang="fi-FI" sz="2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i-FI" sz="28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pääverbin </a:t>
            </a:r>
            <a:r>
              <a:rPr lang="fi-FI" sz="28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fi-FI" sz="2800" b="1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sz="28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-muoto</a:t>
            </a:r>
            <a:endParaRPr lang="fi-FI" sz="2800" b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Kysymyksen alussa voi olla myös kysymyssana</a:t>
            </a:r>
          </a:p>
          <a:p>
            <a:pPr marL="1371600" lvl="3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  <a:buSzPct val="25000"/>
            </a:pPr>
            <a:r>
              <a:rPr lang="fi-FI" sz="2800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80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he </a:t>
            </a:r>
            <a:r>
              <a:rPr lang="fi-FI" sz="2800" b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planning</a:t>
            </a:r>
            <a:r>
              <a:rPr lang="fi-FI" sz="2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something</a:t>
            </a:r>
            <a:r>
              <a:rPr lang="fi-FI" sz="2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endParaRPr lang="fi-FI" sz="22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457206" y="382649"/>
            <a:ext cx="8229600" cy="10661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>
                <a:solidFill>
                  <a:srgbClr val="2DA2BF"/>
                </a:solidFill>
              </a:rPr>
              <a:t>Kestoimperfekti</a:t>
            </a:r>
            <a:r>
              <a:rPr lang="fi-FI" sz="4000" dirty="0">
                <a:solidFill>
                  <a:srgbClr val="2DA2BF"/>
                </a:solidFill>
              </a:rPr>
              <a:t> </a:t>
            </a:r>
            <a:br>
              <a:rPr lang="fi-FI" sz="4000" dirty="0">
                <a:solidFill>
                  <a:srgbClr val="2DA2BF"/>
                </a:solidFill>
              </a:rPr>
            </a:br>
            <a:r>
              <a:rPr lang="fi-FI" sz="4000" dirty="0">
                <a:solidFill>
                  <a:srgbClr val="2DA2BF"/>
                </a:solidFill>
              </a:rPr>
              <a:t>Muodostus</a:t>
            </a:r>
            <a:endParaRPr lang="fi-FI" sz="288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Shape 135"/>
          <p:cNvSpPr txBox="1">
            <a:spLocks noGrp="1"/>
          </p:cNvSpPr>
          <p:nvPr>
            <p:ph type="body" idx="2"/>
          </p:nvPr>
        </p:nvSpPr>
        <p:spPr>
          <a:xfrm>
            <a:off x="179511" y="1412775"/>
            <a:ext cx="8640960" cy="482453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4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36" name="Shape 136"/>
          <p:cNvGraphicFramePr/>
          <p:nvPr>
            <p:extLst>
              <p:ext uri="{D42A27DB-BD31-4B8C-83A1-F6EECF244321}">
                <p14:modId xmlns:p14="http://schemas.microsoft.com/office/powerpoint/2010/main" val="3312070474"/>
              </p:ext>
            </p:extLst>
          </p:nvPr>
        </p:nvGraphicFramePr>
        <p:xfrm>
          <a:off x="236123" y="1528325"/>
          <a:ext cx="8640975" cy="4415475"/>
        </p:xfrm>
        <a:graphic>
          <a:graphicData uri="http://schemas.openxmlformats.org/drawingml/2006/table">
            <a:tbl>
              <a:tblPr firstRow="1" bandRow="1">
                <a:noFill/>
                <a:tableStyleId>{0CFF7272-9AD3-4FC8-AA39-B1C44B48BB82}</a:tableStyleId>
              </a:tblPr>
              <a:tblGrid>
                <a:gridCol w="2880325"/>
                <a:gridCol w="2880325"/>
                <a:gridCol w="2880325"/>
              </a:tblGrid>
              <a:tr h="559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800" u="none" strike="noStrike" cap="none" dirty="0">
                          <a:solidFill>
                            <a:srgbClr val="000000"/>
                          </a:solidFill>
                        </a:rPr>
                        <a:t>Väite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800" u="none" strike="noStrike" cap="none">
                          <a:solidFill>
                            <a:srgbClr val="000000"/>
                          </a:solidFill>
                        </a:rPr>
                        <a:t>Kielto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800" u="none" strike="noStrike" cap="none">
                          <a:solidFill>
                            <a:srgbClr val="000000"/>
                          </a:solidFill>
                        </a:rPr>
                        <a:t>Kysymys</a:t>
                      </a:r>
                    </a:p>
                  </a:txBody>
                  <a:tcPr marL="91450" marR="91450" marT="45725" marB="45725"/>
                </a:tc>
              </a:tr>
              <a:tr h="559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 dirty="0"/>
                        <a:t>I </a:t>
                      </a:r>
                      <a:r>
                        <a:rPr lang="fi-FI" sz="2000" b="1" i="0" u="none" strike="noStrike" cap="none" dirty="0" err="1"/>
                        <a:t>was</a:t>
                      </a:r>
                      <a:r>
                        <a:rPr lang="fi-FI" sz="2000" b="1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sitti</a:t>
                      </a:r>
                      <a:r>
                        <a:rPr lang="fi-FI" sz="2000" b="1" i="0" u="none" strike="noStrike" cap="none" dirty="0" err="1"/>
                        <a:t>ng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here</a:t>
                      </a:r>
                      <a:r>
                        <a:rPr lang="fi-FI" sz="2000" i="0" u="none" strike="noStrike" cap="none" dirty="0"/>
                        <a:t>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000" i="0" u="none" strike="noStrike" cap="none"/>
                        <a:t>I </a:t>
                      </a:r>
                      <a:r>
                        <a:rPr lang="fi-FI" sz="2000" b="1" i="0" u="none" strike="noStrike" cap="none"/>
                        <a:t>was not sitting </a:t>
                      </a:r>
                      <a:r>
                        <a:rPr lang="fi-FI" sz="2000" i="0" u="none" strike="noStrike" cap="none"/>
                        <a:t>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b="1" i="0" u="none" strike="noStrike" cap="none"/>
                        <a:t>Was </a:t>
                      </a:r>
                      <a:r>
                        <a:rPr lang="fi-FI" sz="2000" i="0" u="none" strike="noStrike" cap="none"/>
                        <a:t>I sitti</a:t>
                      </a:r>
                      <a:r>
                        <a:rPr lang="fi-FI" sz="2000" b="1" i="0" u="none" strike="noStrike" cap="none"/>
                        <a:t>ng</a:t>
                      </a:r>
                      <a:r>
                        <a:rPr lang="fi-FI" sz="2000" i="0" u="none" strike="noStrike" cap="none"/>
                        <a:t> here?</a:t>
                      </a:r>
                    </a:p>
                  </a:txBody>
                  <a:tcPr marL="91450" marR="91450" marT="45725" marB="45725" anchor="ctr"/>
                </a:tc>
              </a:tr>
              <a:tr h="654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You </a:t>
                      </a:r>
                      <a:r>
                        <a:rPr lang="fi-FI" sz="2000" b="1" i="0" u="none" strike="noStrike" cap="none"/>
                        <a:t>were </a:t>
                      </a:r>
                      <a:r>
                        <a:rPr lang="fi-FI" sz="2000" i="0" u="none" strike="noStrike" cap="none"/>
                        <a:t>sitti</a:t>
                      </a:r>
                      <a:r>
                        <a:rPr lang="fi-FI" sz="2000" b="1" i="0" u="none" strike="noStrike" cap="none"/>
                        <a:t>ng</a:t>
                      </a:r>
                      <a:r>
                        <a:rPr lang="fi-FI" sz="2000" i="0" u="none" strike="noStrike" cap="none"/>
                        <a:t> there.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000" i="0" u="none" strike="noStrike" cap="none"/>
                        <a:t>You </a:t>
                      </a:r>
                      <a:r>
                        <a:rPr lang="fi-FI" sz="2000" b="1" i="0" u="none" strike="noStrike" cap="none"/>
                        <a:t>weren’t </a:t>
                      </a:r>
                      <a:r>
                        <a:rPr lang="fi-FI" sz="2000" i="0" u="none" strike="noStrike" cap="none"/>
                        <a:t>sitti</a:t>
                      </a:r>
                      <a:r>
                        <a:rPr lang="fi-FI" sz="2000" b="1" i="0" u="none" strike="noStrike" cap="none"/>
                        <a:t>ng</a:t>
                      </a:r>
                      <a:r>
                        <a:rPr lang="fi-FI" sz="2000" i="0" u="none" strike="noStrike" cap="none"/>
                        <a:t> there.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b="1" i="0" u="none" strike="noStrike" cap="none"/>
                        <a:t>Were</a:t>
                      </a:r>
                      <a:r>
                        <a:rPr lang="fi-FI" sz="2000" i="0" u="none" strike="noStrike" cap="none"/>
                        <a:t> you sitti</a:t>
                      </a:r>
                      <a:r>
                        <a:rPr lang="fi-FI" sz="2000" b="1" i="0" u="none" strike="noStrike" cap="none"/>
                        <a:t>ng</a:t>
                      </a:r>
                      <a:r>
                        <a:rPr lang="fi-FI" sz="2000" i="0" u="none" strike="noStrike" cap="none"/>
                        <a:t> there?</a:t>
                      </a:r>
                    </a:p>
                  </a:txBody>
                  <a:tcPr marL="91450" marR="91450" marT="45725" marB="45725" anchor="ctr"/>
                </a:tc>
              </a:tr>
              <a:tr h="7886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He/She/It </a:t>
                      </a:r>
                      <a:r>
                        <a:rPr lang="fi-FI" sz="2000" b="1" i="0" u="none" strike="noStrike" cap="none"/>
                        <a:t>was </a:t>
                      </a:r>
                      <a:r>
                        <a:rPr lang="fi-FI" sz="2000" i="0" u="none" strike="noStrike" cap="none"/>
                        <a:t>sitti</a:t>
                      </a:r>
                      <a:r>
                        <a:rPr lang="fi-FI" sz="2000" b="1" i="0" u="none" strike="noStrike" cap="none"/>
                        <a:t>ng</a:t>
                      </a:r>
                      <a:r>
                        <a:rPr lang="fi-FI" sz="2000" i="0" u="none" strike="noStrike" cap="none"/>
                        <a:t> 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 dirty="0"/>
                        <a:t>He/</a:t>
                      </a:r>
                      <a:r>
                        <a:rPr lang="fi-FI" sz="2000" i="0" u="none" strike="noStrike" cap="none" dirty="0" err="1"/>
                        <a:t>She</a:t>
                      </a:r>
                      <a:r>
                        <a:rPr lang="fi-FI" sz="2000" i="0" u="none" strike="noStrike" cap="none" dirty="0"/>
                        <a:t>/It </a:t>
                      </a:r>
                      <a:r>
                        <a:rPr lang="fi-FI" sz="2000" b="1" i="0" u="none" strike="noStrike" cap="none" dirty="0" err="1"/>
                        <a:t>wasn’t</a:t>
                      </a:r>
                      <a:r>
                        <a:rPr lang="fi-FI" sz="2000" b="1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sitti</a:t>
                      </a:r>
                      <a:r>
                        <a:rPr lang="fi-FI" sz="2000" b="1" i="0" u="none" strike="noStrike" cap="none" dirty="0" err="1"/>
                        <a:t>ng</a:t>
                      </a:r>
                      <a:r>
                        <a:rPr lang="fi-FI" sz="2000" b="1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here</a:t>
                      </a:r>
                      <a:endParaRPr lang="fi-FI" sz="2000" i="0" u="none" strike="noStrike" cap="none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b="1" i="0" u="none" strike="noStrike" cap="none" dirty="0" err="1"/>
                        <a:t>Was</a:t>
                      </a:r>
                      <a:r>
                        <a:rPr lang="fi-FI" sz="2000" i="0" u="none" strike="noStrike" cap="none" dirty="0"/>
                        <a:t> he/</a:t>
                      </a:r>
                      <a:r>
                        <a:rPr lang="fi-FI" sz="2000" i="0" u="none" strike="noStrike" cap="none" dirty="0" err="1"/>
                        <a:t>she</a:t>
                      </a:r>
                      <a:r>
                        <a:rPr lang="fi-FI" sz="2000" i="0" u="none" strike="noStrike" cap="none" dirty="0"/>
                        <a:t>/it </a:t>
                      </a:r>
                      <a:r>
                        <a:rPr lang="fi-FI" sz="2000" i="0" u="none" strike="noStrike" cap="none" dirty="0" err="1"/>
                        <a:t>sitti</a:t>
                      </a:r>
                      <a:r>
                        <a:rPr lang="fi-FI" sz="2000" b="1" i="0" u="none" strike="noStrike" cap="none" dirty="0" err="1"/>
                        <a:t>ng</a:t>
                      </a:r>
                      <a:r>
                        <a:rPr lang="fi-FI" sz="2000" b="1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here</a:t>
                      </a:r>
                      <a:r>
                        <a:rPr lang="fi-FI" sz="2000" i="0" u="none" strike="noStrike" cap="none" dirty="0"/>
                        <a:t>?</a:t>
                      </a:r>
                    </a:p>
                  </a:txBody>
                  <a:tcPr marL="91450" marR="91450" marT="45725" marB="45725" anchor="ctr"/>
                </a:tc>
              </a:tr>
              <a:tr h="5914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We </a:t>
                      </a:r>
                      <a:r>
                        <a:rPr lang="fi-FI" sz="2000" b="1" i="0" u="none" strike="noStrike" cap="none"/>
                        <a:t>were </a:t>
                      </a:r>
                      <a:r>
                        <a:rPr lang="fi-FI" sz="2000" i="0" u="none" strike="noStrike" cap="none"/>
                        <a:t>sitti</a:t>
                      </a:r>
                      <a:r>
                        <a:rPr lang="fi-FI" sz="2000" b="1" i="0" u="none" strike="noStrike" cap="none"/>
                        <a:t>ng </a:t>
                      </a:r>
                      <a:r>
                        <a:rPr lang="fi-FI" sz="2000" i="0" u="none" strike="noStrike" cap="none"/>
                        <a:t>there.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000" i="0" u="none" strike="noStrike" cap="none"/>
                        <a:t>We </a:t>
                      </a:r>
                      <a:r>
                        <a:rPr lang="fi-FI" sz="2000" b="1" i="0" u="none" strike="noStrike" cap="none"/>
                        <a:t>weren’t</a:t>
                      </a:r>
                      <a:r>
                        <a:rPr lang="fi-FI" sz="2000" i="0" u="none" strike="noStrike" cap="none"/>
                        <a:t> sitti</a:t>
                      </a:r>
                      <a:r>
                        <a:rPr lang="fi-FI" sz="2000" b="1" i="0" u="none" strike="noStrike" cap="none"/>
                        <a:t>ng </a:t>
                      </a:r>
                      <a:r>
                        <a:rPr lang="fi-FI" sz="2000" i="0" u="none" strike="noStrike" cap="none"/>
                        <a:t>there.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000" b="1" i="0" u="none" strike="noStrike" cap="none" dirty="0" err="1"/>
                        <a:t>Were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we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sitti</a:t>
                      </a:r>
                      <a:r>
                        <a:rPr lang="fi-FI" sz="2000" b="1" i="0" u="none" strike="noStrike" cap="none" dirty="0" err="1"/>
                        <a:t>ng</a:t>
                      </a:r>
                      <a:r>
                        <a:rPr lang="fi-FI" sz="2000" b="1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there</a:t>
                      </a:r>
                      <a:r>
                        <a:rPr lang="fi-FI" sz="2000" i="0" u="none" strike="noStrike" cap="none" dirty="0"/>
                        <a:t>?</a:t>
                      </a:r>
                    </a:p>
                  </a:txBody>
                  <a:tcPr marL="91450" marR="91450" marT="45725" marB="45725" anchor="ctr"/>
                </a:tc>
              </a:tr>
              <a:tr h="559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You </a:t>
                      </a:r>
                      <a:r>
                        <a:rPr lang="fi-FI" sz="2000" b="1" i="0" u="none" strike="noStrike" cap="none"/>
                        <a:t>were </a:t>
                      </a:r>
                      <a:r>
                        <a:rPr lang="fi-FI" sz="2000" i="0" u="none" strike="noStrike" cap="none"/>
                        <a:t>sitti</a:t>
                      </a:r>
                      <a:r>
                        <a:rPr lang="fi-FI" sz="2000" b="1" i="0" u="none" strike="noStrike" cap="none"/>
                        <a:t>ng </a:t>
                      </a:r>
                      <a:r>
                        <a:rPr lang="fi-FI" sz="2000" i="0" u="none" strike="noStrike" cap="none"/>
                        <a:t>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You </a:t>
                      </a:r>
                      <a:r>
                        <a:rPr lang="fi-FI" sz="2000" b="1" i="0" u="none" strike="noStrike" cap="none"/>
                        <a:t>weren’t </a:t>
                      </a:r>
                      <a:r>
                        <a:rPr lang="fi-FI" sz="2000" i="0" u="none" strike="noStrike" cap="none"/>
                        <a:t>sitti</a:t>
                      </a:r>
                      <a:r>
                        <a:rPr lang="fi-FI" sz="2000" b="1" i="0" u="none" strike="noStrike" cap="none"/>
                        <a:t>ng </a:t>
                      </a:r>
                      <a:r>
                        <a:rPr lang="fi-FI" sz="2000" i="0" u="none" strike="noStrike" cap="none"/>
                        <a:t>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b="1" i="0" u="none" strike="noStrike" cap="none" dirty="0" err="1"/>
                        <a:t>Were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you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sitti</a:t>
                      </a:r>
                      <a:r>
                        <a:rPr lang="fi-FI" sz="2000" b="1" i="0" u="none" strike="noStrike" cap="none" dirty="0" err="1"/>
                        <a:t>ng</a:t>
                      </a:r>
                      <a:r>
                        <a:rPr lang="fi-FI" sz="2000" b="1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here</a:t>
                      </a:r>
                      <a:r>
                        <a:rPr lang="fi-FI" sz="2000" i="0" u="none" strike="noStrike" cap="none" dirty="0"/>
                        <a:t>?</a:t>
                      </a:r>
                    </a:p>
                  </a:txBody>
                  <a:tcPr marL="91450" marR="91450" marT="45725" marB="45725" anchor="ctr"/>
                </a:tc>
              </a:tr>
              <a:tr h="559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They </a:t>
                      </a:r>
                      <a:r>
                        <a:rPr lang="fi-FI" sz="2000" b="1" i="0" u="none" strike="noStrike" cap="none"/>
                        <a:t>were </a:t>
                      </a:r>
                      <a:r>
                        <a:rPr lang="fi-FI" sz="2000" i="0" u="none" strike="noStrike" cap="none"/>
                        <a:t>sitti</a:t>
                      </a:r>
                      <a:r>
                        <a:rPr lang="fi-FI" sz="2000" b="1" i="0" u="none" strike="noStrike" cap="none"/>
                        <a:t>ng </a:t>
                      </a:r>
                      <a:r>
                        <a:rPr lang="fi-FI" sz="2000" i="0" u="none" strike="noStrike" cap="none"/>
                        <a:t>there.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They </a:t>
                      </a:r>
                      <a:r>
                        <a:rPr lang="fi-FI" sz="2000" b="1" i="0" u="none" strike="noStrike" cap="none"/>
                        <a:t>weren’t </a:t>
                      </a:r>
                      <a:r>
                        <a:rPr lang="fi-FI" sz="2000" i="0" u="none" strike="noStrike" cap="none"/>
                        <a:t>sitti</a:t>
                      </a:r>
                      <a:r>
                        <a:rPr lang="fi-FI" sz="2000" b="1" i="0" u="none" strike="noStrike" cap="none"/>
                        <a:t>ng </a:t>
                      </a:r>
                      <a:r>
                        <a:rPr lang="fi-FI" sz="2000" i="0" u="none" strike="noStrike" cap="none"/>
                        <a:t>there.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b="1" i="0" u="none" strike="noStrike" cap="none" dirty="0" err="1"/>
                        <a:t>Were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they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sitti</a:t>
                      </a:r>
                      <a:r>
                        <a:rPr lang="fi-FI" sz="2000" b="1" i="0" u="none" strike="noStrike" cap="none" dirty="0" err="1"/>
                        <a:t>ng</a:t>
                      </a:r>
                      <a:r>
                        <a:rPr lang="fi-FI" sz="2000" b="1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there</a:t>
                      </a:r>
                      <a:r>
                        <a:rPr lang="fi-FI" sz="2000" i="0" u="none" strike="noStrike" cap="none" dirty="0"/>
                        <a:t>?</a:t>
                      </a:r>
                    </a:p>
                  </a:txBody>
                  <a:tcPr marL="91450" marR="91450" marT="45725" marB="45725" anchor="ctr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502982" y="492351"/>
            <a:ext cx="8229600" cy="10661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3200" b="1" dirty="0">
                <a:solidFill>
                  <a:srgbClr val="2DA2BF"/>
                </a:solidFill>
              </a:rPr>
              <a:t>Kestoimperfekti</a:t>
            </a:r>
            <a:r>
              <a:rPr lang="fi-FI" sz="3200" dirty="0">
                <a:solidFill>
                  <a:srgbClr val="2DA2BF"/>
                </a:solidFill>
              </a:rPr>
              <a:t> </a:t>
            </a:r>
            <a:br>
              <a:rPr lang="fi-FI" sz="3200" dirty="0">
                <a:solidFill>
                  <a:srgbClr val="2DA2BF"/>
                </a:solidFill>
              </a:rPr>
            </a:br>
            <a:r>
              <a:rPr lang="fi-FI" sz="3200" dirty="0" smtClean="0">
                <a:solidFill>
                  <a:srgbClr val="2DA2BF"/>
                </a:solidFill>
              </a:rPr>
              <a:t>Oikeinkirjoituksesta muistettavaa</a:t>
            </a:r>
            <a:endParaRPr lang="fi-FI" sz="3200" b="0" i="0" u="none" strike="noStrike" cap="none" dirty="0">
              <a:solidFill>
                <a:schemeClr val="dk1"/>
              </a:solidFill>
              <a:sym typeface="Calibri"/>
            </a:endParaRPr>
          </a:p>
        </p:txBody>
      </p:sp>
      <p:sp>
        <p:nvSpPr>
          <p:cNvPr id="142" name="Shape 142"/>
          <p:cNvSpPr txBox="1">
            <a:spLocks noGrp="1"/>
          </p:cNvSpPr>
          <p:nvPr>
            <p:ph type="body" idx="2"/>
          </p:nvPr>
        </p:nvSpPr>
        <p:spPr>
          <a:xfrm>
            <a:off x="621338" y="1558480"/>
            <a:ext cx="7992887" cy="482453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0" algn="ctr">
              <a:lnSpc>
                <a:spcPct val="80000"/>
              </a:lnSpc>
              <a:spcBef>
                <a:spcPts val="0"/>
              </a:spcBef>
              <a:buSzPct val="25000"/>
              <a:buNone/>
            </a:pPr>
            <a:r>
              <a:rPr lang="fi-FI" sz="2800" dirty="0" smtClean="0">
                <a:solidFill>
                  <a:schemeClr val="accent1"/>
                </a:solidFill>
              </a:rPr>
              <a:t>Mitä </a:t>
            </a:r>
            <a:r>
              <a:rPr lang="fi-FI" sz="2800" dirty="0">
                <a:solidFill>
                  <a:schemeClr val="accent1"/>
                </a:solidFill>
              </a:rPr>
              <a:t>muutoksia </a:t>
            </a:r>
            <a:r>
              <a:rPr lang="fi-FI" sz="2800" b="1" dirty="0">
                <a:solidFill>
                  <a:schemeClr val="accent1"/>
                </a:solidFill>
              </a:rPr>
              <a:t>–</a:t>
            </a:r>
            <a:r>
              <a:rPr lang="fi-FI" sz="2800" b="1" dirty="0" err="1">
                <a:solidFill>
                  <a:schemeClr val="accent1"/>
                </a:solidFill>
              </a:rPr>
              <a:t>ing</a:t>
            </a:r>
            <a:r>
              <a:rPr lang="fi-FI" sz="2800" dirty="0">
                <a:solidFill>
                  <a:schemeClr val="accent1"/>
                </a:solidFill>
              </a:rPr>
              <a:t>-pääte aiheuttaa verbissä?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dirty="0"/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sing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&gt;&gt;&gt;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singing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lnSpc>
                <a:spcPct val="80000"/>
              </a:lnSpc>
              <a:spcBef>
                <a:spcPts val="600"/>
              </a:spcBef>
              <a:buSzPct val="25000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dirty="0"/>
              <a:t>&gt;&gt;&gt;	</a:t>
            </a:r>
            <a:r>
              <a:rPr lang="fi-FI" sz="2800" dirty="0" err="1"/>
              <a:t>making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lnSpc>
                <a:spcPct val="80000"/>
              </a:lnSpc>
              <a:spcBef>
                <a:spcPts val="600"/>
              </a:spcBef>
              <a:buSzPct val="25000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dirty="0"/>
              <a:t>&gt;&gt;&gt;	</a:t>
            </a:r>
            <a:r>
              <a:rPr lang="fi-FI" sz="2800" dirty="0" err="1"/>
              <a:t>using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lnSpc>
                <a:spcPct val="80000"/>
              </a:lnSpc>
              <a:spcBef>
                <a:spcPts val="600"/>
              </a:spcBef>
              <a:buSzPct val="25000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agree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dirty="0"/>
              <a:t>&gt;&gt;&gt;	</a:t>
            </a:r>
            <a:r>
              <a:rPr lang="fi-FI" sz="2800" dirty="0" err="1"/>
              <a:t>agreeing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lnSpc>
                <a:spcPct val="80000"/>
              </a:lnSpc>
              <a:spcBef>
                <a:spcPts val="600"/>
              </a:spcBef>
              <a:buSzPct val="25000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flee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dirty="0"/>
              <a:t>&gt;&gt;&gt;	</a:t>
            </a:r>
            <a:r>
              <a:rPr lang="fi-FI" sz="2800" dirty="0" err="1"/>
              <a:t>fleeing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lnSpc>
                <a:spcPct val="80000"/>
              </a:lnSpc>
              <a:spcBef>
                <a:spcPts val="600"/>
              </a:spcBef>
              <a:buSzPct val="25000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carry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dirty="0"/>
              <a:t>&gt;&gt;&gt;	</a:t>
            </a:r>
            <a:r>
              <a:rPr lang="fi-FI" sz="2800" dirty="0" err="1"/>
              <a:t>carrying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lnSpc>
                <a:spcPct val="80000"/>
              </a:lnSpc>
              <a:spcBef>
                <a:spcPts val="600"/>
              </a:spcBef>
              <a:buSzPct val="25000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play	</a:t>
            </a:r>
            <a:r>
              <a:rPr lang="fi-FI" sz="2800" dirty="0"/>
              <a:t>&gt;&gt;&gt;	playing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lnSpc>
                <a:spcPct val="80000"/>
              </a:lnSpc>
              <a:spcBef>
                <a:spcPts val="600"/>
              </a:spcBef>
              <a:buSzPct val="25000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sit	</a:t>
            </a:r>
            <a:r>
              <a:rPr lang="fi-FI" sz="2800" dirty="0"/>
              <a:t>&gt;&gt;&gt;	</a:t>
            </a:r>
            <a:r>
              <a:rPr lang="fi-FI" sz="2800" dirty="0" err="1"/>
              <a:t>sitting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lnSpc>
                <a:spcPct val="80000"/>
              </a:lnSpc>
              <a:spcBef>
                <a:spcPts val="600"/>
              </a:spcBef>
              <a:buSzPct val="25000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jog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dirty="0"/>
              <a:t>&gt;&gt;&gt;	</a:t>
            </a:r>
            <a:r>
              <a:rPr lang="fi-FI" sz="2800" dirty="0" err="1"/>
              <a:t>jogging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4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>
            <a:spLocks noGrp="1"/>
          </p:cNvSpPr>
          <p:nvPr>
            <p:ph type="title"/>
          </p:nvPr>
        </p:nvSpPr>
        <p:spPr>
          <a:xfrm>
            <a:off x="467543" y="332655"/>
            <a:ext cx="8229600" cy="99820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 smtClean="0">
                <a:solidFill>
                  <a:srgbClr val="2DA2BF"/>
                </a:solidFill>
              </a:rPr>
              <a:t/>
            </a:r>
            <a:br>
              <a:rPr lang="fi-FI" sz="4000" b="1" dirty="0" smtClean="0">
                <a:solidFill>
                  <a:srgbClr val="2DA2BF"/>
                </a:solidFill>
              </a:rPr>
            </a:br>
            <a:r>
              <a:rPr lang="fi-FI" sz="4000" b="1" dirty="0" smtClean="0">
                <a:solidFill>
                  <a:srgbClr val="2DA2BF"/>
                </a:solidFill>
              </a:rPr>
              <a:t>Kestoimperfekti</a:t>
            </a:r>
            <a:r>
              <a:rPr lang="fi-FI" sz="4000" dirty="0" smtClean="0">
                <a:solidFill>
                  <a:srgbClr val="2DA2BF"/>
                </a:solidFill>
              </a:rPr>
              <a:t> </a:t>
            </a:r>
            <a:r>
              <a:rPr lang="fi-FI" sz="4000" dirty="0">
                <a:solidFill>
                  <a:srgbClr val="2DA2BF"/>
                </a:solidFill>
              </a:rPr>
              <a:t/>
            </a:r>
            <a:br>
              <a:rPr lang="fi-FI" sz="4000" dirty="0">
                <a:solidFill>
                  <a:srgbClr val="2DA2BF"/>
                </a:solidFill>
              </a:rPr>
            </a:br>
            <a:r>
              <a:rPr lang="fi-FI" sz="2800" dirty="0">
                <a:solidFill>
                  <a:srgbClr val="2DA2BF"/>
                </a:solidFill>
              </a:rPr>
              <a:t>Oikeinkirjoituksesta muistettavaa</a:t>
            </a:r>
            <a:r>
              <a:rPr lang="fi-FI" sz="279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279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279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457201" y="1600200"/>
            <a:ext cx="2520712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b="0" u="none" strike="noStrike" cap="none" dirty="0" err="1" smtClean="0">
                <a:solidFill>
                  <a:schemeClr val="dk1"/>
                </a:solidFill>
                <a:sym typeface="Calibri"/>
              </a:rPr>
              <a:t>sing</a:t>
            </a:r>
            <a:r>
              <a:rPr lang="fi-FI" sz="2600" b="0" u="none" strike="noStrike" cap="none" dirty="0" smtClean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sym typeface="Calibri"/>
              </a:rPr>
              <a:t>singing</a:t>
            </a:r>
            <a:endParaRPr lang="fi-FI" sz="2600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600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dirty="0" err="1"/>
              <a:t>m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sym typeface="Calibri"/>
              </a:rPr>
              <a:t>ake</a:t>
            </a:r>
            <a:r>
              <a:rPr lang="fi-FI" sz="2600" b="0" u="none" strike="noStrike" cap="none" dirty="0" smtClean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sym typeface="Calibri"/>
              </a:rPr>
              <a:t>making</a:t>
            </a:r>
            <a:endParaRPr lang="fi-FI" sz="2600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dirty="0" err="1"/>
              <a:t>u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sym typeface="Calibri"/>
              </a:rPr>
              <a:t>se</a:t>
            </a:r>
            <a:r>
              <a:rPr lang="fi-FI" sz="2600" b="0" u="none" strike="noStrike" cap="none" dirty="0" smtClean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sym typeface="Calibri"/>
              </a:rPr>
              <a:t>using</a:t>
            </a:r>
            <a:endParaRPr lang="fi-FI" sz="2600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600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dirty="0" err="1"/>
              <a:t>a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sym typeface="Calibri"/>
              </a:rPr>
              <a:t>gree</a:t>
            </a:r>
            <a:r>
              <a:rPr lang="fi-FI" sz="2600" b="0" u="none" strike="noStrike" cap="none" dirty="0" smtClean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sym typeface="Calibri"/>
              </a:rPr>
              <a:t>agreeing</a:t>
            </a:r>
            <a:endParaRPr lang="fi-FI" sz="2600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dirty="0" err="1"/>
              <a:t>f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sym typeface="Calibri"/>
              </a:rPr>
              <a:t>lee</a:t>
            </a:r>
            <a:r>
              <a:rPr lang="fi-FI" sz="2600" b="0" u="none" strike="noStrike" cap="none" dirty="0" smtClean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sym typeface="Calibri"/>
              </a:rPr>
              <a:t>fleeing</a:t>
            </a:r>
            <a:endParaRPr lang="fi-FI" sz="2600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600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dirty="0" err="1"/>
              <a:t>c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sym typeface="Calibri"/>
              </a:rPr>
              <a:t>arry</a:t>
            </a:r>
            <a:r>
              <a:rPr lang="fi-FI" sz="2600" b="0" u="none" strike="noStrike" cap="none" dirty="0" smtClean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sym typeface="Calibri"/>
              </a:rPr>
              <a:t>carrying</a:t>
            </a:r>
            <a:endParaRPr lang="fi-FI" sz="2600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dirty="0"/>
              <a:t>p</a:t>
            </a:r>
            <a:r>
              <a:rPr lang="fi-FI" sz="2600" b="0" u="none" strike="noStrike" cap="none" dirty="0" smtClean="0">
                <a:solidFill>
                  <a:schemeClr val="dk1"/>
                </a:solidFill>
                <a:sym typeface="Calibri"/>
              </a:rPr>
              <a:t>lay	playing</a:t>
            </a:r>
            <a:endParaRPr lang="fi-FI" sz="2600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600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b="0" u="none" strike="noStrike" cap="none" dirty="0" smtClean="0">
                <a:solidFill>
                  <a:schemeClr val="dk1"/>
                </a:solidFill>
                <a:sym typeface="Calibri"/>
              </a:rPr>
              <a:t>sit	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sym typeface="Calibri"/>
              </a:rPr>
              <a:t>sitting</a:t>
            </a:r>
            <a:endParaRPr lang="fi-FI" sz="2600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dirty="0" err="1"/>
              <a:t>j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sym typeface="Calibri"/>
              </a:rPr>
              <a:t>og</a:t>
            </a:r>
            <a:r>
              <a:rPr lang="fi-FI" sz="2600" b="0" u="none" strike="noStrike" cap="none" dirty="0" smtClean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sym typeface="Calibri"/>
              </a:rPr>
              <a:t>jogging</a:t>
            </a:r>
            <a:endParaRPr lang="fi-FI" sz="2600" b="0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6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38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76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38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Shape 149"/>
          <p:cNvSpPr txBox="1">
            <a:spLocks noGrp="1"/>
          </p:cNvSpPr>
          <p:nvPr>
            <p:ph type="body" idx="2"/>
          </p:nvPr>
        </p:nvSpPr>
        <p:spPr>
          <a:xfrm>
            <a:off x="3239344" y="1600200"/>
            <a:ext cx="5904656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740"/>
              <a:buNone/>
            </a:pPr>
            <a:r>
              <a:rPr lang="fi-FI" sz="26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fi-FI" sz="26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sz="26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-pääte lisätään verbin perusmuotoon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740"/>
              <a:buNone/>
            </a:pPr>
            <a:endParaRPr lang="fi-FI" sz="2600" b="0" i="0" u="none" strike="noStrike" cap="none" dirty="0" smtClean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740"/>
              <a:buNone/>
            </a:pPr>
            <a:r>
              <a:rPr lang="fi-FI" sz="26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Verbin </a:t>
            </a:r>
            <a:r>
              <a:rPr lang="fi-FI" sz="26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päättyessä </a:t>
            </a:r>
            <a:r>
              <a:rPr lang="fi-FI" sz="26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fi-FI" sz="26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-kirjaimeen, jota ei äännetä, </a:t>
            </a:r>
            <a:r>
              <a:rPr lang="fi-FI" sz="26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fi-FI" sz="26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katoaa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740"/>
              <a:buNone/>
            </a:pPr>
            <a:endParaRPr lang="fi-FI" sz="2600" b="0" i="0" u="none" strike="noStrike" cap="none" dirty="0" smtClean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740"/>
              <a:buNone/>
            </a:pPr>
            <a:r>
              <a:rPr lang="fi-FI" sz="26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Jos </a:t>
            </a:r>
            <a:r>
              <a:rPr lang="fi-FI" sz="26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fi-FI" sz="26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äännetään, se jää paikalleen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600" b="1" i="0" u="none" strike="noStrike" cap="none" dirty="0" smtClean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740"/>
              <a:buNone/>
            </a:pPr>
            <a:endParaRPr lang="fi-FI" sz="2600" b="0" i="0" u="none" strike="noStrike" cap="none" dirty="0" smtClean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740"/>
              <a:buNone/>
            </a:pPr>
            <a:r>
              <a:rPr lang="fi-FI" sz="26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fi-FI" sz="26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</a:t>
            </a:r>
            <a:r>
              <a:rPr lang="fi-FI" sz="26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viimeisenä kirjaimena ei aiheuta </a:t>
            </a:r>
            <a:r>
              <a:rPr lang="fi-FI" sz="26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muutoksia</a:t>
            </a:r>
            <a:br>
              <a:rPr lang="fi-FI" sz="26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2600" b="0" i="0" u="none" strike="noStrike" cap="none" dirty="0" smtClean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740"/>
              <a:buNone/>
            </a:pPr>
            <a:r>
              <a:rPr lang="fi-FI" sz="26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Lyhyen </a:t>
            </a:r>
            <a:r>
              <a:rPr lang="fi-FI" sz="26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painollisen vokaalin jälkeinen konsonantti kahdentuu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476"/>
              </a:spcBef>
              <a:buClr>
                <a:schemeClr val="dk1"/>
              </a:buClr>
              <a:buSzPct val="99166"/>
              <a:buFont typeface="Noto Sans Symbols"/>
              <a:buNone/>
            </a:pPr>
            <a:endParaRPr sz="238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Aula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460</Words>
  <Application>Microsoft Office PowerPoint</Application>
  <PresentationFormat>Näytössä katseltava diaesitys (4:3)</PresentationFormat>
  <Paragraphs>186</Paragraphs>
  <Slides>14</Slides>
  <Notes>14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8" baseType="lpstr">
      <vt:lpstr>Arial</vt:lpstr>
      <vt:lpstr>Calibri</vt:lpstr>
      <vt:lpstr>Noto Sans Symbols</vt:lpstr>
      <vt:lpstr>Office-teema</vt:lpstr>
      <vt:lpstr>PowerPoint-esitys</vt:lpstr>
      <vt:lpstr>Kestoimperfekti  Käyttö</vt:lpstr>
      <vt:lpstr>Kestoimperfekti  Käyttö</vt:lpstr>
      <vt:lpstr>Kestoimperfekti  Muodostus</vt:lpstr>
      <vt:lpstr>Kestoimperfekti  Muodostus</vt:lpstr>
      <vt:lpstr>Kestoimperfekti  Muodostus</vt:lpstr>
      <vt:lpstr>Kestoimperfekti  Muodostus</vt:lpstr>
      <vt:lpstr>Kestoimperfekti  Oikeinkirjoituksesta muistettavaa</vt:lpstr>
      <vt:lpstr> Kestoimperfekti  Oikeinkirjoituksesta muistettavaa </vt:lpstr>
      <vt:lpstr>Huomaa seuraavat poikkeukset oikeinkirjoituksessa</vt:lpstr>
      <vt:lpstr> Activate  </vt:lpstr>
      <vt:lpstr> Activate 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Kaasinen Kaija</dc:creator>
  <cp:lastModifiedBy>Kaasinen Kaija</cp:lastModifiedBy>
  <cp:revision>13</cp:revision>
  <dcterms:modified xsi:type="dcterms:W3CDTF">2016-09-07T14:14:32Z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1908400734</vt:i4>
  </property>
  <property fmtid="{D5CDD505-2E9C-101B-9397-08002B2CF9AE}" pid="3" name="_NewReviewCycle">
    <vt:lpwstr/>
  </property>
  <property fmtid="{D5CDD505-2E9C-101B-9397-08002B2CF9AE}" pid="4" name="_EmailSubject">
    <vt:lpwstr>ja viel ykkösen PUUTTUNEET slaidit</vt:lpwstr>
  </property>
  <property fmtid="{D5CDD505-2E9C-101B-9397-08002B2CF9AE}" pid="5" name="_AuthorEmailDisplayName">
    <vt:lpwstr>Karapalo Elina</vt:lpwstr>
  </property>
</Properties>
</file>