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66" r:id="rId2"/>
    <p:sldId id="367" r:id="rId3"/>
    <p:sldId id="257" r:id="rId4"/>
    <p:sldId id="364" r:id="rId5"/>
    <p:sldId id="365" r:id="rId6"/>
    <p:sldId id="361" r:id="rId7"/>
    <p:sldId id="362" r:id="rId8"/>
    <p:sldId id="363" r:id="rId9"/>
    <p:sldId id="368" r:id="rId10"/>
    <p:sldId id="369" r:id="rId11"/>
    <p:sldId id="370" r:id="rId12"/>
    <p:sldId id="371" r:id="rId13"/>
    <p:sldId id="372" r:id="rId14"/>
    <p:sldId id="373" r:id="rId15"/>
    <p:sldId id="374" r:id="rId16"/>
    <p:sldId id="375" r:id="rId17"/>
    <p:sldId id="376" r:id="rId18"/>
    <p:sldId id="377" r:id="rId19"/>
    <p:sldId id="378" r:id="rId20"/>
    <p:sldId id="379" r:id="rId21"/>
    <p:sldId id="38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55"/>
  </p:normalViewPr>
  <p:slideViewPr>
    <p:cSldViewPr>
      <p:cViewPr varScale="1">
        <p:scale>
          <a:sx n="69" d="100"/>
          <a:sy n="69" d="100"/>
        </p:scale>
        <p:origin x="143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BA9AE0-265A-F644-AE57-88B6B9556FA1}" type="datetimeFigureOut">
              <a:rPr lang="fi-FI" smtClean="0"/>
              <a:t>1.9.2021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F76175-0191-5048-BB7E-3F26F98676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5321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4D0E4-BF5D-8744-8C4E-D003094CE757}" type="datetime1">
              <a:rPr lang="fi-FI" smtClean="0"/>
              <a:t>1.9.2021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8F923-9F3F-4A45-90FF-370EB692B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431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7CA3B-690A-4A4A-BBB2-D0BFBCD82B3A}" type="datetime1">
              <a:rPr lang="fi-FI" smtClean="0"/>
              <a:t>1.9.2021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8F923-9F3F-4A45-90FF-370EB692B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398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BFE4E-23A9-D444-9EE0-5B4F40759269}" type="datetime1">
              <a:rPr lang="fi-FI" smtClean="0"/>
              <a:t>1.9.2021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8F923-9F3F-4A45-90FF-370EB692B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45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C44A4-60B2-3D44-B960-3C58ED1B5986}" type="datetime1">
              <a:rPr lang="fi-FI" smtClean="0"/>
              <a:t>1.9.2021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8F923-9F3F-4A45-90FF-370EB692B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985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3217-B574-EA43-8888-1FDDF963301B}" type="datetime1">
              <a:rPr lang="fi-FI" smtClean="0"/>
              <a:t>1.9.2021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8F923-9F3F-4A45-90FF-370EB692B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774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9B036-3EDC-024E-9316-7372CEE64243}" type="datetime1">
              <a:rPr lang="fi-FI" smtClean="0"/>
              <a:t>1.9.2021</a:t>
            </a:fld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8F923-9F3F-4A45-90FF-370EB692B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20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B9DF1-B7AE-D940-8764-13F2E9B55724}" type="datetime1">
              <a:rPr lang="fi-FI" smtClean="0"/>
              <a:t>1.9.2021</a:t>
            </a:fld>
            <a:endParaRPr lang="en-US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8F923-9F3F-4A45-90FF-370EB692B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97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359B4-66C2-1C4E-9945-DCDD8440AA53}" type="datetime1">
              <a:rPr lang="fi-FI" smtClean="0"/>
              <a:t>1.9.2021</a:t>
            </a:fld>
            <a:endParaRPr lang="en-US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8F923-9F3F-4A45-90FF-370EB692B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923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8AD80-E5A1-B043-9A0F-40692F28BA7F}" type="datetime1">
              <a:rPr lang="fi-FI" smtClean="0"/>
              <a:t>1.9.2021</a:t>
            </a:fld>
            <a:endParaRPr lang="en-US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8F923-9F3F-4A45-90FF-370EB692B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968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27C55-6E76-8744-9572-C6334478B8D8}" type="datetime1">
              <a:rPr lang="fi-FI" smtClean="0"/>
              <a:t>1.9.2021</a:t>
            </a:fld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8F923-9F3F-4A45-90FF-370EB692B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907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6DC3C-4269-9741-B0CF-542EB361F21A}" type="datetime1">
              <a:rPr lang="fi-FI" smtClean="0"/>
              <a:t>1.9.2021</a:t>
            </a:fld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8F923-9F3F-4A45-90FF-370EB692B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879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B8F75-87BB-ED41-85B8-D2EA5547FBBA}" type="datetime1">
              <a:rPr lang="fi-FI" smtClean="0"/>
              <a:t>1.9.2021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8F923-9F3F-4A45-90FF-370EB692B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ph.fi/fi/koulutus-ja-tutkinnot/lukion-opetussuunnitelmien-perustee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11560" y="1628801"/>
            <a:ext cx="7846640" cy="197165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LOPS</a:t>
            </a:r>
            <a:br>
              <a:rPr lang="fi-FI" dirty="0" smtClean="0"/>
            </a:br>
            <a:r>
              <a:rPr lang="fi-FI" dirty="0" smtClean="0"/>
              <a:t>Ge01</a:t>
            </a:r>
            <a:br>
              <a:rPr lang="fi-FI" dirty="0" smtClean="0"/>
            </a:br>
            <a:r>
              <a:rPr lang="fi-FI" dirty="0" smtClean="0"/>
              <a:t>-maailma muutoksessa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>
                <a:hlinkClick r:id="rId2"/>
              </a:rPr>
              <a:t>https://</a:t>
            </a:r>
            <a:r>
              <a:rPr lang="fi-FI" dirty="0" smtClean="0">
                <a:hlinkClick r:id="rId2"/>
              </a:rPr>
              <a:t>www.oph.fi/fi/koulutus-ja-tutkinnot/lukion-opetussuunnitelmien-perusteet</a:t>
            </a: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72761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/>
          <p:cNvSpPr txBox="1">
            <a:spLocks/>
          </p:cNvSpPr>
          <p:nvPr/>
        </p:nvSpPr>
        <p:spPr>
          <a:xfrm>
            <a:off x="1385646" y="1268760"/>
            <a:ext cx="3572154" cy="59406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3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8F22EE8-6FB1-D045-B2CB-B6718D2AF5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306" y="5212860"/>
            <a:ext cx="1400695" cy="787891"/>
          </a:xfrm>
          <a:prstGeom prst="rect">
            <a:avLst/>
          </a:prstGeom>
        </p:spPr>
      </p:pic>
      <p:sp>
        <p:nvSpPr>
          <p:cNvPr id="7" name="Otsikko 6">
            <a:extLst>
              <a:ext uri="{FF2B5EF4-FFF2-40B4-BE49-F238E27FC236}">
                <a16:creationId xmlns:a16="http://schemas.microsoft.com/office/drawing/2014/main" id="{1D60EC1A-E1A9-8A46-8697-D6CA5EC82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57251"/>
            <a:ext cx="7886700" cy="994172"/>
          </a:xfrm>
        </p:spPr>
        <p:txBody>
          <a:bodyPr/>
          <a:lstStyle/>
          <a:p>
            <a:r>
              <a:rPr lang="fi-FI" dirty="0" err="1"/>
              <a:t>Geomedia</a:t>
            </a:r>
            <a:r>
              <a:rPr lang="fi-FI" dirty="0"/>
              <a:t> on</a:t>
            </a:r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1684FC53-E9FA-A44F-ABBC-F7EA11EB0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62827"/>
            <a:ext cx="3886200" cy="362714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i-FI" dirty="0"/>
              <a:t>Tietolähteitä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havainnot</a:t>
            </a:r>
          </a:p>
          <a:p>
            <a:r>
              <a:rPr lang="fi-FI" dirty="0"/>
              <a:t>mittaukset ja näytteet</a:t>
            </a:r>
          </a:p>
          <a:p>
            <a:r>
              <a:rPr lang="fi-FI" dirty="0"/>
              <a:t>haastattelut ja kyselyt</a:t>
            </a:r>
          </a:p>
          <a:p>
            <a:r>
              <a:rPr lang="fi-FI" dirty="0"/>
              <a:t>tilastot</a:t>
            </a:r>
          </a:p>
          <a:p>
            <a:r>
              <a:rPr lang="fi-FI" dirty="0"/>
              <a:t>ilma- ja satelliittikuvat</a:t>
            </a:r>
          </a:p>
          <a:p>
            <a:r>
              <a:rPr lang="fi-FI" dirty="0"/>
              <a:t>kartat</a:t>
            </a:r>
          </a:p>
          <a:p>
            <a:r>
              <a:rPr lang="fi-FI" dirty="0"/>
              <a:t>valokuvat, videot ja elokuvat</a:t>
            </a:r>
          </a:p>
          <a:p>
            <a:r>
              <a:rPr lang="fi-FI" dirty="0"/>
              <a:t>internet ja muut ajankohtaiset uutislähteet</a:t>
            </a:r>
          </a:p>
          <a:p>
            <a:r>
              <a:rPr lang="fi-FI" dirty="0"/>
              <a:t>kirjallisuus</a:t>
            </a:r>
          </a:p>
          <a:p>
            <a:r>
              <a:rPr lang="fi-FI" dirty="0"/>
              <a:t>paikkatieto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10" name="Sisällön paikkamerkki 9">
            <a:extLst>
              <a:ext uri="{FF2B5EF4-FFF2-40B4-BE49-F238E27FC236}">
                <a16:creationId xmlns:a16="http://schemas.microsoft.com/office/drawing/2014/main" id="{9B6AEF8B-224F-7C4A-8B75-CED1183C4F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62827"/>
            <a:ext cx="3886200" cy="362714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i-FI" dirty="0"/>
              <a:t>Esittämistapoja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taulukot ja tilastot</a:t>
            </a:r>
          </a:p>
          <a:p>
            <a:r>
              <a:rPr lang="fi-FI" dirty="0"/>
              <a:t>diagrammit</a:t>
            </a:r>
          </a:p>
          <a:p>
            <a:r>
              <a:rPr lang="fi-FI" dirty="0"/>
              <a:t>kartat</a:t>
            </a:r>
          </a:p>
          <a:p>
            <a:r>
              <a:rPr lang="fi-FI" dirty="0"/>
              <a:t>suulliset esitykset</a:t>
            </a:r>
          </a:p>
          <a:p>
            <a:r>
              <a:rPr lang="fi-FI" dirty="0"/>
              <a:t>kirjalliset raportit</a:t>
            </a:r>
          </a:p>
          <a:p>
            <a:r>
              <a:rPr lang="fi-FI" dirty="0"/>
              <a:t>valokuvat ja videot</a:t>
            </a:r>
          </a:p>
          <a:p>
            <a:r>
              <a:rPr lang="fi-FI" dirty="0"/>
              <a:t>piirrokset, sarjakuvat ja animaatiot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12068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1485900" y="1063228"/>
            <a:ext cx="6172200" cy="4755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100" dirty="0"/>
              <a:t>Esimerkkejä fyysisistä kartoista (F) ja teemakartoista (T)</a:t>
            </a:r>
            <a:endParaRPr lang="en-US" sz="21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731" y="1646802"/>
            <a:ext cx="5036344" cy="398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29E94195-82C5-EC42-87A8-FDD14250C0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379" y="5208963"/>
            <a:ext cx="1407621" cy="79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414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92434CD7-2F4E-AF4E-A1AB-451E2F4C8F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306" y="5212860"/>
            <a:ext cx="1400695" cy="787891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84704F9F-C49C-8C4F-AAE6-577D9588B2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055" y="2090329"/>
            <a:ext cx="4543762" cy="3343079"/>
          </a:xfrm>
          <a:prstGeom prst="rect">
            <a:avLst/>
          </a:prstGeom>
        </p:spPr>
      </p:pic>
      <p:sp>
        <p:nvSpPr>
          <p:cNvPr id="6" name="Otsikko 5">
            <a:extLst>
              <a:ext uri="{FF2B5EF4-FFF2-40B4-BE49-F238E27FC236}">
                <a16:creationId xmlns:a16="http://schemas.microsoft.com/office/drawing/2014/main" id="{CBE7E056-A9A2-474A-8A28-540E10570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Pää- ja väli-ilmansuunnat</a:t>
            </a:r>
          </a:p>
        </p:txBody>
      </p:sp>
    </p:spTree>
    <p:extLst>
      <p:ext uri="{BB962C8B-B14F-4D97-AF65-F5344CB8AC3E}">
        <p14:creationId xmlns:p14="http://schemas.microsoft.com/office/powerpoint/2010/main" val="519128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AFB53E30-AC75-B64A-A514-6809918852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306" y="5212860"/>
            <a:ext cx="1400695" cy="787891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4DCFBB5B-7350-A74D-B5F7-6238CC4923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44" y="2302374"/>
            <a:ext cx="6294120" cy="3265075"/>
          </a:xfrm>
          <a:prstGeom prst="rect">
            <a:avLst/>
          </a:prstGeom>
        </p:spPr>
      </p:pic>
      <p:sp>
        <p:nvSpPr>
          <p:cNvPr id="7" name="Otsikko 6">
            <a:extLst>
              <a:ext uri="{FF2B5EF4-FFF2-40B4-BE49-F238E27FC236}">
                <a16:creationId xmlns:a16="http://schemas.microsoft.com/office/drawing/2014/main" id="{BD07F04E-D454-5C41-8753-C9E03BBF8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98285"/>
            <a:ext cx="7886700" cy="994172"/>
          </a:xfrm>
        </p:spPr>
        <p:txBody>
          <a:bodyPr>
            <a:normAutofit/>
          </a:bodyPr>
          <a:lstStyle/>
          <a:p>
            <a:r>
              <a:rPr lang="fi-FI" sz="2700" dirty="0"/>
              <a:t>Pallonpuoliskot ja leveyspiirit</a:t>
            </a:r>
          </a:p>
        </p:txBody>
      </p:sp>
    </p:spTree>
    <p:extLst>
      <p:ext uri="{BB962C8B-B14F-4D97-AF65-F5344CB8AC3E}">
        <p14:creationId xmlns:p14="http://schemas.microsoft.com/office/powerpoint/2010/main" val="601660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8E61FCD8-07FA-7D40-9100-EADD861022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306" y="5212860"/>
            <a:ext cx="1400695" cy="78789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6ACEA03-3CFE-D142-B19F-9A4241D8B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97062"/>
            <a:ext cx="7886700" cy="994172"/>
          </a:xfrm>
        </p:spPr>
        <p:txBody>
          <a:bodyPr>
            <a:normAutofit/>
          </a:bodyPr>
          <a:lstStyle/>
          <a:p>
            <a:r>
              <a:rPr lang="fi-FI" dirty="0"/>
              <a:t>Pallonpuoliskot ja pituuspiirit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9432D73A-0D27-D546-A2F0-19F610BBDB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12" y="2125267"/>
            <a:ext cx="6250589" cy="323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570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65197C48-BBDF-BA49-B308-C72DFEA18D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379" y="5208964"/>
            <a:ext cx="1407622" cy="791787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7FA174D-6F16-AD44-AD65-60F7573EB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25584"/>
            <a:ext cx="7886700" cy="994172"/>
          </a:xfrm>
        </p:spPr>
        <p:txBody>
          <a:bodyPr/>
          <a:lstStyle/>
          <a:p>
            <a:r>
              <a:rPr lang="fi-FI" dirty="0"/>
              <a:t>Maantieteellinen koordinaatisto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6D028358-1835-6543-8822-7A2C4AC255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097" y="1953361"/>
            <a:ext cx="4134903" cy="387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343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7AC0485C-4DE0-A54A-B9BE-7221D9B879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379" y="5208963"/>
            <a:ext cx="1407621" cy="791787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99607EA0-824D-6A44-8928-0D434E881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57251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fi-FI" dirty="0"/>
              <a:t>Pituus- ja leveyspiirit pohjoisella napa-alueella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7EA6FE51-34FC-E643-9FBB-2B4D00EA4C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473" y="1646209"/>
            <a:ext cx="4078148" cy="408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771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9EBD2F54-28FE-2F4A-BEE2-A957C02050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546" y="5221432"/>
            <a:ext cx="1385455" cy="77931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A151EFD-2CA3-6F43-A05E-89891127B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952" y="1003524"/>
            <a:ext cx="7886700" cy="994172"/>
          </a:xfrm>
        </p:spPr>
        <p:txBody>
          <a:bodyPr/>
          <a:lstStyle/>
          <a:p>
            <a:r>
              <a:rPr lang="fi-FI" dirty="0"/>
              <a:t>Kääntöpiirit ja napapiirit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A9DD9EA5-A831-DC41-A2DB-8420D29304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69" y="2227030"/>
            <a:ext cx="6880532" cy="353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258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ED645FA6-011F-9D42-A4BC-F402CA970C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306" y="5212860"/>
            <a:ext cx="1400695" cy="78789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D3A5B12F-2F87-2D4D-9934-6E9A87424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31818"/>
            <a:ext cx="7886700" cy="994172"/>
          </a:xfrm>
        </p:spPr>
        <p:txBody>
          <a:bodyPr/>
          <a:lstStyle/>
          <a:p>
            <a:r>
              <a:rPr lang="fi-FI" dirty="0"/>
              <a:t>Maantieteelliset koordinaatit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1B282240-6346-7842-8BDE-56ACEDC614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3497"/>
            <a:ext cx="7059179" cy="998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6864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A7A63EA4-8EEA-7A42-A719-CAA3B265BB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775" y="5219874"/>
            <a:ext cx="1388225" cy="780876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81623A27-55D4-F04D-AA01-CE1908756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21556"/>
            <a:ext cx="7886700" cy="994172"/>
          </a:xfrm>
        </p:spPr>
        <p:txBody>
          <a:bodyPr/>
          <a:lstStyle/>
          <a:p>
            <a:r>
              <a:rPr lang="fi-FI" dirty="0"/>
              <a:t>Lue verkko-uutisia kriittisesti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BE5EA6A1-5D5F-9642-A83A-BB3E8AC17D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2" r="-1789" b="12411"/>
          <a:stretch/>
        </p:blipFill>
        <p:spPr>
          <a:xfrm>
            <a:off x="2367420" y="1504448"/>
            <a:ext cx="3212926" cy="434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798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Opintojakson suoritus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Mediaseuranta </a:t>
            </a:r>
            <a:r>
              <a:rPr lang="fi-FI" dirty="0" err="1" smtClean="0"/>
              <a:t>aka</a:t>
            </a:r>
            <a:r>
              <a:rPr lang="fi-FI" dirty="0" smtClean="0"/>
              <a:t> Hasardipäiväkirja</a:t>
            </a:r>
          </a:p>
          <a:p>
            <a:r>
              <a:rPr lang="fi-FI" dirty="0" smtClean="0"/>
              <a:t>Karttakoe</a:t>
            </a:r>
          </a:p>
          <a:p>
            <a:r>
              <a:rPr lang="fi-FI" dirty="0" smtClean="0"/>
              <a:t>Koe koeviikolla</a:t>
            </a:r>
          </a:p>
          <a:p>
            <a:r>
              <a:rPr lang="fi-FI" dirty="0" smtClean="0"/>
              <a:t>tehtävät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507193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4C100F53-F328-3E46-934D-3C0B152A8D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589" y="5261956"/>
            <a:ext cx="1313411" cy="738794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81272DEB-9FC5-C249-B77B-D805F5CE6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343138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fi-FI" dirty="0"/>
              <a:t>Ajankohtaisten uutisten mediaseuranta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27AF767-11C4-5649-A6C4-E38E27E51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454" y="1667741"/>
            <a:ext cx="7886700" cy="40025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1350" dirty="0"/>
              <a:t>Kun seurataan ajankohtaisia uutistapahtumia eri puolilta maailmaa, on hyvä ymmärtää uutisten maantieteelliset taustat. Kannattaa muistaa kriittisyys. Uutisia lukiessa voi pohtia seuraavia kysymyksiä:</a:t>
            </a:r>
          </a:p>
          <a:p>
            <a:pPr marL="0" indent="0">
              <a:buNone/>
            </a:pPr>
            <a:endParaRPr lang="fi-FI" sz="1350" dirty="0"/>
          </a:p>
          <a:p>
            <a:pPr marL="0" indent="0">
              <a:buNone/>
            </a:pPr>
            <a:r>
              <a:rPr lang="fi-FI" sz="1350" dirty="0"/>
              <a:t>	1. Ovatko uutiset luonteeltaan kielteisiä vai myönteisiä? Miksi?</a:t>
            </a:r>
          </a:p>
          <a:p>
            <a:pPr marL="0" indent="0">
              <a:buNone/>
            </a:pPr>
            <a:r>
              <a:rPr lang="fi-FI" sz="1350" dirty="0"/>
              <a:t>	2. Minkälaiset uutiset ylittävät uutiskynnyksen? Miksi?</a:t>
            </a:r>
          </a:p>
          <a:p>
            <a:pPr marL="0" indent="0">
              <a:buNone/>
            </a:pPr>
            <a:r>
              <a:rPr lang="fi-FI" sz="1350" dirty="0"/>
              <a:t>	3. Kenelle uutinen on tarkoitettu?</a:t>
            </a:r>
          </a:p>
          <a:p>
            <a:pPr marL="0" indent="0">
              <a:buNone/>
            </a:pPr>
            <a:r>
              <a:rPr lang="fi-FI" sz="1350" dirty="0"/>
              <a:t>	4. Onko tiedon lähteellä väliä? Kuka uutisoi asian: kansainvälinen tietotoimisto, yksittäinen toimittaja 	vai joku muu?</a:t>
            </a:r>
          </a:p>
          <a:p>
            <a:pPr marL="0" indent="0">
              <a:buNone/>
            </a:pPr>
            <a:r>
              <a:rPr lang="fi-FI" sz="1350" dirty="0"/>
              <a:t>	5. Onko uutiseen liitetty kartta tapahtuma-alueen sijainnista?</a:t>
            </a:r>
          </a:p>
          <a:p>
            <a:pPr marL="0" indent="0">
              <a:buNone/>
            </a:pPr>
            <a:r>
              <a:rPr lang="fi-FI" sz="1350" dirty="0"/>
              <a:t>	6. Miksi uutiset keskittyvät tietyille alueille ja muut alueet jäävät paitsioon?</a:t>
            </a:r>
          </a:p>
          <a:p>
            <a:pPr marL="0" indent="0">
              <a:buNone/>
            </a:pPr>
            <a:r>
              <a:rPr lang="fi-FI" sz="1350" dirty="0"/>
              <a:t>	7. Esitetäänkö uutisessa tapahtuman taustoja ja ilmiön syitä? Onko uutinen tiedoiltaan puutteellinen?</a:t>
            </a:r>
          </a:p>
          <a:p>
            <a:pPr marL="0" indent="0">
              <a:buNone/>
            </a:pPr>
            <a:r>
              <a:rPr lang="fi-FI" sz="1350" dirty="0"/>
              <a:t>	8. Onko uutinen yksipuolinen tai puolueellinen? Ohjaako se johonkin tiettyyn näkemykseen ilmiöstä?</a:t>
            </a:r>
          </a:p>
          <a:p>
            <a:pPr marL="0" indent="0">
              <a:buNone/>
            </a:pPr>
            <a:r>
              <a:rPr lang="fi-FI" sz="1350" dirty="0"/>
              <a:t>	Millä tavoin ja miksi? Pystyykö ohjailun tunnistamaan?</a:t>
            </a:r>
          </a:p>
          <a:p>
            <a:pPr marL="0" indent="0">
              <a:buNone/>
            </a:pPr>
            <a:r>
              <a:rPr lang="fi-FI" sz="1350" dirty="0"/>
              <a:t>	9. Vastaako otsikko uutisen sisältöä? Muuttuuko mielikuvasi asiasta luettuasi otsikon lisäksi koko 	uutisen?</a:t>
            </a:r>
          </a:p>
          <a:p>
            <a:pPr>
              <a:lnSpc>
                <a:spcPct val="100000"/>
              </a:lnSpc>
            </a:pPr>
            <a:endParaRPr lang="fi-FI" sz="1350" dirty="0"/>
          </a:p>
        </p:txBody>
      </p:sp>
    </p:spTree>
    <p:extLst>
      <p:ext uri="{BB962C8B-B14F-4D97-AF65-F5344CB8AC3E}">
        <p14:creationId xmlns:p14="http://schemas.microsoft.com/office/powerpoint/2010/main" val="29292536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074" name="Picture 2" descr="https://powerpoint.officeapps.live.com/pods/GetClipboardImage.ashx?Id=9eef305f-8deb-41f4-b20e-ab06ddef244f&amp;DC=PNL1&amp;pkey=1aa2f3fc-b270-4987-a9cd-8b25dc940394&amp;wdwaccluster=PNL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8" y="188640"/>
            <a:ext cx="8892479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992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/>
          <p:cNvSpPr txBox="1"/>
          <p:nvPr/>
        </p:nvSpPr>
        <p:spPr>
          <a:xfrm>
            <a:off x="539552" y="916619"/>
            <a:ext cx="8273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§"/>
            </a:pPr>
            <a:endParaRPr lang="fi-FI" sz="24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7D3C8023-8A75-0248-B6E2-565F79C1F1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56" y="6086450"/>
            <a:ext cx="1371644" cy="771550"/>
          </a:xfrm>
          <a:prstGeom prst="rect">
            <a:avLst/>
          </a:prstGeom>
        </p:spPr>
      </p:pic>
      <p:sp>
        <p:nvSpPr>
          <p:cNvPr id="8" name="Otsikko 7">
            <a:extLst>
              <a:ext uri="{FF2B5EF4-FFF2-40B4-BE49-F238E27FC236}">
                <a16:creationId xmlns:a16="http://schemas.microsoft.com/office/drawing/2014/main" id="{3F07A336-866C-7E4E-8B4E-C731F977E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12576" y="-243408"/>
            <a:ext cx="8229600" cy="1655594"/>
          </a:xfrm>
        </p:spPr>
        <p:txBody>
          <a:bodyPr/>
          <a:lstStyle/>
          <a:p>
            <a:r>
              <a:rPr lang="fi-FI" dirty="0"/>
              <a:t>1 Maantiede tieteenalana</a:t>
            </a:r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F83B8EFD-CE4F-A542-975F-E00FC855F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6620"/>
            <a:ext cx="8229600" cy="5752740"/>
          </a:xfrm>
        </p:spPr>
        <p:txBody>
          <a:bodyPr>
            <a:normAutofit fontScale="92500" lnSpcReduction="20000"/>
          </a:bodyPr>
          <a:lstStyle/>
          <a:p>
            <a:pPr lvl="0"/>
            <a:endParaRPr lang="fi-FI" sz="2800" dirty="0"/>
          </a:p>
          <a:p>
            <a:pPr lvl="0"/>
            <a:r>
              <a:rPr lang="fi-FI" sz="2800" dirty="0"/>
              <a:t>Maantiede tutkii ympäristöä ja ympäristökysymyksiä: luonnon ja ihmisen </a:t>
            </a:r>
            <a:endParaRPr lang="en-US" sz="28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i-FI" sz="2400" dirty="0"/>
              <a:t>toimintaa</a:t>
            </a:r>
            <a:endParaRPr lang="en-US" sz="24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i-FI" sz="2400" dirty="0"/>
              <a:t>vuorovaikutusta </a:t>
            </a:r>
            <a:endParaRPr lang="en-US" sz="24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i-FI" sz="2400" dirty="0"/>
              <a:t>toiminnan muutoksia.</a:t>
            </a:r>
          </a:p>
          <a:p>
            <a:pPr lvl="1"/>
            <a:endParaRPr lang="en-US" sz="2400" dirty="0"/>
          </a:p>
          <a:p>
            <a:pPr lvl="0"/>
            <a:r>
              <a:rPr lang="fi-FI" sz="2800" dirty="0"/>
              <a:t>Maantieteessä keskeistä: </a:t>
            </a:r>
            <a:endParaRPr lang="en-US" sz="28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i-FI" sz="2400" dirty="0"/>
              <a:t>alueellisuus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i-FI" sz="2400" dirty="0"/>
              <a:t>ajankohtaisuus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i-FI" sz="2400" dirty="0"/>
              <a:t>monitieteisyys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i-FI" sz="2400" dirty="0"/>
              <a:t>kestävän kehityksen näkökulmat</a:t>
            </a:r>
          </a:p>
          <a:p>
            <a:pPr lvl="1"/>
            <a:endParaRPr lang="fi-FI" sz="2400" dirty="0"/>
          </a:p>
          <a:p>
            <a:pPr lvl="0"/>
            <a:r>
              <a:rPr lang="fi-FI" sz="2800" dirty="0"/>
              <a:t>Maantieteen jaottelu</a:t>
            </a:r>
            <a:endParaRPr lang="en-US" sz="2800" dirty="0"/>
          </a:p>
          <a:p>
            <a:pPr lvl="0"/>
            <a:r>
              <a:rPr lang="fi-FI" sz="2400" dirty="0"/>
              <a:t>a) luonnonmaantiede – ihmismaantiede</a:t>
            </a:r>
            <a:endParaRPr lang="en-US" sz="2400" dirty="0"/>
          </a:p>
          <a:p>
            <a:pPr lvl="0"/>
            <a:r>
              <a:rPr lang="fi-FI" sz="2400" dirty="0"/>
              <a:t>b) yleismaantiede – aluemaantiede</a:t>
            </a:r>
            <a:endParaRPr lang="en-US" sz="24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6769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6B73592-4DA8-0943-99EA-7CF324559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fi-FI" sz="3600" dirty="0"/>
              <a:t>Maantieteellisiä kysymyksiä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A09E17E6-7D96-424A-A078-4184784F93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08720"/>
            <a:ext cx="7647774" cy="5233945"/>
          </a:xfr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13672B08-EB55-A949-A908-59618AE071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294" y="6142664"/>
            <a:ext cx="1271706" cy="71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945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94972059-3A84-A143-B027-8BFE521B3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Luonnonmaantiede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C87C148D-1334-3749-879C-C159D5C22B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dirty="0"/>
              <a:t>• klimatologia</a:t>
            </a:r>
          </a:p>
          <a:p>
            <a:pPr marL="0" indent="0">
              <a:buNone/>
            </a:pPr>
            <a:r>
              <a:rPr lang="fi-FI" dirty="0"/>
              <a:t>tutkii alueiden ja paikkojen ilmastoa</a:t>
            </a:r>
          </a:p>
          <a:p>
            <a:pPr marL="0" indent="0">
              <a:buNone/>
            </a:pPr>
            <a:r>
              <a:rPr lang="fi-FI" dirty="0"/>
              <a:t>• </a:t>
            </a:r>
            <a:r>
              <a:rPr lang="fi-FI" dirty="0" err="1"/>
              <a:t>biogeograﬁa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tutkii eliöiden alueellista jakautumista</a:t>
            </a:r>
          </a:p>
          <a:p>
            <a:pPr marL="0" indent="0">
              <a:buNone/>
            </a:pPr>
            <a:r>
              <a:rPr lang="fi-FI" dirty="0"/>
              <a:t>• geomorfologia</a:t>
            </a:r>
          </a:p>
          <a:p>
            <a:pPr marL="0" indent="0">
              <a:buNone/>
            </a:pPr>
            <a:r>
              <a:rPr lang="fi-FI" dirty="0"/>
              <a:t>tutkii maanpinnan muotoja</a:t>
            </a:r>
          </a:p>
          <a:p>
            <a:pPr marL="0" indent="0">
              <a:buNone/>
            </a:pPr>
            <a:r>
              <a:rPr lang="fi-FI" dirty="0"/>
              <a:t>• </a:t>
            </a:r>
            <a:r>
              <a:rPr lang="fi-FI" dirty="0" err="1"/>
              <a:t>hydrogeograﬁa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tutkii vesiä maantieteellisistä näkökulmista</a:t>
            </a:r>
          </a:p>
          <a:p>
            <a:pPr marL="0" indent="0">
              <a:buNone/>
            </a:pP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EE7FD175-37A3-C447-B881-B2C9FAE80A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56" y="6086450"/>
            <a:ext cx="1371644" cy="7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513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4174C533-F21A-FC4B-BFD3-EB34C4330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fi-FI" dirty="0"/>
              <a:t>Ihmismaantiede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097D5D8-3B76-6142-90C7-021668A36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43413"/>
          </a:xfrm>
        </p:spPr>
        <p:txBody>
          <a:bodyPr>
            <a:normAutofit fontScale="85000" lnSpcReduction="20000"/>
          </a:bodyPr>
          <a:lstStyle/>
          <a:p>
            <a:r>
              <a:rPr lang="fi-FI" dirty="0"/>
              <a:t>talousmaantiede</a:t>
            </a:r>
          </a:p>
          <a:p>
            <a:r>
              <a:rPr lang="fi-FI" dirty="0"/>
              <a:t>terveysmaantiede</a:t>
            </a:r>
          </a:p>
          <a:p>
            <a:r>
              <a:rPr lang="fi-FI" dirty="0"/>
              <a:t>kehitysmaantiede</a:t>
            </a:r>
          </a:p>
          <a:p>
            <a:r>
              <a:rPr lang="fi-FI" dirty="0"/>
              <a:t>kulttuurinen maantiede</a:t>
            </a:r>
          </a:p>
          <a:p>
            <a:r>
              <a:rPr lang="fi-FI" dirty="0"/>
              <a:t>matkailumaantiede</a:t>
            </a:r>
          </a:p>
          <a:p>
            <a:r>
              <a:rPr lang="fi-FI" dirty="0"/>
              <a:t>poliittinen maantiede</a:t>
            </a:r>
          </a:p>
          <a:p>
            <a:r>
              <a:rPr lang="fi-FI" dirty="0"/>
              <a:t>historiallinen maantiede</a:t>
            </a:r>
          </a:p>
          <a:p>
            <a:r>
              <a:rPr lang="fi-FI" dirty="0"/>
              <a:t>väestömaantiede</a:t>
            </a:r>
          </a:p>
          <a:p>
            <a:r>
              <a:rPr lang="fi-FI" dirty="0"/>
              <a:t>asutusmaantiede</a:t>
            </a:r>
          </a:p>
          <a:p>
            <a:pPr lvl="1"/>
            <a:r>
              <a:rPr lang="fi-FI" dirty="0"/>
              <a:t>kaupunkimaantiede</a:t>
            </a:r>
          </a:p>
          <a:p>
            <a:pPr lvl="1"/>
            <a:r>
              <a:rPr lang="fi-FI" dirty="0"/>
              <a:t>maaseutumaantiede</a:t>
            </a:r>
          </a:p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5D97913C-AA3E-8449-A933-10B09CC3B7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56" y="6086450"/>
            <a:ext cx="1371644" cy="7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99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AB383E-E342-7E40-83EC-09C6AD0A7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fi-FI" sz="3200" dirty="0"/>
              <a:t>Maapallon ympäristön kriittiset reunaehdot</a:t>
            </a:r>
            <a:br>
              <a:rPr lang="fi-FI" sz="3200" dirty="0"/>
            </a:br>
            <a:r>
              <a:rPr lang="fi-FI" sz="3200" dirty="0"/>
              <a:t/>
            </a:r>
            <a:br>
              <a:rPr lang="fi-FI" sz="3200" dirty="0"/>
            </a:br>
            <a:endParaRPr lang="fi-FI" sz="3200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2CCC499A-65B4-0E4C-B314-D47EC3F28B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173" y="1164878"/>
            <a:ext cx="4139654" cy="5301005"/>
          </a:xfr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428AD1C1-5F4C-D142-BFF2-4D3BC45A58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073968"/>
            <a:ext cx="1405009" cy="79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376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53454974-8518-2642-8231-0410CD7E1C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740" y="6086450"/>
            <a:ext cx="1371644" cy="77155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B6FDBD29-B5CC-C245-A772-BBDB14CAE0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542" y="961206"/>
            <a:ext cx="6284915" cy="5617142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01192A04-D828-E046-A931-4091A2344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Autofit/>
          </a:bodyPr>
          <a:lstStyle/>
          <a:p>
            <a:r>
              <a:rPr lang="fi-FI" sz="3200" dirty="0"/>
              <a:t>Kestävän kehityksen osa-alueet</a:t>
            </a:r>
            <a:br>
              <a:rPr lang="fi-FI" sz="3200" dirty="0"/>
            </a:br>
            <a:r>
              <a:rPr lang="fi-FI" sz="3200" dirty="0"/>
              <a:t/>
            </a:r>
            <a:br>
              <a:rPr lang="fi-FI" sz="3200" dirty="0"/>
            </a:br>
            <a:endParaRPr lang="fi-FI" sz="32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DE45E4D-DABE-1A40-8E7A-74C8937CB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692896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07888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2EA5D6-D483-BB4B-9822-2730F4847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2 </a:t>
            </a:r>
            <a:r>
              <a:rPr lang="fi-FI" dirty="0" err="1"/>
              <a:t>Geomedia</a:t>
            </a:r>
            <a:r>
              <a:rPr lang="fi-FI" b="1" dirty="0"/>
              <a:t/>
            </a:r>
            <a:br>
              <a:rPr lang="fi-FI" b="1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7CC1F02-ACF0-4E64-8FC4-B1EA05D82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44802"/>
            <a:ext cx="7886700" cy="3794760"/>
          </a:xfrm>
        </p:spPr>
        <p:txBody>
          <a:bodyPr>
            <a:normAutofit fontScale="62500" lnSpcReduction="20000"/>
          </a:bodyPr>
          <a:lstStyle/>
          <a:p>
            <a:r>
              <a:rPr lang="fi-FI" dirty="0"/>
              <a:t>Maantieteellisessä tutkimuksessa käytetään lähteinä ja tiedon esitystapoina monenlaista </a:t>
            </a:r>
            <a:r>
              <a:rPr lang="fi-FI" dirty="0" err="1"/>
              <a:t>geomediaa</a:t>
            </a:r>
            <a:r>
              <a:rPr lang="fi-FI" dirty="0"/>
              <a:t>. </a:t>
            </a:r>
          </a:p>
          <a:p>
            <a:r>
              <a:rPr lang="fi-FI" dirty="0"/>
              <a:t>Kartat sisällön perusteella:</a:t>
            </a:r>
          </a:p>
          <a:p>
            <a:pPr marL="0" indent="0">
              <a:buNone/>
            </a:pPr>
            <a:r>
              <a:rPr lang="fi-FI" dirty="0"/>
              <a:t>	fyysiset kartat</a:t>
            </a:r>
          </a:p>
          <a:p>
            <a:pPr marL="0" indent="0">
              <a:buNone/>
            </a:pPr>
            <a:r>
              <a:rPr lang="fi-FI" dirty="0"/>
              <a:t>	teemakartat</a:t>
            </a:r>
          </a:p>
          <a:p>
            <a:r>
              <a:rPr lang="fi-FI" dirty="0"/>
              <a:t>Paikkatiedon rakenne:</a:t>
            </a:r>
          </a:p>
          <a:p>
            <a:pPr marL="0" indent="0">
              <a:buNone/>
            </a:pPr>
            <a:r>
              <a:rPr lang="fi-FI" dirty="0"/>
              <a:t>	sijaintitieto</a:t>
            </a:r>
          </a:p>
          <a:p>
            <a:pPr marL="0" indent="0">
              <a:buNone/>
            </a:pPr>
            <a:r>
              <a:rPr lang="fi-FI" dirty="0"/>
              <a:t>	ominaisuustieto </a:t>
            </a:r>
          </a:p>
          <a:p>
            <a:r>
              <a:rPr lang="fi-FI" dirty="0"/>
              <a:t>Paikan absoluuttinen sijainti voidaan kertoa maantieteellisten koordinaattien eli leveys- ja pituuspiirien avulla. </a:t>
            </a:r>
          </a:p>
          <a:p>
            <a:r>
              <a:rPr lang="fi-FI" dirty="0"/>
              <a:t>Uutisten lukeminen edellyttää mediakriittisyyttä. Maantieteellisten kysymysten esittäminen auttaa ymmärtämään uutisten kuvaamien tapahtumien syitä ja seurauksia. 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5A1D958A-D3E6-1B42-AA6A-3892657F60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375" y="5134149"/>
            <a:ext cx="1540625" cy="86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7816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415</Words>
  <Application>Microsoft Office PowerPoint</Application>
  <PresentationFormat>Näytössä katseltava diaesitys (4:3)</PresentationFormat>
  <Paragraphs>102</Paragraphs>
  <Slides>21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</vt:lpstr>
      <vt:lpstr>Office-teema</vt:lpstr>
      <vt:lpstr>LOPS Ge01 -maailma muutoksessa</vt:lpstr>
      <vt:lpstr>Opintojakson suoritus</vt:lpstr>
      <vt:lpstr>1 Maantiede tieteenalana</vt:lpstr>
      <vt:lpstr>Maantieteellisiä kysymyksiä</vt:lpstr>
      <vt:lpstr>Luonnonmaantiede</vt:lpstr>
      <vt:lpstr>Ihmismaantiede</vt:lpstr>
      <vt:lpstr>Maapallon ympäristön kriittiset reunaehdot  </vt:lpstr>
      <vt:lpstr>Kestävän kehityksen osa-alueet  </vt:lpstr>
      <vt:lpstr>2 Geomedia </vt:lpstr>
      <vt:lpstr>Geomedia on</vt:lpstr>
      <vt:lpstr>PowerPoint-esitys</vt:lpstr>
      <vt:lpstr>Pää- ja väli-ilmansuunnat</vt:lpstr>
      <vt:lpstr>Pallonpuoliskot ja leveyspiirit</vt:lpstr>
      <vt:lpstr>Pallonpuoliskot ja pituuspiirit</vt:lpstr>
      <vt:lpstr>Maantieteellinen koordinaatisto</vt:lpstr>
      <vt:lpstr>Pituus- ja leveyspiirit pohjoisella napa-alueella</vt:lpstr>
      <vt:lpstr>Kääntöpiirit ja napapiirit</vt:lpstr>
      <vt:lpstr>Maantieteelliset koordinaatit</vt:lpstr>
      <vt:lpstr>Lue verkko-uutisia kriittisesti</vt:lpstr>
      <vt:lpstr>Ajankohtaisten uutisten mediaseuranta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Villa, Jenni E</dc:creator>
  <cp:lastModifiedBy>Senni Alatalo</cp:lastModifiedBy>
  <cp:revision>8</cp:revision>
  <dcterms:created xsi:type="dcterms:W3CDTF">2020-10-23T07:55:45Z</dcterms:created>
  <dcterms:modified xsi:type="dcterms:W3CDTF">2021-09-01T08:15:16Z</dcterms:modified>
</cp:coreProperties>
</file>