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2" r:id="rId7"/>
    <p:sldId id="263" r:id="rId8"/>
    <p:sldId id="264" r:id="rId9"/>
    <p:sldId id="265" r:id="rId10"/>
    <p:sldId id="271" r:id="rId11"/>
    <p:sldId id="272" r:id="rId12"/>
    <p:sldId id="266" r:id="rId13"/>
    <p:sldId id="267" r:id="rId14"/>
    <p:sldId id="260" r:id="rId15"/>
    <p:sldId id="269" r:id="rId16"/>
    <p:sldId id="268" r:id="rId17"/>
    <p:sldId id="270" r:id="rId18"/>
    <p:sldId id="278" r:id="rId19"/>
    <p:sldId id="274" r:id="rId20"/>
    <p:sldId id="276" r:id="rId21"/>
    <p:sldId id="27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000"/>
    <a:srgbClr val="00F4EC"/>
    <a:srgbClr val="FF862E"/>
    <a:srgbClr val="FF2A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Normaali tyyl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FECB4D8-DB02-4DC6-A0A2-4F2EBAE1DC90}" styleName="Normaali tyyli 1 - Korostu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Normaali tyyli 1 - Korostu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A107856-5554-42FB-B03E-39F5DBC370BA}" styleName="Normaali tyyli 4 - Korostu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Normaali tyyli 4 - Korostu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647" autoAdjust="0"/>
    <p:restoredTop sz="94660"/>
  </p:normalViewPr>
  <p:slideViewPr>
    <p:cSldViewPr snapToGrid="0">
      <p:cViewPr varScale="1">
        <p:scale>
          <a:sx n="97" d="100"/>
          <a:sy n="97" d="100"/>
        </p:scale>
        <p:origin x="216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lonsaari Kirsi" userId="7f45c1c6-0ce4-4ef1-8919-451e2b0c5c65" providerId="ADAL" clId="{F1D5E95C-94F1-6B48-B430-2268CF9CB868}"/>
    <pc:docChg chg="delSld modSld">
      <pc:chgData name="Silonsaari Kirsi" userId="7f45c1c6-0ce4-4ef1-8919-451e2b0c5c65" providerId="ADAL" clId="{F1D5E95C-94F1-6B48-B430-2268CF9CB868}" dt="2020-04-16T08:26:57.160" v="195" actId="20577"/>
      <pc:docMkLst>
        <pc:docMk/>
      </pc:docMkLst>
      <pc:sldChg chg="modSp">
        <pc:chgData name="Silonsaari Kirsi" userId="7f45c1c6-0ce4-4ef1-8919-451e2b0c5c65" providerId="ADAL" clId="{F1D5E95C-94F1-6B48-B430-2268CF9CB868}" dt="2020-04-16T08:26:57.160" v="195" actId="20577"/>
        <pc:sldMkLst>
          <pc:docMk/>
          <pc:sldMk cId="2713873212" sldId="267"/>
        </pc:sldMkLst>
        <pc:spChg chg="mod">
          <ac:chgData name="Silonsaari Kirsi" userId="7f45c1c6-0ce4-4ef1-8919-451e2b0c5c65" providerId="ADAL" clId="{F1D5E95C-94F1-6B48-B430-2268CF9CB868}" dt="2020-04-16T08:26:57.160" v="195" actId="20577"/>
          <ac:spMkLst>
            <pc:docMk/>
            <pc:sldMk cId="2713873212" sldId="267"/>
            <ac:spMk id="8" creationId="{4EF33D51-AF2C-5945-8B54-DB902988896D}"/>
          </ac:spMkLst>
        </pc:spChg>
      </pc:sldChg>
      <pc:sldChg chg="modSp">
        <pc:chgData name="Silonsaari Kirsi" userId="7f45c1c6-0ce4-4ef1-8919-451e2b0c5c65" providerId="ADAL" clId="{F1D5E95C-94F1-6B48-B430-2268CF9CB868}" dt="2020-04-16T08:26:08.804" v="92" actId="20577"/>
        <pc:sldMkLst>
          <pc:docMk/>
          <pc:sldMk cId="359802193" sldId="270"/>
        </pc:sldMkLst>
        <pc:graphicFrameChg chg="modGraphic">
          <ac:chgData name="Silonsaari Kirsi" userId="7f45c1c6-0ce4-4ef1-8919-451e2b0c5c65" providerId="ADAL" clId="{F1D5E95C-94F1-6B48-B430-2268CF9CB868}" dt="2020-04-16T08:26:08.804" v="92" actId="20577"/>
          <ac:graphicFrameMkLst>
            <pc:docMk/>
            <pc:sldMk cId="359802193" sldId="270"/>
            <ac:graphicFrameMk id="4" creationId="{D755DA87-7572-1A40-86D8-0EB303FD72D9}"/>
          </ac:graphicFrameMkLst>
        </pc:graphicFrameChg>
      </pc:sldChg>
      <pc:sldChg chg="modSp modAnim">
        <pc:chgData name="Silonsaari Kirsi" userId="7f45c1c6-0ce4-4ef1-8919-451e2b0c5c65" providerId="ADAL" clId="{F1D5E95C-94F1-6B48-B430-2268CF9CB868}" dt="2020-04-16T06:13:22.770" v="49" actId="20577"/>
        <pc:sldMkLst>
          <pc:docMk/>
          <pc:sldMk cId="3637492577" sldId="274"/>
        </pc:sldMkLst>
        <pc:spChg chg="mod">
          <ac:chgData name="Silonsaari Kirsi" userId="7f45c1c6-0ce4-4ef1-8919-451e2b0c5c65" providerId="ADAL" clId="{F1D5E95C-94F1-6B48-B430-2268CF9CB868}" dt="2020-04-16T06:13:22.770" v="49" actId="20577"/>
          <ac:spMkLst>
            <pc:docMk/>
            <pc:sldMk cId="3637492577" sldId="274"/>
            <ac:spMk id="3" creationId="{B62305C6-A9D8-1647-ACF9-88251767F39E}"/>
          </ac:spMkLst>
        </pc:spChg>
      </pc:sldChg>
      <pc:sldChg chg="modSp del modAnim">
        <pc:chgData name="Silonsaari Kirsi" userId="7f45c1c6-0ce4-4ef1-8919-451e2b0c5c65" providerId="ADAL" clId="{F1D5E95C-94F1-6B48-B430-2268CF9CB868}" dt="2020-04-16T06:02:57.367" v="16" actId="2696"/>
        <pc:sldMkLst>
          <pc:docMk/>
          <pc:sldMk cId="3985357491" sldId="275"/>
        </pc:sldMkLst>
        <pc:spChg chg="mod">
          <ac:chgData name="Silonsaari Kirsi" userId="7f45c1c6-0ce4-4ef1-8919-451e2b0c5c65" providerId="ADAL" clId="{F1D5E95C-94F1-6B48-B430-2268CF9CB868}" dt="2020-04-16T06:02:45.405" v="12"/>
          <ac:spMkLst>
            <pc:docMk/>
            <pc:sldMk cId="3985357491" sldId="275"/>
            <ac:spMk id="3" creationId="{B62305C6-A9D8-1647-ACF9-88251767F39E}"/>
          </ac:spMkLst>
        </pc:spChg>
      </pc:sldChg>
      <pc:sldChg chg="modSp modAnim">
        <pc:chgData name="Silonsaari Kirsi" userId="7f45c1c6-0ce4-4ef1-8919-451e2b0c5c65" providerId="ADAL" clId="{F1D5E95C-94F1-6B48-B430-2268CF9CB868}" dt="2020-04-16T06:13:49.004" v="58" actId="20577"/>
        <pc:sldMkLst>
          <pc:docMk/>
          <pc:sldMk cId="1513440703" sldId="276"/>
        </pc:sldMkLst>
        <pc:spChg chg="mod">
          <ac:chgData name="Silonsaari Kirsi" userId="7f45c1c6-0ce4-4ef1-8919-451e2b0c5c65" providerId="ADAL" clId="{F1D5E95C-94F1-6B48-B430-2268CF9CB868}" dt="2020-04-16T06:13:49.004" v="58" actId="20577"/>
          <ac:spMkLst>
            <pc:docMk/>
            <pc:sldMk cId="1513440703" sldId="276"/>
            <ac:spMk id="3" creationId="{B62305C6-A9D8-1647-ACF9-88251767F39E}"/>
          </ac:spMkLst>
        </pc:spChg>
      </pc:sldChg>
      <pc:sldChg chg="modSp del modAnim">
        <pc:chgData name="Silonsaari Kirsi" userId="7f45c1c6-0ce4-4ef1-8919-451e2b0c5c65" providerId="ADAL" clId="{F1D5E95C-94F1-6B48-B430-2268CF9CB868}" dt="2020-04-16T06:03:36.458" v="33" actId="2696"/>
        <pc:sldMkLst>
          <pc:docMk/>
          <pc:sldMk cId="3085605142" sldId="277"/>
        </pc:sldMkLst>
        <pc:spChg chg="mod">
          <ac:chgData name="Silonsaari Kirsi" userId="7f45c1c6-0ce4-4ef1-8919-451e2b0c5c65" providerId="ADAL" clId="{F1D5E95C-94F1-6B48-B430-2268CF9CB868}" dt="2020-04-16T06:03:26.888" v="29"/>
          <ac:spMkLst>
            <pc:docMk/>
            <pc:sldMk cId="3085605142" sldId="277"/>
            <ac:spMk id="3" creationId="{B62305C6-A9D8-1647-ACF9-88251767F39E}"/>
          </ac:spMkLst>
        </pc:spChg>
      </pc:sldChg>
      <pc:sldChg chg="modSp">
        <pc:chgData name="Silonsaari Kirsi" userId="7f45c1c6-0ce4-4ef1-8919-451e2b0c5c65" providerId="ADAL" clId="{F1D5E95C-94F1-6B48-B430-2268CF9CB868}" dt="2020-04-16T08:25:31.859" v="81" actId="20577"/>
        <pc:sldMkLst>
          <pc:docMk/>
          <pc:sldMk cId="673403969" sldId="278"/>
        </pc:sldMkLst>
        <pc:spChg chg="mod">
          <ac:chgData name="Silonsaari Kirsi" userId="7f45c1c6-0ce4-4ef1-8919-451e2b0c5c65" providerId="ADAL" clId="{F1D5E95C-94F1-6B48-B430-2268CF9CB868}" dt="2020-04-16T08:25:31.859" v="81" actId="20577"/>
          <ac:spMkLst>
            <pc:docMk/>
            <pc:sldMk cId="673403969" sldId="278"/>
            <ac:spMk id="3" creationId="{B62305C6-A9D8-1647-ACF9-88251767F39E}"/>
          </ac:spMkLst>
        </pc:spChg>
      </pc:sldChg>
      <pc:sldChg chg="modSp modAnim">
        <pc:chgData name="Silonsaari Kirsi" userId="7f45c1c6-0ce4-4ef1-8919-451e2b0c5c65" providerId="ADAL" clId="{F1D5E95C-94F1-6B48-B430-2268CF9CB868}" dt="2020-04-16T06:14:37.762" v="67" actId="20577"/>
        <pc:sldMkLst>
          <pc:docMk/>
          <pc:sldMk cId="2003427479" sldId="279"/>
        </pc:sldMkLst>
        <pc:spChg chg="mod">
          <ac:chgData name="Silonsaari Kirsi" userId="7f45c1c6-0ce4-4ef1-8919-451e2b0c5c65" providerId="ADAL" clId="{F1D5E95C-94F1-6B48-B430-2268CF9CB868}" dt="2020-04-16T06:14:37.762" v="67" actId="20577"/>
          <ac:spMkLst>
            <pc:docMk/>
            <pc:sldMk cId="2003427479" sldId="279"/>
            <ac:spMk id="3" creationId="{B62305C6-A9D8-1647-ACF9-88251767F39E}"/>
          </ac:spMkLst>
        </pc:spChg>
      </pc:sldChg>
      <pc:sldChg chg="modSp del modAnim">
        <pc:chgData name="Silonsaari Kirsi" userId="7f45c1c6-0ce4-4ef1-8919-451e2b0c5c65" providerId="ADAL" clId="{F1D5E95C-94F1-6B48-B430-2268CF9CB868}" dt="2020-04-16T06:04:07.902" v="48" actId="2696"/>
        <pc:sldMkLst>
          <pc:docMk/>
          <pc:sldMk cId="675762798" sldId="280"/>
        </pc:sldMkLst>
        <pc:spChg chg="mod">
          <ac:chgData name="Silonsaari Kirsi" userId="7f45c1c6-0ce4-4ef1-8919-451e2b0c5c65" providerId="ADAL" clId="{F1D5E95C-94F1-6B48-B430-2268CF9CB868}" dt="2020-04-16T06:04:01.977" v="45"/>
          <ac:spMkLst>
            <pc:docMk/>
            <pc:sldMk cId="675762798" sldId="280"/>
            <ac:spMk id="3" creationId="{B62305C6-A9D8-1647-ACF9-88251767F39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3834" y="1080159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3834" y="3467759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12/9/20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379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12/9/20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5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12/9/20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4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12/9/20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4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12/9/20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11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12/9/20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736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12/9/20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55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12/9/20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626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12/9/20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54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789611"/>
            <a:ext cx="10515600" cy="4387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276D79ED-3FA7-4EF8-964B-EB8BCFAB02F8}" type="datetimeFigureOut">
              <a:rPr lang="en-US" smtClean="0"/>
              <a:pPr/>
              <a:t>12/9/20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6F12CB2-7F2C-47B9-AE70-22A94B49F23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610475" y="4914981"/>
            <a:ext cx="896556" cy="324395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 rot="16200000">
            <a:off x="-2113768" y="2546065"/>
            <a:ext cx="3888671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Find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m</a:t>
            </a:r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ore PowerPoint templates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on </a:t>
            </a:r>
            <a:r>
              <a:rPr lang="bs-Latn-BA" sz="1200" b="1" baseline="0" dirty="0">
                <a:solidFill>
                  <a:schemeClr val="bg1">
                    <a:lumMod val="65000"/>
                  </a:schemeClr>
                </a:solidFill>
              </a:rPr>
              <a:t>prezentr.com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!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34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7564" y="1080159"/>
            <a:ext cx="9144000" cy="2387600"/>
          </a:xfrm>
        </p:spPr>
        <p:txBody>
          <a:bodyPr/>
          <a:lstStyle/>
          <a:p>
            <a:r>
              <a:rPr lang="en-US" dirty="0"/>
              <a:t>INFINITIIVI </a:t>
            </a:r>
            <a:br>
              <a:rPr lang="en-US" dirty="0"/>
            </a:br>
            <a:r>
              <a:rPr lang="en-US" dirty="0"/>
              <a:t>JA ING-MUOTO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7564" y="3467759"/>
            <a:ext cx="9144000" cy="1655762"/>
          </a:xfrm>
        </p:spPr>
        <p:txBody>
          <a:bodyPr/>
          <a:lstStyle/>
          <a:p>
            <a:r>
              <a:rPr lang="en-US" b="1" dirty="0"/>
              <a:t>ENA06</a:t>
            </a:r>
          </a:p>
        </p:txBody>
      </p:sp>
    </p:spTree>
    <p:extLst>
      <p:ext uri="{BB962C8B-B14F-4D97-AF65-F5344CB8AC3E}">
        <p14:creationId xmlns:p14="http://schemas.microsoft.com/office/powerpoint/2010/main" val="720928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7EE26A-426A-EE4E-90E2-72F934C9D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109" y="351271"/>
            <a:ext cx="10515600" cy="535420"/>
          </a:xfrm>
        </p:spPr>
        <p:txBody>
          <a:bodyPr>
            <a:normAutofit/>
          </a:bodyPr>
          <a:lstStyle/>
          <a:p>
            <a:pPr algn="l"/>
            <a:r>
              <a:rPr lang="fi-FI" sz="3000" dirty="0" err="1"/>
              <a:t>Let’s</a:t>
            </a:r>
            <a:r>
              <a:rPr lang="fi-FI" sz="3000" dirty="0"/>
              <a:t> practise – INFINITIIVIN AIKAMUODOT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2305C6-A9D8-1647-ACF9-88251767F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109" y="986047"/>
            <a:ext cx="10515600" cy="552068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altLang="fi-FI" dirty="0"/>
              <a:t>1. On mukavaa olla täällä.</a:t>
            </a:r>
          </a:p>
          <a:p>
            <a:pPr marL="0" indent="0">
              <a:buNone/>
            </a:pPr>
            <a:r>
              <a:rPr lang="fi-FI" altLang="fi-FI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</a:t>
            </a:r>
            <a:r>
              <a:rPr lang="en-GB" altLang="fi-FI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It’s nice </a:t>
            </a:r>
            <a:r>
              <a:rPr lang="en-GB" altLang="fi-FI" b="1" i="1" dirty="0">
                <a:solidFill>
                  <a:srgbClr val="FFFF00"/>
                </a:solidFill>
              </a:rPr>
              <a:t>to be </a:t>
            </a:r>
            <a:r>
              <a:rPr lang="en-GB" altLang="fi-FI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here. </a:t>
            </a:r>
            <a:r>
              <a:rPr lang="en-GB" altLang="fi-FI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(</a:t>
            </a:r>
            <a:r>
              <a:rPr lang="en-GB" altLang="fi-FI" sz="2400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aktiivi</a:t>
            </a:r>
            <a:r>
              <a:rPr lang="en-GB" altLang="fi-FI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, </a:t>
            </a:r>
            <a:r>
              <a:rPr lang="en-GB" altLang="fi-FI" sz="2400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nykyhetki</a:t>
            </a:r>
            <a:r>
              <a:rPr lang="en-GB" altLang="fi-FI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)</a:t>
            </a:r>
            <a:endParaRPr lang="fi-FI" altLang="fi-FI" sz="24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fi-FI" altLang="fi-FI" dirty="0"/>
              <a:t>2. Harry näyttää olleen täällä eilen. </a:t>
            </a:r>
          </a:p>
          <a:p>
            <a:pPr marL="0" indent="0">
              <a:buNone/>
            </a:pPr>
            <a:r>
              <a:rPr lang="en-GB" altLang="fi-FI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Harry seems </a:t>
            </a:r>
            <a:r>
              <a:rPr lang="en-GB" altLang="fi-FI" b="1" i="1" dirty="0">
                <a:solidFill>
                  <a:srgbClr val="FFFF00"/>
                </a:solidFill>
              </a:rPr>
              <a:t>to have been </a:t>
            </a:r>
            <a:r>
              <a:rPr lang="en-GB" altLang="fi-FI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here yesterday. </a:t>
            </a:r>
            <a:r>
              <a:rPr lang="en-GB" altLang="fi-FI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(</a:t>
            </a:r>
            <a:r>
              <a:rPr lang="en-GB" altLang="fi-FI" sz="2400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aktiivi</a:t>
            </a:r>
            <a:r>
              <a:rPr lang="en-GB" altLang="fi-FI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, </a:t>
            </a:r>
            <a:r>
              <a:rPr lang="en-GB" altLang="fi-FI" sz="2400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mennyt</a:t>
            </a:r>
            <a:r>
              <a:rPr lang="en-GB" altLang="fi-FI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n-GB" altLang="fi-FI" sz="2400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aika</a:t>
            </a:r>
            <a:r>
              <a:rPr lang="en-GB" altLang="fi-FI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)</a:t>
            </a:r>
            <a:endParaRPr lang="fi-FI" altLang="fi-FI" sz="24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fi-FI" altLang="fi-FI" dirty="0"/>
              <a:t>3. Hän näyttää unohtaneen sateenvarjonsa tänne.</a:t>
            </a:r>
          </a:p>
          <a:p>
            <a:pPr marL="0" indent="0">
              <a:buNone/>
            </a:pPr>
            <a:r>
              <a:rPr lang="fi-FI" altLang="fi-FI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</a:t>
            </a:r>
            <a:r>
              <a:rPr lang="en-GB" altLang="fi-FI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He seems </a:t>
            </a:r>
            <a:r>
              <a:rPr lang="en-GB" altLang="fi-FI" b="1" i="1" dirty="0">
                <a:solidFill>
                  <a:srgbClr val="FFFF00"/>
                </a:solidFill>
              </a:rPr>
              <a:t>to have forgotten </a:t>
            </a:r>
            <a:r>
              <a:rPr lang="en-GB" altLang="fi-FI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his umbrella here. </a:t>
            </a:r>
            <a:r>
              <a:rPr lang="en-GB" altLang="fi-FI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(</a:t>
            </a:r>
            <a:r>
              <a:rPr lang="en-GB" altLang="fi-FI" sz="2400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aktiivi</a:t>
            </a:r>
            <a:r>
              <a:rPr lang="en-GB" altLang="fi-FI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, </a:t>
            </a:r>
            <a:r>
              <a:rPr lang="en-GB" altLang="fi-FI" sz="2400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mennyt</a:t>
            </a:r>
            <a:r>
              <a:rPr lang="en-GB" altLang="fi-FI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n-GB" altLang="fi-FI" sz="2400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aika</a:t>
            </a:r>
            <a:r>
              <a:rPr lang="en-GB" altLang="fi-FI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)</a:t>
            </a:r>
          </a:p>
          <a:p>
            <a:pPr marL="0" indent="0">
              <a:buNone/>
            </a:pPr>
            <a:r>
              <a:rPr lang="en-GB" altLang="fi-FI" dirty="0"/>
              <a:t>4. </a:t>
            </a:r>
            <a:r>
              <a:rPr lang="en-GB" altLang="fi-FI" dirty="0" err="1"/>
              <a:t>Hän</a:t>
            </a:r>
            <a:r>
              <a:rPr lang="en-GB" altLang="fi-FI" dirty="0"/>
              <a:t> </a:t>
            </a:r>
            <a:r>
              <a:rPr lang="en-GB" altLang="fi-FI" dirty="0" err="1"/>
              <a:t>ei</a:t>
            </a:r>
            <a:r>
              <a:rPr lang="en-GB" altLang="fi-FI" dirty="0"/>
              <a:t> </a:t>
            </a:r>
            <a:r>
              <a:rPr lang="en-GB" altLang="fi-FI" dirty="0" err="1"/>
              <a:t>halua</a:t>
            </a:r>
            <a:r>
              <a:rPr lang="en-GB" altLang="fi-FI" dirty="0"/>
              <a:t> </a:t>
            </a:r>
            <a:r>
              <a:rPr lang="en-GB" altLang="fi-FI" dirty="0" err="1"/>
              <a:t>tulla</a:t>
            </a:r>
            <a:r>
              <a:rPr lang="en-GB" altLang="fi-FI" dirty="0"/>
              <a:t> </a:t>
            </a:r>
            <a:r>
              <a:rPr lang="en-GB" altLang="fi-FI" dirty="0" err="1"/>
              <a:t>jätetyksi</a:t>
            </a:r>
            <a:r>
              <a:rPr lang="en-GB" altLang="fi-FI" dirty="0"/>
              <a:t> </a:t>
            </a:r>
            <a:r>
              <a:rPr lang="en-GB" altLang="fi-FI" dirty="0" err="1"/>
              <a:t>kotiin</a:t>
            </a:r>
            <a:r>
              <a:rPr lang="en-GB" altLang="fi-FI" dirty="0"/>
              <a:t> </a:t>
            </a:r>
            <a:r>
              <a:rPr lang="en-GB" altLang="fi-FI" dirty="0" err="1"/>
              <a:t>yksin</a:t>
            </a:r>
            <a:r>
              <a:rPr lang="en-GB" altLang="fi-FI" dirty="0"/>
              <a:t>.</a:t>
            </a:r>
          </a:p>
          <a:p>
            <a:pPr marL="0" indent="0">
              <a:buNone/>
            </a:pPr>
            <a:r>
              <a:rPr lang="fi-FI" altLang="fi-FI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</a:t>
            </a:r>
            <a:r>
              <a:rPr lang="fi-FI" altLang="fi-FI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She</a:t>
            </a:r>
            <a:r>
              <a:rPr lang="fi-FI" altLang="fi-FI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doesn’t</a:t>
            </a:r>
            <a:r>
              <a:rPr lang="fi-FI" altLang="fi-FI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want</a:t>
            </a:r>
            <a:r>
              <a:rPr lang="fi-FI" altLang="fi-FI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b="1" i="1" dirty="0">
                <a:solidFill>
                  <a:srgbClr val="FFFF00"/>
                </a:solidFill>
              </a:rPr>
              <a:t>to </a:t>
            </a:r>
            <a:r>
              <a:rPr lang="fi-FI" altLang="fi-FI" b="1" i="1" dirty="0" err="1">
                <a:solidFill>
                  <a:srgbClr val="FFFF00"/>
                </a:solidFill>
              </a:rPr>
              <a:t>be</a:t>
            </a:r>
            <a:r>
              <a:rPr lang="fi-FI" altLang="fi-FI" b="1" i="1" dirty="0">
                <a:solidFill>
                  <a:srgbClr val="FFFF00"/>
                </a:solidFill>
              </a:rPr>
              <a:t> </a:t>
            </a:r>
            <a:r>
              <a:rPr lang="fi-FI" altLang="fi-FI" b="1" i="1" dirty="0" err="1">
                <a:solidFill>
                  <a:srgbClr val="FFFF00"/>
                </a:solidFill>
              </a:rPr>
              <a:t>left</a:t>
            </a:r>
            <a:r>
              <a:rPr lang="fi-FI" altLang="fi-FI" b="1" i="1" dirty="0">
                <a:solidFill>
                  <a:srgbClr val="FFFF00"/>
                </a:solidFill>
              </a:rPr>
              <a:t> </a:t>
            </a:r>
            <a:r>
              <a:rPr lang="fi-FI" altLang="fi-FI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home </a:t>
            </a:r>
            <a:r>
              <a:rPr lang="fi-FI" altLang="fi-FI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alone</a:t>
            </a:r>
            <a:r>
              <a:rPr lang="fi-FI" altLang="fi-FI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 </a:t>
            </a:r>
            <a:r>
              <a:rPr lang="fi-FI" altLang="fi-FI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(passiivi, nykyhetki)</a:t>
            </a:r>
          </a:p>
          <a:p>
            <a:pPr marL="0" indent="0">
              <a:buNone/>
            </a:pPr>
            <a:r>
              <a:rPr lang="fi-FI" altLang="fi-FI" dirty="0"/>
              <a:t>5. Hänet näytetään jättäneen kotiin aivan liian usein viime aikoina.</a:t>
            </a:r>
          </a:p>
          <a:p>
            <a:pPr marL="0" indent="0">
              <a:buNone/>
            </a:pPr>
            <a:r>
              <a:rPr lang="fi-FI" altLang="fi-FI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</a:t>
            </a:r>
            <a:r>
              <a:rPr lang="en-GB" altLang="fi-FI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She seems </a:t>
            </a:r>
            <a:r>
              <a:rPr lang="en-GB" altLang="fi-FI" b="1" i="1" dirty="0">
                <a:solidFill>
                  <a:srgbClr val="FFFF00"/>
                </a:solidFill>
              </a:rPr>
              <a:t>to have been left </a:t>
            </a:r>
            <a:r>
              <a:rPr lang="en-GB" altLang="fi-FI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home all too often lately. </a:t>
            </a:r>
            <a:r>
              <a:rPr lang="en-GB" altLang="fi-FI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(</a:t>
            </a:r>
            <a:r>
              <a:rPr lang="en-GB" altLang="fi-FI" sz="2400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passiivi</a:t>
            </a:r>
            <a:r>
              <a:rPr lang="en-GB" altLang="fi-FI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, </a:t>
            </a:r>
            <a:r>
              <a:rPr lang="en-GB" altLang="fi-FI" sz="2400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mennyt</a:t>
            </a:r>
            <a:r>
              <a:rPr lang="en-GB" altLang="fi-FI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n-GB" altLang="fi-FI" sz="2400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aika</a:t>
            </a:r>
            <a:r>
              <a:rPr lang="en-GB" altLang="fi-FI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)</a:t>
            </a:r>
            <a:endParaRPr lang="fi-FI" altLang="fi-FI" sz="24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fi-FI" altLang="fi-FI" dirty="0"/>
              <a:t>6. Tätä olisi pitänyt miettiä ennen kuin perhe osti koiran. </a:t>
            </a:r>
          </a:p>
          <a:p>
            <a:pPr marL="0" indent="0">
              <a:buNone/>
            </a:pPr>
            <a:r>
              <a:rPr lang="en-GB" altLang="fi-FI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This should </a:t>
            </a:r>
            <a:r>
              <a:rPr lang="en-GB" altLang="fi-FI" b="1" i="1" dirty="0">
                <a:solidFill>
                  <a:srgbClr val="FFFF00"/>
                </a:solidFill>
              </a:rPr>
              <a:t>have been thought </a:t>
            </a:r>
            <a:r>
              <a:rPr lang="en-GB" altLang="fi-FI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about it before the family 	bought a dog. </a:t>
            </a:r>
            <a:r>
              <a:rPr lang="en-GB" altLang="fi-FI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(</a:t>
            </a:r>
            <a:r>
              <a:rPr lang="en-GB" altLang="fi-FI" sz="2400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passiivi</a:t>
            </a:r>
            <a:r>
              <a:rPr lang="en-GB" altLang="fi-FI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, </a:t>
            </a:r>
            <a:r>
              <a:rPr lang="en-GB" altLang="fi-FI" sz="2400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mennyt</a:t>
            </a:r>
            <a:r>
              <a:rPr lang="en-GB" altLang="fi-FI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n-GB" altLang="fi-FI" sz="2400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aika</a:t>
            </a:r>
            <a:r>
              <a:rPr lang="en-GB" altLang="fi-FI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5450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7EE26A-426A-EE4E-90E2-72F934C9D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109" y="351271"/>
            <a:ext cx="10515600" cy="535420"/>
          </a:xfrm>
        </p:spPr>
        <p:txBody>
          <a:bodyPr>
            <a:normAutofit/>
          </a:bodyPr>
          <a:lstStyle/>
          <a:p>
            <a:pPr algn="l"/>
            <a:r>
              <a:rPr lang="fi-FI" sz="3000" dirty="0" err="1"/>
              <a:t>Let’s</a:t>
            </a:r>
            <a:r>
              <a:rPr lang="fi-FI" sz="3000" dirty="0"/>
              <a:t> practise – INFINITIIVI 1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2305C6-A9D8-1647-ACF9-88251767F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109" y="986047"/>
            <a:ext cx="10515600" cy="5520682"/>
          </a:xfrm>
        </p:spPr>
        <p:txBody>
          <a:bodyPr>
            <a:normAutofit/>
          </a:bodyPr>
          <a:lstStyle/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dirty="0"/>
              <a:t>1. Luulen, että sinun olisi parasta lähteä nyt. 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I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think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you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had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better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leave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now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36000" lvl="1" indent="0">
              <a:spcBef>
                <a:spcPts val="600"/>
              </a:spcBef>
              <a:buNone/>
              <a:defRPr/>
            </a:pPr>
            <a:r>
              <a:rPr lang="fi-FI" altLang="fi-FI" sz="2800" dirty="0"/>
              <a:t>2. Mieluummin kuin menen bussilla kouluun, pyöräilen sinne.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Rather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than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take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a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bus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to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school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I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cycle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there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36000" lvl="1" indent="0">
              <a:spcBef>
                <a:spcPts val="600"/>
              </a:spcBef>
              <a:buNone/>
              <a:defRPr/>
            </a:pPr>
            <a:r>
              <a:rPr lang="fi-FI" altLang="fi-FI" sz="2800" dirty="0"/>
              <a:t>3. Meg on onnellinen. Hän ei muuta tee kuin hymyilee.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Meg is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happy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She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does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nothing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but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smile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36000" lvl="1" indent="0">
              <a:spcBef>
                <a:spcPts val="600"/>
              </a:spcBef>
              <a:buNone/>
              <a:defRPr/>
            </a:pPr>
            <a:r>
              <a:rPr lang="fi-FI" altLang="fi-FI" sz="2800" dirty="0"/>
              <a:t>4. Uutisesi saivat minut nauramaan ääneen.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Your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news made me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laugh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out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loud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36000" lvl="1" indent="0">
              <a:spcBef>
                <a:spcPts val="600"/>
              </a:spcBef>
              <a:buNone/>
              <a:defRPr/>
            </a:pPr>
            <a:r>
              <a:rPr lang="fi-FI" altLang="fi-FI" sz="2800" dirty="0"/>
              <a:t>5. Miksi et anna minun lainata laturiasi?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Why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won’t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you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let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me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borrow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your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charger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96157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7631A9-A03E-0C4D-B02F-FC4491687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231086" cy="999441"/>
          </a:xfrm>
        </p:spPr>
        <p:txBody>
          <a:bodyPr/>
          <a:lstStyle/>
          <a:p>
            <a:pPr algn="l"/>
            <a:r>
              <a:rPr lang="fi-FI" u="sng" dirty="0"/>
              <a:t>ING-MUOTOA</a:t>
            </a:r>
            <a:r>
              <a:rPr lang="fi-FI" dirty="0"/>
              <a:t> KÄYTETÄÄN</a:t>
            </a:r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4EF33D51-AF2C-5945-8B54-DB9029888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4566"/>
            <a:ext cx="10515600" cy="5128309"/>
          </a:xfrm>
        </p:spPr>
        <p:txBody>
          <a:bodyPr>
            <a:normAutofit fontScale="92500" lnSpcReduction="10000"/>
          </a:bodyPr>
          <a:lstStyle/>
          <a:p>
            <a:r>
              <a:rPr lang="fi-FI" dirty="0">
                <a:solidFill>
                  <a:srgbClr val="FFFF00"/>
                </a:solidFill>
              </a:rPr>
              <a:t>kestomuodoissa</a:t>
            </a:r>
            <a:r>
              <a:rPr lang="fi-FI" dirty="0"/>
              <a:t>: I </a:t>
            </a:r>
            <a:r>
              <a:rPr lang="fi-FI" dirty="0" err="1">
                <a:solidFill>
                  <a:srgbClr val="FFFF00"/>
                </a:solidFill>
              </a:rPr>
              <a:t>was</a:t>
            </a:r>
            <a:r>
              <a:rPr lang="fi-FI" dirty="0">
                <a:solidFill>
                  <a:srgbClr val="FFFF00"/>
                </a:solidFill>
              </a:rPr>
              <a:t> </a:t>
            </a:r>
            <a:r>
              <a:rPr lang="fi-FI" u="sng" dirty="0" err="1">
                <a:solidFill>
                  <a:srgbClr val="FFFF00"/>
                </a:solidFill>
              </a:rPr>
              <a:t>sleeping</a:t>
            </a:r>
            <a:r>
              <a:rPr lang="fi-FI" dirty="0"/>
              <a:t> </a:t>
            </a:r>
            <a:r>
              <a:rPr lang="fi-FI" dirty="0" err="1"/>
              <a:t>when</a:t>
            </a:r>
            <a:r>
              <a:rPr lang="fi-FI" dirty="0"/>
              <a:t> it </a:t>
            </a:r>
            <a:r>
              <a:rPr lang="fi-FI" dirty="0" err="1"/>
              <a:t>happened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 err="1">
                <a:solidFill>
                  <a:srgbClr val="FFFF00"/>
                </a:solidFill>
              </a:rPr>
              <a:t>come</a:t>
            </a:r>
            <a:r>
              <a:rPr lang="fi-FI" dirty="0">
                <a:solidFill>
                  <a:srgbClr val="FFFF00"/>
                </a:solidFill>
              </a:rPr>
              <a:t> ja go -verbien </a:t>
            </a:r>
            <a:r>
              <a:rPr lang="fi-FI" dirty="0"/>
              <a:t>yhteydessä: </a:t>
            </a:r>
            <a:r>
              <a:rPr lang="fi-FI" dirty="0" err="1"/>
              <a:t>Let’s</a:t>
            </a:r>
            <a:r>
              <a:rPr lang="fi-FI" dirty="0"/>
              <a:t> </a:t>
            </a:r>
            <a:r>
              <a:rPr lang="fi-FI" dirty="0">
                <a:solidFill>
                  <a:srgbClr val="FFFF00"/>
                </a:solidFill>
              </a:rPr>
              <a:t>go</a:t>
            </a:r>
            <a:r>
              <a:rPr lang="fi-FI" dirty="0"/>
              <a:t> </a:t>
            </a:r>
            <a:r>
              <a:rPr lang="fi-FI" u="sng" dirty="0" err="1"/>
              <a:t>fishing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>
                <a:solidFill>
                  <a:srgbClr val="FFFF00"/>
                </a:solidFill>
              </a:rPr>
              <a:t>lauseenvastikkeissa</a:t>
            </a:r>
            <a:r>
              <a:rPr lang="fi-FI" dirty="0"/>
              <a:t>: </a:t>
            </a: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know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girl</a:t>
            </a:r>
            <a:r>
              <a:rPr lang="fi-FI" dirty="0"/>
              <a:t> </a:t>
            </a:r>
            <a:r>
              <a:rPr lang="fi-FI" u="sng" dirty="0">
                <a:solidFill>
                  <a:srgbClr val="FFFF00"/>
                </a:solidFill>
              </a:rPr>
              <a:t>holding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sign</a:t>
            </a:r>
            <a:r>
              <a:rPr lang="fi-FI" dirty="0"/>
              <a:t>?</a:t>
            </a:r>
          </a:p>
          <a:p>
            <a:endParaRPr lang="fi-FI" dirty="0"/>
          </a:p>
          <a:p>
            <a:r>
              <a:rPr lang="fi-FI" dirty="0">
                <a:solidFill>
                  <a:srgbClr val="FFFF00"/>
                </a:solidFill>
              </a:rPr>
              <a:t>preposition</a:t>
            </a:r>
            <a:r>
              <a:rPr lang="fi-FI" dirty="0"/>
              <a:t> jälkeen: </a:t>
            </a:r>
            <a:r>
              <a:rPr lang="fi-FI" dirty="0" err="1"/>
              <a:t>I’m</a:t>
            </a:r>
            <a:r>
              <a:rPr lang="fi-FI" dirty="0"/>
              <a:t> </a:t>
            </a:r>
            <a:r>
              <a:rPr lang="fi-FI" dirty="0" err="1"/>
              <a:t>interested</a:t>
            </a:r>
            <a:r>
              <a:rPr lang="fi-FI" dirty="0"/>
              <a:t> </a:t>
            </a:r>
            <a:r>
              <a:rPr lang="fi-FI" dirty="0">
                <a:solidFill>
                  <a:srgbClr val="FFFF00"/>
                </a:solidFill>
              </a:rPr>
              <a:t>in</a:t>
            </a:r>
            <a:r>
              <a:rPr lang="fi-FI" dirty="0"/>
              <a:t> </a:t>
            </a:r>
            <a:r>
              <a:rPr lang="fi-FI" u="sng" dirty="0" err="1"/>
              <a:t>learning</a:t>
            </a:r>
            <a:r>
              <a:rPr lang="fi-FI" dirty="0"/>
              <a:t> </a:t>
            </a:r>
            <a:r>
              <a:rPr lang="fi-FI" dirty="0" err="1"/>
              <a:t>Chinese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/>
              <a:t>seuraavissa </a:t>
            </a:r>
            <a:r>
              <a:rPr lang="fi-FI" dirty="0">
                <a:solidFill>
                  <a:srgbClr val="FFFF00"/>
                </a:solidFill>
              </a:rPr>
              <a:t>ilmauksissa</a:t>
            </a:r>
            <a:r>
              <a:rPr lang="fi-FI" dirty="0"/>
              <a:t>:</a:t>
            </a:r>
          </a:p>
          <a:p>
            <a:pPr lvl="1"/>
            <a:r>
              <a:rPr lang="fi-FI" dirty="0" err="1"/>
              <a:t>without</a:t>
            </a:r>
            <a:r>
              <a:rPr lang="fi-FI" dirty="0"/>
              <a:t> </a:t>
            </a:r>
            <a:r>
              <a:rPr lang="fi-FI" dirty="0" err="1"/>
              <a:t>saying</a:t>
            </a:r>
            <a:r>
              <a:rPr lang="fi-FI" dirty="0"/>
              <a:t> = sanomatta</a:t>
            </a:r>
          </a:p>
          <a:p>
            <a:pPr lvl="1"/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cleaning</a:t>
            </a:r>
            <a:r>
              <a:rPr lang="fi-FI" dirty="0"/>
              <a:t> = siivoamalla</a:t>
            </a:r>
          </a:p>
          <a:p>
            <a:pPr lvl="1"/>
            <a:r>
              <a:rPr lang="fi-FI" dirty="0" err="1"/>
              <a:t>after</a:t>
            </a:r>
            <a:r>
              <a:rPr lang="fi-FI" dirty="0"/>
              <a:t> </a:t>
            </a:r>
            <a:r>
              <a:rPr lang="fi-FI" dirty="0" err="1"/>
              <a:t>washing</a:t>
            </a:r>
            <a:r>
              <a:rPr lang="fi-FI" dirty="0"/>
              <a:t> = pestyään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63565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7631A9-A03E-0C4D-B02F-FC4491687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6292"/>
            <a:ext cx="9231086" cy="1325563"/>
          </a:xfrm>
        </p:spPr>
        <p:txBody>
          <a:bodyPr/>
          <a:lstStyle/>
          <a:p>
            <a:pPr algn="l"/>
            <a:r>
              <a:rPr lang="fi-FI" dirty="0"/>
              <a:t>MUISTA SEURAAVAT PREPOSIORAKENTEET:</a:t>
            </a:r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4EF33D51-AF2C-5945-8B54-DB9029888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1855"/>
            <a:ext cx="10515600" cy="2586503"/>
          </a:xfrm>
        </p:spPr>
        <p:txBody>
          <a:bodyPr>
            <a:normAutofit/>
          </a:bodyPr>
          <a:lstStyle/>
          <a:p>
            <a:pPr lvl="1"/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used</a:t>
            </a:r>
            <a:r>
              <a:rPr lang="fi-FI" dirty="0"/>
              <a:t> to = olla tottunut </a:t>
            </a:r>
          </a:p>
          <a:p>
            <a:pPr lvl="1"/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accustomed</a:t>
            </a:r>
            <a:r>
              <a:rPr lang="fi-FI" dirty="0"/>
              <a:t> to = olla tottunut</a:t>
            </a:r>
          </a:p>
          <a:p>
            <a:pPr lvl="1"/>
            <a:r>
              <a:rPr lang="fi-FI" dirty="0"/>
              <a:t>look </a:t>
            </a:r>
            <a:r>
              <a:rPr lang="fi-FI" dirty="0" err="1"/>
              <a:t>forward</a:t>
            </a:r>
            <a:r>
              <a:rPr lang="fi-FI" dirty="0"/>
              <a:t> to = odottaa innolla	</a:t>
            </a:r>
          </a:p>
          <a:p>
            <a:pPr lvl="1"/>
            <a:r>
              <a:rPr lang="fi-FI" dirty="0" err="1"/>
              <a:t>dedicate</a:t>
            </a:r>
            <a:r>
              <a:rPr lang="fi-FI" dirty="0"/>
              <a:t> </a:t>
            </a:r>
            <a:r>
              <a:rPr lang="fi-FI" dirty="0" err="1"/>
              <a:t>oneself</a:t>
            </a:r>
            <a:r>
              <a:rPr lang="fi-FI" dirty="0"/>
              <a:t> to = </a:t>
            </a:r>
            <a:r>
              <a:rPr lang="fi-FI"/>
              <a:t>olla omistautunut	</a:t>
            </a:r>
            <a:r>
              <a:rPr lang="fi-FI" dirty="0"/>
              <a:t>	</a:t>
            </a:r>
            <a:r>
              <a:rPr lang="fi-FI" b="1" dirty="0">
                <a:solidFill>
                  <a:srgbClr val="FF2AF8"/>
                </a:solidFill>
              </a:rPr>
              <a:t>+ ING</a:t>
            </a:r>
          </a:p>
          <a:p>
            <a:pPr lvl="1"/>
            <a:r>
              <a:rPr lang="fi-FI" dirty="0" err="1"/>
              <a:t>devote</a:t>
            </a:r>
            <a:r>
              <a:rPr lang="fi-FI" dirty="0"/>
              <a:t> </a:t>
            </a:r>
            <a:r>
              <a:rPr lang="fi-FI" dirty="0" err="1"/>
              <a:t>oneself</a:t>
            </a:r>
            <a:r>
              <a:rPr lang="fi-FI" dirty="0"/>
              <a:t> to = olla omistautunut</a:t>
            </a:r>
          </a:p>
          <a:p>
            <a:pPr lvl="1"/>
            <a:r>
              <a:rPr lang="fi-FI" dirty="0" err="1"/>
              <a:t>object</a:t>
            </a:r>
            <a:r>
              <a:rPr lang="fi-FI" dirty="0"/>
              <a:t> to = vastustaa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A39CECFB-8938-8F40-8D2E-7F5897C71315}"/>
              </a:ext>
            </a:extLst>
          </p:cNvPr>
          <p:cNvSpPr txBox="1"/>
          <p:nvPr/>
        </p:nvSpPr>
        <p:spPr>
          <a:xfrm>
            <a:off x="838200" y="4438358"/>
            <a:ext cx="96000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bg1"/>
                </a:solidFill>
              </a:rPr>
              <a:t>I </a:t>
            </a:r>
            <a:r>
              <a:rPr lang="fi-FI" sz="2400" dirty="0">
                <a:solidFill>
                  <a:srgbClr val="FFFF00"/>
                </a:solidFill>
              </a:rPr>
              <a:t>look </a:t>
            </a:r>
            <a:r>
              <a:rPr lang="fi-FI" sz="2400" dirty="0" err="1">
                <a:solidFill>
                  <a:srgbClr val="FFFF00"/>
                </a:solidFill>
              </a:rPr>
              <a:t>forward</a:t>
            </a:r>
            <a:r>
              <a:rPr lang="fi-FI" sz="2400" dirty="0">
                <a:solidFill>
                  <a:srgbClr val="FFFF00"/>
                </a:solidFill>
              </a:rPr>
              <a:t> to </a:t>
            </a:r>
            <a:r>
              <a:rPr lang="fi-FI" sz="2400" u="sng" dirty="0" err="1">
                <a:solidFill>
                  <a:srgbClr val="FF2AF8"/>
                </a:solidFill>
              </a:rPr>
              <a:t>hearing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from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you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soon</a:t>
            </a:r>
            <a:r>
              <a:rPr lang="fi-FI" sz="2400" dirty="0">
                <a:solidFill>
                  <a:schemeClr val="bg1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err="1">
                <a:solidFill>
                  <a:srgbClr val="FFFF00"/>
                </a:solidFill>
              </a:rPr>
              <a:t>Are</a:t>
            </a:r>
            <a:r>
              <a:rPr lang="fi-FI" sz="2400" dirty="0">
                <a:solidFill>
                  <a:srgbClr val="FFFF00"/>
                </a:solidFill>
              </a:rPr>
              <a:t> </a:t>
            </a:r>
            <a:r>
              <a:rPr lang="fi-FI" sz="2400" dirty="0" err="1">
                <a:solidFill>
                  <a:srgbClr val="FFFF00"/>
                </a:solidFill>
              </a:rPr>
              <a:t>you</a:t>
            </a:r>
            <a:r>
              <a:rPr lang="fi-FI" sz="2400" dirty="0">
                <a:solidFill>
                  <a:srgbClr val="FFFF00"/>
                </a:solidFill>
              </a:rPr>
              <a:t> </a:t>
            </a:r>
            <a:r>
              <a:rPr lang="fi-FI" sz="2400" dirty="0" err="1">
                <a:solidFill>
                  <a:srgbClr val="FFFF00"/>
                </a:solidFill>
              </a:rPr>
              <a:t>used</a:t>
            </a:r>
            <a:r>
              <a:rPr lang="fi-FI" sz="2400" dirty="0">
                <a:solidFill>
                  <a:srgbClr val="FFFF00"/>
                </a:solidFill>
              </a:rPr>
              <a:t> to </a:t>
            </a:r>
            <a:r>
              <a:rPr lang="fi-FI" sz="2400" u="sng" dirty="0" err="1">
                <a:solidFill>
                  <a:srgbClr val="FF2AF8"/>
                </a:solidFill>
              </a:rPr>
              <a:t>sleeping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late</a:t>
            </a:r>
            <a:r>
              <a:rPr lang="fi-FI" sz="2400" dirty="0">
                <a:solidFill>
                  <a:schemeClr val="bg1"/>
                </a:solidFill>
              </a:rPr>
              <a:t> on </a:t>
            </a:r>
            <a:r>
              <a:rPr lang="fi-FI" sz="2400" dirty="0" err="1">
                <a:solidFill>
                  <a:schemeClr val="bg1"/>
                </a:solidFill>
              </a:rPr>
              <a:t>Sundays</a:t>
            </a:r>
            <a:r>
              <a:rPr lang="fi-FI" sz="2400" dirty="0">
                <a:solidFill>
                  <a:schemeClr val="bg1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400" dirty="0">
              <a:solidFill>
                <a:schemeClr val="bg1"/>
              </a:solidFill>
            </a:endParaRPr>
          </a:p>
          <a:p>
            <a:r>
              <a:rPr lang="fi-FI" sz="2400" dirty="0">
                <a:solidFill>
                  <a:srgbClr val="FF862E"/>
                </a:solidFill>
              </a:rPr>
              <a:t>HUOM!</a:t>
            </a:r>
            <a:r>
              <a:rPr lang="fi-FI" sz="2400" dirty="0">
                <a:solidFill>
                  <a:schemeClr val="bg1"/>
                </a:solidFill>
              </a:rPr>
              <a:t> My </a:t>
            </a:r>
            <a:r>
              <a:rPr lang="fi-FI" sz="2400" dirty="0" err="1">
                <a:solidFill>
                  <a:schemeClr val="bg1"/>
                </a:solidFill>
              </a:rPr>
              <a:t>dad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rgbClr val="FF862E"/>
                </a:solidFill>
              </a:rPr>
              <a:t>used</a:t>
            </a:r>
            <a:r>
              <a:rPr lang="fi-FI" sz="2400" dirty="0">
                <a:solidFill>
                  <a:srgbClr val="FF862E"/>
                </a:solidFill>
              </a:rPr>
              <a:t> to </a:t>
            </a:r>
            <a:r>
              <a:rPr lang="fi-FI" sz="2400" dirty="0" err="1">
                <a:solidFill>
                  <a:srgbClr val="FF862E"/>
                </a:solidFill>
              </a:rPr>
              <a:t>read</a:t>
            </a:r>
            <a:r>
              <a:rPr lang="fi-FI" sz="2400" dirty="0">
                <a:solidFill>
                  <a:schemeClr val="bg1"/>
                </a:solidFill>
              </a:rPr>
              <a:t> me </a:t>
            </a:r>
            <a:r>
              <a:rPr lang="fi-FI" sz="2400" dirty="0" err="1">
                <a:solidFill>
                  <a:schemeClr val="bg1"/>
                </a:solidFill>
              </a:rPr>
              <a:t>fairy</a:t>
            </a:r>
            <a:r>
              <a:rPr lang="fi-FI" sz="2400" dirty="0">
                <a:solidFill>
                  <a:schemeClr val="bg1"/>
                </a:solidFill>
              </a:rPr>
              <a:t> </a:t>
            </a:r>
            <a:r>
              <a:rPr lang="fi-FI" sz="2400" dirty="0" err="1">
                <a:solidFill>
                  <a:schemeClr val="bg1"/>
                </a:solidFill>
              </a:rPr>
              <a:t>tales</a:t>
            </a:r>
            <a:r>
              <a:rPr lang="fi-FI" sz="2400" dirty="0">
                <a:solidFill>
                  <a:schemeClr val="bg1"/>
                </a:solidFill>
              </a:rPr>
              <a:t>. = Isälläni oli tapana lukea minulle satuja.</a:t>
            </a:r>
          </a:p>
        </p:txBody>
      </p:sp>
    </p:spTree>
    <p:extLst>
      <p:ext uri="{BB962C8B-B14F-4D97-AF65-F5344CB8AC3E}">
        <p14:creationId xmlns:p14="http://schemas.microsoft.com/office/powerpoint/2010/main" val="2713873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7631A9-A03E-0C4D-B02F-FC4491687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231086" cy="1325563"/>
          </a:xfrm>
        </p:spPr>
        <p:txBody>
          <a:bodyPr/>
          <a:lstStyle/>
          <a:p>
            <a:pPr algn="l"/>
            <a:r>
              <a:rPr lang="fi-FI" u="sng" dirty="0"/>
              <a:t>ING-MUOTOA</a:t>
            </a:r>
            <a:r>
              <a:rPr lang="fi-FI" dirty="0"/>
              <a:t> KÄYTETÄÄN SEURAAVIEN VERBIEN JÄLKEEN:</a:t>
            </a:r>
          </a:p>
        </p:txBody>
      </p:sp>
      <p:graphicFrame>
        <p:nvGraphicFramePr>
          <p:cNvPr id="6" name="Taulukko 5">
            <a:extLst>
              <a:ext uri="{FF2B5EF4-FFF2-40B4-BE49-F238E27FC236}">
                <a16:creationId xmlns:a16="http://schemas.microsoft.com/office/drawing/2014/main" id="{A199A99D-4E1B-5440-8A29-7F347D3C06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049175"/>
              </p:ext>
            </p:extLst>
          </p:nvPr>
        </p:nvGraphicFramePr>
        <p:xfrm>
          <a:off x="838200" y="1789611"/>
          <a:ext cx="8127999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3010803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49450287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068028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57200" lvl="1" indent="0">
                        <a:buNone/>
                      </a:pPr>
                      <a:r>
                        <a:rPr lang="fi-FI" sz="2400" b="0" dirty="0" err="1"/>
                        <a:t>admit</a:t>
                      </a:r>
                      <a:endParaRPr lang="fi-FI" sz="2400" b="0" dirty="0"/>
                    </a:p>
                    <a:p>
                      <a:pPr marL="457200" lvl="1" indent="0">
                        <a:buNone/>
                      </a:pPr>
                      <a:r>
                        <a:rPr lang="fi-FI" sz="2400" b="0" dirty="0" err="1"/>
                        <a:t>avoid</a:t>
                      </a:r>
                      <a:endParaRPr lang="fi-FI" sz="2400" b="0" dirty="0"/>
                    </a:p>
                    <a:p>
                      <a:pPr marL="457200" lvl="1" indent="0">
                        <a:buNone/>
                      </a:pPr>
                      <a:r>
                        <a:rPr lang="fi-FI" sz="2400" b="0" dirty="0" err="1"/>
                        <a:t>can’t</a:t>
                      </a:r>
                      <a:r>
                        <a:rPr lang="fi-FI" sz="2400" b="0" dirty="0"/>
                        <a:t> help</a:t>
                      </a:r>
                    </a:p>
                    <a:p>
                      <a:pPr marL="457200" lvl="1" indent="0">
                        <a:buNone/>
                      </a:pPr>
                      <a:r>
                        <a:rPr lang="fi-FI" sz="2400" b="0" dirty="0" err="1"/>
                        <a:t>can’t</a:t>
                      </a:r>
                      <a:r>
                        <a:rPr lang="fi-FI" sz="2400" b="0" dirty="0"/>
                        <a:t> </a:t>
                      </a:r>
                      <a:r>
                        <a:rPr lang="fi-FI" sz="2400" b="0" dirty="0" err="1"/>
                        <a:t>stand</a:t>
                      </a:r>
                      <a:endParaRPr lang="fi-FI" sz="2400" b="0" dirty="0"/>
                    </a:p>
                    <a:p>
                      <a:pPr marL="457200" lvl="1" indent="0">
                        <a:buNone/>
                      </a:pPr>
                      <a:r>
                        <a:rPr lang="fi-FI" sz="2400" b="0" dirty="0" err="1"/>
                        <a:t>consider</a:t>
                      </a:r>
                      <a:endParaRPr lang="fi-FI" sz="2400" b="0" dirty="0"/>
                    </a:p>
                    <a:p>
                      <a:pPr marL="457200" lvl="1" indent="0">
                        <a:buNone/>
                      </a:pPr>
                      <a:r>
                        <a:rPr lang="fi-FI" sz="2400" b="0" dirty="0" err="1"/>
                        <a:t>deny</a:t>
                      </a:r>
                      <a:endParaRPr lang="fi-FI" sz="2400" b="0" dirty="0"/>
                    </a:p>
                    <a:p>
                      <a:pPr marL="457200" lvl="1" indent="0">
                        <a:buNone/>
                      </a:pPr>
                      <a:r>
                        <a:rPr lang="fi-FI" sz="2400" b="0" dirty="0" err="1"/>
                        <a:t>dislike</a:t>
                      </a:r>
                      <a:endParaRPr lang="fi-FI" sz="2400" b="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sz="2400" b="0" dirty="0" err="1"/>
                        <a:t>enjoy</a:t>
                      </a:r>
                      <a:endParaRPr lang="fi-FI" sz="2400" b="0" dirty="0"/>
                    </a:p>
                    <a:p>
                      <a:r>
                        <a:rPr lang="fi-FI" sz="2400" b="0" dirty="0" err="1"/>
                        <a:t>excuse</a:t>
                      </a:r>
                      <a:endParaRPr lang="fi-FI" sz="2400" b="0" dirty="0"/>
                    </a:p>
                    <a:p>
                      <a:r>
                        <a:rPr lang="fi-FI" sz="2400" b="0" dirty="0" err="1"/>
                        <a:t>escape</a:t>
                      </a:r>
                      <a:endParaRPr lang="fi-FI" sz="2400" b="0" dirty="0"/>
                    </a:p>
                    <a:p>
                      <a:r>
                        <a:rPr lang="fi-FI" sz="2400" b="0" dirty="0" err="1"/>
                        <a:t>fancy</a:t>
                      </a:r>
                      <a:endParaRPr lang="fi-FI" sz="2400" b="0" dirty="0"/>
                    </a:p>
                    <a:p>
                      <a:r>
                        <a:rPr lang="fi-FI" sz="2400" b="0" dirty="0" err="1"/>
                        <a:t>finish</a:t>
                      </a:r>
                      <a:endParaRPr lang="fi-FI" sz="2400" b="0" dirty="0"/>
                    </a:p>
                    <a:p>
                      <a:r>
                        <a:rPr lang="fi-FI" sz="2400" b="0" dirty="0" err="1"/>
                        <a:t>keep</a:t>
                      </a:r>
                      <a:endParaRPr lang="fi-FI" sz="2400" b="0" dirty="0"/>
                    </a:p>
                    <a:p>
                      <a:r>
                        <a:rPr lang="fi-FI" sz="2400" b="0" dirty="0" err="1"/>
                        <a:t>mind</a:t>
                      </a:r>
                      <a:endParaRPr lang="fi-FI" sz="2400" b="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sz="2400" b="0" dirty="0"/>
                        <a:t>miss</a:t>
                      </a:r>
                    </a:p>
                    <a:p>
                      <a:r>
                        <a:rPr lang="fi-FI" sz="2400" b="0" dirty="0"/>
                        <a:t>practise</a:t>
                      </a:r>
                    </a:p>
                    <a:p>
                      <a:r>
                        <a:rPr lang="fi-FI" sz="2400" b="0" dirty="0" err="1"/>
                        <a:t>prefer</a:t>
                      </a:r>
                      <a:endParaRPr lang="fi-FI" sz="2400" b="0" dirty="0"/>
                    </a:p>
                    <a:p>
                      <a:r>
                        <a:rPr lang="fi-FI" sz="2400" b="0" dirty="0" err="1"/>
                        <a:t>risk</a:t>
                      </a:r>
                      <a:endParaRPr lang="fi-FI" sz="2400" b="0" dirty="0"/>
                    </a:p>
                    <a:p>
                      <a:r>
                        <a:rPr lang="fi-FI" sz="2400" b="0" dirty="0" err="1"/>
                        <a:t>suggest</a:t>
                      </a:r>
                      <a:endParaRPr lang="fi-FI" sz="2400" b="0" dirty="0"/>
                    </a:p>
                    <a:p>
                      <a:r>
                        <a:rPr lang="fi-FI" sz="2400" b="0" dirty="0" err="1"/>
                        <a:t>quit</a:t>
                      </a:r>
                      <a:endParaRPr lang="fi-FI" sz="2400" b="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1350746"/>
                  </a:ext>
                </a:extLst>
              </a:tr>
            </a:tbl>
          </a:graphicData>
        </a:graphic>
      </p:graphicFrame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4EF33D51-AF2C-5945-8B54-DB9029888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40294"/>
            <a:ext cx="10515600" cy="1636669"/>
          </a:xfrm>
        </p:spPr>
        <p:txBody>
          <a:bodyPr>
            <a:normAutofit/>
          </a:bodyPr>
          <a:lstStyle/>
          <a:p>
            <a:r>
              <a:rPr lang="fi-FI" dirty="0"/>
              <a:t>I </a:t>
            </a:r>
            <a:r>
              <a:rPr lang="fi-FI" dirty="0">
                <a:solidFill>
                  <a:srgbClr val="FFFF00"/>
                </a:solidFill>
              </a:rPr>
              <a:t>miss</a:t>
            </a:r>
            <a:r>
              <a:rPr lang="fi-FI" dirty="0"/>
              <a:t> </a:t>
            </a:r>
            <a:r>
              <a:rPr lang="fi-FI" u="sng" dirty="0" err="1"/>
              <a:t>having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around</a:t>
            </a:r>
            <a:r>
              <a:rPr lang="fi-FI" dirty="0"/>
              <a:t>.</a:t>
            </a:r>
          </a:p>
          <a:p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>
                <a:solidFill>
                  <a:srgbClr val="FFFF00"/>
                </a:solidFill>
              </a:rPr>
              <a:t>enjoy</a:t>
            </a:r>
            <a:r>
              <a:rPr lang="fi-FI" dirty="0"/>
              <a:t> </a:t>
            </a:r>
            <a:r>
              <a:rPr lang="fi-FI" u="sng" dirty="0" err="1"/>
              <a:t>learning</a:t>
            </a:r>
            <a:r>
              <a:rPr lang="fi-FI" dirty="0"/>
              <a:t> English?</a:t>
            </a:r>
          </a:p>
          <a:p>
            <a:r>
              <a:rPr lang="fi-FI" dirty="0"/>
              <a:t>I </a:t>
            </a:r>
            <a:r>
              <a:rPr lang="fi-FI" dirty="0" err="1">
                <a:solidFill>
                  <a:srgbClr val="FFFF00"/>
                </a:solidFill>
              </a:rPr>
              <a:t>couldn’t</a:t>
            </a:r>
            <a:r>
              <a:rPr lang="fi-FI" dirty="0">
                <a:solidFill>
                  <a:srgbClr val="FFFF00"/>
                </a:solidFill>
              </a:rPr>
              <a:t> help </a:t>
            </a:r>
            <a:r>
              <a:rPr lang="fi-FI" u="sng" dirty="0" err="1"/>
              <a:t>laughing</a:t>
            </a:r>
            <a:r>
              <a:rPr lang="fi-FI" dirty="0"/>
              <a:t> at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joke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3305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7631A9-A03E-0C4D-B02F-FC4491687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6673" y="816781"/>
            <a:ext cx="9768840" cy="2420278"/>
          </a:xfrm>
        </p:spPr>
        <p:txBody>
          <a:bodyPr>
            <a:normAutofit fontScale="90000"/>
          </a:bodyPr>
          <a:lstStyle/>
          <a:p>
            <a:pPr algn="l"/>
            <a:r>
              <a:rPr lang="fi-FI" u="sng" dirty="0"/>
              <a:t>ING-MUOTO</a:t>
            </a:r>
            <a:r>
              <a:rPr lang="fi-FI" dirty="0"/>
              <a:t> ESIINTYY RAKENTEESSA </a:t>
            </a:r>
            <a:br>
              <a:rPr lang="fi-FI" dirty="0"/>
            </a:br>
            <a:r>
              <a:rPr lang="fi-FI" dirty="0">
                <a:solidFill>
                  <a:srgbClr val="FFFF00"/>
                </a:solidFill>
              </a:rPr>
              <a:t>verbi</a:t>
            </a:r>
            <a:r>
              <a:rPr lang="fi-FI" dirty="0"/>
              <a:t> + </a:t>
            </a:r>
            <a:r>
              <a:rPr lang="fi-FI" dirty="0">
                <a:solidFill>
                  <a:srgbClr val="FF2AF8"/>
                </a:solidFill>
              </a:rPr>
              <a:t>objekti</a:t>
            </a:r>
            <a:r>
              <a:rPr lang="fi-FI" dirty="0"/>
              <a:t> + </a:t>
            </a:r>
            <a:r>
              <a:rPr lang="fi-FI" u="sng" dirty="0" err="1"/>
              <a:t>ing</a:t>
            </a:r>
            <a:r>
              <a:rPr lang="fi-FI" u="sng" dirty="0"/>
              <a:t>-muoto</a:t>
            </a:r>
            <a:br>
              <a:rPr lang="fi-FI" dirty="0"/>
            </a:br>
            <a:r>
              <a:rPr lang="fi-FI" dirty="0"/>
              <a:t>MM. SEURAAVIEN VERBIEN KANSSA: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7932FE-4A2D-1F47-80B2-D923C44E5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6673" y="4670474"/>
            <a:ext cx="9895449" cy="1146517"/>
          </a:xfrm>
        </p:spPr>
        <p:txBody>
          <a:bodyPr>
            <a:noAutofit/>
          </a:bodyPr>
          <a:lstStyle/>
          <a:p>
            <a:r>
              <a:rPr lang="fi-FI" sz="3000" dirty="0"/>
              <a:t>He </a:t>
            </a:r>
            <a:r>
              <a:rPr lang="fi-FI" sz="3000" dirty="0" err="1">
                <a:solidFill>
                  <a:srgbClr val="FFFF00"/>
                </a:solidFill>
              </a:rPr>
              <a:t>left</a:t>
            </a:r>
            <a:r>
              <a:rPr lang="fi-FI" sz="3000" dirty="0"/>
              <a:t> </a:t>
            </a:r>
            <a:r>
              <a:rPr lang="fi-FI" sz="3000" dirty="0" err="1">
                <a:solidFill>
                  <a:srgbClr val="FF2AF8"/>
                </a:solidFill>
              </a:rPr>
              <a:t>her</a:t>
            </a:r>
            <a:r>
              <a:rPr lang="fi-FI" sz="3000" dirty="0"/>
              <a:t> </a:t>
            </a:r>
            <a:r>
              <a:rPr lang="fi-FI" sz="3000" u="sng" dirty="0" err="1"/>
              <a:t>crying</a:t>
            </a:r>
            <a:r>
              <a:rPr lang="fi-FI" sz="3000" dirty="0"/>
              <a:t> </a:t>
            </a:r>
            <a:r>
              <a:rPr lang="fi-FI" sz="3000" dirty="0" err="1"/>
              <a:t>there</a:t>
            </a:r>
            <a:r>
              <a:rPr lang="fi-FI" sz="3000" dirty="0"/>
              <a:t>.</a:t>
            </a:r>
          </a:p>
          <a:p>
            <a:r>
              <a:rPr lang="fi-FI" sz="3000" dirty="0" err="1"/>
              <a:t>The</a:t>
            </a:r>
            <a:r>
              <a:rPr lang="fi-FI" sz="3000" dirty="0"/>
              <a:t> </a:t>
            </a:r>
            <a:r>
              <a:rPr lang="fi-FI" sz="3000" dirty="0" err="1"/>
              <a:t>guard</a:t>
            </a:r>
            <a:r>
              <a:rPr lang="fi-FI" sz="3000" dirty="0"/>
              <a:t> </a:t>
            </a:r>
            <a:r>
              <a:rPr lang="fi-FI" sz="3000" dirty="0" err="1">
                <a:solidFill>
                  <a:srgbClr val="FFFF00"/>
                </a:solidFill>
              </a:rPr>
              <a:t>found</a:t>
            </a:r>
            <a:r>
              <a:rPr lang="fi-FI" sz="3000" dirty="0"/>
              <a:t> </a:t>
            </a:r>
            <a:r>
              <a:rPr lang="fi-FI" sz="3000" dirty="0">
                <a:solidFill>
                  <a:srgbClr val="FF2AF8"/>
                </a:solidFill>
              </a:rPr>
              <a:t>a </a:t>
            </a:r>
            <a:r>
              <a:rPr lang="fi-FI" sz="3000" dirty="0" err="1">
                <a:solidFill>
                  <a:srgbClr val="FF2AF8"/>
                </a:solidFill>
              </a:rPr>
              <a:t>burglar</a:t>
            </a:r>
            <a:r>
              <a:rPr lang="fi-FI" sz="3000" dirty="0"/>
              <a:t> </a:t>
            </a:r>
            <a:r>
              <a:rPr lang="fi-FI" sz="3000" dirty="0" err="1"/>
              <a:t>trying</a:t>
            </a:r>
            <a:r>
              <a:rPr lang="fi-FI" sz="3000" dirty="0"/>
              <a:t> to </a:t>
            </a:r>
            <a:r>
              <a:rPr lang="fi-FI" sz="3000" dirty="0" err="1"/>
              <a:t>steal</a:t>
            </a:r>
            <a:r>
              <a:rPr lang="fi-FI" sz="3000" dirty="0"/>
              <a:t> </a:t>
            </a:r>
            <a:r>
              <a:rPr lang="fi-FI" sz="3000" dirty="0" err="1"/>
              <a:t>the</a:t>
            </a:r>
            <a:r>
              <a:rPr lang="fi-FI" sz="3000" dirty="0"/>
              <a:t> </a:t>
            </a:r>
            <a:r>
              <a:rPr lang="fi-FI" sz="3000" dirty="0" err="1"/>
              <a:t>diamond</a:t>
            </a:r>
            <a:r>
              <a:rPr lang="fi-FI" sz="3000" dirty="0"/>
              <a:t>.</a:t>
            </a:r>
          </a:p>
        </p:txBody>
      </p:sp>
      <p:graphicFrame>
        <p:nvGraphicFramePr>
          <p:cNvPr id="5" name="Taulukko 4">
            <a:extLst>
              <a:ext uri="{FF2B5EF4-FFF2-40B4-BE49-F238E27FC236}">
                <a16:creationId xmlns:a16="http://schemas.microsoft.com/office/drawing/2014/main" id="{56318926-7C56-274B-9631-566B0C9BA9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811840"/>
              </p:ext>
            </p:extLst>
          </p:nvPr>
        </p:nvGraphicFramePr>
        <p:xfrm>
          <a:off x="936673" y="3148502"/>
          <a:ext cx="7883770" cy="9448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941885">
                  <a:extLst>
                    <a:ext uri="{9D8B030D-6E8A-4147-A177-3AD203B41FA5}">
                      <a16:colId xmlns:a16="http://schemas.microsoft.com/office/drawing/2014/main" val="3353846696"/>
                    </a:ext>
                  </a:extLst>
                </a:gridCol>
                <a:gridCol w="3941885">
                  <a:extLst>
                    <a:ext uri="{9D8B030D-6E8A-4147-A177-3AD203B41FA5}">
                      <a16:colId xmlns:a16="http://schemas.microsoft.com/office/drawing/2014/main" val="3912409261"/>
                    </a:ext>
                  </a:extLst>
                </a:gridCol>
              </a:tblGrid>
              <a:tr h="840545">
                <a:tc>
                  <a:txBody>
                    <a:bodyPr/>
                    <a:lstStyle/>
                    <a:p>
                      <a:pPr marL="457200" lvl="1" indent="0">
                        <a:buNone/>
                      </a:pPr>
                      <a:r>
                        <a:rPr lang="fi-FI" sz="2800" b="0" dirty="0" err="1"/>
                        <a:t>catch</a:t>
                      </a:r>
                      <a:endParaRPr lang="fi-FI" sz="2800" b="0" dirty="0"/>
                    </a:p>
                    <a:p>
                      <a:pPr marL="457200" lvl="1" indent="0">
                        <a:buNone/>
                      </a:pPr>
                      <a:r>
                        <a:rPr lang="fi-FI" sz="2800" b="0" dirty="0" err="1"/>
                        <a:t>find</a:t>
                      </a:r>
                      <a:endParaRPr lang="fi-FI" sz="2800" b="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800" b="0" dirty="0" err="1"/>
                        <a:t>leave</a:t>
                      </a:r>
                      <a:endParaRPr lang="fi-FI" sz="2800" b="0" dirty="0"/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800" b="0" dirty="0" err="1"/>
                        <a:t>keep</a:t>
                      </a:r>
                      <a:endParaRPr lang="fi-FI" sz="2800" b="0" dirty="0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3770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3169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7631A9-A03E-0C4D-B02F-FC4491687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231086" cy="1325563"/>
          </a:xfrm>
        </p:spPr>
        <p:txBody>
          <a:bodyPr/>
          <a:lstStyle/>
          <a:p>
            <a:pPr algn="l"/>
            <a:r>
              <a:rPr lang="fi-FI" u="sng" dirty="0"/>
              <a:t>ING-MUOTOA</a:t>
            </a:r>
            <a:r>
              <a:rPr lang="fi-FI" dirty="0"/>
              <a:t> KÄYTETÄÄN SEURAAVISSA SANONNOISSA:</a:t>
            </a:r>
          </a:p>
        </p:txBody>
      </p:sp>
      <p:sp>
        <p:nvSpPr>
          <p:cNvPr id="8" name="Sisällön paikkamerkki 7">
            <a:extLst>
              <a:ext uri="{FF2B5EF4-FFF2-40B4-BE49-F238E27FC236}">
                <a16:creationId xmlns:a16="http://schemas.microsoft.com/office/drawing/2014/main" id="{4EF33D51-AF2C-5945-8B54-DB9029888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9165"/>
            <a:ext cx="10515600" cy="4486275"/>
          </a:xfrm>
        </p:spPr>
        <p:txBody>
          <a:bodyPr>
            <a:normAutofit lnSpcReduction="10000"/>
          </a:bodyPr>
          <a:lstStyle/>
          <a:p>
            <a:r>
              <a:rPr lang="fi-FI" dirty="0" err="1">
                <a:solidFill>
                  <a:srgbClr val="FFFF00"/>
                </a:solidFill>
              </a:rPr>
              <a:t>feel</a:t>
            </a:r>
            <a:r>
              <a:rPr lang="fi-FI" dirty="0">
                <a:solidFill>
                  <a:srgbClr val="FFFF00"/>
                </a:solidFill>
              </a:rPr>
              <a:t> </a:t>
            </a:r>
            <a:r>
              <a:rPr lang="fi-FI" dirty="0" err="1">
                <a:solidFill>
                  <a:srgbClr val="FFFF00"/>
                </a:solidFill>
              </a:rPr>
              <a:t>like</a:t>
            </a:r>
            <a:r>
              <a:rPr lang="fi-FI" dirty="0">
                <a:solidFill>
                  <a:srgbClr val="FFFF00"/>
                </a:solidFill>
              </a:rPr>
              <a:t>:  </a:t>
            </a:r>
            <a:r>
              <a:rPr lang="fi-FI" dirty="0"/>
              <a:t>I </a:t>
            </a:r>
            <a:r>
              <a:rPr lang="fi-FI" dirty="0" err="1"/>
              <a:t>don’t</a:t>
            </a:r>
            <a:r>
              <a:rPr lang="fi-FI" dirty="0"/>
              <a:t> </a:t>
            </a:r>
            <a:r>
              <a:rPr lang="fi-FI" dirty="0" err="1">
                <a:solidFill>
                  <a:srgbClr val="FFFF00"/>
                </a:solidFill>
              </a:rPr>
              <a:t>feel</a:t>
            </a:r>
            <a:r>
              <a:rPr lang="fi-FI" dirty="0">
                <a:solidFill>
                  <a:srgbClr val="FFFF00"/>
                </a:solidFill>
              </a:rPr>
              <a:t> </a:t>
            </a:r>
            <a:r>
              <a:rPr lang="fi-FI" dirty="0" err="1">
                <a:solidFill>
                  <a:srgbClr val="FFFF00"/>
                </a:solidFill>
              </a:rPr>
              <a:t>like</a:t>
            </a:r>
            <a:r>
              <a:rPr lang="fi-FI" dirty="0">
                <a:solidFill>
                  <a:srgbClr val="FFFF00"/>
                </a:solidFill>
              </a:rPr>
              <a:t> </a:t>
            </a:r>
            <a:r>
              <a:rPr lang="fi-FI" u="sng" dirty="0" err="1"/>
              <a:t>going</a:t>
            </a:r>
            <a:r>
              <a:rPr lang="fi-FI" dirty="0">
                <a:solidFill>
                  <a:srgbClr val="FFFF00"/>
                </a:solidFill>
              </a:rPr>
              <a:t> </a:t>
            </a:r>
            <a:r>
              <a:rPr lang="fi-FI" dirty="0"/>
              <a:t>out </a:t>
            </a:r>
            <a:r>
              <a:rPr lang="fi-FI" dirty="0" err="1"/>
              <a:t>tonight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 err="1">
                <a:solidFill>
                  <a:srgbClr val="FFFF00"/>
                </a:solidFill>
              </a:rPr>
              <a:t>there</a:t>
            </a:r>
            <a:r>
              <a:rPr lang="fi-FI" dirty="0">
                <a:solidFill>
                  <a:srgbClr val="FFFF00"/>
                </a:solidFill>
              </a:rPr>
              <a:t> is </a:t>
            </a:r>
            <a:r>
              <a:rPr lang="fi-FI" dirty="0" err="1">
                <a:solidFill>
                  <a:srgbClr val="FFFF00"/>
                </a:solidFill>
              </a:rPr>
              <a:t>nothing</a:t>
            </a:r>
            <a:r>
              <a:rPr lang="fi-FI" dirty="0">
                <a:solidFill>
                  <a:srgbClr val="FFFF00"/>
                </a:solidFill>
              </a:rPr>
              <a:t> </a:t>
            </a:r>
            <a:r>
              <a:rPr lang="fi-FI" dirty="0" err="1">
                <a:solidFill>
                  <a:srgbClr val="FFFF00"/>
                </a:solidFill>
              </a:rPr>
              <a:t>like</a:t>
            </a:r>
            <a:r>
              <a:rPr lang="fi-FI" dirty="0">
                <a:solidFill>
                  <a:srgbClr val="FFFF00"/>
                </a:solidFill>
              </a:rPr>
              <a:t>:  </a:t>
            </a:r>
            <a:r>
              <a:rPr lang="fi-FI" dirty="0" err="1">
                <a:solidFill>
                  <a:srgbClr val="FFFF00"/>
                </a:solidFill>
              </a:rPr>
              <a:t>There’s</a:t>
            </a:r>
            <a:r>
              <a:rPr lang="fi-FI" dirty="0">
                <a:solidFill>
                  <a:srgbClr val="FFFF00"/>
                </a:solidFill>
              </a:rPr>
              <a:t> </a:t>
            </a:r>
            <a:r>
              <a:rPr lang="fi-FI" dirty="0" err="1">
                <a:solidFill>
                  <a:srgbClr val="FFFF00"/>
                </a:solidFill>
              </a:rPr>
              <a:t>nothing</a:t>
            </a:r>
            <a:r>
              <a:rPr lang="fi-FI" dirty="0">
                <a:solidFill>
                  <a:srgbClr val="FFFF00"/>
                </a:solidFill>
              </a:rPr>
              <a:t> </a:t>
            </a:r>
            <a:r>
              <a:rPr lang="fi-FI" dirty="0" err="1">
                <a:solidFill>
                  <a:srgbClr val="FFFF00"/>
                </a:solidFill>
              </a:rPr>
              <a:t>like</a:t>
            </a:r>
            <a:r>
              <a:rPr lang="fi-FI" dirty="0">
                <a:solidFill>
                  <a:srgbClr val="FFFF00"/>
                </a:solidFill>
              </a:rPr>
              <a:t> </a:t>
            </a:r>
            <a:r>
              <a:rPr lang="fi-FI" u="sng" dirty="0" err="1"/>
              <a:t>sleeping</a:t>
            </a:r>
            <a:r>
              <a:rPr lang="fi-FI" dirty="0"/>
              <a:t> in.</a:t>
            </a:r>
          </a:p>
          <a:p>
            <a:endParaRPr lang="fi-FI" dirty="0"/>
          </a:p>
          <a:p>
            <a:r>
              <a:rPr lang="fi-FI" dirty="0" err="1">
                <a:solidFill>
                  <a:srgbClr val="FFFF00"/>
                </a:solidFill>
              </a:rPr>
              <a:t>be</a:t>
            </a:r>
            <a:r>
              <a:rPr lang="fi-FI" dirty="0">
                <a:solidFill>
                  <a:srgbClr val="FFFF00"/>
                </a:solidFill>
              </a:rPr>
              <a:t> </a:t>
            </a:r>
            <a:r>
              <a:rPr lang="fi-FI" dirty="0" err="1">
                <a:solidFill>
                  <a:srgbClr val="FFFF00"/>
                </a:solidFill>
              </a:rPr>
              <a:t>busy</a:t>
            </a:r>
            <a:r>
              <a:rPr lang="fi-FI" dirty="0">
                <a:solidFill>
                  <a:srgbClr val="FFFF00"/>
                </a:solidFill>
              </a:rPr>
              <a:t>:  </a:t>
            </a:r>
            <a:r>
              <a:rPr lang="fi-FI" dirty="0" err="1"/>
              <a:t>When</a:t>
            </a:r>
            <a:r>
              <a:rPr lang="fi-FI" dirty="0"/>
              <a:t> I </a:t>
            </a:r>
            <a:r>
              <a:rPr lang="fi-FI" dirty="0" err="1"/>
              <a:t>went</a:t>
            </a:r>
            <a:r>
              <a:rPr lang="fi-FI" dirty="0"/>
              <a:t> home,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>
                <a:solidFill>
                  <a:srgbClr val="FFFF00"/>
                </a:solidFill>
              </a:rPr>
              <a:t>were</a:t>
            </a:r>
            <a:r>
              <a:rPr lang="fi-FI" dirty="0">
                <a:solidFill>
                  <a:srgbClr val="FFFF00"/>
                </a:solidFill>
              </a:rPr>
              <a:t> </a:t>
            </a:r>
            <a:r>
              <a:rPr lang="fi-FI" dirty="0" err="1">
                <a:solidFill>
                  <a:srgbClr val="FFFF00"/>
                </a:solidFill>
              </a:rPr>
              <a:t>busy</a:t>
            </a:r>
            <a:r>
              <a:rPr lang="fi-FI" dirty="0">
                <a:solidFill>
                  <a:srgbClr val="FFFF00"/>
                </a:solidFill>
              </a:rPr>
              <a:t> </a:t>
            </a:r>
            <a:r>
              <a:rPr lang="fi-FI" u="sng" dirty="0" err="1"/>
              <a:t>packing</a:t>
            </a:r>
            <a:r>
              <a:rPr lang="fi-FI" dirty="0">
                <a:solidFill>
                  <a:srgbClr val="FFFF00"/>
                </a:solidFill>
              </a:rPr>
              <a:t>.</a:t>
            </a:r>
          </a:p>
          <a:p>
            <a:endParaRPr lang="fi-FI" dirty="0">
              <a:solidFill>
                <a:srgbClr val="FFFF00"/>
              </a:solidFill>
            </a:endParaRPr>
          </a:p>
          <a:p>
            <a:r>
              <a:rPr lang="fi-FI" dirty="0" err="1">
                <a:solidFill>
                  <a:srgbClr val="FFFF00"/>
                </a:solidFill>
              </a:rPr>
              <a:t>it’s</a:t>
            </a:r>
            <a:r>
              <a:rPr lang="fi-FI" dirty="0">
                <a:solidFill>
                  <a:srgbClr val="FFFF00"/>
                </a:solidFill>
              </a:rPr>
              <a:t> no </a:t>
            </a:r>
            <a:r>
              <a:rPr lang="fi-FI" dirty="0" err="1">
                <a:solidFill>
                  <a:srgbClr val="FFFF00"/>
                </a:solidFill>
              </a:rPr>
              <a:t>good</a:t>
            </a:r>
            <a:r>
              <a:rPr lang="fi-FI" dirty="0">
                <a:solidFill>
                  <a:srgbClr val="FFFF00"/>
                </a:solidFill>
              </a:rPr>
              <a:t> / </a:t>
            </a:r>
            <a:r>
              <a:rPr lang="fi-FI" dirty="0" err="1">
                <a:solidFill>
                  <a:srgbClr val="FFFF00"/>
                </a:solidFill>
              </a:rPr>
              <a:t>use</a:t>
            </a:r>
            <a:r>
              <a:rPr lang="fi-FI" dirty="0">
                <a:solidFill>
                  <a:srgbClr val="FFFF00"/>
                </a:solidFill>
              </a:rPr>
              <a:t>:  </a:t>
            </a:r>
            <a:r>
              <a:rPr lang="fi-FI" dirty="0" err="1">
                <a:solidFill>
                  <a:srgbClr val="FFFF00"/>
                </a:solidFill>
              </a:rPr>
              <a:t>It’s</a:t>
            </a:r>
            <a:r>
              <a:rPr lang="fi-FI" dirty="0">
                <a:solidFill>
                  <a:srgbClr val="FFFF00"/>
                </a:solidFill>
              </a:rPr>
              <a:t> no </a:t>
            </a:r>
            <a:r>
              <a:rPr lang="fi-FI" dirty="0" err="1">
                <a:solidFill>
                  <a:srgbClr val="FFFF00"/>
                </a:solidFill>
              </a:rPr>
              <a:t>use</a:t>
            </a:r>
            <a:r>
              <a:rPr lang="fi-FI" dirty="0">
                <a:solidFill>
                  <a:srgbClr val="FFFF00"/>
                </a:solidFill>
              </a:rPr>
              <a:t> </a:t>
            </a:r>
            <a:r>
              <a:rPr lang="fi-FI" u="sng" dirty="0" err="1"/>
              <a:t>leaving</a:t>
            </a:r>
            <a:r>
              <a:rPr lang="fi-FI" dirty="0">
                <a:solidFill>
                  <a:srgbClr val="FFFF00"/>
                </a:solidFill>
              </a:rPr>
              <a:t> </a:t>
            </a:r>
            <a:r>
              <a:rPr lang="fi-FI" dirty="0" err="1"/>
              <a:t>now</a:t>
            </a:r>
            <a:r>
              <a:rPr lang="fi-FI" dirty="0"/>
              <a:t>. </a:t>
            </a:r>
            <a:r>
              <a:rPr lang="fi-FI" dirty="0" err="1"/>
              <a:t>You’ll</a:t>
            </a:r>
            <a:r>
              <a:rPr lang="fi-FI" dirty="0"/>
              <a:t> </a:t>
            </a:r>
            <a:r>
              <a:rPr lang="fi-FI" dirty="0" err="1"/>
              <a:t>get</a:t>
            </a:r>
            <a:r>
              <a:rPr lang="fi-FI" dirty="0"/>
              <a:t> </a:t>
            </a:r>
            <a:r>
              <a:rPr lang="fi-FI" dirty="0" err="1"/>
              <a:t>wet</a:t>
            </a:r>
            <a:r>
              <a:rPr lang="fi-FI" dirty="0"/>
              <a:t>.</a:t>
            </a:r>
          </a:p>
          <a:p>
            <a:endParaRPr lang="fi-FI" dirty="0"/>
          </a:p>
          <a:p>
            <a:r>
              <a:rPr lang="fi-FI" dirty="0" err="1">
                <a:solidFill>
                  <a:srgbClr val="FFFF00"/>
                </a:solidFill>
              </a:rPr>
              <a:t>be</a:t>
            </a:r>
            <a:r>
              <a:rPr lang="fi-FI" dirty="0">
                <a:solidFill>
                  <a:srgbClr val="FFFF00"/>
                </a:solidFill>
              </a:rPr>
              <a:t> </a:t>
            </a:r>
            <a:r>
              <a:rPr lang="fi-FI" dirty="0" err="1">
                <a:solidFill>
                  <a:srgbClr val="FFFF00"/>
                </a:solidFill>
              </a:rPr>
              <a:t>worth</a:t>
            </a:r>
            <a:r>
              <a:rPr lang="fi-FI" dirty="0">
                <a:solidFill>
                  <a:srgbClr val="FFFF00"/>
                </a:solidFill>
              </a:rPr>
              <a:t>: 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documentary</a:t>
            </a:r>
            <a:r>
              <a:rPr lang="fi-FI" dirty="0"/>
              <a:t> </a:t>
            </a:r>
            <a:r>
              <a:rPr lang="fi-FI" dirty="0">
                <a:solidFill>
                  <a:srgbClr val="FFFF00"/>
                </a:solidFill>
              </a:rPr>
              <a:t>is</a:t>
            </a:r>
            <a:r>
              <a:rPr lang="fi-FI" dirty="0"/>
              <a:t> </a:t>
            </a:r>
            <a:r>
              <a:rPr lang="fi-FI" dirty="0" err="1"/>
              <a:t>really</a:t>
            </a:r>
            <a:r>
              <a:rPr lang="fi-FI" dirty="0"/>
              <a:t> </a:t>
            </a:r>
            <a:r>
              <a:rPr lang="fi-FI" dirty="0" err="1">
                <a:solidFill>
                  <a:srgbClr val="FFFF00"/>
                </a:solidFill>
              </a:rPr>
              <a:t>worth</a:t>
            </a:r>
            <a:r>
              <a:rPr lang="fi-FI" dirty="0">
                <a:solidFill>
                  <a:srgbClr val="FFFF00"/>
                </a:solidFill>
              </a:rPr>
              <a:t> </a:t>
            </a:r>
            <a:r>
              <a:rPr lang="fi-FI" u="sng" dirty="0" err="1"/>
              <a:t>watching</a:t>
            </a:r>
            <a:r>
              <a:rPr lang="fi-FI" dirty="0"/>
              <a:t>.</a:t>
            </a:r>
          </a:p>
          <a:p>
            <a:pPr marL="0" indent="0">
              <a:buNone/>
            </a:pPr>
            <a:endParaRPr lang="fi-FI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fi-FI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fi-FI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836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1D7FE7-B4E1-C845-897C-5C27AB006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237" y="365126"/>
            <a:ext cx="10515600" cy="760290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TAPAUKSIA, JOISSA MOLEMMAT MAHDOLLISIA: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D755DA87-7572-1A40-86D8-0EB303FD72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1232131"/>
              </p:ext>
            </p:extLst>
          </p:nvPr>
        </p:nvGraphicFramePr>
        <p:xfrm>
          <a:off x="406791" y="1147152"/>
          <a:ext cx="10713941" cy="5177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9268">
                  <a:extLst>
                    <a:ext uri="{9D8B030D-6E8A-4147-A177-3AD203B41FA5}">
                      <a16:colId xmlns:a16="http://schemas.microsoft.com/office/drawing/2014/main" val="474075348"/>
                    </a:ext>
                  </a:extLst>
                </a:gridCol>
                <a:gridCol w="5144673">
                  <a:extLst>
                    <a:ext uri="{9D8B030D-6E8A-4147-A177-3AD203B41FA5}">
                      <a16:colId xmlns:a16="http://schemas.microsoft.com/office/drawing/2014/main" val="179076007"/>
                    </a:ext>
                  </a:extLst>
                </a:gridCol>
              </a:tblGrid>
              <a:tr h="728800">
                <a:tc>
                  <a:txBody>
                    <a:bodyPr/>
                    <a:lstStyle/>
                    <a:p>
                      <a:r>
                        <a:rPr lang="fi-FI" sz="2200" dirty="0" err="1">
                          <a:solidFill>
                            <a:srgbClr val="FF2AF8"/>
                          </a:solidFill>
                        </a:rPr>
                        <a:t>see</a:t>
                      </a:r>
                      <a:r>
                        <a:rPr lang="fi-FI" sz="2000" dirty="0">
                          <a:solidFill>
                            <a:srgbClr val="FF2AF8"/>
                          </a:solidFill>
                        </a:rPr>
                        <a:t> </a:t>
                      </a:r>
                    </a:p>
                    <a:p>
                      <a:r>
                        <a:rPr lang="fi-FI" b="0" dirty="0">
                          <a:solidFill>
                            <a:schemeClr val="bg1"/>
                          </a:solidFill>
                        </a:rPr>
                        <a:t>I </a:t>
                      </a:r>
                      <a:r>
                        <a:rPr lang="fi-FI" b="0" dirty="0" err="1">
                          <a:solidFill>
                            <a:schemeClr val="bg1"/>
                          </a:solidFill>
                        </a:rPr>
                        <a:t>saw</a:t>
                      </a:r>
                      <a:r>
                        <a:rPr lang="fi-FI" b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b="0" dirty="0" err="1">
                          <a:solidFill>
                            <a:schemeClr val="bg1"/>
                          </a:solidFill>
                        </a:rPr>
                        <a:t>her</a:t>
                      </a:r>
                      <a:r>
                        <a:rPr lang="fi-FI" b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b="0" dirty="0">
                          <a:solidFill>
                            <a:srgbClr val="00F4EC"/>
                          </a:solidFill>
                        </a:rPr>
                        <a:t>cross</a:t>
                      </a:r>
                      <a:r>
                        <a:rPr lang="fi-FI" b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b="0" dirty="0" err="1">
                          <a:solidFill>
                            <a:schemeClr val="bg1"/>
                          </a:solidFill>
                        </a:rPr>
                        <a:t>the</a:t>
                      </a:r>
                      <a:r>
                        <a:rPr lang="fi-FI" b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b="0" dirty="0" err="1">
                          <a:solidFill>
                            <a:schemeClr val="bg1"/>
                          </a:solidFill>
                        </a:rPr>
                        <a:t>river</a:t>
                      </a:r>
                      <a:r>
                        <a:rPr lang="fi-FI" b="0" dirty="0">
                          <a:solidFill>
                            <a:schemeClr val="bg1"/>
                          </a:solidFill>
                        </a:rPr>
                        <a:t>. = ylittävän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sz="2200" dirty="0" err="1">
                          <a:solidFill>
                            <a:srgbClr val="FF2AF8"/>
                          </a:solidFill>
                        </a:rPr>
                        <a:t>see</a:t>
                      </a:r>
                      <a:r>
                        <a:rPr lang="fi-FI" sz="2000" dirty="0">
                          <a:solidFill>
                            <a:srgbClr val="FF2AF8"/>
                          </a:solidFill>
                        </a:rPr>
                        <a:t> </a:t>
                      </a:r>
                    </a:p>
                    <a:p>
                      <a:r>
                        <a:rPr lang="fi-FI" b="0" dirty="0">
                          <a:solidFill>
                            <a:schemeClr val="bg1"/>
                          </a:solidFill>
                        </a:rPr>
                        <a:t>I </a:t>
                      </a:r>
                      <a:r>
                        <a:rPr lang="fi-FI" b="0" dirty="0" err="1">
                          <a:solidFill>
                            <a:schemeClr val="bg1"/>
                          </a:solidFill>
                        </a:rPr>
                        <a:t>saw</a:t>
                      </a:r>
                      <a:r>
                        <a:rPr lang="fi-FI" b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b="0" dirty="0" err="1">
                          <a:solidFill>
                            <a:schemeClr val="bg1"/>
                          </a:solidFill>
                        </a:rPr>
                        <a:t>her</a:t>
                      </a:r>
                      <a:r>
                        <a:rPr lang="fi-FI" b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b="0" dirty="0" err="1">
                          <a:solidFill>
                            <a:srgbClr val="FFB000"/>
                          </a:solidFill>
                        </a:rPr>
                        <a:t>crossing</a:t>
                      </a:r>
                      <a:r>
                        <a:rPr lang="fi-FI" b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b="0" dirty="0" err="1">
                          <a:solidFill>
                            <a:schemeClr val="bg1"/>
                          </a:solidFill>
                        </a:rPr>
                        <a:t>the</a:t>
                      </a:r>
                      <a:r>
                        <a:rPr lang="fi-FI" b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b="0" dirty="0" err="1">
                          <a:solidFill>
                            <a:schemeClr val="bg1"/>
                          </a:solidFill>
                        </a:rPr>
                        <a:t>river</a:t>
                      </a:r>
                      <a:r>
                        <a:rPr lang="fi-FI" b="0" dirty="0">
                          <a:solidFill>
                            <a:schemeClr val="bg1"/>
                          </a:solidFill>
                        </a:rPr>
                        <a:t>. = ylittämässä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2771858"/>
                  </a:ext>
                </a:extLst>
              </a:tr>
              <a:tr h="739689">
                <a:tc>
                  <a:txBody>
                    <a:bodyPr/>
                    <a:lstStyle/>
                    <a:p>
                      <a:r>
                        <a:rPr lang="fi-FI" sz="2200" dirty="0">
                          <a:solidFill>
                            <a:srgbClr val="FF2AF8"/>
                          </a:solidFill>
                        </a:rPr>
                        <a:t>stop</a:t>
                      </a:r>
                    </a:p>
                    <a:p>
                      <a:r>
                        <a:rPr lang="fi-FI" dirty="0" err="1">
                          <a:solidFill>
                            <a:schemeClr val="bg1"/>
                          </a:solidFill>
                        </a:rPr>
                        <a:t>We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dirty="0" err="1">
                          <a:solidFill>
                            <a:schemeClr val="bg1"/>
                          </a:solidFill>
                        </a:rPr>
                        <a:t>stopped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dirty="0">
                          <a:solidFill>
                            <a:srgbClr val="00F4EC"/>
                          </a:solidFill>
                        </a:rPr>
                        <a:t>to look 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at </a:t>
                      </a:r>
                      <a:r>
                        <a:rPr lang="fi-FI" dirty="0" err="1">
                          <a:solidFill>
                            <a:schemeClr val="bg1"/>
                          </a:solidFill>
                        </a:rPr>
                        <a:t>the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dirty="0" err="1">
                          <a:solidFill>
                            <a:schemeClr val="bg1"/>
                          </a:solidFill>
                        </a:rPr>
                        <a:t>bear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. = pysähdyimme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sz="2200" dirty="0">
                          <a:solidFill>
                            <a:srgbClr val="FF2AF8"/>
                          </a:solidFill>
                        </a:rPr>
                        <a:t>stop</a:t>
                      </a:r>
                    </a:p>
                    <a:p>
                      <a:r>
                        <a:rPr lang="fi-FI" dirty="0" err="1">
                          <a:solidFill>
                            <a:schemeClr val="bg1"/>
                          </a:solidFill>
                        </a:rPr>
                        <a:t>We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dirty="0" err="1">
                          <a:solidFill>
                            <a:schemeClr val="bg1"/>
                          </a:solidFill>
                        </a:rPr>
                        <a:t>stopped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dirty="0" err="1">
                          <a:solidFill>
                            <a:srgbClr val="FFB000"/>
                          </a:solidFill>
                        </a:rPr>
                        <a:t>cleaning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. = lopetimme siivoamisen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0823045"/>
                  </a:ext>
                </a:extLst>
              </a:tr>
              <a:tr h="1041142">
                <a:tc>
                  <a:txBody>
                    <a:bodyPr/>
                    <a:lstStyle/>
                    <a:p>
                      <a:r>
                        <a:rPr lang="fi-FI" sz="2200" dirty="0" err="1">
                          <a:solidFill>
                            <a:srgbClr val="FF2AF8"/>
                          </a:solidFill>
                        </a:rPr>
                        <a:t>remember</a:t>
                      </a:r>
                      <a:endParaRPr lang="fi-FI" sz="2200" dirty="0">
                        <a:solidFill>
                          <a:srgbClr val="FF2AF8"/>
                        </a:solidFill>
                      </a:endParaRPr>
                    </a:p>
                    <a:p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I </a:t>
                      </a:r>
                      <a:r>
                        <a:rPr lang="fi-FI" dirty="0" err="1">
                          <a:solidFill>
                            <a:schemeClr val="bg1"/>
                          </a:solidFill>
                        </a:rPr>
                        <a:t>didn’t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dirty="0" err="1">
                          <a:solidFill>
                            <a:schemeClr val="bg1"/>
                          </a:solidFill>
                        </a:rPr>
                        <a:t>remember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dirty="0">
                          <a:solidFill>
                            <a:srgbClr val="00F4EC"/>
                          </a:solidFill>
                        </a:rPr>
                        <a:t>to </a:t>
                      </a:r>
                      <a:r>
                        <a:rPr lang="fi-FI" dirty="0" err="1">
                          <a:solidFill>
                            <a:srgbClr val="00F4EC"/>
                          </a:solidFill>
                        </a:rPr>
                        <a:t>do</a:t>
                      </a:r>
                      <a:r>
                        <a:rPr lang="fi-FI" dirty="0">
                          <a:solidFill>
                            <a:srgbClr val="00F4EC"/>
                          </a:solidFill>
                        </a:rPr>
                        <a:t> </a:t>
                      </a:r>
                      <a:r>
                        <a:rPr lang="fi-FI" dirty="0" err="1">
                          <a:solidFill>
                            <a:schemeClr val="bg1"/>
                          </a:solidFill>
                        </a:rPr>
                        <a:t>that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. = en muistanut tehdä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sz="2200" dirty="0" err="1">
                          <a:solidFill>
                            <a:srgbClr val="FF2AF8"/>
                          </a:solidFill>
                        </a:rPr>
                        <a:t>remember</a:t>
                      </a:r>
                      <a:endParaRPr lang="fi-FI" sz="2200" dirty="0">
                        <a:solidFill>
                          <a:srgbClr val="FF2AF8"/>
                        </a:solidFill>
                      </a:endParaRPr>
                    </a:p>
                    <a:p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I </a:t>
                      </a:r>
                      <a:r>
                        <a:rPr lang="fi-FI" dirty="0" err="1">
                          <a:solidFill>
                            <a:schemeClr val="bg1"/>
                          </a:solidFill>
                        </a:rPr>
                        <a:t>don’t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dirty="0" err="1">
                          <a:solidFill>
                            <a:schemeClr val="bg1"/>
                          </a:solidFill>
                        </a:rPr>
                        <a:t>remember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dirty="0" err="1">
                          <a:solidFill>
                            <a:srgbClr val="FFB000"/>
                          </a:solidFill>
                        </a:rPr>
                        <a:t>doing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dirty="0" err="1">
                          <a:solidFill>
                            <a:schemeClr val="bg1"/>
                          </a:solidFill>
                        </a:rPr>
                        <a:t>that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. = en muista tehneeni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2997759"/>
                  </a:ext>
                </a:extLst>
              </a:tr>
              <a:tr h="775545">
                <a:tc>
                  <a:txBody>
                    <a:bodyPr/>
                    <a:lstStyle/>
                    <a:p>
                      <a:r>
                        <a:rPr lang="fi-FI" sz="2200" dirty="0" err="1">
                          <a:solidFill>
                            <a:srgbClr val="FF2AF8"/>
                          </a:solidFill>
                        </a:rPr>
                        <a:t>forget</a:t>
                      </a:r>
                      <a:endParaRPr lang="fi-FI" sz="2200" dirty="0">
                        <a:solidFill>
                          <a:srgbClr val="FF2AF8"/>
                        </a:solidFill>
                      </a:endParaRPr>
                    </a:p>
                    <a:p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He </a:t>
                      </a:r>
                      <a:r>
                        <a:rPr lang="fi-FI" dirty="0" err="1">
                          <a:solidFill>
                            <a:schemeClr val="bg1"/>
                          </a:solidFill>
                        </a:rPr>
                        <a:t>forgot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dirty="0">
                          <a:solidFill>
                            <a:srgbClr val="00F4EC"/>
                          </a:solidFill>
                        </a:rPr>
                        <a:t>to </a:t>
                      </a:r>
                      <a:r>
                        <a:rPr lang="fi-FI" dirty="0" err="1">
                          <a:solidFill>
                            <a:srgbClr val="00F4EC"/>
                          </a:solidFill>
                        </a:rPr>
                        <a:t>do</a:t>
                      </a:r>
                      <a:r>
                        <a:rPr lang="fi-FI" dirty="0">
                          <a:solidFill>
                            <a:srgbClr val="00F4EC"/>
                          </a:solidFill>
                        </a:rPr>
                        <a:t> </a:t>
                      </a:r>
                      <a:r>
                        <a:rPr lang="fi-FI" dirty="0" err="1">
                          <a:solidFill>
                            <a:schemeClr val="bg1"/>
                          </a:solidFill>
                        </a:rPr>
                        <a:t>his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dirty="0" err="1">
                          <a:solidFill>
                            <a:schemeClr val="bg1"/>
                          </a:solidFill>
                        </a:rPr>
                        <a:t>homework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. = unohti tehdä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sz="2200" dirty="0" err="1">
                          <a:solidFill>
                            <a:srgbClr val="FF2AF8"/>
                          </a:solidFill>
                        </a:rPr>
                        <a:t>forget</a:t>
                      </a:r>
                      <a:endParaRPr lang="fi-FI" sz="2200" dirty="0">
                        <a:solidFill>
                          <a:srgbClr val="FF2AF8"/>
                        </a:solidFill>
                      </a:endParaRPr>
                    </a:p>
                    <a:p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He </a:t>
                      </a:r>
                      <a:r>
                        <a:rPr lang="fi-FI" dirty="0" err="1">
                          <a:solidFill>
                            <a:schemeClr val="bg1"/>
                          </a:solidFill>
                        </a:rPr>
                        <a:t>forgot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dirty="0" err="1">
                          <a:solidFill>
                            <a:srgbClr val="FFB000"/>
                          </a:solidFill>
                        </a:rPr>
                        <a:t>doing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 it. = unohti tehneensä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3016129"/>
                  </a:ext>
                </a:extLst>
              </a:tr>
              <a:tr h="850727">
                <a:tc>
                  <a:txBody>
                    <a:bodyPr/>
                    <a:lstStyle/>
                    <a:p>
                      <a:r>
                        <a:rPr lang="fi-FI" sz="2200" dirty="0" err="1">
                          <a:solidFill>
                            <a:srgbClr val="FF2AF8"/>
                          </a:solidFill>
                        </a:rPr>
                        <a:t>try</a:t>
                      </a:r>
                      <a:endParaRPr lang="fi-FI" sz="2200" dirty="0">
                        <a:solidFill>
                          <a:srgbClr val="FF2AF8"/>
                        </a:solidFill>
                      </a:endParaRPr>
                    </a:p>
                    <a:p>
                      <a:r>
                        <a:rPr lang="fi-FI" dirty="0" err="1">
                          <a:solidFill>
                            <a:schemeClr val="bg1"/>
                          </a:solidFill>
                        </a:rPr>
                        <a:t>You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dirty="0" err="1">
                          <a:solidFill>
                            <a:schemeClr val="bg1"/>
                          </a:solidFill>
                        </a:rPr>
                        <a:t>should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dirty="0" err="1">
                          <a:solidFill>
                            <a:schemeClr val="bg1"/>
                          </a:solidFill>
                        </a:rPr>
                        <a:t>try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dirty="0">
                          <a:solidFill>
                            <a:srgbClr val="00F4EC"/>
                          </a:solidFill>
                        </a:rPr>
                        <a:t>to </a:t>
                      </a:r>
                      <a:r>
                        <a:rPr lang="fi-FI" dirty="0" err="1">
                          <a:solidFill>
                            <a:srgbClr val="00F4EC"/>
                          </a:solidFill>
                        </a:rPr>
                        <a:t>remember</a:t>
                      </a:r>
                      <a:r>
                        <a:rPr lang="fi-FI" dirty="0">
                          <a:solidFill>
                            <a:srgbClr val="00F4EC"/>
                          </a:solidFill>
                        </a:rPr>
                        <a:t> </a:t>
                      </a:r>
                      <a:r>
                        <a:rPr lang="fi-FI" dirty="0" err="1">
                          <a:solidFill>
                            <a:schemeClr val="bg1"/>
                          </a:solidFill>
                        </a:rPr>
                        <a:t>that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. = yritä muistaa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sz="2200" dirty="0" err="1">
                          <a:solidFill>
                            <a:srgbClr val="FF2AF8"/>
                          </a:solidFill>
                        </a:rPr>
                        <a:t>try</a:t>
                      </a:r>
                      <a:endParaRPr lang="fi-FI" sz="2200" dirty="0">
                        <a:solidFill>
                          <a:srgbClr val="FF2AF8"/>
                        </a:solidFill>
                      </a:endParaRPr>
                    </a:p>
                    <a:p>
                      <a:r>
                        <a:rPr lang="fi-FI" dirty="0" err="1">
                          <a:solidFill>
                            <a:schemeClr val="bg1"/>
                          </a:solidFill>
                        </a:rPr>
                        <a:t>You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dirty="0" err="1">
                          <a:solidFill>
                            <a:schemeClr val="bg1"/>
                          </a:solidFill>
                        </a:rPr>
                        <a:t>should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dirty="0" err="1">
                          <a:solidFill>
                            <a:schemeClr val="bg1"/>
                          </a:solidFill>
                        </a:rPr>
                        <a:t>try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dirty="0" err="1">
                          <a:solidFill>
                            <a:srgbClr val="FFB000"/>
                          </a:solidFill>
                        </a:rPr>
                        <a:t>sailing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. = kokeilla purjehdusta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1178333"/>
                  </a:ext>
                </a:extLst>
              </a:tr>
              <a:tr h="1041142">
                <a:tc>
                  <a:txBody>
                    <a:bodyPr/>
                    <a:lstStyle/>
                    <a:p>
                      <a:r>
                        <a:rPr lang="fi-FI" sz="2200" dirty="0" err="1">
                          <a:solidFill>
                            <a:srgbClr val="FF2AF8"/>
                          </a:solidFill>
                        </a:rPr>
                        <a:t>regret</a:t>
                      </a:r>
                      <a:endParaRPr lang="fi-FI" sz="2200" dirty="0">
                        <a:solidFill>
                          <a:srgbClr val="FF2AF8"/>
                        </a:solidFill>
                      </a:endParaRPr>
                    </a:p>
                    <a:p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I </a:t>
                      </a:r>
                      <a:r>
                        <a:rPr lang="fi-FI" dirty="0" err="1">
                          <a:solidFill>
                            <a:schemeClr val="bg1"/>
                          </a:solidFill>
                        </a:rPr>
                        <a:t>regret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dirty="0">
                          <a:solidFill>
                            <a:srgbClr val="00F4EC"/>
                          </a:solidFill>
                        </a:rPr>
                        <a:t>to </a:t>
                      </a:r>
                      <a:r>
                        <a:rPr lang="fi-FI" dirty="0" err="1">
                          <a:solidFill>
                            <a:srgbClr val="00F4EC"/>
                          </a:solidFill>
                        </a:rPr>
                        <a:t>have</a:t>
                      </a:r>
                      <a:r>
                        <a:rPr lang="fi-FI" dirty="0">
                          <a:solidFill>
                            <a:srgbClr val="00F4EC"/>
                          </a:solidFill>
                        </a:rPr>
                        <a:t> </a:t>
                      </a:r>
                      <a:r>
                        <a:rPr lang="fi-FI" dirty="0" err="1">
                          <a:solidFill>
                            <a:srgbClr val="00F4EC"/>
                          </a:solidFill>
                        </a:rPr>
                        <a:t>hurt</a:t>
                      </a:r>
                      <a:r>
                        <a:rPr lang="fi-FI" dirty="0">
                          <a:solidFill>
                            <a:srgbClr val="00F4EC"/>
                          </a:solidFill>
                        </a:rPr>
                        <a:t> </a:t>
                      </a:r>
                      <a:r>
                        <a:rPr lang="fi-FI" dirty="0" err="1">
                          <a:solidFill>
                            <a:schemeClr val="bg1"/>
                          </a:solidFill>
                        </a:rPr>
                        <a:t>you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. = pahoittelen satuttaneeni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i-FI" sz="2200" dirty="0" err="1">
                          <a:solidFill>
                            <a:srgbClr val="FF2AF8"/>
                          </a:solidFill>
                        </a:rPr>
                        <a:t>regret</a:t>
                      </a:r>
                      <a:endParaRPr lang="fi-FI" sz="2200" dirty="0">
                        <a:solidFill>
                          <a:srgbClr val="FF2AF8"/>
                        </a:solidFill>
                      </a:endParaRPr>
                    </a:p>
                    <a:p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I </a:t>
                      </a:r>
                      <a:r>
                        <a:rPr lang="fi-FI" dirty="0" err="1">
                          <a:solidFill>
                            <a:schemeClr val="bg1"/>
                          </a:solidFill>
                        </a:rPr>
                        <a:t>regret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dirty="0" err="1">
                          <a:solidFill>
                            <a:srgbClr val="FFB000"/>
                          </a:solidFill>
                        </a:rPr>
                        <a:t>meeting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fi-FI" dirty="0" err="1">
                          <a:solidFill>
                            <a:schemeClr val="bg1"/>
                          </a:solidFill>
                        </a:rPr>
                        <a:t>him</a:t>
                      </a:r>
                      <a:r>
                        <a:rPr lang="fi-FI" dirty="0">
                          <a:solidFill>
                            <a:schemeClr val="bg1"/>
                          </a:solidFill>
                        </a:rPr>
                        <a:t>. = kadun tavanneeni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0645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802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7EE26A-426A-EE4E-90E2-72F934C9D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109" y="351271"/>
            <a:ext cx="10515600" cy="535420"/>
          </a:xfrm>
        </p:spPr>
        <p:txBody>
          <a:bodyPr>
            <a:normAutofit/>
          </a:bodyPr>
          <a:lstStyle/>
          <a:p>
            <a:pPr algn="l"/>
            <a:r>
              <a:rPr lang="fi-FI" sz="3000" dirty="0" err="1"/>
              <a:t>Let’s</a:t>
            </a:r>
            <a:r>
              <a:rPr lang="fi-FI" sz="3000" dirty="0"/>
              <a:t> practise – ING-MUOTO 1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2305C6-A9D8-1647-ACF9-88251767F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109" y="986047"/>
            <a:ext cx="10515600" cy="5520682"/>
          </a:xfrm>
        </p:spPr>
        <p:txBody>
          <a:bodyPr>
            <a:normAutofit/>
          </a:bodyPr>
          <a:lstStyle/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dirty="0"/>
              <a:t>1. Lentäjä onnistui laskeutumaan turvallisesti.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The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pilot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succeeded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in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landing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safely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dirty="0"/>
              <a:t>2. Matkustamohenkilökunta on tottunut käsittelemään vaikeita matkustajia.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The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cabin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crew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is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used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/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accustomed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to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dealing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with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	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difficult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passengers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dirty="0"/>
              <a:t>3. En voi olla pelkäämättä hieman, kun lennän. 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I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can’t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help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feeling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a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bit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scared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when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I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fly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dirty="0"/>
              <a:t>4. </a:t>
            </a:r>
            <a:r>
              <a:rPr lang="fi-FI" altLang="fi-FI" sz="2800" dirty="0" err="1"/>
              <a:t>Kat</a:t>
            </a:r>
            <a:r>
              <a:rPr lang="fi-FI" altLang="fi-FI" sz="2800" dirty="0"/>
              <a:t> jäi kiinni yrittäessään salakuljettaa kissan koneeseen.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Kat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was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caught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trying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to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smuggle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a cat into a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plane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  <a:endParaRPr lang="fi-FI" altLang="fi-FI" sz="3200" i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marL="36000" lvl="1" indent="0">
              <a:buNone/>
              <a:defRPr/>
            </a:pPr>
            <a:r>
              <a:rPr lang="fi-FI" altLang="fi-FI" sz="2800" dirty="0"/>
              <a:t>5. Stuertti oli kiireinen lennon valmistelussa.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	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The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steward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was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busy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preparing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for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the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i-FI" altLang="fi-FI" sz="2800" i="1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flight</a:t>
            </a:r>
            <a:r>
              <a:rPr lang="fi-FI" altLang="fi-FI" sz="2800" i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3403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7EE26A-426A-EE4E-90E2-72F934C9D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109" y="351271"/>
            <a:ext cx="10515600" cy="535420"/>
          </a:xfrm>
        </p:spPr>
        <p:txBody>
          <a:bodyPr>
            <a:normAutofit/>
          </a:bodyPr>
          <a:lstStyle/>
          <a:p>
            <a:pPr algn="l"/>
            <a:r>
              <a:rPr lang="fi-FI" sz="3000" dirty="0" err="1"/>
              <a:t>Let’s</a:t>
            </a:r>
            <a:r>
              <a:rPr lang="fi-FI" sz="3000" dirty="0"/>
              <a:t> practise – INFINITIIVI 1 </a:t>
            </a:r>
            <a:r>
              <a:rPr lang="fi-FI" sz="3000" dirty="0" err="1"/>
              <a:t>continued</a:t>
            </a:r>
            <a:endParaRPr lang="fi-FI" sz="30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2305C6-A9D8-1647-ACF9-88251767F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109" y="986047"/>
            <a:ext cx="10515600" cy="5520682"/>
          </a:xfrm>
        </p:spPr>
        <p:txBody>
          <a:bodyPr>
            <a:normAutofit/>
          </a:bodyPr>
          <a:lstStyle/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dirty="0"/>
              <a:t>6. </a:t>
            </a:r>
            <a:r>
              <a:rPr lang="fi-FI" altLang="fi-FI" sz="2800" dirty="0" err="1"/>
              <a:t>Liam</a:t>
            </a:r>
            <a:r>
              <a:rPr lang="fi-FI" altLang="fi-FI" sz="2800" dirty="0"/>
              <a:t> ei kyennyt kytkemään uutta laskintaan päälle.</a:t>
            </a:r>
          </a:p>
          <a:p>
            <a:pPr marL="36000" lvl="1" indent="0">
              <a:spcBef>
                <a:spcPts val="600"/>
              </a:spcBef>
              <a:buNone/>
              <a:defRPr/>
            </a:pPr>
            <a:r>
              <a:rPr lang="fi-FI" altLang="fi-FI" sz="2800" i="1" dirty="0"/>
              <a:t>7. </a:t>
            </a:r>
            <a:r>
              <a:rPr lang="fi-FI" altLang="fi-FI" sz="2800" dirty="0"/>
              <a:t>Näin hänen yrittävän sitä useita kertoja.</a:t>
            </a:r>
          </a:p>
          <a:p>
            <a:pPr marL="36000" lvl="1" indent="0">
              <a:spcBef>
                <a:spcPts val="1200"/>
              </a:spcBef>
              <a:buNone/>
              <a:defRPr/>
            </a:pPr>
            <a:r>
              <a:rPr lang="fi-FI" altLang="fi-FI" sz="2800" dirty="0"/>
              <a:t>8. Nyt hän ei tee muuta kuin huokailee.</a:t>
            </a:r>
          </a:p>
          <a:p>
            <a:pPr marL="36000" lvl="1" indent="0">
              <a:spcBef>
                <a:spcPts val="1200"/>
              </a:spcBef>
              <a:buNone/>
              <a:defRPr/>
            </a:pPr>
            <a:r>
              <a:rPr lang="fi-FI" altLang="fi-FI" sz="2800" dirty="0"/>
              <a:t>9. Kemian läksyt saavat sinut joskus hikoilemaan.</a:t>
            </a:r>
          </a:p>
          <a:p>
            <a:pPr marL="36000" lvl="1" indent="0">
              <a:spcBef>
                <a:spcPts val="600"/>
              </a:spcBef>
              <a:buNone/>
              <a:defRPr/>
            </a:pPr>
            <a:r>
              <a:rPr lang="fi-FI" altLang="fi-FI" sz="2800" dirty="0"/>
              <a:t>10. Sinun olisi parasta antaa jonkun auttaa sinua.</a:t>
            </a:r>
          </a:p>
          <a:p>
            <a:pPr marL="36000" lvl="1" indent="0">
              <a:spcBef>
                <a:spcPts val="600"/>
              </a:spcBef>
              <a:buNone/>
              <a:defRPr/>
            </a:pPr>
            <a:endParaRPr lang="fi-FI" altLang="fi-FI" sz="2800" dirty="0"/>
          </a:p>
          <a:p>
            <a:pPr marL="36000" lvl="1" indent="0">
              <a:spcBef>
                <a:spcPts val="600"/>
              </a:spcBef>
              <a:buNone/>
              <a:defRPr/>
            </a:pPr>
            <a:endParaRPr lang="fi-FI" altLang="fi-FI" sz="2800" dirty="0"/>
          </a:p>
        </p:txBody>
      </p:sp>
    </p:spTree>
    <p:extLst>
      <p:ext uri="{BB962C8B-B14F-4D97-AF65-F5344CB8AC3E}">
        <p14:creationId xmlns:p14="http://schemas.microsoft.com/office/powerpoint/2010/main" val="3637492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339942" cy="1325563"/>
          </a:xfrm>
        </p:spPr>
        <p:txBody>
          <a:bodyPr/>
          <a:lstStyle/>
          <a:p>
            <a:pPr algn="l"/>
            <a:r>
              <a:rPr lang="en-US" u="sng" dirty="0"/>
              <a:t>INFINITIIVIN</a:t>
            </a:r>
            <a:r>
              <a:rPr lang="en-US" dirty="0"/>
              <a:t> ERI MUODOT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18A98C4C-5759-6747-93FE-75CC0FD7EE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4726160"/>
              </p:ext>
            </p:extLst>
          </p:nvPr>
        </p:nvGraphicFramePr>
        <p:xfrm>
          <a:off x="838199" y="1789112"/>
          <a:ext cx="9492345" cy="3827917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881270">
                  <a:extLst>
                    <a:ext uri="{9D8B030D-6E8A-4147-A177-3AD203B41FA5}">
                      <a16:colId xmlns:a16="http://schemas.microsoft.com/office/drawing/2014/main" val="4217279652"/>
                    </a:ext>
                  </a:extLst>
                </a:gridCol>
                <a:gridCol w="3654875">
                  <a:extLst>
                    <a:ext uri="{9D8B030D-6E8A-4147-A177-3AD203B41FA5}">
                      <a16:colId xmlns:a16="http://schemas.microsoft.com/office/drawing/2014/main" val="1473170528"/>
                    </a:ext>
                  </a:extLst>
                </a:gridCol>
                <a:gridCol w="3956200">
                  <a:extLst>
                    <a:ext uri="{9D8B030D-6E8A-4147-A177-3AD203B41FA5}">
                      <a16:colId xmlns:a16="http://schemas.microsoft.com/office/drawing/2014/main" val="2087157924"/>
                    </a:ext>
                  </a:extLst>
                </a:gridCol>
              </a:tblGrid>
              <a:tr h="624565">
                <a:tc>
                  <a:txBody>
                    <a:bodyPr/>
                    <a:lstStyle/>
                    <a:p>
                      <a:endParaRPr lang="fi-FI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2400" dirty="0"/>
                        <a:t>AKTIIVI</a:t>
                      </a:r>
                      <a:endParaRPr lang="fi-FI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2400" dirty="0"/>
                        <a:t>PASSIIVI</a:t>
                      </a:r>
                      <a:endParaRPr lang="fi-FI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70946026"/>
                  </a:ext>
                </a:extLst>
              </a:tr>
              <a:tr h="1579484">
                <a:tc>
                  <a:txBody>
                    <a:bodyPr/>
                    <a:lstStyle/>
                    <a:p>
                      <a:r>
                        <a:rPr lang="fi-FI" sz="2400" dirty="0"/>
                        <a:t>PREESENS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2400" dirty="0"/>
                        <a:t>I </a:t>
                      </a:r>
                      <a:r>
                        <a:rPr lang="fi-FI" sz="2400" dirty="0" err="1"/>
                        <a:t>decided</a:t>
                      </a:r>
                      <a:r>
                        <a:rPr lang="fi-FI" sz="2400" dirty="0"/>
                        <a:t> </a:t>
                      </a:r>
                      <a:r>
                        <a:rPr lang="fi-FI" sz="2400" u="sng" dirty="0"/>
                        <a:t>to </a:t>
                      </a:r>
                      <a:r>
                        <a:rPr lang="fi-FI" sz="2400" u="sng" dirty="0" err="1"/>
                        <a:t>sell</a:t>
                      </a:r>
                      <a:r>
                        <a:rPr lang="fi-FI" sz="2400" dirty="0"/>
                        <a:t> </a:t>
                      </a:r>
                      <a:r>
                        <a:rPr lang="fi-FI" sz="2400" dirty="0" err="1"/>
                        <a:t>the</a:t>
                      </a:r>
                      <a:r>
                        <a:rPr lang="fi-FI" sz="2400" dirty="0"/>
                        <a:t> </a:t>
                      </a:r>
                      <a:r>
                        <a:rPr lang="fi-FI" sz="2400" dirty="0" err="1"/>
                        <a:t>house</a:t>
                      </a:r>
                      <a:r>
                        <a:rPr lang="fi-FI" sz="2400" dirty="0"/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2400" dirty="0" err="1"/>
                        <a:t>The</a:t>
                      </a:r>
                      <a:r>
                        <a:rPr lang="fi-FI" sz="2400" dirty="0"/>
                        <a:t> </a:t>
                      </a:r>
                      <a:r>
                        <a:rPr lang="fi-FI" sz="2400" dirty="0" err="1"/>
                        <a:t>house</a:t>
                      </a:r>
                      <a:r>
                        <a:rPr lang="fi-FI" sz="2400" dirty="0"/>
                        <a:t> </a:t>
                      </a:r>
                      <a:r>
                        <a:rPr lang="fi-FI" sz="2400" dirty="0" err="1"/>
                        <a:t>needs</a:t>
                      </a:r>
                      <a:r>
                        <a:rPr lang="fi-FI" sz="2400" dirty="0"/>
                        <a:t> </a:t>
                      </a:r>
                      <a:r>
                        <a:rPr lang="fi-FI" sz="2400" u="sng" dirty="0"/>
                        <a:t>to </a:t>
                      </a:r>
                      <a:r>
                        <a:rPr lang="fi-FI" sz="2400" u="sng" dirty="0" err="1"/>
                        <a:t>be</a:t>
                      </a:r>
                      <a:r>
                        <a:rPr lang="fi-FI" sz="2400" u="sng" dirty="0"/>
                        <a:t> </a:t>
                      </a:r>
                      <a:r>
                        <a:rPr lang="fi-FI" sz="2400" u="sng" dirty="0" err="1"/>
                        <a:t>repainted</a:t>
                      </a:r>
                      <a:r>
                        <a:rPr lang="fi-FI" sz="2400" dirty="0"/>
                        <a:t> </a:t>
                      </a:r>
                      <a:r>
                        <a:rPr lang="fi-FI" sz="2400" dirty="0" err="1"/>
                        <a:t>first</a:t>
                      </a:r>
                      <a:r>
                        <a:rPr lang="fi-FI" sz="2400" dirty="0"/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3151562"/>
                  </a:ext>
                </a:extLst>
              </a:tr>
              <a:tr h="1623868">
                <a:tc>
                  <a:txBody>
                    <a:bodyPr/>
                    <a:lstStyle/>
                    <a:p>
                      <a:r>
                        <a:rPr lang="fi-FI" sz="2400" dirty="0"/>
                        <a:t>PERFEKTI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2400" dirty="0"/>
                        <a:t>My </a:t>
                      </a:r>
                      <a:r>
                        <a:rPr lang="fi-FI" sz="2400" dirty="0" err="1"/>
                        <a:t>neighbours</a:t>
                      </a:r>
                      <a:r>
                        <a:rPr lang="fi-FI" sz="2400" dirty="0"/>
                        <a:t> </a:t>
                      </a:r>
                      <a:r>
                        <a:rPr lang="fi-FI" sz="2400" dirty="0" err="1"/>
                        <a:t>seem</a:t>
                      </a:r>
                      <a:r>
                        <a:rPr lang="fi-FI" sz="2400" dirty="0"/>
                        <a:t> </a:t>
                      </a:r>
                      <a:r>
                        <a:rPr lang="fi-FI" sz="2400" u="sng" dirty="0"/>
                        <a:t>to </a:t>
                      </a:r>
                      <a:r>
                        <a:rPr lang="fi-FI" sz="2400" u="sng" dirty="0" err="1"/>
                        <a:t>have</a:t>
                      </a:r>
                      <a:r>
                        <a:rPr lang="fi-FI" sz="2400" u="sng" dirty="0"/>
                        <a:t> </a:t>
                      </a:r>
                      <a:r>
                        <a:rPr lang="fi-FI" sz="2400" u="sng" dirty="0" err="1"/>
                        <a:t>sold</a:t>
                      </a:r>
                      <a:r>
                        <a:rPr lang="fi-FI" sz="2400" dirty="0"/>
                        <a:t> </a:t>
                      </a:r>
                      <a:r>
                        <a:rPr lang="fi-FI" sz="2400" dirty="0" err="1"/>
                        <a:t>their</a:t>
                      </a:r>
                      <a:r>
                        <a:rPr lang="fi-FI" sz="2400" dirty="0"/>
                        <a:t> </a:t>
                      </a:r>
                      <a:r>
                        <a:rPr lang="fi-FI" sz="2400" dirty="0" err="1"/>
                        <a:t>house</a:t>
                      </a:r>
                      <a:r>
                        <a:rPr lang="fi-FI" sz="2400" dirty="0"/>
                        <a:t> </a:t>
                      </a:r>
                      <a:r>
                        <a:rPr lang="fi-FI" sz="2400" dirty="0" err="1"/>
                        <a:t>already</a:t>
                      </a:r>
                      <a:r>
                        <a:rPr lang="fi-FI" sz="2400" dirty="0"/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sz="2400" dirty="0"/>
                        <a:t>I </a:t>
                      </a:r>
                      <a:r>
                        <a:rPr lang="fi-FI" sz="2400" dirty="0" err="1"/>
                        <a:t>think</a:t>
                      </a:r>
                      <a:r>
                        <a:rPr lang="fi-FI" sz="2400" dirty="0"/>
                        <a:t> </a:t>
                      </a:r>
                      <a:r>
                        <a:rPr lang="fi-FI" sz="2400" dirty="0" err="1"/>
                        <a:t>their</a:t>
                      </a:r>
                      <a:r>
                        <a:rPr lang="fi-FI" sz="2400" dirty="0"/>
                        <a:t> </a:t>
                      </a:r>
                      <a:r>
                        <a:rPr lang="fi-FI" sz="2400" dirty="0" err="1"/>
                        <a:t>house</a:t>
                      </a:r>
                      <a:r>
                        <a:rPr lang="fi-FI" sz="2400" dirty="0"/>
                        <a:t> </a:t>
                      </a:r>
                      <a:r>
                        <a:rPr lang="fi-FI" sz="2400" dirty="0" err="1"/>
                        <a:t>should</a:t>
                      </a:r>
                      <a:r>
                        <a:rPr lang="fi-FI" sz="2400" dirty="0"/>
                        <a:t> </a:t>
                      </a:r>
                      <a:r>
                        <a:rPr lang="fi-FI" sz="2400" dirty="0" err="1"/>
                        <a:t>also</a:t>
                      </a:r>
                      <a:r>
                        <a:rPr lang="fi-FI" sz="2400" dirty="0"/>
                        <a:t> </a:t>
                      </a:r>
                      <a:r>
                        <a:rPr lang="fi-FI" sz="2400" u="sng" dirty="0" err="1"/>
                        <a:t>have</a:t>
                      </a:r>
                      <a:r>
                        <a:rPr lang="fi-FI" sz="2400" u="sng" dirty="0"/>
                        <a:t> </a:t>
                      </a:r>
                      <a:r>
                        <a:rPr lang="fi-FI" sz="2400" u="sng" dirty="0" err="1"/>
                        <a:t>been</a:t>
                      </a:r>
                      <a:r>
                        <a:rPr lang="fi-FI" sz="2400" u="sng" dirty="0"/>
                        <a:t> </a:t>
                      </a:r>
                      <a:r>
                        <a:rPr lang="fi-FI" sz="2400" u="sng" dirty="0" err="1"/>
                        <a:t>repainted</a:t>
                      </a:r>
                      <a:r>
                        <a:rPr lang="fi-FI" sz="2400" u="sng" dirty="0"/>
                        <a:t> </a:t>
                      </a:r>
                      <a:r>
                        <a:rPr lang="fi-FI" sz="2400" dirty="0" err="1"/>
                        <a:t>first</a:t>
                      </a:r>
                      <a:r>
                        <a:rPr lang="fi-FI" sz="2400" dirty="0"/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4431629"/>
                  </a:ext>
                </a:extLst>
              </a:tr>
            </a:tbl>
          </a:graphicData>
        </a:graphic>
      </p:graphicFrame>
      <p:sp>
        <p:nvSpPr>
          <p:cNvPr id="5" name="Tekstiruutu 4">
            <a:extLst>
              <a:ext uri="{FF2B5EF4-FFF2-40B4-BE49-F238E27FC236}">
                <a16:creationId xmlns:a16="http://schemas.microsoft.com/office/drawing/2014/main" id="{D9804E24-3214-8A4E-AC0A-AA9C27E9A94C}"/>
              </a:ext>
            </a:extLst>
          </p:cNvPr>
          <p:cNvSpPr txBox="1"/>
          <p:nvPr/>
        </p:nvSpPr>
        <p:spPr>
          <a:xfrm>
            <a:off x="838199" y="5784989"/>
            <a:ext cx="85126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>
                <a:solidFill>
                  <a:schemeClr val="bg1"/>
                </a:solidFill>
              </a:rPr>
              <a:t>KESTOMUOTO:</a:t>
            </a:r>
          </a:p>
          <a:p>
            <a:r>
              <a:rPr lang="fi-FI" sz="2000" dirty="0">
                <a:solidFill>
                  <a:schemeClr val="bg1"/>
                </a:solidFill>
              </a:rPr>
              <a:t>As a </a:t>
            </a:r>
            <a:r>
              <a:rPr lang="fi-FI" sz="2000" dirty="0" err="1">
                <a:solidFill>
                  <a:schemeClr val="bg1"/>
                </a:solidFill>
              </a:rPr>
              <a:t>matter</a:t>
            </a:r>
            <a:r>
              <a:rPr lang="fi-FI" sz="2000" dirty="0">
                <a:solidFill>
                  <a:schemeClr val="bg1"/>
                </a:solidFill>
              </a:rPr>
              <a:t> of </a:t>
            </a:r>
            <a:r>
              <a:rPr lang="fi-FI" sz="2000" dirty="0" err="1">
                <a:solidFill>
                  <a:schemeClr val="bg1"/>
                </a:solidFill>
              </a:rPr>
              <a:t>fact</a:t>
            </a:r>
            <a:r>
              <a:rPr lang="fi-FI" sz="2000" dirty="0">
                <a:solidFill>
                  <a:schemeClr val="bg1"/>
                </a:solidFill>
              </a:rPr>
              <a:t>, </a:t>
            </a:r>
            <a:r>
              <a:rPr lang="fi-FI" sz="2000" dirty="0" err="1">
                <a:solidFill>
                  <a:schemeClr val="bg1"/>
                </a:solidFill>
              </a:rPr>
              <a:t>they</a:t>
            </a:r>
            <a:r>
              <a:rPr lang="fi-FI" sz="2000" dirty="0">
                <a:solidFill>
                  <a:schemeClr val="bg1"/>
                </a:solidFill>
              </a:rPr>
              <a:t> </a:t>
            </a:r>
            <a:r>
              <a:rPr lang="fi-FI" sz="2000" dirty="0" err="1">
                <a:solidFill>
                  <a:schemeClr val="bg1"/>
                </a:solidFill>
              </a:rPr>
              <a:t>seem</a:t>
            </a:r>
            <a:r>
              <a:rPr lang="fi-FI" sz="2000" dirty="0">
                <a:solidFill>
                  <a:schemeClr val="bg1"/>
                </a:solidFill>
              </a:rPr>
              <a:t> </a:t>
            </a:r>
            <a:r>
              <a:rPr lang="fi-FI" sz="2000" b="1" u="sng" dirty="0">
                <a:solidFill>
                  <a:schemeClr val="bg1"/>
                </a:solidFill>
              </a:rPr>
              <a:t>to </a:t>
            </a:r>
            <a:r>
              <a:rPr lang="fi-FI" sz="2000" b="1" u="sng" dirty="0" err="1">
                <a:solidFill>
                  <a:schemeClr val="bg1"/>
                </a:solidFill>
              </a:rPr>
              <a:t>be</a:t>
            </a:r>
            <a:r>
              <a:rPr lang="fi-FI" sz="2000" b="1" u="sng" dirty="0">
                <a:solidFill>
                  <a:schemeClr val="bg1"/>
                </a:solidFill>
              </a:rPr>
              <a:t> </a:t>
            </a:r>
            <a:r>
              <a:rPr lang="fi-FI" sz="2000" b="1" u="sng" dirty="0" err="1">
                <a:solidFill>
                  <a:schemeClr val="bg1"/>
                </a:solidFill>
              </a:rPr>
              <a:t>painting</a:t>
            </a:r>
            <a:r>
              <a:rPr lang="fi-FI" sz="2000" b="1" u="sng" dirty="0">
                <a:solidFill>
                  <a:schemeClr val="bg1"/>
                </a:solidFill>
              </a:rPr>
              <a:t> </a:t>
            </a:r>
            <a:r>
              <a:rPr lang="fi-FI" sz="2000" dirty="0">
                <a:solidFill>
                  <a:schemeClr val="bg1"/>
                </a:solidFill>
              </a:rPr>
              <a:t>it </a:t>
            </a:r>
            <a:r>
              <a:rPr lang="fi-FI" sz="2000" dirty="0" err="1">
                <a:solidFill>
                  <a:schemeClr val="bg1"/>
                </a:solidFill>
              </a:rPr>
              <a:t>now</a:t>
            </a:r>
            <a:r>
              <a:rPr lang="fi-FI" sz="20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9971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7EE26A-426A-EE4E-90E2-72F934C9D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109" y="351271"/>
            <a:ext cx="10515600" cy="535420"/>
          </a:xfrm>
        </p:spPr>
        <p:txBody>
          <a:bodyPr>
            <a:normAutofit/>
          </a:bodyPr>
          <a:lstStyle/>
          <a:p>
            <a:pPr algn="l"/>
            <a:r>
              <a:rPr lang="fi-FI" sz="3000" dirty="0" err="1"/>
              <a:t>Let’s</a:t>
            </a:r>
            <a:r>
              <a:rPr lang="fi-FI" sz="3000" dirty="0"/>
              <a:t> practise – INFINITIIVI 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2305C6-A9D8-1647-ACF9-88251767F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109" y="986047"/>
            <a:ext cx="10515600" cy="5520682"/>
          </a:xfrm>
        </p:spPr>
        <p:txBody>
          <a:bodyPr>
            <a:normAutofit/>
          </a:bodyPr>
          <a:lstStyle/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dirty="0"/>
              <a:t>1. Se, ettei opiskelisi kieliä, olisi vakava virhe.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dirty="0"/>
              <a:t>2. Hän meni kotiin tekemään loppuun esseensä.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dirty="0"/>
              <a:t>3. Kyky ymmärtää kehon kieltä on hyödyllinen.</a:t>
            </a:r>
          </a:p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dirty="0"/>
              <a:t>4. Minulla ei ole mitään kerrottavaa sinulle.</a:t>
            </a:r>
          </a:p>
          <a:p>
            <a:pPr marL="36000" lvl="1" indent="0">
              <a:buNone/>
              <a:defRPr/>
            </a:pPr>
            <a:r>
              <a:rPr lang="fi-FI" altLang="fi-FI" sz="2800" dirty="0"/>
              <a:t>5. Minun on vaikeata aloittaa päiväni ilman kahvia.</a:t>
            </a:r>
          </a:p>
          <a:p>
            <a:pPr marL="36000" lvl="1" indent="0">
              <a:buNone/>
              <a:defRPr/>
            </a:pPr>
            <a:r>
              <a:rPr lang="fi-FI" altLang="fi-FI" sz="2800" dirty="0"/>
              <a:t>6. Oli ystävällistä, että odotit minua.</a:t>
            </a:r>
          </a:p>
          <a:p>
            <a:pPr marL="36000" lvl="1" indent="0">
              <a:buNone/>
              <a:defRPr/>
            </a:pPr>
            <a:endParaRPr lang="fi-FI" altLang="fi-FI" sz="2800" dirty="0"/>
          </a:p>
          <a:p>
            <a:pPr marL="36000" lvl="1" indent="0">
              <a:buNone/>
              <a:defRPr/>
            </a:pPr>
            <a:endParaRPr lang="fi-FI" altLang="fi-FI" sz="2800" dirty="0"/>
          </a:p>
        </p:txBody>
      </p:sp>
    </p:spTree>
    <p:extLst>
      <p:ext uri="{BB962C8B-B14F-4D97-AF65-F5344CB8AC3E}">
        <p14:creationId xmlns:p14="http://schemas.microsoft.com/office/powerpoint/2010/main" val="1513440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7EE26A-426A-EE4E-90E2-72F934C9D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109" y="351271"/>
            <a:ext cx="10515600" cy="535420"/>
          </a:xfrm>
        </p:spPr>
        <p:txBody>
          <a:bodyPr>
            <a:normAutofit/>
          </a:bodyPr>
          <a:lstStyle/>
          <a:p>
            <a:pPr algn="l"/>
            <a:r>
              <a:rPr lang="fi-FI" sz="3000" dirty="0" err="1"/>
              <a:t>Let’s</a:t>
            </a:r>
            <a:r>
              <a:rPr lang="fi-FI" sz="3000" dirty="0"/>
              <a:t> practise – ING-MUOTO 1 </a:t>
            </a:r>
            <a:r>
              <a:rPr lang="fi-FI" sz="3000" dirty="0" err="1"/>
              <a:t>continued</a:t>
            </a:r>
            <a:endParaRPr lang="fi-FI" sz="30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2305C6-A9D8-1647-ACF9-88251767F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109" y="986047"/>
            <a:ext cx="10515600" cy="5520682"/>
          </a:xfrm>
        </p:spPr>
        <p:txBody>
          <a:bodyPr>
            <a:normAutofit/>
          </a:bodyPr>
          <a:lstStyle/>
          <a:p>
            <a:pPr marL="36000" lvl="1" indent="0">
              <a:spcBef>
                <a:spcPts val="0"/>
              </a:spcBef>
              <a:buNone/>
              <a:defRPr/>
            </a:pPr>
            <a:r>
              <a:rPr lang="fi-FI" altLang="fi-FI" sz="2800" dirty="0"/>
              <a:t>6. Ei kannata yrittää opetella kaikkea ulkoa.</a:t>
            </a:r>
          </a:p>
          <a:p>
            <a:pPr marL="36000" lvl="1" indent="0">
              <a:spcBef>
                <a:spcPts val="1200"/>
              </a:spcBef>
              <a:buNone/>
              <a:defRPr/>
            </a:pPr>
            <a:r>
              <a:rPr lang="fi-FI" altLang="fi-FI" sz="2800" i="1" dirty="0"/>
              <a:t>7. </a:t>
            </a:r>
            <a:r>
              <a:rPr lang="fi-FI" altLang="fi-FI" sz="2800" dirty="0"/>
              <a:t>Ranskan ääntämisesi vaatii parantamista.</a:t>
            </a:r>
          </a:p>
          <a:p>
            <a:pPr marL="36000" lvl="1" indent="0">
              <a:spcBef>
                <a:spcPts val="1200"/>
              </a:spcBef>
              <a:buNone/>
              <a:defRPr/>
            </a:pPr>
            <a:r>
              <a:rPr lang="fi-FI" altLang="fi-FI" sz="2800" dirty="0"/>
              <a:t>8. Olitko kuolemanväsynyt juostuasi maratonin?</a:t>
            </a:r>
          </a:p>
          <a:p>
            <a:pPr marL="36000" lvl="1" indent="0">
              <a:spcBef>
                <a:spcPts val="1200"/>
              </a:spcBef>
              <a:buNone/>
              <a:defRPr/>
            </a:pPr>
            <a:r>
              <a:rPr lang="fi-FI" altLang="fi-FI" sz="2800" dirty="0"/>
              <a:t>9</a:t>
            </a:r>
            <a:r>
              <a:rPr lang="fi-FI" altLang="fi-FI" sz="2800" i="1" dirty="0"/>
              <a:t>. </a:t>
            </a:r>
            <a:r>
              <a:rPr lang="fi-FI" altLang="fi-FI" sz="2800" dirty="0"/>
              <a:t>Täällä on tunkkaista. Viitsisitkö avata ikkunan?</a:t>
            </a:r>
          </a:p>
          <a:p>
            <a:pPr marL="36000" lvl="1" indent="0">
              <a:spcBef>
                <a:spcPts val="1200"/>
              </a:spcBef>
              <a:buNone/>
              <a:defRPr/>
            </a:pPr>
            <a:r>
              <a:rPr lang="fi-FI" altLang="fi-FI" sz="2800" dirty="0"/>
              <a:t>10. Alex myönsi ottaneensa valokuvat, mutta kielsi julkaisseensa niitä verkossa.</a:t>
            </a:r>
          </a:p>
          <a:p>
            <a:pPr marL="36000" lvl="1" indent="0">
              <a:spcBef>
                <a:spcPts val="1200"/>
              </a:spcBef>
              <a:buNone/>
              <a:defRPr/>
            </a:pPr>
            <a:endParaRPr lang="fi-FI" altLang="fi-FI" sz="2800" dirty="0"/>
          </a:p>
        </p:txBody>
      </p:sp>
    </p:spTree>
    <p:extLst>
      <p:ext uri="{BB962C8B-B14F-4D97-AF65-F5344CB8AC3E}">
        <p14:creationId xmlns:p14="http://schemas.microsoft.com/office/powerpoint/2010/main" val="2003427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7631A9-A03E-0C4D-B02F-FC4491687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231086" cy="1325563"/>
          </a:xfrm>
        </p:spPr>
        <p:txBody>
          <a:bodyPr/>
          <a:lstStyle/>
          <a:p>
            <a:pPr algn="l"/>
            <a:r>
              <a:rPr lang="fi-FI" u="sng" dirty="0"/>
              <a:t>INFINITIIVIN</a:t>
            </a:r>
            <a:r>
              <a:rPr lang="fi-FI" dirty="0"/>
              <a:t> ERI MUODOT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7932FE-4A2D-1F47-80B2-D923C44E5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9611"/>
            <a:ext cx="9231086" cy="4785360"/>
          </a:xfrm>
        </p:spPr>
        <p:txBody>
          <a:bodyPr>
            <a:normAutofit/>
          </a:bodyPr>
          <a:lstStyle/>
          <a:p>
            <a:r>
              <a:rPr lang="fi-FI" sz="2800" dirty="0"/>
              <a:t>He </a:t>
            </a:r>
            <a:r>
              <a:rPr lang="fi-FI" sz="2800" dirty="0" err="1"/>
              <a:t>always</a:t>
            </a:r>
            <a:r>
              <a:rPr lang="fi-FI" sz="2800" dirty="0"/>
              <a:t> </a:t>
            </a:r>
            <a:r>
              <a:rPr lang="fi-FI" sz="2800" dirty="0" err="1"/>
              <a:t>seems</a:t>
            </a:r>
            <a:r>
              <a:rPr lang="fi-FI" sz="2800" dirty="0"/>
              <a:t> ________________ my </a:t>
            </a:r>
            <a:r>
              <a:rPr lang="fi-FI" sz="2800" dirty="0" err="1"/>
              <a:t>birthday</a:t>
            </a:r>
            <a:r>
              <a:rPr lang="fi-FI" dirty="0"/>
              <a:t>. </a:t>
            </a:r>
          </a:p>
          <a:p>
            <a:pPr marL="0" indent="0">
              <a:buNone/>
            </a:pPr>
            <a:r>
              <a:rPr lang="fi-FI" sz="2800" dirty="0"/>
              <a:t>	(näyttää unohtavan = aktiivin preesens)</a:t>
            </a:r>
          </a:p>
          <a:p>
            <a:r>
              <a:rPr lang="fi-FI" dirty="0"/>
              <a:t>He </a:t>
            </a:r>
            <a:r>
              <a:rPr lang="fi-FI" dirty="0" err="1"/>
              <a:t>seems</a:t>
            </a:r>
            <a:r>
              <a:rPr lang="fi-FI" dirty="0"/>
              <a:t> ___________________ </a:t>
            </a:r>
            <a:r>
              <a:rPr lang="fi-FI" dirty="0" err="1"/>
              <a:t>our</a:t>
            </a:r>
            <a:r>
              <a:rPr lang="fi-FI" dirty="0"/>
              <a:t> </a:t>
            </a:r>
            <a:r>
              <a:rPr lang="fi-FI" dirty="0" err="1"/>
              <a:t>meeting</a:t>
            </a:r>
            <a:r>
              <a:rPr lang="fi-FI" dirty="0"/>
              <a:t>.</a:t>
            </a:r>
          </a:p>
          <a:p>
            <a:pPr marL="0" indent="0">
              <a:buNone/>
            </a:pPr>
            <a:r>
              <a:rPr lang="fi-FI" dirty="0"/>
              <a:t>	(näyttää unohtaneen = aktiivin perfekti)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My </a:t>
            </a:r>
            <a:r>
              <a:rPr lang="fi-FI" dirty="0" err="1"/>
              <a:t>bike</a:t>
            </a:r>
            <a:r>
              <a:rPr lang="fi-FI" dirty="0"/>
              <a:t> </a:t>
            </a:r>
            <a:r>
              <a:rPr lang="fi-FI" dirty="0" err="1"/>
              <a:t>seems</a:t>
            </a:r>
            <a:r>
              <a:rPr lang="fi-FI" dirty="0"/>
              <a:t> ___________________.</a:t>
            </a:r>
          </a:p>
          <a:p>
            <a:pPr marL="0" indent="0">
              <a:buNone/>
            </a:pPr>
            <a:r>
              <a:rPr lang="fi-FI" dirty="0"/>
              <a:t>	(näyttää tulleen varastetuksi = passiivin perfekti)</a:t>
            </a:r>
          </a:p>
          <a:p>
            <a:r>
              <a:rPr lang="fi-FI" dirty="0"/>
              <a:t>My </a:t>
            </a:r>
            <a:r>
              <a:rPr lang="fi-FI" dirty="0" err="1"/>
              <a:t>stuff</a:t>
            </a:r>
            <a:r>
              <a:rPr lang="fi-FI" dirty="0"/>
              <a:t> </a:t>
            </a:r>
            <a:r>
              <a:rPr lang="fi-FI" dirty="0" err="1"/>
              <a:t>often</a:t>
            </a:r>
            <a:r>
              <a:rPr lang="fi-FI" dirty="0"/>
              <a:t> </a:t>
            </a:r>
            <a:r>
              <a:rPr lang="fi-FI" dirty="0" err="1"/>
              <a:t>seems</a:t>
            </a:r>
            <a:r>
              <a:rPr lang="fi-FI" dirty="0"/>
              <a:t> _________________.</a:t>
            </a:r>
          </a:p>
          <a:p>
            <a:pPr marL="0" indent="0">
              <a:buNone/>
            </a:pPr>
            <a:r>
              <a:rPr lang="fi-FI" dirty="0"/>
              <a:t>	(näyttää tulevan varastetuksi = passiivin preesens)</a:t>
            </a:r>
          </a:p>
        </p:txBody>
      </p:sp>
    </p:spTree>
    <p:extLst>
      <p:ext uri="{BB962C8B-B14F-4D97-AF65-F5344CB8AC3E}">
        <p14:creationId xmlns:p14="http://schemas.microsoft.com/office/powerpoint/2010/main" val="531829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7631A9-A03E-0C4D-B02F-FC4491687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231086" cy="1325563"/>
          </a:xfrm>
        </p:spPr>
        <p:txBody>
          <a:bodyPr/>
          <a:lstStyle/>
          <a:p>
            <a:pPr algn="l"/>
            <a:r>
              <a:rPr lang="fi-FI" u="sng" dirty="0"/>
              <a:t>INFINITIIVI</a:t>
            </a:r>
            <a:r>
              <a:rPr lang="fi-FI" dirty="0"/>
              <a:t> VOI LIITTYÄ LAUSEESSA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7932FE-4A2D-1F47-80B2-D923C44E5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789611"/>
            <a:ext cx="9895449" cy="4785360"/>
          </a:xfrm>
        </p:spPr>
        <p:txBody>
          <a:bodyPr>
            <a:noAutofit/>
          </a:bodyPr>
          <a:lstStyle/>
          <a:p>
            <a:r>
              <a:rPr lang="fi-FI" sz="3000" dirty="0">
                <a:solidFill>
                  <a:srgbClr val="FFFF00"/>
                </a:solidFill>
              </a:rPr>
              <a:t>verbiin</a:t>
            </a:r>
            <a:r>
              <a:rPr lang="fi-FI" sz="3000" dirty="0"/>
              <a:t>:  I </a:t>
            </a:r>
            <a:r>
              <a:rPr lang="fi-FI" sz="3000" i="1" dirty="0" err="1">
                <a:solidFill>
                  <a:srgbClr val="FFFF00"/>
                </a:solidFill>
              </a:rPr>
              <a:t>want</a:t>
            </a:r>
            <a:r>
              <a:rPr lang="fi-FI" sz="3000" dirty="0"/>
              <a:t> </a:t>
            </a:r>
            <a:r>
              <a:rPr lang="fi-FI" sz="3000" u="sng" dirty="0"/>
              <a:t>to go</a:t>
            </a:r>
            <a:r>
              <a:rPr lang="fi-FI" sz="3000" dirty="0"/>
              <a:t> to </a:t>
            </a:r>
            <a:r>
              <a:rPr lang="fi-FI" sz="3000" dirty="0" err="1"/>
              <a:t>the</a:t>
            </a:r>
            <a:r>
              <a:rPr lang="fi-FI" sz="3000" dirty="0"/>
              <a:t> </a:t>
            </a:r>
            <a:r>
              <a:rPr lang="fi-FI" sz="3000" dirty="0" err="1"/>
              <a:t>movies</a:t>
            </a:r>
            <a:r>
              <a:rPr lang="fi-FI" sz="3000" dirty="0"/>
              <a:t>.</a:t>
            </a:r>
          </a:p>
          <a:p>
            <a:pPr marL="457200" lvl="1" indent="0">
              <a:buNone/>
            </a:pPr>
            <a:endParaRPr lang="fi-FI" sz="3000" dirty="0"/>
          </a:p>
          <a:p>
            <a:r>
              <a:rPr lang="fi-FI" sz="3000" dirty="0">
                <a:solidFill>
                  <a:srgbClr val="FFFF00"/>
                </a:solidFill>
              </a:rPr>
              <a:t>adjektiiviin</a:t>
            </a:r>
            <a:r>
              <a:rPr lang="fi-FI" sz="3000" dirty="0"/>
              <a:t>:  It </a:t>
            </a:r>
            <a:r>
              <a:rPr lang="fi-FI" sz="3000" dirty="0" err="1"/>
              <a:t>was</a:t>
            </a:r>
            <a:r>
              <a:rPr lang="fi-FI" sz="3000" dirty="0"/>
              <a:t> </a:t>
            </a:r>
            <a:r>
              <a:rPr lang="fi-FI" sz="3000" i="1" dirty="0" err="1">
                <a:solidFill>
                  <a:srgbClr val="FFFF00"/>
                </a:solidFill>
              </a:rPr>
              <a:t>nice</a:t>
            </a:r>
            <a:r>
              <a:rPr lang="fi-FI" sz="3000" dirty="0"/>
              <a:t> </a:t>
            </a:r>
            <a:r>
              <a:rPr lang="fi-FI" sz="3000" u="sng" dirty="0"/>
              <a:t>to </a:t>
            </a:r>
            <a:r>
              <a:rPr lang="fi-FI" sz="3000" u="sng" dirty="0" err="1"/>
              <a:t>meet</a:t>
            </a:r>
            <a:r>
              <a:rPr lang="fi-FI" sz="3000" dirty="0"/>
              <a:t> </a:t>
            </a:r>
            <a:r>
              <a:rPr lang="fi-FI" sz="3000" dirty="0" err="1"/>
              <a:t>you</a:t>
            </a:r>
            <a:r>
              <a:rPr lang="fi-FI" sz="3000" dirty="0"/>
              <a:t>.</a:t>
            </a:r>
          </a:p>
          <a:p>
            <a:pPr marL="457200" lvl="1" indent="0">
              <a:buNone/>
            </a:pPr>
            <a:endParaRPr lang="fi-FI" sz="3000" dirty="0"/>
          </a:p>
          <a:p>
            <a:r>
              <a:rPr lang="fi-FI" sz="3000" dirty="0">
                <a:solidFill>
                  <a:srgbClr val="FFFF00"/>
                </a:solidFill>
              </a:rPr>
              <a:t>substantiiviin</a:t>
            </a:r>
            <a:r>
              <a:rPr lang="fi-FI" sz="3000" dirty="0"/>
              <a:t>:  </a:t>
            </a:r>
            <a:r>
              <a:rPr lang="fi-FI" sz="3000" dirty="0" err="1"/>
              <a:t>I’ve</a:t>
            </a:r>
            <a:r>
              <a:rPr lang="fi-FI" sz="3000" dirty="0"/>
              <a:t> got no </a:t>
            </a:r>
            <a:r>
              <a:rPr lang="fi-FI" sz="3000" i="1" dirty="0">
                <a:solidFill>
                  <a:srgbClr val="FFFF00"/>
                </a:solidFill>
              </a:rPr>
              <a:t>money</a:t>
            </a:r>
            <a:r>
              <a:rPr lang="fi-FI" sz="3000" dirty="0"/>
              <a:t> </a:t>
            </a:r>
            <a:r>
              <a:rPr lang="fi-FI" sz="3000" u="sng" dirty="0"/>
              <a:t>to </a:t>
            </a:r>
            <a:r>
              <a:rPr lang="fi-FI" sz="3000" u="sng" dirty="0" err="1"/>
              <a:t>spend</a:t>
            </a:r>
            <a:r>
              <a:rPr lang="fi-FI" sz="3000" dirty="0"/>
              <a:t>.</a:t>
            </a:r>
          </a:p>
          <a:p>
            <a:pPr marL="0" indent="0">
              <a:buNone/>
            </a:pPr>
            <a:endParaRPr lang="fi-FI" sz="3000" dirty="0"/>
          </a:p>
          <a:p>
            <a:r>
              <a:rPr lang="fi-FI" sz="3000" dirty="0">
                <a:solidFill>
                  <a:srgbClr val="FFFF00"/>
                </a:solidFill>
              </a:rPr>
              <a:t>pronominiin</a:t>
            </a:r>
            <a:r>
              <a:rPr lang="fi-FI" sz="3000" dirty="0"/>
              <a:t>:  </a:t>
            </a:r>
            <a:r>
              <a:rPr lang="fi-FI" sz="3000" dirty="0" err="1"/>
              <a:t>Do</a:t>
            </a:r>
            <a:r>
              <a:rPr lang="fi-FI" sz="3000" dirty="0"/>
              <a:t> </a:t>
            </a:r>
            <a:r>
              <a:rPr lang="fi-FI" sz="3000" dirty="0" err="1"/>
              <a:t>you</a:t>
            </a:r>
            <a:r>
              <a:rPr lang="fi-FI" sz="3000" dirty="0"/>
              <a:t> </a:t>
            </a:r>
            <a:r>
              <a:rPr lang="fi-FI" sz="3000" dirty="0" err="1"/>
              <a:t>have</a:t>
            </a:r>
            <a:r>
              <a:rPr lang="fi-FI" sz="3000" dirty="0"/>
              <a:t> </a:t>
            </a:r>
            <a:r>
              <a:rPr lang="fi-FI" sz="3000" i="1" dirty="0" err="1">
                <a:solidFill>
                  <a:srgbClr val="FFFF00"/>
                </a:solidFill>
              </a:rPr>
              <a:t>anything</a:t>
            </a:r>
            <a:r>
              <a:rPr lang="fi-FI" sz="3000" dirty="0"/>
              <a:t> </a:t>
            </a:r>
            <a:r>
              <a:rPr lang="fi-FI" sz="3000" u="sng" dirty="0"/>
              <a:t>to </a:t>
            </a:r>
            <a:r>
              <a:rPr lang="fi-FI" sz="3000" u="sng" dirty="0" err="1"/>
              <a:t>say</a:t>
            </a:r>
            <a:r>
              <a:rPr lang="fi-FI" sz="3000" dirty="0"/>
              <a:t>?</a:t>
            </a:r>
          </a:p>
          <a:p>
            <a:pPr marL="457200" lvl="1" indent="0">
              <a:buNone/>
            </a:pPr>
            <a:endParaRPr lang="fi-FI" sz="3000" dirty="0"/>
          </a:p>
          <a:p>
            <a:r>
              <a:rPr lang="fi-FI" sz="3000" dirty="0">
                <a:solidFill>
                  <a:srgbClr val="FFFF00"/>
                </a:solidFill>
              </a:rPr>
              <a:t>kysymyssanaan</a:t>
            </a:r>
            <a:r>
              <a:rPr lang="fi-FI" sz="3000" dirty="0"/>
              <a:t>:  I </a:t>
            </a:r>
            <a:r>
              <a:rPr lang="fi-FI" sz="3000" dirty="0" err="1"/>
              <a:t>don’t</a:t>
            </a:r>
            <a:r>
              <a:rPr lang="fi-FI" sz="3000" dirty="0"/>
              <a:t> </a:t>
            </a:r>
            <a:r>
              <a:rPr lang="fi-FI" sz="3000" dirty="0" err="1"/>
              <a:t>know</a:t>
            </a:r>
            <a:r>
              <a:rPr lang="fi-FI" sz="3000" dirty="0"/>
              <a:t> </a:t>
            </a:r>
            <a:r>
              <a:rPr lang="fi-FI" sz="3000" i="1" dirty="0" err="1">
                <a:solidFill>
                  <a:srgbClr val="FFFF00"/>
                </a:solidFill>
              </a:rPr>
              <a:t>where</a:t>
            </a:r>
            <a:r>
              <a:rPr lang="fi-FI" sz="3000" dirty="0"/>
              <a:t> </a:t>
            </a:r>
            <a:r>
              <a:rPr lang="fi-FI" sz="3000" u="sng" dirty="0"/>
              <a:t>to </a:t>
            </a:r>
            <a:r>
              <a:rPr lang="fi-FI" sz="3000" u="sng" dirty="0" err="1"/>
              <a:t>start</a:t>
            </a:r>
            <a:r>
              <a:rPr lang="fi-FI" sz="3000" dirty="0"/>
              <a:t>.</a:t>
            </a:r>
          </a:p>
          <a:p>
            <a:endParaRPr lang="fi-FI" sz="3000" dirty="0"/>
          </a:p>
          <a:p>
            <a:pPr marL="457200" lvl="1" indent="0">
              <a:buNone/>
            </a:pPr>
            <a:endParaRPr lang="fi-FI" sz="3000" dirty="0"/>
          </a:p>
        </p:txBody>
      </p:sp>
    </p:spTree>
    <p:extLst>
      <p:ext uri="{BB962C8B-B14F-4D97-AF65-F5344CB8AC3E}">
        <p14:creationId xmlns:p14="http://schemas.microsoft.com/office/powerpoint/2010/main" val="3612886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7631A9-A03E-0C4D-B02F-FC4491687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231086" cy="1325563"/>
          </a:xfrm>
        </p:spPr>
        <p:txBody>
          <a:bodyPr/>
          <a:lstStyle/>
          <a:p>
            <a:pPr algn="l"/>
            <a:r>
              <a:rPr lang="fi-FI" u="sng" dirty="0"/>
              <a:t>INFINITIIVI</a:t>
            </a:r>
            <a:r>
              <a:rPr lang="fi-FI" dirty="0"/>
              <a:t> VOI MYÖS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7932FE-4A2D-1F47-80B2-D923C44E5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789611"/>
            <a:ext cx="9895449" cy="4785360"/>
          </a:xfrm>
        </p:spPr>
        <p:txBody>
          <a:bodyPr>
            <a:noAutofit/>
          </a:bodyPr>
          <a:lstStyle/>
          <a:p>
            <a:r>
              <a:rPr lang="fi-FI" sz="3200" dirty="0"/>
              <a:t>ilmaista tarkoitusta:  </a:t>
            </a:r>
          </a:p>
          <a:p>
            <a:pPr marL="0" indent="0">
              <a:buNone/>
            </a:pPr>
            <a:r>
              <a:rPr lang="fi-FI" sz="3200" dirty="0"/>
              <a:t>I </a:t>
            </a:r>
            <a:r>
              <a:rPr lang="fi-FI" sz="3200" dirty="0" err="1"/>
              <a:t>came</a:t>
            </a:r>
            <a:r>
              <a:rPr lang="fi-FI" sz="3200" dirty="0"/>
              <a:t> </a:t>
            </a:r>
            <a:r>
              <a:rPr lang="fi-FI" sz="3200" dirty="0" err="1"/>
              <a:t>here</a:t>
            </a:r>
            <a:r>
              <a:rPr lang="fi-FI" sz="3200" dirty="0"/>
              <a:t> </a:t>
            </a:r>
            <a:r>
              <a:rPr lang="fi-FI" sz="3200" u="sng" dirty="0"/>
              <a:t>to help</a:t>
            </a:r>
            <a:r>
              <a:rPr lang="fi-FI" sz="3200" dirty="0"/>
              <a:t> </a:t>
            </a:r>
            <a:r>
              <a:rPr lang="fi-FI" sz="3200" dirty="0" err="1"/>
              <a:t>you</a:t>
            </a:r>
            <a:r>
              <a:rPr lang="fi-FI" sz="3200" dirty="0"/>
              <a:t> / </a:t>
            </a:r>
            <a:r>
              <a:rPr lang="fi-FI" sz="3200" u="sng" dirty="0"/>
              <a:t>in </a:t>
            </a:r>
            <a:r>
              <a:rPr lang="fi-FI" sz="3200" u="sng" dirty="0" err="1"/>
              <a:t>order</a:t>
            </a:r>
            <a:r>
              <a:rPr lang="fi-FI" sz="3200" u="sng" dirty="0"/>
              <a:t> to help</a:t>
            </a:r>
            <a:r>
              <a:rPr lang="fi-FI" sz="3200" dirty="0"/>
              <a:t> </a:t>
            </a:r>
            <a:r>
              <a:rPr lang="fi-FI" sz="3200" dirty="0" err="1"/>
              <a:t>you</a:t>
            </a:r>
            <a:r>
              <a:rPr lang="fi-FI" sz="3200" dirty="0"/>
              <a:t>. </a:t>
            </a:r>
          </a:p>
          <a:p>
            <a:pPr marL="457200" lvl="1" indent="0">
              <a:buNone/>
            </a:pPr>
            <a:endParaRPr lang="fi-FI" sz="3200" dirty="0"/>
          </a:p>
          <a:p>
            <a:r>
              <a:rPr lang="fi-FI" sz="3200" dirty="0"/>
              <a:t>esiintyä subjektina: </a:t>
            </a:r>
          </a:p>
          <a:p>
            <a:pPr marL="0" indent="0">
              <a:buNone/>
            </a:pPr>
            <a:r>
              <a:rPr lang="fi-FI" sz="3200" u="sng" dirty="0"/>
              <a:t>To lie</a:t>
            </a:r>
            <a:r>
              <a:rPr lang="fi-FI" sz="3200" dirty="0"/>
              <a:t> in </a:t>
            </a:r>
            <a:r>
              <a:rPr lang="fi-FI" sz="3200" dirty="0" err="1"/>
              <a:t>court</a:t>
            </a:r>
            <a:r>
              <a:rPr lang="fi-FI" sz="3200" dirty="0"/>
              <a:t> </a:t>
            </a:r>
            <a:r>
              <a:rPr lang="fi-FI" sz="3200" dirty="0" err="1"/>
              <a:t>would</a:t>
            </a:r>
            <a:r>
              <a:rPr lang="fi-FI" sz="3200" dirty="0"/>
              <a:t> </a:t>
            </a:r>
            <a:r>
              <a:rPr lang="fi-FI" sz="3200" dirty="0" err="1"/>
              <a:t>be</a:t>
            </a:r>
            <a:r>
              <a:rPr lang="fi-FI" sz="3200" dirty="0"/>
              <a:t> a </a:t>
            </a:r>
            <a:r>
              <a:rPr lang="fi-FI" sz="3200" dirty="0" err="1"/>
              <a:t>mistake</a:t>
            </a:r>
            <a:r>
              <a:rPr lang="fi-FI" sz="3200" dirty="0"/>
              <a:t>.</a:t>
            </a:r>
          </a:p>
          <a:p>
            <a:pPr marL="457200" lvl="1" indent="0">
              <a:buNone/>
            </a:pPr>
            <a:endParaRPr lang="fi-FI" sz="3200" dirty="0"/>
          </a:p>
          <a:p>
            <a:r>
              <a:rPr lang="fi-FI" sz="3200" dirty="0"/>
              <a:t>korvata relatiivilausetta (korrelaatissa </a:t>
            </a:r>
            <a:r>
              <a:rPr lang="fi-FI" sz="3200" dirty="0" err="1"/>
              <a:t>first</a:t>
            </a:r>
            <a:r>
              <a:rPr lang="fi-FI" sz="3200" dirty="0"/>
              <a:t>, </a:t>
            </a:r>
            <a:r>
              <a:rPr lang="fi-FI" sz="3200" dirty="0" err="1"/>
              <a:t>last</a:t>
            </a:r>
            <a:r>
              <a:rPr lang="fi-FI" sz="3200" dirty="0"/>
              <a:t>, </a:t>
            </a:r>
            <a:r>
              <a:rPr lang="fi-FI" sz="3200" dirty="0" err="1"/>
              <a:t>next</a:t>
            </a:r>
            <a:r>
              <a:rPr lang="fi-FI" sz="3200" dirty="0"/>
              <a:t>, </a:t>
            </a:r>
            <a:r>
              <a:rPr lang="fi-FI" sz="3200" dirty="0" err="1"/>
              <a:t>only</a:t>
            </a:r>
            <a:r>
              <a:rPr lang="fi-FI" sz="3200" dirty="0"/>
              <a:t>:  </a:t>
            </a:r>
          </a:p>
          <a:p>
            <a:pPr marL="0" indent="0">
              <a:buNone/>
            </a:pPr>
            <a:r>
              <a:rPr lang="fi-FI" sz="3200" dirty="0"/>
              <a:t>Tom </a:t>
            </a:r>
            <a:r>
              <a:rPr lang="fi-FI" sz="3200" dirty="0" err="1"/>
              <a:t>was</a:t>
            </a:r>
            <a:r>
              <a:rPr lang="fi-FI" sz="3200" dirty="0"/>
              <a:t> </a:t>
            </a:r>
            <a:r>
              <a:rPr lang="fi-FI" sz="3200" dirty="0" err="1"/>
              <a:t>the</a:t>
            </a:r>
            <a:r>
              <a:rPr lang="fi-FI" sz="3200" dirty="0"/>
              <a:t> </a:t>
            </a:r>
            <a:r>
              <a:rPr lang="fi-FI" sz="3200" dirty="0" err="1"/>
              <a:t>first</a:t>
            </a:r>
            <a:r>
              <a:rPr lang="fi-FI" sz="3200" dirty="0"/>
              <a:t> person </a:t>
            </a:r>
            <a:r>
              <a:rPr lang="fi-FI" sz="3200" u="sng" dirty="0"/>
              <a:t>to </a:t>
            </a:r>
            <a:r>
              <a:rPr lang="fi-FI" sz="3200" u="sng" dirty="0" err="1"/>
              <a:t>leave</a:t>
            </a:r>
            <a:r>
              <a:rPr lang="fi-FI" sz="3200" dirty="0"/>
              <a:t> </a:t>
            </a:r>
            <a:r>
              <a:rPr lang="fi-FI" sz="3200" dirty="0" err="1"/>
              <a:t>the</a:t>
            </a:r>
            <a:r>
              <a:rPr lang="fi-FI" sz="3200" dirty="0"/>
              <a:t> party.</a:t>
            </a:r>
          </a:p>
          <a:p>
            <a:pPr marL="0" indent="0">
              <a:buNone/>
            </a:pPr>
            <a:endParaRPr lang="fi-FI" sz="3200" dirty="0"/>
          </a:p>
          <a:p>
            <a:pPr marL="457200" lvl="1" indent="0">
              <a:buNone/>
            </a:pP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1369938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7631A9-A03E-0C4D-B02F-FC4491687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68840" cy="2420278"/>
          </a:xfrm>
        </p:spPr>
        <p:txBody>
          <a:bodyPr>
            <a:normAutofit fontScale="90000"/>
          </a:bodyPr>
          <a:lstStyle/>
          <a:p>
            <a:pPr algn="l"/>
            <a:r>
              <a:rPr lang="fi-FI" u="sng" dirty="0"/>
              <a:t>INFINITIIVI</a:t>
            </a:r>
            <a:r>
              <a:rPr lang="fi-FI" dirty="0"/>
              <a:t> ESIINTYY AINA RAKENTEESSA </a:t>
            </a:r>
            <a:br>
              <a:rPr lang="fi-FI" dirty="0"/>
            </a:br>
            <a:r>
              <a:rPr lang="fi-FI" dirty="0">
                <a:solidFill>
                  <a:srgbClr val="FFFF00"/>
                </a:solidFill>
              </a:rPr>
              <a:t>verbi</a:t>
            </a:r>
            <a:r>
              <a:rPr lang="fi-FI" dirty="0"/>
              <a:t> + </a:t>
            </a:r>
            <a:r>
              <a:rPr lang="fi-FI" dirty="0">
                <a:solidFill>
                  <a:srgbClr val="FF2AF8"/>
                </a:solidFill>
              </a:rPr>
              <a:t>objekti</a:t>
            </a:r>
            <a:r>
              <a:rPr lang="fi-FI" dirty="0"/>
              <a:t> + </a:t>
            </a:r>
            <a:r>
              <a:rPr lang="fi-FI" u="sng" dirty="0"/>
              <a:t>infinitiivi</a:t>
            </a:r>
            <a:br>
              <a:rPr lang="fi-FI" dirty="0"/>
            </a:br>
            <a:r>
              <a:rPr lang="fi-FI" dirty="0"/>
              <a:t>SEURAAVIEN VERBIEN KANSSA: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7932FE-4A2D-1F47-80B2-D923C44E5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6673" y="5247249"/>
            <a:ext cx="9895449" cy="1146517"/>
          </a:xfrm>
        </p:spPr>
        <p:txBody>
          <a:bodyPr>
            <a:noAutofit/>
          </a:bodyPr>
          <a:lstStyle/>
          <a:p>
            <a:r>
              <a:rPr lang="fi-FI" sz="3000" dirty="0"/>
              <a:t>I </a:t>
            </a:r>
            <a:r>
              <a:rPr lang="fi-FI" sz="3000" dirty="0" err="1">
                <a:solidFill>
                  <a:srgbClr val="FFFF00"/>
                </a:solidFill>
              </a:rPr>
              <a:t>expect</a:t>
            </a:r>
            <a:r>
              <a:rPr lang="fi-FI" sz="3000" dirty="0"/>
              <a:t> </a:t>
            </a:r>
            <a:r>
              <a:rPr lang="fi-FI" sz="3000" dirty="0" err="1">
                <a:solidFill>
                  <a:srgbClr val="FF2AF8"/>
                </a:solidFill>
              </a:rPr>
              <a:t>him</a:t>
            </a:r>
            <a:r>
              <a:rPr lang="fi-FI" sz="3000" dirty="0"/>
              <a:t> </a:t>
            </a:r>
            <a:r>
              <a:rPr lang="fi-FI" sz="3000" u="sng" dirty="0"/>
              <a:t>to </a:t>
            </a:r>
            <a:r>
              <a:rPr lang="fi-FI" sz="3000" u="sng" dirty="0" err="1"/>
              <a:t>come</a:t>
            </a:r>
            <a:r>
              <a:rPr lang="fi-FI" sz="3000" dirty="0"/>
              <a:t> in </a:t>
            </a:r>
            <a:r>
              <a:rPr lang="fi-FI" sz="3000" dirty="0" err="1"/>
              <a:t>time</a:t>
            </a:r>
            <a:r>
              <a:rPr lang="fi-FI" sz="3000" dirty="0"/>
              <a:t>.</a:t>
            </a:r>
          </a:p>
          <a:p>
            <a:r>
              <a:rPr lang="fi-FI" sz="3000" dirty="0" err="1"/>
              <a:t>They</a:t>
            </a:r>
            <a:r>
              <a:rPr lang="fi-FI" sz="3000" dirty="0"/>
              <a:t> </a:t>
            </a:r>
            <a:r>
              <a:rPr lang="fi-FI" sz="3000" dirty="0" err="1">
                <a:solidFill>
                  <a:srgbClr val="FFFF00"/>
                </a:solidFill>
              </a:rPr>
              <a:t>wanted</a:t>
            </a:r>
            <a:r>
              <a:rPr lang="fi-FI" sz="3000" dirty="0"/>
              <a:t> </a:t>
            </a:r>
            <a:r>
              <a:rPr lang="fi-FI" sz="3000" dirty="0">
                <a:solidFill>
                  <a:srgbClr val="FF2AF8"/>
                </a:solidFill>
              </a:rPr>
              <a:t>us</a:t>
            </a:r>
            <a:r>
              <a:rPr lang="fi-FI" sz="3000" dirty="0"/>
              <a:t> </a:t>
            </a:r>
            <a:r>
              <a:rPr lang="fi-FI" sz="3000" u="sng" dirty="0"/>
              <a:t>to </a:t>
            </a:r>
            <a:r>
              <a:rPr lang="fi-FI" sz="3000" u="sng" dirty="0" err="1"/>
              <a:t>wash</a:t>
            </a:r>
            <a:r>
              <a:rPr lang="fi-FI" sz="3000" dirty="0"/>
              <a:t> </a:t>
            </a:r>
            <a:r>
              <a:rPr lang="fi-FI" sz="3000" dirty="0" err="1"/>
              <a:t>their</a:t>
            </a:r>
            <a:r>
              <a:rPr lang="fi-FI" sz="3000" dirty="0"/>
              <a:t> </a:t>
            </a:r>
            <a:r>
              <a:rPr lang="fi-FI" sz="3000" dirty="0" err="1"/>
              <a:t>car</a:t>
            </a:r>
            <a:r>
              <a:rPr lang="fi-FI" sz="3000" dirty="0"/>
              <a:t>.</a:t>
            </a:r>
          </a:p>
        </p:txBody>
      </p:sp>
      <p:graphicFrame>
        <p:nvGraphicFramePr>
          <p:cNvPr id="5" name="Taulukko 4">
            <a:extLst>
              <a:ext uri="{FF2B5EF4-FFF2-40B4-BE49-F238E27FC236}">
                <a16:creationId xmlns:a16="http://schemas.microsoft.com/office/drawing/2014/main" id="{56318926-7C56-274B-9631-566B0C9BA9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398347"/>
              </p:ext>
            </p:extLst>
          </p:nvPr>
        </p:nvGraphicFramePr>
        <p:xfrm>
          <a:off x="936673" y="2314135"/>
          <a:ext cx="7883770" cy="273616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941885">
                  <a:extLst>
                    <a:ext uri="{9D8B030D-6E8A-4147-A177-3AD203B41FA5}">
                      <a16:colId xmlns:a16="http://schemas.microsoft.com/office/drawing/2014/main" val="3353846696"/>
                    </a:ext>
                  </a:extLst>
                </a:gridCol>
                <a:gridCol w="3941885">
                  <a:extLst>
                    <a:ext uri="{9D8B030D-6E8A-4147-A177-3AD203B41FA5}">
                      <a16:colId xmlns:a16="http://schemas.microsoft.com/office/drawing/2014/main" val="3912409261"/>
                    </a:ext>
                  </a:extLst>
                </a:gridCol>
              </a:tblGrid>
              <a:tr h="2736167">
                <a:tc>
                  <a:txBody>
                    <a:bodyPr/>
                    <a:lstStyle/>
                    <a:p>
                      <a:pPr marL="457200" lvl="1" indent="0">
                        <a:buNone/>
                      </a:pPr>
                      <a:r>
                        <a:rPr lang="fi-FI" sz="2800" b="0" dirty="0" err="1"/>
                        <a:t>advice</a:t>
                      </a:r>
                      <a:endParaRPr lang="fi-FI" sz="2800" b="0" dirty="0"/>
                    </a:p>
                    <a:p>
                      <a:pPr marL="457200" lvl="1" indent="0">
                        <a:buNone/>
                      </a:pPr>
                      <a:r>
                        <a:rPr lang="fi-FI" sz="2800" b="0" dirty="0" err="1"/>
                        <a:t>allow</a:t>
                      </a:r>
                      <a:endParaRPr lang="fi-FI" sz="2800" b="0" dirty="0"/>
                    </a:p>
                    <a:p>
                      <a:pPr marL="457200" lvl="1" indent="0">
                        <a:buNone/>
                      </a:pPr>
                      <a:r>
                        <a:rPr lang="fi-FI" sz="2800" b="0" dirty="0" err="1"/>
                        <a:t>ask</a:t>
                      </a:r>
                      <a:endParaRPr lang="fi-FI" sz="2800" b="0" dirty="0"/>
                    </a:p>
                    <a:p>
                      <a:pPr marL="457200" lvl="1" indent="0">
                        <a:buNone/>
                      </a:pPr>
                      <a:r>
                        <a:rPr lang="fi-FI" sz="2800" b="0" dirty="0" err="1"/>
                        <a:t>expect</a:t>
                      </a:r>
                      <a:endParaRPr lang="fi-FI" sz="2800" b="0" dirty="0"/>
                    </a:p>
                    <a:p>
                      <a:pPr marL="457200" lvl="1" indent="0">
                        <a:buNone/>
                      </a:pPr>
                      <a:r>
                        <a:rPr lang="fi-FI" sz="2800" b="0" dirty="0" err="1"/>
                        <a:t>order</a:t>
                      </a:r>
                      <a:endParaRPr lang="fi-FI" sz="2800" b="0" dirty="0"/>
                    </a:p>
                    <a:p>
                      <a:pPr marL="457200" lvl="1" indent="0">
                        <a:buNone/>
                      </a:pPr>
                      <a:r>
                        <a:rPr lang="fi-FI" sz="2800" b="0" dirty="0"/>
                        <a:t>permit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800" b="0" dirty="0" err="1"/>
                        <a:t>tell</a:t>
                      </a:r>
                      <a:endParaRPr lang="fi-FI" sz="2800" b="0" dirty="0"/>
                    </a:p>
                    <a:p>
                      <a:pPr marL="457200" lvl="1" indent="0">
                        <a:buNone/>
                      </a:pPr>
                      <a:r>
                        <a:rPr lang="fi-FI" sz="2800" b="0" dirty="0" err="1"/>
                        <a:t>want</a:t>
                      </a:r>
                      <a:endParaRPr lang="fi-FI" sz="2800" b="0" dirty="0"/>
                    </a:p>
                    <a:p>
                      <a:pPr marL="457200" lvl="1" indent="0">
                        <a:buNone/>
                      </a:pPr>
                      <a:r>
                        <a:rPr lang="fi-FI" sz="2800" b="0" dirty="0" err="1"/>
                        <a:t>warn</a:t>
                      </a:r>
                      <a:endParaRPr lang="fi-FI" sz="2800" b="0" dirty="0"/>
                    </a:p>
                    <a:p>
                      <a:pPr marL="457200" lvl="1" indent="0">
                        <a:buNone/>
                      </a:pPr>
                      <a:r>
                        <a:rPr lang="fi-FI" sz="2800" b="0" dirty="0" err="1"/>
                        <a:t>remind</a:t>
                      </a:r>
                      <a:endParaRPr lang="fi-FI" sz="2800" b="0" dirty="0"/>
                    </a:p>
                    <a:p>
                      <a:pPr marL="457200" lvl="1" indent="0">
                        <a:buNone/>
                      </a:pPr>
                      <a:r>
                        <a:rPr lang="fi-FI" sz="2800" b="0" dirty="0" err="1"/>
                        <a:t>would</a:t>
                      </a:r>
                      <a:r>
                        <a:rPr lang="fi-FI" sz="2800" b="0" dirty="0"/>
                        <a:t> </a:t>
                      </a:r>
                      <a:r>
                        <a:rPr lang="fi-FI" sz="2800" b="0" dirty="0" err="1"/>
                        <a:t>like</a:t>
                      </a:r>
                      <a:r>
                        <a:rPr lang="fi-FI" sz="2800" b="0" dirty="0"/>
                        <a:t> / </a:t>
                      </a:r>
                      <a:r>
                        <a:rPr lang="fi-FI" sz="2800" b="0" dirty="0" err="1"/>
                        <a:t>hate</a:t>
                      </a:r>
                      <a:endParaRPr lang="fi-FI" sz="2800" b="0" dirty="0"/>
                    </a:p>
                    <a:p>
                      <a:pPr marL="457200" lvl="1" indent="0">
                        <a:buNone/>
                      </a:pPr>
                      <a:r>
                        <a:rPr lang="fi-FI" sz="2800" b="0" dirty="0" err="1"/>
                        <a:t>would</a:t>
                      </a:r>
                      <a:r>
                        <a:rPr lang="fi-FI" sz="2800" b="0" dirty="0"/>
                        <a:t> </a:t>
                      </a:r>
                      <a:r>
                        <a:rPr lang="fi-FI" sz="2800" b="0" dirty="0" err="1"/>
                        <a:t>prefer</a:t>
                      </a:r>
                      <a:endParaRPr lang="fi-FI" sz="2800" b="0" dirty="0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3770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2799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7631A9-A03E-0C4D-B02F-FC4491687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68840" cy="2420278"/>
          </a:xfrm>
        </p:spPr>
        <p:txBody>
          <a:bodyPr>
            <a:normAutofit/>
          </a:bodyPr>
          <a:lstStyle/>
          <a:p>
            <a:pPr algn="l"/>
            <a:r>
              <a:rPr lang="fi-FI" u="sng" dirty="0"/>
              <a:t>INFINITIIVI</a:t>
            </a:r>
            <a:r>
              <a:rPr lang="fi-FI" dirty="0"/>
              <a:t> ESIINTYY RAKENTEESSA </a:t>
            </a:r>
            <a:br>
              <a:rPr lang="fi-FI" dirty="0"/>
            </a:br>
            <a:r>
              <a:rPr lang="fi-FI" dirty="0">
                <a:solidFill>
                  <a:srgbClr val="FFFF00"/>
                </a:solidFill>
              </a:rPr>
              <a:t>adjektiivi</a:t>
            </a:r>
            <a:r>
              <a:rPr lang="fi-FI" dirty="0">
                <a:solidFill>
                  <a:srgbClr val="FF2AF8"/>
                </a:solidFill>
              </a:rPr>
              <a:t> + of + objekti</a:t>
            </a:r>
            <a:r>
              <a:rPr lang="fi-FI" dirty="0"/>
              <a:t> + </a:t>
            </a:r>
            <a:r>
              <a:rPr lang="fi-FI" u="sng" dirty="0"/>
              <a:t>infinitiivi</a:t>
            </a:r>
            <a:r>
              <a:rPr lang="fi-FI" dirty="0"/>
              <a:t>: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7932FE-4A2D-1F47-80B2-D923C44E5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6672" y="5149410"/>
            <a:ext cx="9895449" cy="1146517"/>
          </a:xfrm>
        </p:spPr>
        <p:txBody>
          <a:bodyPr>
            <a:noAutofit/>
          </a:bodyPr>
          <a:lstStyle/>
          <a:p>
            <a:r>
              <a:rPr lang="fi-FI" sz="3000" dirty="0"/>
              <a:t>It </a:t>
            </a:r>
            <a:r>
              <a:rPr lang="fi-FI" sz="3000" dirty="0" err="1"/>
              <a:t>was</a:t>
            </a:r>
            <a:r>
              <a:rPr lang="fi-FI" sz="3000" dirty="0"/>
              <a:t> </a:t>
            </a:r>
            <a:r>
              <a:rPr lang="fi-FI" sz="3000" dirty="0" err="1">
                <a:solidFill>
                  <a:srgbClr val="FFFF00"/>
                </a:solidFill>
              </a:rPr>
              <a:t>clever</a:t>
            </a:r>
            <a:r>
              <a:rPr lang="fi-FI" sz="3000" dirty="0"/>
              <a:t> </a:t>
            </a:r>
            <a:r>
              <a:rPr lang="fi-FI" sz="3000" dirty="0">
                <a:solidFill>
                  <a:srgbClr val="FF2AF8"/>
                </a:solidFill>
              </a:rPr>
              <a:t>of</a:t>
            </a:r>
            <a:r>
              <a:rPr lang="fi-FI" sz="3000" dirty="0"/>
              <a:t> </a:t>
            </a:r>
            <a:r>
              <a:rPr lang="fi-FI" sz="3000" dirty="0" err="1">
                <a:solidFill>
                  <a:srgbClr val="FF2AF8"/>
                </a:solidFill>
              </a:rPr>
              <a:t>him</a:t>
            </a:r>
            <a:r>
              <a:rPr lang="fi-FI" sz="3000" dirty="0"/>
              <a:t> </a:t>
            </a:r>
            <a:r>
              <a:rPr lang="fi-FI" sz="3000" u="sng" dirty="0"/>
              <a:t>to </a:t>
            </a:r>
            <a:r>
              <a:rPr lang="fi-FI" sz="3000" u="sng" dirty="0" err="1"/>
              <a:t>do</a:t>
            </a:r>
            <a:r>
              <a:rPr lang="fi-FI" sz="3000" dirty="0"/>
              <a:t> it.</a:t>
            </a:r>
          </a:p>
          <a:p>
            <a:r>
              <a:rPr lang="fi-FI" sz="3000" dirty="0"/>
              <a:t>It </a:t>
            </a:r>
            <a:r>
              <a:rPr lang="fi-FI" sz="3000" dirty="0" err="1"/>
              <a:t>was</a:t>
            </a:r>
            <a:r>
              <a:rPr lang="fi-FI" sz="3000" dirty="0"/>
              <a:t> </a:t>
            </a:r>
            <a:r>
              <a:rPr lang="fi-FI" sz="3000" dirty="0" err="1">
                <a:solidFill>
                  <a:srgbClr val="FFFF00"/>
                </a:solidFill>
              </a:rPr>
              <a:t>considerate</a:t>
            </a:r>
            <a:r>
              <a:rPr lang="fi-FI" sz="3000" dirty="0"/>
              <a:t> </a:t>
            </a:r>
            <a:r>
              <a:rPr lang="fi-FI" sz="3000" dirty="0">
                <a:solidFill>
                  <a:srgbClr val="FF2AF8"/>
                </a:solidFill>
              </a:rPr>
              <a:t>of </a:t>
            </a:r>
            <a:r>
              <a:rPr lang="fi-FI" sz="3000" dirty="0" err="1">
                <a:solidFill>
                  <a:srgbClr val="FF2AF8"/>
                </a:solidFill>
              </a:rPr>
              <a:t>you</a:t>
            </a:r>
            <a:r>
              <a:rPr lang="fi-FI" sz="3000" dirty="0"/>
              <a:t> </a:t>
            </a:r>
            <a:r>
              <a:rPr lang="fi-FI" sz="3000" u="sng" dirty="0"/>
              <a:t>to </a:t>
            </a:r>
            <a:r>
              <a:rPr lang="fi-FI" sz="3000" u="sng" dirty="0" err="1"/>
              <a:t>hold</a:t>
            </a:r>
            <a:r>
              <a:rPr lang="fi-FI" sz="3000" dirty="0"/>
              <a:t> </a:t>
            </a:r>
            <a:r>
              <a:rPr lang="fi-FI" sz="3000" dirty="0" err="1"/>
              <a:t>the</a:t>
            </a:r>
            <a:r>
              <a:rPr lang="fi-FI" sz="3000" dirty="0"/>
              <a:t> </a:t>
            </a:r>
            <a:r>
              <a:rPr lang="fi-FI" sz="3000" dirty="0" err="1"/>
              <a:t>door</a:t>
            </a:r>
            <a:r>
              <a:rPr lang="fi-FI" sz="3000" dirty="0"/>
              <a:t> for me.</a:t>
            </a:r>
          </a:p>
        </p:txBody>
      </p:sp>
      <p:graphicFrame>
        <p:nvGraphicFramePr>
          <p:cNvPr id="5" name="Taulukko 4">
            <a:extLst>
              <a:ext uri="{FF2B5EF4-FFF2-40B4-BE49-F238E27FC236}">
                <a16:creationId xmlns:a16="http://schemas.microsoft.com/office/drawing/2014/main" id="{56318926-7C56-274B-9631-566B0C9BA9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275650"/>
              </p:ext>
            </p:extLst>
          </p:nvPr>
        </p:nvGraphicFramePr>
        <p:xfrm>
          <a:off x="936672" y="2271932"/>
          <a:ext cx="7869704" cy="253921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934852">
                  <a:extLst>
                    <a:ext uri="{9D8B030D-6E8A-4147-A177-3AD203B41FA5}">
                      <a16:colId xmlns:a16="http://schemas.microsoft.com/office/drawing/2014/main" val="3353846696"/>
                    </a:ext>
                  </a:extLst>
                </a:gridCol>
                <a:gridCol w="3934852">
                  <a:extLst>
                    <a:ext uri="{9D8B030D-6E8A-4147-A177-3AD203B41FA5}">
                      <a16:colId xmlns:a16="http://schemas.microsoft.com/office/drawing/2014/main" val="3912409261"/>
                    </a:ext>
                  </a:extLst>
                </a:gridCol>
              </a:tblGrid>
              <a:tr h="2539218">
                <a:tc>
                  <a:txBody>
                    <a:bodyPr/>
                    <a:lstStyle/>
                    <a:p>
                      <a:pPr marL="457200" lvl="1" indent="0">
                        <a:buNone/>
                      </a:pPr>
                      <a:r>
                        <a:rPr lang="fi-FI" sz="2800" b="0" dirty="0" err="1"/>
                        <a:t>kind</a:t>
                      </a:r>
                      <a:endParaRPr lang="fi-FI" sz="2800" b="0" dirty="0"/>
                    </a:p>
                    <a:p>
                      <a:pPr marL="457200" lvl="1" indent="0">
                        <a:buNone/>
                      </a:pPr>
                      <a:r>
                        <a:rPr lang="fi-FI" sz="2800" b="0" dirty="0" err="1"/>
                        <a:t>clever</a:t>
                      </a:r>
                      <a:endParaRPr lang="fi-FI" sz="2800" b="0" dirty="0"/>
                    </a:p>
                    <a:p>
                      <a:pPr marL="457200" lvl="1" indent="0">
                        <a:buNone/>
                      </a:pPr>
                      <a:r>
                        <a:rPr lang="fi-FI" sz="2800" b="0" dirty="0" err="1"/>
                        <a:t>sensible</a:t>
                      </a:r>
                      <a:endParaRPr lang="fi-FI" sz="2800" b="0" dirty="0"/>
                    </a:p>
                    <a:p>
                      <a:pPr marL="457200" lvl="1" indent="0">
                        <a:buNone/>
                      </a:pPr>
                      <a:r>
                        <a:rPr lang="fi-FI" sz="2800" b="0" dirty="0" err="1"/>
                        <a:t>unfair</a:t>
                      </a:r>
                      <a:endParaRPr lang="fi-FI" sz="2800" b="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800" b="0" dirty="0" err="1"/>
                        <a:t>stupid</a:t>
                      </a:r>
                      <a:endParaRPr lang="fi-FI" sz="2800" b="0" dirty="0"/>
                    </a:p>
                    <a:p>
                      <a:pPr marL="457200" lvl="1" indent="0">
                        <a:buNone/>
                      </a:pPr>
                      <a:r>
                        <a:rPr lang="fi-FI" sz="2800" b="0" dirty="0" err="1"/>
                        <a:t>considerate</a:t>
                      </a:r>
                      <a:endParaRPr lang="fi-FI" sz="2800" b="0" dirty="0"/>
                    </a:p>
                    <a:p>
                      <a:pPr marL="457200" lvl="1" indent="0">
                        <a:buNone/>
                      </a:pPr>
                      <a:r>
                        <a:rPr lang="fi-FI" sz="2800" b="0" dirty="0" err="1"/>
                        <a:t>mean</a:t>
                      </a:r>
                      <a:endParaRPr lang="fi-FI" sz="2800" b="0" dirty="0"/>
                    </a:p>
                    <a:p>
                      <a:pPr marL="457200" lvl="1" indent="0">
                        <a:buNone/>
                      </a:pPr>
                      <a:r>
                        <a:rPr lang="fi-FI" sz="2800" b="0" dirty="0" err="1"/>
                        <a:t>careless</a:t>
                      </a:r>
                      <a:endParaRPr lang="fi-FI" sz="2800" b="0" dirty="0"/>
                    </a:p>
                    <a:p>
                      <a:pPr marL="457200" lvl="1" indent="0">
                        <a:buNone/>
                      </a:pPr>
                      <a:r>
                        <a:rPr lang="fi-FI" sz="2800" b="0" dirty="0" err="1"/>
                        <a:t>silly</a:t>
                      </a:r>
                      <a:endParaRPr lang="fi-FI" sz="2800" b="0" dirty="0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3770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2095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7631A9-A03E-0C4D-B02F-FC4491687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231086" cy="1325563"/>
          </a:xfrm>
        </p:spPr>
        <p:txBody>
          <a:bodyPr>
            <a:normAutofit/>
          </a:bodyPr>
          <a:lstStyle/>
          <a:p>
            <a:pPr algn="l"/>
            <a:r>
              <a:rPr lang="fi-FI" dirty="0"/>
              <a:t>INFINITIIVI ESIINTYY ILMAN </a:t>
            </a:r>
            <a:br>
              <a:rPr lang="fi-FI" dirty="0"/>
            </a:br>
            <a:r>
              <a:rPr lang="fi-FI" dirty="0"/>
              <a:t>TO-PARTIKKELIA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7932FE-4A2D-1F47-80B2-D923C44E5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6365"/>
            <a:ext cx="9895449" cy="4679518"/>
          </a:xfrm>
        </p:spPr>
        <p:txBody>
          <a:bodyPr>
            <a:noAutofit/>
          </a:bodyPr>
          <a:lstStyle/>
          <a:p>
            <a:r>
              <a:rPr lang="fi-FI" sz="3000" dirty="0">
                <a:solidFill>
                  <a:srgbClr val="FFFF00"/>
                </a:solidFill>
              </a:rPr>
              <a:t>aktiivimuotoisten </a:t>
            </a:r>
            <a:r>
              <a:rPr lang="fi-FI" sz="3000" dirty="0" err="1">
                <a:solidFill>
                  <a:srgbClr val="FFFF00"/>
                </a:solidFill>
              </a:rPr>
              <a:t>make</a:t>
            </a:r>
            <a:r>
              <a:rPr lang="fi-FI" sz="3000" dirty="0">
                <a:solidFill>
                  <a:srgbClr val="FFFF00"/>
                </a:solidFill>
              </a:rPr>
              <a:t> ja </a:t>
            </a:r>
            <a:r>
              <a:rPr lang="fi-FI" sz="3000" dirty="0" err="1">
                <a:solidFill>
                  <a:srgbClr val="FFFF00"/>
                </a:solidFill>
              </a:rPr>
              <a:t>let</a:t>
            </a:r>
            <a:r>
              <a:rPr lang="fi-FI" sz="3000" dirty="0">
                <a:solidFill>
                  <a:srgbClr val="FFFF00"/>
                </a:solidFill>
              </a:rPr>
              <a:t>-verbien </a:t>
            </a:r>
            <a:r>
              <a:rPr lang="fi-FI" sz="3000" dirty="0"/>
              <a:t>jälkeen:  </a:t>
            </a:r>
            <a:r>
              <a:rPr lang="fi-FI" sz="3000" dirty="0" err="1"/>
              <a:t>Losing</a:t>
            </a:r>
            <a:r>
              <a:rPr lang="fi-FI" sz="3000" dirty="0"/>
              <a:t> my </a:t>
            </a:r>
            <a:r>
              <a:rPr lang="fi-FI" sz="3000" dirty="0" err="1"/>
              <a:t>keys</a:t>
            </a:r>
            <a:r>
              <a:rPr lang="fi-FI" sz="3000" dirty="0"/>
              <a:t> </a:t>
            </a:r>
            <a:r>
              <a:rPr lang="fi-FI" sz="3000" dirty="0" err="1"/>
              <a:t>again</a:t>
            </a:r>
            <a:r>
              <a:rPr lang="fi-FI" sz="3000" dirty="0"/>
              <a:t> </a:t>
            </a:r>
            <a:r>
              <a:rPr lang="fi-FI" sz="3000" i="1" dirty="0">
                <a:solidFill>
                  <a:srgbClr val="FFFF00"/>
                </a:solidFill>
              </a:rPr>
              <a:t>made</a:t>
            </a:r>
            <a:r>
              <a:rPr lang="fi-FI" sz="3000" dirty="0"/>
              <a:t> me </a:t>
            </a:r>
            <a:r>
              <a:rPr lang="fi-FI" sz="3000" u="sng" dirty="0" err="1"/>
              <a:t>feel</a:t>
            </a:r>
            <a:r>
              <a:rPr lang="fi-FI" sz="3000" dirty="0"/>
              <a:t> </a:t>
            </a:r>
            <a:r>
              <a:rPr lang="fi-FI" sz="3000" dirty="0" err="1"/>
              <a:t>frustrated</a:t>
            </a:r>
            <a:r>
              <a:rPr lang="fi-FI" sz="3000" dirty="0"/>
              <a:t>. </a:t>
            </a:r>
          </a:p>
          <a:p>
            <a:pPr marL="0" indent="0">
              <a:buNone/>
            </a:pPr>
            <a:endParaRPr lang="fi-FI" sz="3000" dirty="0"/>
          </a:p>
          <a:p>
            <a:r>
              <a:rPr lang="fi-FI" sz="3000" dirty="0">
                <a:solidFill>
                  <a:srgbClr val="FFFF00"/>
                </a:solidFill>
              </a:rPr>
              <a:t>aktiivimuotoisten aistiverbien </a:t>
            </a:r>
            <a:r>
              <a:rPr lang="fi-FI" sz="3000" dirty="0"/>
              <a:t>jälkeen:  I </a:t>
            </a:r>
            <a:r>
              <a:rPr lang="fi-FI" sz="3000" i="1" dirty="0" err="1">
                <a:solidFill>
                  <a:srgbClr val="FFFF00"/>
                </a:solidFill>
              </a:rPr>
              <a:t>saw</a:t>
            </a:r>
            <a:r>
              <a:rPr lang="fi-FI" sz="3000" dirty="0"/>
              <a:t> </a:t>
            </a:r>
            <a:r>
              <a:rPr lang="fi-FI" sz="3000" dirty="0" err="1"/>
              <a:t>him</a:t>
            </a:r>
            <a:r>
              <a:rPr lang="fi-FI" sz="3000" dirty="0"/>
              <a:t> </a:t>
            </a:r>
            <a:r>
              <a:rPr lang="fi-FI" sz="3000" u="sng" dirty="0"/>
              <a:t>go</a:t>
            </a:r>
            <a:r>
              <a:rPr lang="fi-FI" sz="3000" dirty="0"/>
              <a:t> out </a:t>
            </a:r>
            <a:r>
              <a:rPr lang="fi-FI" sz="3000" dirty="0" err="1"/>
              <a:t>but</a:t>
            </a:r>
            <a:r>
              <a:rPr lang="fi-FI" sz="3000" dirty="0"/>
              <a:t> I </a:t>
            </a:r>
            <a:r>
              <a:rPr lang="fi-FI" sz="3000" dirty="0" err="1"/>
              <a:t>didn’t</a:t>
            </a:r>
            <a:r>
              <a:rPr lang="fi-FI" sz="3000" dirty="0"/>
              <a:t> </a:t>
            </a:r>
            <a:r>
              <a:rPr lang="fi-FI" sz="3000" i="1" dirty="0" err="1">
                <a:solidFill>
                  <a:srgbClr val="FFFF00"/>
                </a:solidFill>
              </a:rPr>
              <a:t>hear</a:t>
            </a:r>
            <a:r>
              <a:rPr lang="fi-FI" sz="3000" dirty="0"/>
              <a:t> </a:t>
            </a:r>
            <a:r>
              <a:rPr lang="fi-FI" sz="3000" dirty="0" err="1"/>
              <a:t>him</a:t>
            </a:r>
            <a:r>
              <a:rPr lang="fi-FI" sz="3000" dirty="0"/>
              <a:t> </a:t>
            </a:r>
            <a:r>
              <a:rPr lang="fi-FI" sz="3000" u="sng" dirty="0" err="1"/>
              <a:t>close</a:t>
            </a:r>
            <a:r>
              <a:rPr lang="fi-FI" sz="3000" dirty="0"/>
              <a:t> </a:t>
            </a:r>
            <a:r>
              <a:rPr lang="fi-FI" sz="3000" dirty="0" err="1"/>
              <a:t>the</a:t>
            </a:r>
            <a:r>
              <a:rPr lang="fi-FI" sz="3000" dirty="0"/>
              <a:t> </a:t>
            </a:r>
            <a:r>
              <a:rPr lang="fi-FI" sz="3000" dirty="0" err="1"/>
              <a:t>door</a:t>
            </a:r>
            <a:r>
              <a:rPr lang="fi-FI" sz="3000" dirty="0"/>
              <a:t>.</a:t>
            </a:r>
          </a:p>
          <a:p>
            <a:pPr marL="0" indent="0">
              <a:buNone/>
            </a:pPr>
            <a:endParaRPr lang="fi-FI" sz="3000" dirty="0">
              <a:solidFill>
                <a:srgbClr val="FF2AF8"/>
              </a:solidFill>
            </a:endParaRPr>
          </a:p>
          <a:p>
            <a:pPr marL="0" indent="0">
              <a:buNone/>
            </a:pPr>
            <a:r>
              <a:rPr lang="fi-FI" sz="3000" dirty="0">
                <a:solidFill>
                  <a:srgbClr val="FF2AF8"/>
                </a:solidFill>
              </a:rPr>
              <a:t>HUOM! PASSIIVISSA</a:t>
            </a:r>
            <a:r>
              <a:rPr lang="fi-FI" sz="3000" dirty="0"/>
              <a:t> KÄYTETÄÄN TO-PARTIKKELIA:	</a:t>
            </a:r>
          </a:p>
          <a:p>
            <a:pPr marL="0" indent="0">
              <a:buNone/>
            </a:pPr>
            <a:r>
              <a:rPr lang="fi-FI" sz="3000" dirty="0"/>
              <a:t>I </a:t>
            </a:r>
            <a:r>
              <a:rPr lang="fi-FI" sz="3000" dirty="0" err="1">
                <a:solidFill>
                  <a:srgbClr val="FF2AF8"/>
                </a:solidFill>
              </a:rPr>
              <a:t>was</a:t>
            </a:r>
            <a:r>
              <a:rPr lang="fi-FI" sz="3000" dirty="0">
                <a:solidFill>
                  <a:srgbClr val="FF2AF8"/>
                </a:solidFill>
              </a:rPr>
              <a:t> made</a:t>
            </a:r>
            <a:r>
              <a:rPr lang="fi-FI" sz="3000" dirty="0"/>
              <a:t> </a:t>
            </a:r>
            <a:r>
              <a:rPr lang="fi-FI" sz="3000" b="1" u="sng" dirty="0"/>
              <a:t>to</a:t>
            </a:r>
            <a:r>
              <a:rPr lang="fi-FI" sz="3000" u="sng" dirty="0"/>
              <a:t> </a:t>
            </a:r>
            <a:r>
              <a:rPr lang="fi-FI" sz="3000" u="sng" dirty="0" err="1"/>
              <a:t>rewrite</a:t>
            </a:r>
            <a:r>
              <a:rPr lang="fi-FI" sz="3000" dirty="0"/>
              <a:t> my </a:t>
            </a:r>
            <a:r>
              <a:rPr lang="fi-FI" sz="3000" dirty="0" err="1"/>
              <a:t>essay</a:t>
            </a:r>
            <a:r>
              <a:rPr lang="fi-FI" sz="3000" dirty="0"/>
              <a:t>.</a:t>
            </a:r>
          </a:p>
          <a:p>
            <a:pPr marL="0" indent="0">
              <a:buNone/>
            </a:pPr>
            <a:r>
              <a:rPr lang="fi-FI" sz="3000" dirty="0"/>
              <a:t>He </a:t>
            </a:r>
            <a:r>
              <a:rPr lang="fi-FI" sz="3000" dirty="0" err="1">
                <a:solidFill>
                  <a:srgbClr val="FF2AF8"/>
                </a:solidFill>
              </a:rPr>
              <a:t>was</a:t>
            </a:r>
            <a:r>
              <a:rPr lang="fi-FI" sz="3000" dirty="0">
                <a:solidFill>
                  <a:srgbClr val="FF2AF8"/>
                </a:solidFill>
              </a:rPr>
              <a:t> </a:t>
            </a:r>
            <a:r>
              <a:rPr lang="fi-FI" sz="3000" dirty="0" err="1">
                <a:solidFill>
                  <a:srgbClr val="FF2AF8"/>
                </a:solidFill>
              </a:rPr>
              <a:t>seen</a:t>
            </a:r>
            <a:r>
              <a:rPr lang="fi-FI" sz="3000" dirty="0"/>
              <a:t> </a:t>
            </a:r>
            <a:r>
              <a:rPr lang="fi-FI" sz="3000" b="1" u="sng" dirty="0"/>
              <a:t>to</a:t>
            </a:r>
            <a:r>
              <a:rPr lang="fi-FI" sz="3000" u="sng" dirty="0"/>
              <a:t> go</a:t>
            </a:r>
            <a:r>
              <a:rPr lang="fi-FI" sz="3000" dirty="0"/>
              <a:t> out.</a:t>
            </a:r>
          </a:p>
          <a:p>
            <a:pPr marL="0" indent="0">
              <a:buNone/>
            </a:pPr>
            <a:endParaRPr lang="fi-FI" sz="3000" dirty="0"/>
          </a:p>
          <a:p>
            <a:pPr marL="0" indent="0">
              <a:buNone/>
            </a:pPr>
            <a:endParaRPr lang="fi-FI" sz="3000" dirty="0"/>
          </a:p>
          <a:p>
            <a:pPr marL="0" indent="0">
              <a:buNone/>
            </a:pPr>
            <a:endParaRPr lang="fi-FI" sz="3000" dirty="0"/>
          </a:p>
          <a:p>
            <a:pPr marL="457200" lvl="1" indent="0">
              <a:buNone/>
            </a:pPr>
            <a:endParaRPr lang="fi-FI" sz="3000" dirty="0"/>
          </a:p>
        </p:txBody>
      </p:sp>
    </p:spTree>
    <p:extLst>
      <p:ext uri="{BB962C8B-B14F-4D97-AF65-F5344CB8AC3E}">
        <p14:creationId xmlns:p14="http://schemas.microsoft.com/office/powerpoint/2010/main" val="3784376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7631A9-A03E-0C4D-B02F-FC4491687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0546"/>
            <a:ext cx="9231086" cy="1325563"/>
          </a:xfrm>
        </p:spPr>
        <p:txBody>
          <a:bodyPr>
            <a:normAutofit/>
          </a:bodyPr>
          <a:lstStyle/>
          <a:p>
            <a:pPr algn="l"/>
            <a:r>
              <a:rPr lang="fi-FI" u="sng" dirty="0"/>
              <a:t>INFINITIIVI</a:t>
            </a:r>
            <a:r>
              <a:rPr lang="fi-FI" dirty="0"/>
              <a:t> ESIINTYY ILMAN </a:t>
            </a:r>
            <a:br>
              <a:rPr lang="fi-FI" dirty="0"/>
            </a:br>
            <a:r>
              <a:rPr lang="fi-FI" dirty="0"/>
              <a:t>TO-PARTIKKELIA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7932FE-4A2D-1F47-80B2-D923C44E5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96048"/>
            <a:ext cx="9895449" cy="4287632"/>
          </a:xfrm>
        </p:spPr>
        <p:txBody>
          <a:bodyPr>
            <a:noAutofit/>
          </a:bodyPr>
          <a:lstStyle/>
          <a:p>
            <a:r>
              <a:rPr lang="fi-FI" sz="3000" dirty="0">
                <a:solidFill>
                  <a:srgbClr val="FFFF00"/>
                </a:solidFill>
              </a:rPr>
              <a:t>apuverbien</a:t>
            </a:r>
            <a:r>
              <a:rPr lang="fi-FI" sz="3000" dirty="0"/>
              <a:t> jälkeen: I </a:t>
            </a:r>
            <a:r>
              <a:rPr lang="fi-FI" sz="3000" i="1" dirty="0" err="1">
                <a:solidFill>
                  <a:srgbClr val="FFFF00"/>
                </a:solidFill>
              </a:rPr>
              <a:t>can</a:t>
            </a:r>
            <a:r>
              <a:rPr lang="fi-FI" sz="3000" dirty="0"/>
              <a:t> </a:t>
            </a:r>
            <a:r>
              <a:rPr lang="fi-FI" sz="3000" u="sng" dirty="0" err="1"/>
              <a:t>handle</a:t>
            </a:r>
            <a:r>
              <a:rPr lang="fi-FI" sz="3000" dirty="0"/>
              <a:t> it.</a:t>
            </a:r>
          </a:p>
          <a:p>
            <a:pPr marL="0" indent="0">
              <a:buNone/>
            </a:pPr>
            <a:endParaRPr lang="fi-FI" sz="3000" dirty="0"/>
          </a:p>
          <a:p>
            <a:r>
              <a:rPr lang="fi-FI" sz="3000" dirty="0"/>
              <a:t>seuraavissa </a:t>
            </a:r>
            <a:r>
              <a:rPr lang="fi-FI" sz="3000" dirty="0">
                <a:solidFill>
                  <a:srgbClr val="FFFF00"/>
                </a:solidFill>
              </a:rPr>
              <a:t>sanonnoissa</a:t>
            </a:r>
            <a:r>
              <a:rPr lang="fi-FI" sz="3000" dirty="0"/>
              <a:t>: </a:t>
            </a:r>
            <a:r>
              <a:rPr lang="fi-FI" sz="3000" dirty="0" err="1"/>
              <a:t>had</a:t>
            </a:r>
            <a:r>
              <a:rPr lang="fi-FI" sz="3000" dirty="0"/>
              <a:t> </a:t>
            </a:r>
            <a:r>
              <a:rPr lang="fi-FI" sz="3000" dirty="0" err="1"/>
              <a:t>better</a:t>
            </a:r>
            <a:r>
              <a:rPr lang="fi-FI" sz="3000" dirty="0"/>
              <a:t>, </a:t>
            </a:r>
            <a:r>
              <a:rPr lang="fi-FI" sz="3000" dirty="0" err="1"/>
              <a:t>would</a:t>
            </a:r>
            <a:r>
              <a:rPr lang="fi-FI" sz="3000" dirty="0"/>
              <a:t> </a:t>
            </a:r>
            <a:r>
              <a:rPr lang="fi-FI" sz="3000" dirty="0" err="1"/>
              <a:t>rather</a:t>
            </a:r>
            <a:r>
              <a:rPr lang="fi-FI" sz="3000" dirty="0"/>
              <a:t>, </a:t>
            </a:r>
            <a:r>
              <a:rPr lang="fi-FI" sz="3000" dirty="0" err="1"/>
              <a:t>do</a:t>
            </a:r>
            <a:r>
              <a:rPr lang="fi-FI" sz="3000" dirty="0"/>
              <a:t> </a:t>
            </a:r>
            <a:r>
              <a:rPr lang="fi-FI" sz="3000" dirty="0" err="1"/>
              <a:t>nothing</a:t>
            </a:r>
            <a:r>
              <a:rPr lang="fi-FI" sz="3000" dirty="0"/>
              <a:t> </a:t>
            </a:r>
            <a:r>
              <a:rPr lang="fi-FI" sz="3000" dirty="0" err="1"/>
              <a:t>but</a:t>
            </a:r>
            <a:r>
              <a:rPr lang="fi-FI" sz="3000" dirty="0"/>
              <a:t>, </a:t>
            </a:r>
            <a:r>
              <a:rPr lang="fi-FI" sz="3000" dirty="0" err="1"/>
              <a:t>why</a:t>
            </a:r>
            <a:r>
              <a:rPr lang="fi-FI" sz="3000" dirty="0"/>
              <a:t> / </a:t>
            </a:r>
            <a:r>
              <a:rPr lang="fi-FI" sz="3000" dirty="0" err="1"/>
              <a:t>why</a:t>
            </a:r>
            <a:r>
              <a:rPr lang="fi-FI" sz="3000" dirty="0"/>
              <a:t> </a:t>
            </a:r>
            <a:r>
              <a:rPr lang="fi-FI" sz="3000" dirty="0" err="1"/>
              <a:t>not</a:t>
            </a:r>
            <a:endParaRPr lang="fi-FI" sz="3000" dirty="0"/>
          </a:p>
          <a:p>
            <a:endParaRPr lang="fi-FI" sz="3000" dirty="0"/>
          </a:p>
          <a:p>
            <a:pPr marL="0" indent="0">
              <a:buNone/>
            </a:pPr>
            <a:r>
              <a:rPr lang="fi-FI" sz="2400" dirty="0"/>
              <a:t>He </a:t>
            </a:r>
            <a:r>
              <a:rPr lang="fi-FI" sz="2400" dirty="0" err="1">
                <a:solidFill>
                  <a:srgbClr val="FFFF00"/>
                </a:solidFill>
              </a:rPr>
              <a:t>does</a:t>
            </a:r>
            <a:r>
              <a:rPr lang="fi-FI" sz="2400" dirty="0">
                <a:solidFill>
                  <a:srgbClr val="FFFF00"/>
                </a:solidFill>
              </a:rPr>
              <a:t> </a:t>
            </a:r>
            <a:r>
              <a:rPr lang="fi-FI" sz="2400" dirty="0" err="1">
                <a:solidFill>
                  <a:srgbClr val="FFFF00"/>
                </a:solidFill>
              </a:rPr>
              <a:t>nothing</a:t>
            </a:r>
            <a:r>
              <a:rPr lang="fi-FI" sz="2400" dirty="0">
                <a:solidFill>
                  <a:srgbClr val="FFFF00"/>
                </a:solidFill>
              </a:rPr>
              <a:t> </a:t>
            </a:r>
            <a:r>
              <a:rPr lang="fi-FI" sz="2400" dirty="0" err="1">
                <a:solidFill>
                  <a:srgbClr val="FFFF00"/>
                </a:solidFill>
              </a:rPr>
              <a:t>but</a:t>
            </a:r>
            <a:r>
              <a:rPr lang="fi-FI" sz="2400" dirty="0"/>
              <a:t> </a:t>
            </a:r>
            <a:r>
              <a:rPr lang="fi-FI" sz="2400" u="sng" dirty="0" err="1"/>
              <a:t>complain</a:t>
            </a:r>
            <a:r>
              <a:rPr lang="fi-FI" sz="2400" dirty="0"/>
              <a:t>.</a:t>
            </a:r>
          </a:p>
          <a:p>
            <a:pPr marL="0" indent="0">
              <a:buNone/>
            </a:pPr>
            <a:r>
              <a:rPr lang="fi-FI" sz="2400" dirty="0" err="1">
                <a:solidFill>
                  <a:srgbClr val="FFFF00"/>
                </a:solidFill>
              </a:rPr>
              <a:t>Why</a:t>
            </a:r>
            <a:r>
              <a:rPr lang="fi-FI" sz="2400" dirty="0">
                <a:solidFill>
                  <a:srgbClr val="FFFF00"/>
                </a:solidFill>
              </a:rPr>
              <a:t> </a:t>
            </a:r>
            <a:r>
              <a:rPr lang="fi-FI" sz="2400" dirty="0" err="1">
                <a:solidFill>
                  <a:srgbClr val="FFFF00"/>
                </a:solidFill>
              </a:rPr>
              <a:t>not</a:t>
            </a:r>
            <a:r>
              <a:rPr lang="fi-FI" sz="2400" dirty="0"/>
              <a:t> </a:t>
            </a:r>
            <a:r>
              <a:rPr lang="fi-FI" sz="2400" u="sng" dirty="0" err="1"/>
              <a:t>take</a:t>
            </a:r>
            <a:r>
              <a:rPr lang="fi-FI" sz="2400" dirty="0"/>
              <a:t> </a:t>
            </a:r>
            <a:r>
              <a:rPr lang="fi-FI" sz="2400" dirty="0" err="1"/>
              <a:t>him</a:t>
            </a:r>
            <a:r>
              <a:rPr lang="fi-FI" sz="2400" dirty="0"/>
              <a:t> </a:t>
            </a:r>
            <a:r>
              <a:rPr lang="fi-FI" sz="2400" dirty="0" err="1"/>
              <a:t>with</a:t>
            </a:r>
            <a:r>
              <a:rPr lang="fi-FI" sz="2400" dirty="0"/>
              <a:t> us?</a:t>
            </a:r>
          </a:p>
          <a:p>
            <a:pPr marL="0" indent="0">
              <a:buNone/>
            </a:pPr>
            <a:r>
              <a:rPr lang="fi-FI" sz="2400" dirty="0" err="1"/>
              <a:t>You</a:t>
            </a:r>
            <a:r>
              <a:rPr lang="fi-FI" sz="2400" dirty="0"/>
              <a:t> </a:t>
            </a:r>
            <a:r>
              <a:rPr lang="fi-FI" sz="2400" dirty="0" err="1">
                <a:solidFill>
                  <a:srgbClr val="FFFF00"/>
                </a:solidFill>
              </a:rPr>
              <a:t>had</a:t>
            </a:r>
            <a:r>
              <a:rPr lang="fi-FI" sz="2400" dirty="0">
                <a:solidFill>
                  <a:srgbClr val="FFFF00"/>
                </a:solidFill>
              </a:rPr>
              <a:t> </a:t>
            </a:r>
            <a:r>
              <a:rPr lang="fi-FI" sz="2400" dirty="0" err="1">
                <a:solidFill>
                  <a:srgbClr val="FFFF00"/>
                </a:solidFill>
              </a:rPr>
              <a:t>better</a:t>
            </a:r>
            <a:r>
              <a:rPr lang="fi-FI" sz="2400" dirty="0"/>
              <a:t> </a:t>
            </a:r>
            <a:r>
              <a:rPr lang="fi-FI" sz="2400" u="sng" dirty="0" err="1"/>
              <a:t>finish</a:t>
            </a:r>
            <a:r>
              <a:rPr lang="fi-FI" sz="2400" dirty="0"/>
              <a:t> </a:t>
            </a:r>
            <a:r>
              <a:rPr lang="fi-FI" sz="2400" dirty="0" err="1"/>
              <a:t>your</a:t>
            </a:r>
            <a:r>
              <a:rPr lang="fi-FI" sz="2400" dirty="0"/>
              <a:t> </a:t>
            </a:r>
            <a:r>
              <a:rPr lang="fi-FI" sz="2400" dirty="0" err="1"/>
              <a:t>homework</a:t>
            </a:r>
            <a:r>
              <a:rPr lang="fi-FI" sz="2400" dirty="0"/>
              <a:t> </a:t>
            </a:r>
            <a:r>
              <a:rPr lang="fi-FI" sz="2400" dirty="0" err="1"/>
              <a:t>before</a:t>
            </a:r>
            <a:r>
              <a:rPr lang="fi-FI" sz="2400" dirty="0"/>
              <a:t> </a:t>
            </a:r>
            <a:r>
              <a:rPr lang="fi-FI" sz="2400" dirty="0" err="1"/>
              <a:t>dinner</a:t>
            </a:r>
            <a:r>
              <a:rPr lang="fi-FI" sz="2400" dirty="0"/>
              <a:t>.</a:t>
            </a:r>
          </a:p>
          <a:p>
            <a:endParaRPr lang="fi-FI" sz="3000" dirty="0"/>
          </a:p>
          <a:p>
            <a:pPr marL="457200" lvl="1" indent="0">
              <a:buNone/>
            </a:pPr>
            <a:endParaRPr lang="fi-FI" sz="3000" dirty="0"/>
          </a:p>
          <a:p>
            <a:pPr marL="0" indent="0">
              <a:buNone/>
            </a:pPr>
            <a:endParaRPr lang="fi-FI" sz="3000" dirty="0"/>
          </a:p>
          <a:p>
            <a:pPr marL="457200" lvl="1" indent="0">
              <a:buNone/>
            </a:pPr>
            <a:endParaRPr lang="fi-FI" sz="3000" dirty="0"/>
          </a:p>
        </p:txBody>
      </p:sp>
    </p:spTree>
    <p:extLst>
      <p:ext uri="{BB962C8B-B14F-4D97-AF65-F5344CB8AC3E}">
        <p14:creationId xmlns:p14="http://schemas.microsoft.com/office/powerpoint/2010/main" val="1334076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789EAFA1-767F-478C-98A3-A70DC7CDBAB2}" vid="{389F0A7E-4B53-4244-9091-7D2DBF5591A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Office-teema</Template>
  <TotalTime>312</TotalTime>
  <Words>1392</Words>
  <Application>Microsoft Macintosh PowerPoint</Application>
  <PresentationFormat>Laajakuva</PresentationFormat>
  <Paragraphs>234</Paragraphs>
  <Slides>21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21</vt:i4>
      </vt:variant>
    </vt:vector>
  </HeadingPairs>
  <TitlesOfParts>
    <vt:vector size="24" baseType="lpstr">
      <vt:lpstr>Arial</vt:lpstr>
      <vt:lpstr>Trebuchet MS</vt:lpstr>
      <vt:lpstr>Office-teema</vt:lpstr>
      <vt:lpstr>INFINITIIVI  JA ING-MUOTO</vt:lpstr>
      <vt:lpstr>INFINITIIVIN ERI MUODOT</vt:lpstr>
      <vt:lpstr>INFINITIIVIN ERI MUODOT</vt:lpstr>
      <vt:lpstr>INFINITIIVI VOI LIITTYÄ LAUSEESSA</vt:lpstr>
      <vt:lpstr>INFINITIIVI VOI MYÖS</vt:lpstr>
      <vt:lpstr>INFINITIIVI ESIINTYY AINA RAKENTEESSA  verbi + objekti + infinitiivi SEURAAVIEN VERBIEN KANSSA: </vt:lpstr>
      <vt:lpstr>INFINITIIVI ESIINTYY RAKENTEESSA  adjektiivi + of + objekti + infinitiivi: </vt:lpstr>
      <vt:lpstr>INFINITIIVI ESIINTYY ILMAN  TO-PARTIKKELIA</vt:lpstr>
      <vt:lpstr>INFINITIIVI ESIINTYY ILMAN  TO-PARTIKKELIA</vt:lpstr>
      <vt:lpstr>Let’s practise – INFINITIIVIN AIKAMUODOT</vt:lpstr>
      <vt:lpstr>Let’s practise – INFINITIIVI 1</vt:lpstr>
      <vt:lpstr>ING-MUOTOA KÄYTETÄÄN</vt:lpstr>
      <vt:lpstr>MUISTA SEURAAVAT PREPOSIORAKENTEET:</vt:lpstr>
      <vt:lpstr>ING-MUOTOA KÄYTETÄÄN SEURAAVIEN VERBIEN JÄLKEEN:</vt:lpstr>
      <vt:lpstr>ING-MUOTO ESIINTYY RAKENTEESSA  verbi + objekti + ing-muoto MM. SEURAAVIEN VERBIEN KANSSA: </vt:lpstr>
      <vt:lpstr>ING-MUOTOA KÄYTETÄÄN SEURAAVISSA SANONNOISSA:</vt:lpstr>
      <vt:lpstr>TAPAUKSIA, JOISSA MOLEMMAT MAHDOLLISIA:</vt:lpstr>
      <vt:lpstr>Let’s practise – ING-MUOTO 1</vt:lpstr>
      <vt:lpstr>Let’s practise – INFINITIIVI 1 continued</vt:lpstr>
      <vt:lpstr>Let’s practise – INFINITIIVI 2</vt:lpstr>
      <vt:lpstr>Let’s practise – ING-MUOTO 1 continued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INFINITIIVI  JA ING-MUOTO</dc:title>
  <dc:creator>Silonsaari Kirsi</dc:creator>
  <cp:lastModifiedBy>Tuija Paksula</cp:lastModifiedBy>
  <cp:revision>18</cp:revision>
  <dcterms:created xsi:type="dcterms:W3CDTF">2020-04-08T15:58:12Z</dcterms:created>
  <dcterms:modified xsi:type="dcterms:W3CDTF">2020-12-09T20:48:30Z</dcterms:modified>
</cp:coreProperties>
</file>