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embeddedFontLst>
    <p:embeddedFont>
      <p:font typeface="Domine" panose="020B0604020202020204" charset="0"/>
      <p:regular r:id="rId9"/>
      <p:bold r:id="rId10"/>
    </p:embeddedFont>
    <p:embeddedFont>
      <p:font typeface="Trebuchet MS" panose="020B0603020202020204" pitchFamily="34" charset="0"/>
      <p:regular r:id="rId11"/>
      <p:bold r:id="rId12"/>
      <p:italic r:id="rId13"/>
      <p:boldItalic r:id="rId14"/>
    </p:embeddedFont>
    <p:embeddedFont>
      <p:font typeface="Ubuntu" panose="020B050403060203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jsPEAdnEQnr8QDq4eXsEh2wsfF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2017" y="0"/>
            <a:ext cx="2945659" cy="496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62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358" y="4715154"/>
            <a:ext cx="4984962" cy="446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0306"/>
            <a:ext cx="2945659" cy="496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2017" y="9430306"/>
            <a:ext cx="2945659" cy="496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>
            <a:spLocks noGrp="1"/>
          </p:cNvSpPr>
          <p:nvPr>
            <p:ph type="body" idx="1"/>
          </p:nvPr>
        </p:nvSpPr>
        <p:spPr>
          <a:xfrm>
            <a:off x="906358" y="4715154"/>
            <a:ext cx="4984962" cy="446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" name="Google Shape;6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70" name="Google Shape;70;p2:notes"/>
          <p:cNvSpPr txBox="1">
            <a:spLocks noGrp="1"/>
          </p:cNvSpPr>
          <p:nvPr>
            <p:ph type="body" idx="1"/>
          </p:nvPr>
        </p:nvSpPr>
        <p:spPr>
          <a:xfrm>
            <a:off x="906358" y="4715154"/>
            <a:ext cx="4985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p2:notes"/>
          <p:cNvSpPr txBox="1">
            <a:spLocks noGrp="1"/>
          </p:cNvSpPr>
          <p:nvPr>
            <p:ph type="sldNum" idx="12"/>
          </p:nvPr>
        </p:nvSpPr>
        <p:spPr>
          <a:xfrm>
            <a:off x="3852017" y="9430306"/>
            <a:ext cx="2945700" cy="4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 txBox="1">
            <a:spLocks noGrp="1"/>
          </p:cNvSpPr>
          <p:nvPr>
            <p:ph type="body" idx="1"/>
          </p:nvPr>
        </p:nvSpPr>
        <p:spPr>
          <a:xfrm>
            <a:off x="906358" y="4715154"/>
            <a:ext cx="4984962" cy="446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" name="Google Shape;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 txBox="1">
            <a:spLocks noGrp="1"/>
          </p:cNvSpPr>
          <p:nvPr>
            <p:ph type="body" idx="1"/>
          </p:nvPr>
        </p:nvSpPr>
        <p:spPr>
          <a:xfrm>
            <a:off x="906358" y="4715154"/>
            <a:ext cx="4984962" cy="446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 txBox="1">
            <a:spLocks noGrp="1"/>
          </p:cNvSpPr>
          <p:nvPr>
            <p:ph type="body" idx="1"/>
          </p:nvPr>
        </p:nvSpPr>
        <p:spPr>
          <a:xfrm>
            <a:off x="906358" y="4715154"/>
            <a:ext cx="4984962" cy="446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 txBox="1">
            <a:spLocks noGrp="1"/>
          </p:cNvSpPr>
          <p:nvPr>
            <p:ph type="body" idx="1"/>
          </p:nvPr>
        </p:nvSpPr>
        <p:spPr>
          <a:xfrm>
            <a:off x="906358" y="4715154"/>
            <a:ext cx="4984962" cy="446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9050" y="-19050"/>
            <a:ext cx="9183688" cy="689768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8"/>
          <p:cNvSpPr txBox="1">
            <a:spLocks noGrp="1"/>
          </p:cNvSpPr>
          <p:nvPr>
            <p:ph type="ctrTitle"/>
          </p:nvPr>
        </p:nvSpPr>
        <p:spPr>
          <a:xfrm>
            <a:off x="381000" y="2438400"/>
            <a:ext cx="8382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rebuchet MS"/>
              <a:buNone/>
              <a:defRPr sz="24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2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marR="0"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16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marR="0" lvl="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marR="0" lvl="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marR="0" lvl="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marR="0" lvl="6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marR="0" lvl="7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marR="0" lvl="8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838200" y="1524000"/>
            <a:ext cx="7467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 rot="5400000">
            <a:off x="2819400" y="990600"/>
            <a:ext cx="3505200" cy="6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28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2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16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 rot="5400000">
            <a:off x="5086350" y="2876550"/>
            <a:ext cx="4572000" cy="18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 rot="5400000">
            <a:off x="1276350" y="1085850"/>
            <a:ext cx="4572000" cy="54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28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2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16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>
            <a:spLocks noGrp="1"/>
          </p:cNvSpPr>
          <p:nvPr>
            <p:ph type="title"/>
          </p:nvPr>
        </p:nvSpPr>
        <p:spPr>
          <a:xfrm>
            <a:off x="838200" y="1524000"/>
            <a:ext cx="7467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body" idx="1"/>
          </p:nvPr>
        </p:nvSpPr>
        <p:spPr>
          <a:xfrm>
            <a:off x="1219200" y="2590800"/>
            <a:ext cx="67056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28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2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16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8200" y="1524000"/>
            <a:ext cx="7467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1219200" y="2590800"/>
            <a:ext cx="32766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Char char="•"/>
              <a:defRPr sz="2800"/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Char char="–"/>
              <a:defRPr sz="2400"/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Char char="•"/>
              <a:defRPr sz="2000"/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 sz="18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4648200" y="2590800"/>
            <a:ext cx="32766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Char char="•"/>
              <a:defRPr sz="2800"/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Char char="–"/>
              <a:defRPr sz="2400"/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Char char="•"/>
              <a:defRPr sz="2000"/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 sz="18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8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Char char="•"/>
              <a:defRPr sz="2400"/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Char char="–"/>
              <a:defRPr sz="2000"/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Char char="•"/>
              <a:defRPr sz="1800"/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 sz="16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Char char="•"/>
              <a:defRPr sz="2400"/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Char char="–"/>
              <a:defRPr sz="2000"/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Char char="•"/>
              <a:defRPr sz="1800"/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 sz="16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1600"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>
            <a:spLocks noGrp="1"/>
          </p:cNvSpPr>
          <p:nvPr>
            <p:ph type="title"/>
          </p:nvPr>
        </p:nvSpPr>
        <p:spPr>
          <a:xfrm>
            <a:off x="838200" y="1524000"/>
            <a:ext cx="7467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Char char="•"/>
              <a:defRPr sz="3200"/>
            </a:lvl1pPr>
            <a:lvl2pPr marL="914400" lvl="1" indent="-3175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Char char="–"/>
              <a:defRPr sz="2800"/>
            </a:lvl2pPr>
            <a:lvl3pPr marL="1371600" lvl="2" indent="-3175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Char char="•"/>
              <a:defRPr sz="2400"/>
            </a:lvl3pPr>
            <a:lvl4pPr marL="1828800" lvl="3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 sz="20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2000"/>
            </a:lvl5pPr>
            <a:lvl6pPr marL="2743200" lvl="5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2000"/>
            </a:lvl6pPr>
            <a:lvl7pPr marL="3200400" lvl="6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2000"/>
            </a:lvl7pPr>
            <a:lvl8pPr marL="3657600" lvl="7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2000"/>
            </a:lvl8pPr>
            <a:lvl9pPr marL="4114800" lvl="8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»"/>
              <a:defRPr sz="2000"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3600" b="1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1" name="Google Shape;51;p1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400"/>
              <a:buFont typeface="Domine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Font typeface="Domine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400"/>
              <a:buFont typeface="Domine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Domine"/>
              <a:buNone/>
              <a:defRPr sz="9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7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3498850" cy="12112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7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2719388"/>
            <a:ext cx="9183688" cy="413861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838200" y="1524000"/>
            <a:ext cx="7467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3600" b="1" i="0" u="none" strike="noStrike" cap="none">
                <a:solidFill>
                  <a:srgbClr val="003C7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body" idx="1"/>
          </p:nvPr>
        </p:nvSpPr>
        <p:spPr>
          <a:xfrm>
            <a:off x="1219200" y="2590800"/>
            <a:ext cx="67056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28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2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•"/>
              <a:defRPr sz="16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–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3C78"/>
              </a:buClr>
              <a:buSzPts val="1400"/>
              <a:buFont typeface="Domine"/>
              <a:buChar char="»"/>
              <a:defRPr sz="2000" b="0" i="0" u="none" strike="noStrike" cap="none">
                <a:solidFill>
                  <a:srgbClr val="003C78"/>
                </a:solidFill>
                <a:latin typeface="Domine"/>
                <a:ea typeface="Domine"/>
                <a:cs typeface="Domine"/>
                <a:sym typeface="Domine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6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>
            <a:spLocks noGrp="1"/>
          </p:cNvSpPr>
          <p:nvPr>
            <p:ph type="ctrTitle"/>
          </p:nvPr>
        </p:nvSpPr>
        <p:spPr>
          <a:xfrm>
            <a:off x="381000" y="2438400"/>
            <a:ext cx="8382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Lukion oppimäärä ja päättöarviointi</a:t>
            </a:r>
            <a:endParaRPr sz="4600" b="1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7" name="Google Shape;67;p1"/>
          <p:cNvSpPr txBox="1"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rebuchet MS"/>
              <a:buNone/>
            </a:pPr>
            <a:endParaRPr sz="2400" b="1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"/>
          <p:cNvSpPr txBox="1">
            <a:spLocks noGrp="1"/>
          </p:cNvSpPr>
          <p:nvPr>
            <p:ph type="body" idx="1"/>
          </p:nvPr>
        </p:nvSpPr>
        <p:spPr>
          <a:xfrm>
            <a:off x="1219200" y="995025"/>
            <a:ext cx="7429800" cy="56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-"/>
            </a:pPr>
            <a:r>
              <a:rPr lang="fi-FI" dirty="0"/>
              <a:t>Keväällä ylioppilaaksi aikovan opiskelijan on suoritettava opinto-ohjelmansa mukaiset oppimäärät hyväksytysti viimeistään 17.4.2026.</a:t>
            </a:r>
            <a:endParaRPr dirty="0"/>
          </a:p>
          <a:p>
            <a:pPr marL="45720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-"/>
            </a:pPr>
            <a:r>
              <a:rPr lang="fi-FI" dirty="0"/>
              <a:t>Osallistumisoikeus yo-kirjoituksiin määritellään erikseen.</a:t>
            </a:r>
            <a:endParaRPr sz="1200" b="1" i="1" dirty="0">
              <a:solidFill>
                <a:srgbClr val="333333"/>
              </a:solidFill>
              <a:highlight>
                <a:srgbClr val="E6E9EF"/>
              </a:highlight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/>
          <p:nvPr/>
        </p:nvSpPr>
        <p:spPr>
          <a:xfrm>
            <a:off x="323528" y="188640"/>
            <a:ext cx="2664296" cy="7200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3"/>
          <p:cNvSpPr txBox="1">
            <a:spLocks noGrp="1"/>
          </p:cNvSpPr>
          <p:nvPr>
            <p:ph type="title"/>
          </p:nvPr>
        </p:nvSpPr>
        <p:spPr>
          <a:xfrm>
            <a:off x="899592" y="260648"/>
            <a:ext cx="7467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lvl="0" indent="-165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fi-FI"/>
              <a:t>Päättöarviointi</a:t>
            </a:r>
            <a:endParaRPr i="0" u="none" strike="noStrike" cap="none">
              <a:solidFill>
                <a:srgbClr val="003C78"/>
              </a:solidFill>
            </a:endParaRPr>
          </a:p>
        </p:txBody>
      </p:sp>
      <p:sp>
        <p:nvSpPr>
          <p:cNvPr id="80" name="Google Shape;80;p3"/>
          <p:cNvSpPr txBox="1">
            <a:spLocks noGrp="1"/>
          </p:cNvSpPr>
          <p:nvPr>
            <p:ph type="body" idx="1"/>
          </p:nvPr>
        </p:nvSpPr>
        <p:spPr>
          <a:xfrm>
            <a:off x="628775" y="1484775"/>
            <a:ext cx="7969200" cy="46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Opiskelija on suorittanut oppiaineen oppimäärän, kun hän on suorittanut oppiaineen pakolliset ja valitsemansa valtakunnalliset valinnaiset opintojaksot, joista </a:t>
            </a:r>
            <a:r>
              <a:rPr lang="fi-FI" u="sng" dirty="0"/>
              <a:t>riittävä määrä </a:t>
            </a:r>
            <a:r>
              <a:rPr lang="fi-FI" dirty="0"/>
              <a:t>on hyväksytysti opiskeltuja.</a:t>
            </a:r>
            <a:endParaRPr dirty="0"/>
          </a:p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Oppiaineen päättöarvosanan pohjana on numeroin arvosteltujen pakollisten ja valtakunnallisten valinnaisten opintojaksojen keskiarvo (opintopistein painotettu).</a:t>
            </a:r>
            <a:endParaRPr sz="1200" b="1" dirty="0">
              <a:solidFill>
                <a:srgbClr val="333333"/>
              </a:solidFill>
              <a:highlight>
                <a:srgbClr val="E6E9EF"/>
              </a:highlight>
              <a:latin typeface="Ubuntu"/>
              <a:ea typeface="Ubuntu"/>
              <a:cs typeface="Ubuntu"/>
              <a:sym typeface="Ubuntu"/>
            </a:endParaRPr>
          </a:p>
          <a:p>
            <a:pPr marL="45720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/>
          </a:p>
          <a:p>
            <a:pPr marL="342900" marR="0" lvl="0" indent="-165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C78"/>
              </a:buClr>
              <a:buSzPts val="2800"/>
              <a:buFont typeface="Domine"/>
              <a:buNone/>
            </a:pPr>
            <a:endParaRPr dirty="0"/>
          </a:p>
        </p:txBody>
      </p:sp>
      <p:sp>
        <p:nvSpPr>
          <p:cNvPr id="81" name="Google Shape;81;p3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Forssan yhteislyseo</a:t>
            </a:r>
            <a:endParaRPr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/>
          <p:nvPr/>
        </p:nvSpPr>
        <p:spPr>
          <a:xfrm>
            <a:off x="323528" y="188640"/>
            <a:ext cx="2664296" cy="7200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4"/>
          <p:cNvSpPr txBox="1">
            <a:spLocks noGrp="1"/>
          </p:cNvSpPr>
          <p:nvPr>
            <p:ph type="title"/>
          </p:nvPr>
        </p:nvSpPr>
        <p:spPr>
          <a:xfrm>
            <a:off x="899592" y="260648"/>
            <a:ext cx="7467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Päättöarvosanan korotus </a:t>
            </a:r>
            <a:endParaRPr sz="3600" b="1" i="0" u="none" strike="noStrike" cap="none">
              <a:solidFill>
                <a:srgbClr val="003C7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8" name="Google Shape;88;p4"/>
          <p:cNvSpPr txBox="1">
            <a:spLocks noGrp="1"/>
          </p:cNvSpPr>
          <p:nvPr>
            <p:ph type="body" idx="1"/>
          </p:nvPr>
        </p:nvSpPr>
        <p:spPr>
          <a:xfrm>
            <a:off x="775000" y="1313575"/>
            <a:ext cx="7467600" cy="47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Abi voi yrittää korottaa oppiaineen päättöarvosanaa erillisessä kuulustelussa = tentissä. </a:t>
            </a:r>
            <a:endParaRPr dirty="0"/>
          </a:p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Arvosanan korottamiselle voi olla perusteena valinnaisten opintojaksojen aikana annettu lisänäyttö sekä se, että opiskelijan tiedot ja taidot ovat oppiaineen päättövaiheessa opintojaksojen arvosanojen perusteella määräytyvää arvosanaa paremmat. </a:t>
            </a:r>
            <a:endParaRPr sz="2400" dirty="0"/>
          </a:p>
        </p:txBody>
      </p:sp>
      <p:sp>
        <p:nvSpPr>
          <p:cNvPr id="89" name="Google Shape;89;p4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Forssan yhteislyseo</a:t>
            </a:r>
            <a:endParaRPr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"/>
          <p:cNvSpPr/>
          <p:nvPr/>
        </p:nvSpPr>
        <p:spPr>
          <a:xfrm>
            <a:off x="323528" y="188640"/>
            <a:ext cx="2664296" cy="7200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899600" y="260650"/>
            <a:ext cx="7698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fi-FI" sz="3200">
                <a:latin typeface="Domine"/>
                <a:ea typeface="Domine"/>
                <a:cs typeface="Domine"/>
                <a:sym typeface="Domine"/>
              </a:rPr>
              <a:t>Päättötodistuksen suoritusmerkinnät</a:t>
            </a:r>
            <a:endParaRPr sz="4000" b="1" i="0" u="none" strike="noStrike" cap="none">
              <a:solidFill>
                <a:srgbClr val="003C7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541025" y="1125950"/>
            <a:ext cx="8130000" cy="50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Mikäli opiskelija pyytää </a:t>
            </a:r>
            <a:r>
              <a:rPr lang="fi-FI" u="sng" dirty="0"/>
              <a:t>viimeisen opintovuoden 3. jakson aikana,</a:t>
            </a:r>
            <a:r>
              <a:rPr lang="fi-FI" dirty="0"/>
              <a:t> hän on oikeutettu saamaan päättötodistukseen </a:t>
            </a:r>
            <a:r>
              <a:rPr lang="fi-FI" u="sng" dirty="0"/>
              <a:t>suoritusmerkinnän (S) numeron tilalle</a:t>
            </a:r>
            <a:r>
              <a:rPr lang="fi-FI" dirty="0"/>
              <a:t> seuraavista oppiaineista:</a:t>
            </a:r>
            <a:endParaRPr dirty="0"/>
          </a:p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liikunnasta, </a:t>
            </a:r>
            <a:endParaRPr dirty="0"/>
          </a:p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sellaisesta oppiaineesta, jossa opiskelijan suorittama oppimäärä on vain 2 op sekä </a:t>
            </a:r>
            <a:endParaRPr dirty="0"/>
          </a:p>
          <a:p>
            <a:pPr marL="457200" lvl="0" indent="-317500" algn="l" rtl="0">
              <a:spcBef>
                <a:spcPts val="560"/>
              </a:spcBef>
              <a:spcAft>
                <a:spcPts val="0"/>
              </a:spcAft>
              <a:buSzPts val="1400"/>
              <a:buChar char="●"/>
            </a:pPr>
            <a:r>
              <a:rPr lang="fi-FI" dirty="0"/>
              <a:t>vieraasta kielestä, mikäli opiskelijan suorittama oppimäärä on korkeintaan 4 op.</a:t>
            </a:r>
          </a:p>
          <a:p>
            <a:pPr marL="342900" marR="0" lvl="0" indent="-165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C78"/>
              </a:buClr>
              <a:buSzPts val="2800"/>
              <a:buFont typeface="Domine"/>
              <a:buNone/>
            </a:pPr>
            <a:endParaRPr sz="2400" dirty="0"/>
          </a:p>
        </p:txBody>
      </p:sp>
      <p:sp>
        <p:nvSpPr>
          <p:cNvPr id="97" name="Google Shape;97;p5"/>
          <p:cNvSpPr txBox="1">
            <a:spLocks noGrp="1"/>
          </p:cNvSpPr>
          <p:nvPr>
            <p:ph type="ftr" idx="11"/>
          </p:nvPr>
        </p:nvSpPr>
        <p:spPr>
          <a:xfrm>
            <a:off x="368300" y="65151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1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Forssan yhteislyseo</a:t>
            </a:r>
            <a:endParaRPr sz="1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"/>
          <p:cNvSpPr txBox="1">
            <a:spLocks noGrp="1"/>
          </p:cNvSpPr>
          <p:nvPr>
            <p:ph type="ctrTitle"/>
          </p:nvPr>
        </p:nvSpPr>
        <p:spPr>
          <a:xfrm>
            <a:off x="381000" y="2438400"/>
            <a:ext cx="8382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4600" b="1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3" name="Google Shape;103;p6"/>
          <p:cNvSpPr txBox="1"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rebuchet MS"/>
              <a:buNone/>
            </a:pPr>
            <a:endParaRPr sz="2400" b="1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164</Words>
  <Application>Microsoft Office PowerPoint</Application>
  <PresentationFormat>Näytössä katseltava diaesitys (4:3)</PresentationFormat>
  <Paragraphs>20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Trebuchet MS</vt:lpstr>
      <vt:lpstr>Times New Roman</vt:lpstr>
      <vt:lpstr>Ubuntu</vt:lpstr>
      <vt:lpstr>Domine</vt:lpstr>
      <vt:lpstr>Blank Presentation</vt:lpstr>
      <vt:lpstr>Lukion oppimäärä ja päättöarviointi</vt:lpstr>
      <vt:lpstr>PowerPoint-esitys</vt:lpstr>
      <vt:lpstr>Päättöarviointi</vt:lpstr>
      <vt:lpstr>Päättöarvosanan korotus </vt:lpstr>
      <vt:lpstr>Päättötodistuksen suoritusmerkinnät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Mäkelä</dc:creator>
  <cp:lastModifiedBy>Hanne Elo-Anttila</cp:lastModifiedBy>
  <cp:revision>4</cp:revision>
  <dcterms:modified xsi:type="dcterms:W3CDTF">2025-11-04T10:55:05Z</dcterms:modified>
</cp:coreProperties>
</file>