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6"/>
  </p:notesMasterIdLst>
  <p:sldIdLst>
    <p:sldId id="256" r:id="rId2"/>
    <p:sldId id="267" r:id="rId3"/>
    <p:sldId id="272" r:id="rId4"/>
    <p:sldId id="268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20" autoAdjust="0"/>
  </p:normalViewPr>
  <p:slideViewPr>
    <p:cSldViewPr snapToGrid="0">
      <p:cViewPr varScale="1">
        <p:scale>
          <a:sx n="102" d="100"/>
          <a:sy n="102" d="100"/>
        </p:scale>
        <p:origin x="918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C6A0B5-6382-41DE-A802-733D358FB948}" type="datetimeFigureOut">
              <a:rPr lang="fi-FI" smtClean="0"/>
              <a:t>21.6.2023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AC88AE-1373-4458-824B-2FAFCCFF321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10904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Katsotaan </a:t>
            </a:r>
            <a:r>
              <a:rPr lang="fi-FI" dirty="0" err="1"/>
              <a:t>Studeon</a:t>
            </a:r>
            <a:r>
              <a:rPr lang="fi-FI" dirty="0"/>
              <a:t> video aiheesta.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744534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123363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72809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21.6.2023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99809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ama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21.6.2023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60917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21.6.2023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361668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21.6.2023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434507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21.6.2023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77990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arak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21.6.2023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745638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uvan sara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21.6.2023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484354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21.6.2023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786521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FEAE4B10-524C-4858-BD7B-AAC334FD0DBB}" type="datetimeFigureOut">
              <a:rPr lang="fi-FI" smtClean="0"/>
              <a:t>21.6.2023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43977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21.6.2023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83596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21.6.2023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7120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21.6.2023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56616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21.6.2023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25869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21.6.2023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55003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21.6.2023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62146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21.6.2023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58520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21.6.2023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69835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E4B10-524C-4858-BD7B-AAC334FD0DBB}" type="datetimeFigureOut">
              <a:rPr lang="fi-FI" smtClean="0"/>
              <a:t>21.6.2023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642803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2B91D06-7FE7-D916-5815-429EC4C570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Aineen olomuodot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6D98DE4-C2FA-27EE-4022-B037F2059A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KPL 1.3</a:t>
            </a:r>
          </a:p>
        </p:txBody>
      </p:sp>
    </p:spTree>
    <p:extLst>
      <p:ext uri="{BB962C8B-B14F-4D97-AF65-F5344CB8AC3E}">
        <p14:creationId xmlns:p14="http://schemas.microsoft.com/office/powerpoint/2010/main" val="3530574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Olomuotojen muutokset</a:t>
            </a:r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6A1E347A-2114-FB96-E6AD-EB5C6B8AD8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E1483C7D-6D42-A206-C5A0-40C27BB67A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400" y="2836368"/>
            <a:ext cx="6553200" cy="260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819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Energia olomuotojen muutoksessa</a:t>
            </a:r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6A1E347A-2114-FB96-E6AD-EB5C6B8AD8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052B246A-CD03-0DE5-002F-432196DFAD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4700" y="2222006"/>
            <a:ext cx="5562600" cy="3829050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58241A7F-206A-5094-C03D-AEF7E7D0A9B4}"/>
              </a:ext>
            </a:extLst>
          </p:cNvPr>
          <p:cNvSpPr txBox="1"/>
          <p:nvPr/>
        </p:nvSpPr>
        <p:spPr>
          <a:xfrm>
            <a:off x="9436230" y="3474811"/>
            <a:ext cx="2356701" cy="1323439"/>
          </a:xfrm>
          <a:prstGeom prst="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fi-FI" sz="2000" dirty="0">
                <a:solidFill>
                  <a:schemeClr val="bg1"/>
                </a:solidFill>
              </a:rPr>
              <a:t>Olomuodot ovat riippuvaisia lämpötilan lisäksi myös </a:t>
            </a:r>
            <a:r>
              <a:rPr lang="fi-FI" sz="2000" b="1" u="sng" dirty="0">
                <a:solidFill>
                  <a:schemeClr val="bg1"/>
                </a:solidFill>
              </a:rPr>
              <a:t>paineesta</a:t>
            </a:r>
            <a:r>
              <a:rPr lang="fi-FI" sz="20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294D5963-B563-8E7C-E592-AD96D4D5BC8D}"/>
              </a:ext>
            </a:extLst>
          </p:cNvPr>
          <p:cNvSpPr txBox="1"/>
          <p:nvPr/>
        </p:nvSpPr>
        <p:spPr>
          <a:xfrm>
            <a:off x="637600" y="4473415"/>
            <a:ext cx="2356701" cy="1631216"/>
          </a:xfrm>
          <a:prstGeom prst="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fi-FI" sz="2000" dirty="0">
                <a:solidFill>
                  <a:schemeClr val="bg1"/>
                </a:solidFill>
              </a:rPr>
              <a:t>Olomuodon muutos, jossa vapautuu lämpöä, on </a:t>
            </a:r>
            <a:r>
              <a:rPr lang="fi-FI" sz="2000" b="1" u="sng" dirty="0">
                <a:solidFill>
                  <a:schemeClr val="bg1"/>
                </a:solidFill>
              </a:rPr>
              <a:t>eksoterminen muutos</a:t>
            </a:r>
            <a:r>
              <a:rPr lang="fi-FI" sz="20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1E190E9B-88A8-EC3A-41C0-D677E9967DB8}"/>
              </a:ext>
            </a:extLst>
          </p:cNvPr>
          <p:cNvSpPr txBox="1"/>
          <p:nvPr/>
        </p:nvSpPr>
        <p:spPr>
          <a:xfrm>
            <a:off x="637599" y="2439468"/>
            <a:ext cx="2356701" cy="1631216"/>
          </a:xfrm>
          <a:prstGeom prst="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fi-FI" sz="2000" dirty="0">
                <a:solidFill>
                  <a:schemeClr val="bg1"/>
                </a:solidFill>
              </a:rPr>
              <a:t>Olomuodon muutos, jossa sitoutuu lämpöä, on </a:t>
            </a:r>
            <a:r>
              <a:rPr lang="fi-FI" sz="2000" b="1" u="sng" dirty="0">
                <a:solidFill>
                  <a:schemeClr val="bg1"/>
                </a:solidFill>
              </a:rPr>
              <a:t>endoterminen muutos</a:t>
            </a:r>
            <a:r>
              <a:rPr lang="fi-FI" sz="20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95731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Olomuotojen symbolinen merkintä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3373BC-74DF-ADED-87ED-6C33B3194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Monessa tilanteessa on tärkeää tietää, missä olomuodossa aine on.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Tämä merkitäänkin aineen perään suluissa, esim.</a:t>
            </a:r>
          </a:p>
          <a:p>
            <a:pPr lvl="1"/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jää H</a:t>
            </a:r>
            <a:r>
              <a:rPr lang="fi-FI" baseline="-25000" dirty="0">
                <a:ln w="3175">
                  <a:noFill/>
                </a:ln>
                <a:solidFill>
                  <a:schemeClr val="bg1"/>
                </a:solidFill>
                <a:effectLst/>
              </a:rPr>
              <a:t>2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O(s)</a:t>
            </a:r>
          </a:p>
          <a:p>
            <a:pPr lvl="1"/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sula rauta Fe(l)</a:t>
            </a:r>
          </a:p>
          <a:p>
            <a:pPr lvl="1"/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kaasumainen hiilidioksidi CO</a:t>
            </a:r>
            <a:r>
              <a:rPr lang="fi-FI" baseline="-25000" dirty="0">
                <a:ln w="3175">
                  <a:noFill/>
                </a:ln>
                <a:solidFill>
                  <a:schemeClr val="bg1"/>
                </a:solidFill>
                <a:effectLst/>
              </a:rPr>
              <a:t>2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(g)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Jos aine on liuenneena veteen, merkitään aineen perään (</a:t>
            </a:r>
            <a:r>
              <a:rPr lang="fi-FI" dirty="0" err="1">
                <a:ln w="3175">
                  <a:noFill/>
                </a:ln>
                <a:solidFill>
                  <a:schemeClr val="bg1"/>
                </a:solidFill>
                <a:effectLst/>
              </a:rPr>
              <a:t>aq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). Esim. veteen liuennut ruokasuola olisi NaCl(</a:t>
            </a:r>
            <a:r>
              <a:rPr lang="fi-FI" dirty="0" err="1">
                <a:ln w="3175">
                  <a:noFill/>
                </a:ln>
                <a:solidFill>
                  <a:schemeClr val="bg1"/>
                </a:solidFill>
                <a:effectLst/>
              </a:rPr>
              <a:t>aq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689274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Berliini">
  <a:themeElements>
    <a:clrScheme name="Berliini">
      <a:dk1>
        <a:sysClr val="windowText" lastClr="000000"/>
      </a:dk1>
      <a:lt1>
        <a:sysClr val="window" lastClr="FFFFFF"/>
      </a:lt1>
      <a:dk2>
        <a:srgbClr val="6A9C41"/>
      </a:dk2>
      <a:lt2>
        <a:srgbClr val="E7E6E6"/>
      </a:lt2>
      <a:accent1>
        <a:srgbClr val="A7D535"/>
      </a:accent1>
      <a:accent2>
        <a:srgbClr val="EACA4F"/>
      </a:accent2>
      <a:accent3>
        <a:srgbClr val="FD9850"/>
      </a:accent3>
      <a:accent4>
        <a:srgbClr val="F46442"/>
      </a:accent4>
      <a:accent5>
        <a:srgbClr val="54D289"/>
      </a:accent5>
      <a:accent6>
        <a:srgbClr val="6AD8CB"/>
      </a:accent6>
      <a:hlink>
        <a:srgbClr val="CAFB50"/>
      </a:hlink>
      <a:folHlink>
        <a:srgbClr val="DEFF8B"/>
      </a:folHlink>
    </a:clrScheme>
    <a:fontScheme name="Berliini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ini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3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06000"/>
                <a:satMod val="120000"/>
                <a:lumMod val="7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B587E4A9-1405-4B4F-8BC3-512EE08D2EBF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TM04033917[[fn=Berliini]]</Template>
  <TotalTime>331</TotalTime>
  <Words>108</Words>
  <Application>Microsoft Office PowerPoint</Application>
  <PresentationFormat>Laajakuva</PresentationFormat>
  <Paragraphs>20</Paragraphs>
  <Slides>4</Slides>
  <Notes>3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4</vt:i4>
      </vt:variant>
    </vt:vector>
  </HeadingPairs>
  <TitlesOfParts>
    <vt:vector size="8" baseType="lpstr">
      <vt:lpstr>Arial</vt:lpstr>
      <vt:lpstr>Calibri</vt:lpstr>
      <vt:lpstr>Trebuchet MS</vt:lpstr>
      <vt:lpstr>Berliini</vt:lpstr>
      <vt:lpstr>Aineen olomuodot</vt:lpstr>
      <vt:lpstr>Olomuotojen muutokset</vt:lpstr>
      <vt:lpstr>Energia olomuotojen muutoksessa</vt:lpstr>
      <vt:lpstr>Olomuotojen symbolinen merkintä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Kemia yhteiskunnassa</dc:title>
  <dc:creator>Harjulampi Esa</dc:creator>
  <cp:lastModifiedBy>Harjulampi Esa</cp:lastModifiedBy>
  <cp:revision>48</cp:revision>
  <dcterms:created xsi:type="dcterms:W3CDTF">2023-06-03T06:03:40Z</dcterms:created>
  <dcterms:modified xsi:type="dcterms:W3CDTF">2023-06-21T07:13:36Z</dcterms:modified>
</cp:coreProperties>
</file>