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73" r:id="rId6"/>
    <p:sldId id="282" r:id="rId7"/>
    <p:sldId id="283" r:id="rId8"/>
    <p:sldId id="284" r:id="rId9"/>
    <p:sldId id="285" r:id="rId10"/>
    <p:sldId id="286" r:id="rId11"/>
    <p:sldId id="279" r:id="rId12"/>
    <p:sldId id="280" r:id="rId13"/>
    <p:sldId id="281" r:id="rId14"/>
    <p:sldId id="287" r:id="rId15"/>
    <p:sldId id="288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13.6.2023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A2B5AF8E-A8F5-44F6-A878-BD9D09405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4" descr="Kädet henkilöiltä">
            <a:extLst>
              <a:ext uri="{FF2B5EF4-FFF2-40B4-BE49-F238E27FC236}">
                <a16:creationId xmlns:a16="http://schemas.microsoft.com/office/drawing/2014/main" id="{82B71B38-F1E4-9462-686A-69E22BB4D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-3274" y="9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6. </a:t>
            </a:r>
            <a:r>
              <a:rPr lang="en-US" err="1">
                <a:cs typeface="Calibri Light"/>
              </a:rPr>
              <a:t>Psyykkisen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hyvinvoinnin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ylläpitäminen</a:t>
            </a:r>
            <a:endParaRPr lang="en-US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cxnSp>
        <p:nvCxnSpPr>
          <p:cNvPr id="35" name="Straight Connector 30">
            <a:extLst>
              <a:ext uri="{FF2B5EF4-FFF2-40B4-BE49-F238E27FC236}">
                <a16:creationId xmlns:a16="http://schemas.microsoft.com/office/drawing/2014/main" id="{32EEDFD0-E50B-4516-A185-DA1CE93EE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</a:t>
            </a:r>
            <a:r>
              <a:rPr lang="fi-FI" dirty="0" err="1"/>
              <a:t>defensseistä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17" y="2084831"/>
            <a:ext cx="7540007" cy="44397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</a:t>
            </a:r>
            <a:r>
              <a:rPr lang="fi-FI" sz="2400" b="1" dirty="0"/>
              <a:t>Torjunta: </a:t>
            </a:r>
            <a:r>
              <a:rPr lang="fi-FI" sz="2400" dirty="0"/>
              <a:t>vaikeiden tunteiden ja asioiden tukahduttaminen</a:t>
            </a:r>
            <a:endParaRPr lang="fi-FI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Kieltäminen:</a:t>
            </a:r>
            <a:r>
              <a:rPr lang="fi-FI" sz="2400" dirty="0"/>
              <a:t> ilmeisen tosiasian kiistäminen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Apua hylkivä valittaminen: </a:t>
            </a:r>
            <a:r>
              <a:rPr lang="fi-FI" sz="2400" dirty="0"/>
              <a:t>tyytymättömyyden ilmaiseminen ilman, että tarjottua tukea hyväksytään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Kohteensiirto: </a:t>
            </a:r>
            <a:r>
              <a:rPr lang="fi-FI" sz="2400" dirty="0"/>
              <a:t>sijaiskohteen etsiminen kielteisille tunteille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Dramatisointi:</a:t>
            </a:r>
            <a:r>
              <a:rPr lang="fi-FI" sz="2400" dirty="0"/>
              <a:t> tarpeettoman tunteikas tyyli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Jalostaminen (sublimaatio): </a:t>
            </a:r>
            <a:r>
              <a:rPr lang="fi-FI" sz="2400" dirty="0"/>
              <a:t>epämiellyttävän olon helpottaminen rakentavalla toiminnalla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Huumori</a:t>
            </a:r>
            <a:endParaRPr lang="fi-FI" sz="2400" dirty="0"/>
          </a:p>
          <a:p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1135" y="6380888"/>
            <a:ext cx="5901459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146" name="Picture 2" descr="Free Ilmainen kuvapankkikuva tunnisteilla aikuinen, asu, asunto Stock Photo">
            <a:extLst>
              <a:ext uri="{FF2B5EF4-FFF2-40B4-BE49-F238E27FC236}">
                <a16:creationId xmlns:a16="http://schemas.microsoft.com/office/drawing/2014/main" id="{BC29EEA5-DA1A-5D4D-8B9C-454AB1465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16079"/>
          <a:stretch/>
        </p:blipFill>
        <p:spPr bwMode="auto">
          <a:xfrm>
            <a:off x="8543801" y="2204265"/>
            <a:ext cx="3298793" cy="29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9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selviytymiskeinot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90" y="2084832"/>
            <a:ext cx="6851836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</a:t>
            </a:r>
            <a:r>
              <a:rPr lang="fi-FI" sz="2400" b="1" dirty="0"/>
              <a:t>Selviytymiskeinot</a:t>
            </a:r>
            <a:r>
              <a:rPr lang="fi-FI" sz="2400" dirty="0"/>
              <a:t> (hallintakeinot, </a:t>
            </a:r>
            <a:r>
              <a:rPr lang="fi-FI" sz="2400" dirty="0" err="1"/>
              <a:t>coping</a:t>
            </a:r>
            <a:r>
              <a:rPr lang="fi-FI" sz="2400" dirty="0"/>
              <a:t>): melko tietoisia ja harkittuja keinoja säädellä stressiä ja ahdistusta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Selviytymiskeinoista esitetty eri teorioita (esim. </a:t>
            </a:r>
            <a:r>
              <a:rPr lang="fi-FI" sz="2400" dirty="0" err="1"/>
              <a:t>Lazarus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Osa psykologeista kritisoi selviytymiskeinojen ja defenssien erottelemista:</a:t>
            </a:r>
            <a:endParaRPr lang="fi-FI" sz="2400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ym typeface="Wingdings" pitchFamily="2" charset="2"/>
              </a:rPr>
              <a:t>selviytymispyrkimyksissä aina mukana myös ei-tietoisia prosesseja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err="1"/>
              <a:t>selviytymis</a:t>
            </a:r>
            <a:r>
              <a:rPr lang="fi-FI" dirty="0"/>
              <a:t>- ja suojautumiskeinot voidaan nähdä kokonaisuutena</a:t>
            </a:r>
            <a:endParaRPr lang="fi-FI" sz="200" dirty="0">
              <a:sym typeface="Wingdings" pitchFamily="2" charset="2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92920"/>
            <a:ext cx="5901459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6386" name="Picture 2" descr="Free Ilmainen kuvapankkikuva tunnisteilla eläin, hevonen, hijab Stock Photo">
            <a:extLst>
              <a:ext uri="{FF2B5EF4-FFF2-40B4-BE49-F238E27FC236}">
                <a16:creationId xmlns:a16="http://schemas.microsoft.com/office/drawing/2014/main" id="{71AA83A4-EB2C-534B-84D0-DE177C51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26897"/>
          <a:stretch/>
        </p:blipFill>
        <p:spPr bwMode="auto">
          <a:xfrm>
            <a:off x="8036614" y="2201117"/>
            <a:ext cx="3903245" cy="31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4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585216"/>
            <a:ext cx="10732168" cy="1499616"/>
          </a:xfrm>
        </p:spPr>
        <p:txBody>
          <a:bodyPr>
            <a:normAutofit/>
          </a:bodyPr>
          <a:lstStyle/>
          <a:p>
            <a:r>
              <a:rPr lang="fi-FI" sz="4800" dirty="0"/>
              <a:t>Richard </a:t>
            </a:r>
            <a:r>
              <a:rPr lang="fi-FI" sz="4800" dirty="0" err="1"/>
              <a:t>lazaruksen</a:t>
            </a:r>
            <a:r>
              <a:rPr lang="fi-FI" sz="4800" dirty="0"/>
              <a:t> teoria selviytymiskeinoista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459" y="2084832"/>
            <a:ext cx="6829046" cy="399111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</a:t>
            </a:r>
            <a:r>
              <a:rPr lang="fi-FI" b="1" dirty="0"/>
              <a:t>Tunnekeskeiset selviytymiskeinot:</a:t>
            </a:r>
            <a:r>
              <a:rPr lang="fi-FI" dirty="0"/>
              <a:t> keskitytään helpottamaan epämiellyttäviä tunteita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suunnataan tarkkaavaisuus myönteisiä tunteita synnyttäviin asioihin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Ongelmakeskeiset selviytymiskeinot: </a:t>
            </a:r>
            <a:r>
              <a:rPr lang="fi-FI" dirty="0"/>
              <a:t>yritetään aktiivisesti käsitellä ja muuttaa asioita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suunnataan tarkkaavaisuus ongelman ratkaisemiseen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Käytännössä usein yhdistellään ongelma- ja tunnekeskeisiä selviytymiskeinoja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Selviytymiskeinot yksilöllisiä, mutta eivät pysyviä persoonallisuuden ominaisuuksia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92920"/>
            <a:ext cx="5901459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8434" name="Picture 2" descr="Free Ilmainen kuvapankkikuva tunnisteilla afroamerikkalaiset naiset, ihmiset, ihmiset puhuvat Stock Photo">
            <a:extLst>
              <a:ext uri="{FF2B5EF4-FFF2-40B4-BE49-F238E27FC236}">
                <a16:creationId xmlns:a16="http://schemas.microsoft.com/office/drawing/2014/main" id="{2BA67684-9AAE-584C-BAE0-172EF8F4F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13662"/>
          <a:stretch/>
        </p:blipFill>
        <p:spPr bwMode="auto">
          <a:xfrm>
            <a:off x="400249" y="2084832"/>
            <a:ext cx="3903122" cy="33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1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Psykologinen joustavuus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79" y="2067001"/>
            <a:ext cx="6544421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</a:t>
            </a:r>
            <a:r>
              <a:rPr lang="fi-FI" sz="2400" b="1" dirty="0"/>
              <a:t> Psykologinen joustavuus: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/>
              <a:t>taitoa toimia stressaavissa tilanteissa tietoisesti, tarkoituksenmukaisesti ja arvojensa ohjaamana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/>
              <a:t>taitoa muuttaa toimintaansa tarvittaessa 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 Auttaa toimimaan hyvinvointiaan edistävillä tavoilla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 Psykologisen joustavuuden puuttuessa automaattiset ajatukset, tunnereaktiot ja toimintatavat ohjaavat stressaavissa tilanteissa käyttäytymistä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9458" name="Picture 2" descr="Free Ilmainen kuvapankkikuva tunnisteilla blondi, hauskanpito, iäkäs mies Stock Photo">
            <a:extLst>
              <a:ext uri="{FF2B5EF4-FFF2-40B4-BE49-F238E27FC236}">
                <a16:creationId xmlns:a16="http://schemas.microsoft.com/office/drawing/2014/main" id="{F44AB54E-687A-E94F-B350-6D2F91BC2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29" y="1014493"/>
            <a:ext cx="3499302" cy="52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Psyykkinen tasapaino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74" y="2249424"/>
            <a:ext cx="6291072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</a:t>
            </a:r>
            <a:r>
              <a:rPr lang="fi-FI" sz="2400" b="1" dirty="0"/>
              <a:t>syykkinen</a:t>
            </a:r>
            <a:r>
              <a:rPr lang="fi-FI" sz="2400" dirty="0"/>
              <a:t> </a:t>
            </a:r>
            <a:r>
              <a:rPr lang="fi-FI" sz="2400" b="1" dirty="0"/>
              <a:t>tasapaino:</a:t>
            </a:r>
            <a:r>
              <a:rPr lang="fi-FI" sz="2400" dirty="0"/>
              <a:t> mielen tasapaino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kokemus elämän ennustettavuudesta ja jatkuvuudesta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riittävät voimavarat selviytyä vastoinkäymisistä ja stressistä </a:t>
            </a:r>
          </a:p>
          <a:p>
            <a:pPr marL="128016" lvl="1" indent="0">
              <a:buNone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Hyvät tunnetaidot </a:t>
            </a:r>
            <a:r>
              <a:rPr lang="fi-FI" sz="2400" dirty="0"/>
              <a:t>tukevat psyykkistä tasapainoa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Psyykkistä tasapainoa uhkaavia asioita käsitellään </a:t>
            </a:r>
            <a:r>
              <a:rPr lang="fi-FI" sz="2400" b="1" dirty="0"/>
              <a:t>psykologisten säätelykeinojen </a:t>
            </a:r>
            <a:r>
              <a:rPr lang="fi-FI" sz="2400" dirty="0"/>
              <a:t>avulla</a:t>
            </a:r>
          </a:p>
        </p:txBody>
      </p:sp>
      <p:pic>
        <p:nvPicPr>
          <p:cNvPr id="1026" name="Picture 2" descr="Free Ilmainen kuvapankkikuva tunnisteilla asu, converse, harmaa tausta Stock Photo">
            <a:extLst>
              <a:ext uri="{FF2B5EF4-FFF2-40B4-BE49-F238E27FC236}">
                <a16:creationId xmlns:a16="http://schemas.microsoft.com/office/drawing/2014/main" id="{793E1932-40EB-CA46-B031-3F63B1AAB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2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Tunnetaidot ja Tunteiden säätely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2285999"/>
            <a:ext cx="6492232" cy="4207111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900" b="1" dirty="0"/>
              <a:t> </a:t>
            </a:r>
            <a:r>
              <a:rPr lang="fi-FI" sz="2800" b="1" dirty="0"/>
              <a:t>Tunnetaidot</a:t>
            </a:r>
            <a:r>
              <a:rPr lang="fi-FI" sz="2800" dirty="0"/>
              <a:t>: taitoja tunnistaa, sanoittaa ja ilmaista tunteita itsessä ja toisissa</a:t>
            </a:r>
          </a:p>
          <a:p>
            <a:pPr marL="0" indent="0">
              <a:buNone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Hyvät tunnetaidot suojaavat psyykkistä hyvinvointia ja mielenterveyttä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300" dirty="0"/>
              <a:t>erityisesti vaikeiden tunteiden tiedostaminen ja hyväksyminen</a:t>
            </a:r>
          </a:p>
          <a:p>
            <a:pPr marL="128016" lvl="1" indent="0">
              <a:buNone/>
            </a:pPr>
            <a:endParaRPr lang="fi-FI" sz="2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100" b="1" dirty="0"/>
              <a:t> </a:t>
            </a:r>
            <a:r>
              <a:rPr lang="fi-FI" sz="2800" dirty="0"/>
              <a:t>Tunnetaitoihin sisältyy tunteiden säätely</a:t>
            </a:r>
          </a:p>
          <a:p>
            <a:pPr marL="0" indent="0">
              <a:buNone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/>
              <a:t> Tunteiden säätely: </a:t>
            </a:r>
            <a:r>
              <a:rPr lang="fi-FI" sz="2800" dirty="0"/>
              <a:t>omien tunnereaktioiden ja -ilmausten säätelyä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100" dirty="0"/>
              <a:t>onnistunut tunteiden säätely auttaa reagoimaan tunteisiin </a:t>
            </a:r>
            <a:r>
              <a:rPr lang="fi-FI" sz="2100" b="1" dirty="0"/>
              <a:t>adaptiivisesti </a:t>
            </a:r>
            <a:endParaRPr lang="fi-FI" sz="2100" dirty="0"/>
          </a:p>
          <a:p>
            <a:pPr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pic>
        <p:nvPicPr>
          <p:cNvPr id="9218" name="Picture 2" descr="Free Ilmainen kuvapankkikuva tunnisteilla ihmiset, mallit, miehet Stock Photo">
            <a:extLst>
              <a:ext uri="{FF2B5EF4-FFF2-40B4-BE49-F238E27FC236}">
                <a16:creationId xmlns:a16="http://schemas.microsoft.com/office/drawing/2014/main" id="{A491C07E-9826-A34F-9DA9-8B5A5A9DE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2576" y="6493111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7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James </a:t>
            </a:r>
            <a:r>
              <a:rPr lang="fi-FI" dirty="0" err="1"/>
              <a:t>grossin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Tunteiden säätelyn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</a:t>
            </a:r>
            <a:r>
              <a:rPr lang="fi-FI" sz="2400" dirty="0"/>
              <a:t>Teoria kuvaa tunteiden säätelyä ajallisesti kahdella tavalla</a:t>
            </a:r>
          </a:p>
          <a:p>
            <a:pPr marL="0" indent="0">
              <a:buNone/>
            </a:pPr>
            <a:r>
              <a:rPr lang="fi-FI" sz="2400" b="1" dirty="0"/>
              <a:t>1. Ennakoivat säätelykeinot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pyritään</a:t>
            </a:r>
            <a:r>
              <a:rPr lang="fi-FI" sz="2400" b="1" dirty="0"/>
              <a:t> </a:t>
            </a:r>
            <a:r>
              <a:rPr lang="fi-FI" sz="2400" dirty="0"/>
              <a:t>vaikuttamaan tulevassa tilanteessa syntyviin tunteisiin ja niiden voimakkuuteen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2. Reaktiosidonnaiset säätelykeinot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tunteiden säätelyä, jota käytetään</a:t>
            </a:r>
            <a:r>
              <a:rPr lang="fi-FI" sz="2400" b="1" dirty="0"/>
              <a:t> </a:t>
            </a:r>
            <a:r>
              <a:rPr lang="fi-FI" sz="2400" dirty="0"/>
              <a:t>tunnereaktion syntymisen jälkeen</a:t>
            </a:r>
          </a:p>
        </p:txBody>
      </p:sp>
      <p:pic>
        <p:nvPicPr>
          <p:cNvPr id="8196" name="Picture 4" descr="Free Ilmainen kuvapankkikuva tunnisteilla ammatillinen henkilö, Ammatti, ammattilainen Stock Photo">
            <a:extLst>
              <a:ext uri="{FF2B5EF4-FFF2-40B4-BE49-F238E27FC236}">
                <a16:creationId xmlns:a16="http://schemas.microsoft.com/office/drawing/2014/main" id="{82ED7B21-AF37-E442-81EE-EF17BFC6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0490" y="640080"/>
            <a:ext cx="37232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5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956D3-D515-DA47-8F86-E9AF7AB9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876483" cy="1499616"/>
          </a:xfrm>
        </p:spPr>
        <p:txBody>
          <a:bodyPr>
            <a:normAutofit/>
          </a:bodyPr>
          <a:lstStyle/>
          <a:p>
            <a:r>
              <a:rPr lang="fi-FI" dirty="0"/>
              <a:t>Leslie </a:t>
            </a:r>
            <a:r>
              <a:rPr lang="fi-FI" dirty="0" err="1"/>
              <a:t>greenbergin</a:t>
            </a:r>
            <a:r>
              <a:rPr lang="fi-FI" dirty="0"/>
              <a:t> Tunneteoria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B909C-8EC5-E74B-8189-B111F72D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189748"/>
            <a:ext cx="10285556" cy="3931920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Ensisijaiset adaptiiviset tunteet:</a:t>
            </a:r>
            <a:r>
              <a:rPr lang="fi-FI" sz="2400" dirty="0"/>
              <a:t> yksilön perusreaktioita tunteita herättäviin tilanteisiin, auttavat selviytymään ja toimimaan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/>
              <a:t>esim. uhka </a:t>
            </a:r>
            <a:r>
              <a:rPr lang="fi-FI" sz="2000" dirty="0">
                <a:latin typeface="TW Cen MT"/>
              </a:rPr>
              <a:t>→</a:t>
            </a:r>
            <a:r>
              <a:rPr lang="fi-FI" sz="2000" dirty="0"/>
              <a:t> pelon tunne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Ensisijaiset epäadaptiiviset tunteet</a:t>
            </a:r>
            <a:r>
              <a:rPr lang="fi-FI" sz="2400" dirty="0"/>
              <a:t>: toistuvia, vaikeasti muutettavia ja usein lapsuudessa opittuja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/>
              <a:t>esim. pelkoon liittyvä häpeä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Toissijaiset tunteet: </a:t>
            </a:r>
            <a:r>
              <a:rPr lang="fi-FI" sz="2400" dirty="0"/>
              <a:t>syntyvät, kun ensisijaista tunnetta ei tunnisteta tai siltä suojaudutaan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/>
              <a:t>esim. kiukku, jonka alla on pelko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Välineelliset tunteet</a:t>
            </a:r>
            <a:r>
              <a:rPr lang="fi-FI" sz="2400" dirty="0"/>
              <a:t>: opittuja tietoisia tai ei-tietoisia tunneilmaisuja, joiden kautta yksilö pyrkii vaikuttamaan toisiin 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EBA56F-4F3D-954F-B008-9C4336DF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</a:t>
            </a:r>
          </a:p>
        </p:txBody>
      </p:sp>
    </p:spTree>
    <p:extLst>
      <p:ext uri="{BB962C8B-B14F-4D97-AF65-F5344CB8AC3E}">
        <p14:creationId xmlns:p14="http://schemas.microsoft.com/office/powerpoint/2010/main" val="51481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B7386D-F94E-3245-85E9-23694EF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Greenbergin</a:t>
            </a:r>
            <a:r>
              <a:rPr lang="fi-FI" dirty="0"/>
              <a:t> tunneteoria: </a:t>
            </a:r>
            <a:br>
              <a:rPr lang="fi-FI" dirty="0"/>
            </a:br>
            <a:r>
              <a:rPr lang="fi-FI" dirty="0"/>
              <a:t>tunteiden tunnistamisen merkitys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E3C31-C47A-8544-A346-CD20E6E0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47344"/>
            <a:ext cx="1013372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b="1" dirty="0"/>
              <a:t> Ensisijaiset epäadaptiiviset tunteet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liittyy kielteisiä tuntemuksia itsestä (esim. epävarmuus) </a:t>
            </a:r>
            <a:r>
              <a:rPr lang="fi-FI" sz="2400" dirty="0">
                <a:sym typeface="Wingdings" panose="05000000000000000000" pitchFamily="2" charset="2"/>
              </a:rPr>
              <a:t> näiden</a:t>
            </a:r>
            <a:r>
              <a:rPr lang="fi-FI" sz="2400" dirty="0"/>
              <a:t> tunteiden tunnistaminen auttaa vähentämään kielteisiä tuntemuksia</a:t>
            </a:r>
          </a:p>
          <a:p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/>
              <a:t> Toissijaiset tunteet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niiden mukaan toimiminen on usein epätarkoituksenmukaista tilanteeseen nähden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tunnistaminen mahdollistaa rakentavan käyttäytymisen läheisissä ihmissuhteissa ja edistää psyykkistä hyvinvointia</a:t>
            </a:r>
          </a:p>
          <a:p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045AED-D48F-3641-8F93-AA370618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9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Psykologiset säätelykeinot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47344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/>
              <a:t>Psyykkistä tasapainoa uhkaavia asioita käsitellään </a:t>
            </a:r>
            <a:r>
              <a:rPr lang="fi-FI" sz="2400" b="1" dirty="0"/>
              <a:t>psykologisten säätelykeinojen </a:t>
            </a:r>
            <a:r>
              <a:rPr lang="fi-FI" sz="2400" dirty="0"/>
              <a:t>avulla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Säätelykeinoissa voidaan erottaa: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/>
              <a:t>selviytymiskeinot</a:t>
            </a:r>
            <a:r>
              <a:rPr lang="fi-FI" sz="2000" dirty="0"/>
              <a:t> (= hallintakeinot)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/>
              <a:t>defenssit</a:t>
            </a:r>
            <a:r>
              <a:rPr lang="fi-FI" sz="2000" dirty="0"/>
              <a:t> (= psyykkiset </a:t>
            </a:r>
            <a:r>
              <a:rPr lang="fi-FI" sz="2000" dirty="0" err="1"/>
              <a:t>suojatumis</a:t>
            </a:r>
            <a:r>
              <a:rPr lang="fi-FI" sz="2000" dirty="0"/>
              <a:t>- tai puolustuskeinot)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4338" name="Picture 2" descr="Free Ilmainen kuvapankkikuva tunnisteilla aktiivinen, aktiivisuus, breikkaaja Stock Photo">
            <a:extLst>
              <a:ext uri="{FF2B5EF4-FFF2-40B4-BE49-F238E27FC236}">
                <a16:creationId xmlns:a16="http://schemas.microsoft.com/office/drawing/2014/main" id="{A73BFE27-D58C-314F-86F4-EFAEB14B2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97570" cy="1499616"/>
          </a:xfrm>
        </p:spPr>
        <p:txBody>
          <a:bodyPr>
            <a:normAutofit/>
          </a:bodyPr>
          <a:lstStyle/>
          <a:p>
            <a:r>
              <a:rPr lang="fi-FI" dirty="0"/>
              <a:t>defenssit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" y="2084832"/>
            <a:ext cx="7161196" cy="4187952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</a:t>
            </a:r>
            <a:r>
              <a:rPr lang="fi-FI" b="1" dirty="0"/>
              <a:t>syykkisiä suojautumiskeinoja </a:t>
            </a:r>
            <a:r>
              <a:rPr lang="fi-FI" dirty="0"/>
              <a:t>(psyykkisiä puolustuskeinoja), joiden avulla ohitetaan/piilotetaan psyykkistä tasapainoa uhkaavat asiat</a:t>
            </a:r>
          </a:p>
          <a:p>
            <a:pPr marL="0" indent="0">
              <a:buNone/>
            </a:pPr>
            <a:endParaRPr lang="fi-FI" sz="1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Ovat osa automaattista ja ei-tietoista</a:t>
            </a:r>
            <a:r>
              <a:rPr lang="fi-FI" b="1" dirty="0"/>
              <a:t> </a:t>
            </a:r>
            <a:r>
              <a:rPr lang="fi-FI" dirty="0"/>
              <a:t>tunteiden säätelyä</a:t>
            </a:r>
          </a:p>
          <a:p>
            <a:pPr marL="0" indent="0">
              <a:buNone/>
            </a:pPr>
            <a:endParaRPr lang="fi-FI" sz="1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Melko </a:t>
            </a:r>
            <a:r>
              <a:rPr lang="fi-FI" b="1" dirty="0"/>
              <a:t>tilannesidonnaisia</a:t>
            </a:r>
          </a:p>
          <a:p>
            <a:pPr marL="0" indent="0">
              <a:buNone/>
            </a:pPr>
            <a:endParaRPr lang="fi-FI" sz="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Suojaavat automaattisesti omaa minäkokemusta ja häivyttävät epämiellyttävää tunnetta, ahdistusta tai stressiä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esim. torjunta, kieltäminen, välttely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7683" y="6448401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3074" name="Picture 2" descr="Free Ilmainen kuvapankkikuva tunnisteilla aleneminen, ele, estää Stock Photo">
            <a:extLst>
              <a:ext uri="{FF2B5EF4-FFF2-40B4-BE49-F238E27FC236}">
                <a16:creationId xmlns:a16="http://schemas.microsoft.com/office/drawing/2014/main" id="{E14135AC-F744-7C42-ACD5-384FD3341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r="23333" b="18000"/>
          <a:stretch/>
        </p:blipFill>
        <p:spPr bwMode="auto">
          <a:xfrm>
            <a:off x="8347778" y="1962912"/>
            <a:ext cx="3555703" cy="3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6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00300" cy="1499616"/>
          </a:xfrm>
        </p:spPr>
        <p:txBody>
          <a:bodyPr>
            <a:normAutofit/>
          </a:bodyPr>
          <a:lstStyle/>
          <a:p>
            <a:r>
              <a:rPr lang="fi-FI" dirty="0"/>
              <a:t>Sopeutumista haittaavat ja edistävät defenssit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930" y="2071116"/>
            <a:ext cx="6931152" cy="4283410"/>
          </a:xfr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</a:t>
            </a:r>
            <a:r>
              <a:rPr lang="fi-FI" sz="2600" b="1" dirty="0"/>
              <a:t>Sopeutumista haittaavat defenssit:</a:t>
            </a:r>
            <a:r>
              <a:rPr lang="fi-FI" sz="2600" dirty="0"/>
              <a:t> epäkypsiä suojautumiskeinoja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900" dirty="0"/>
              <a:t>eivät edistä psyykkistä hyvinvointia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900" dirty="0"/>
              <a:t>voivat vääristää todellisuutta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900" dirty="0"/>
              <a:t>esim. toisten syyttely, tosiasioiden kieltäminen</a:t>
            </a:r>
            <a:br>
              <a:rPr lang="fi-FI" sz="1900" dirty="0"/>
            </a:br>
            <a:endParaRPr lang="fi-FI" sz="19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600" dirty="0">
                <a:ea typeface="+mn-lt"/>
                <a:cs typeface="+mn-lt"/>
              </a:rPr>
              <a:t> </a:t>
            </a:r>
            <a:r>
              <a:rPr lang="fi-FI" sz="2600" b="1" dirty="0"/>
              <a:t>Sopeutumista edistävät defenssit: </a:t>
            </a:r>
            <a:r>
              <a:rPr lang="fi-FI" sz="2600" dirty="0"/>
              <a:t>kypsiä suojautumiskeinoja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900" dirty="0"/>
              <a:t>eivät ole itselle tai toisille kovinkaan haitallisia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900" dirty="0"/>
              <a:t>eivät vääristä todellisuutta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900" dirty="0"/>
              <a:t>esim. huumori, jalostaminen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600" dirty="0"/>
              <a:t> </a:t>
            </a:r>
            <a:r>
              <a:rPr lang="fi-FI" dirty="0"/>
              <a:t>Toisaalta kypsän defenssin käyttäminen pitkittyneesti voi muodostua sopeutumista haittaavaksi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/>
              <a:t>vaikeaa tunnetta tai stressin juurisyytä ei käsitellä</a:t>
            </a:r>
            <a:endParaRPr lang="fi-FI" sz="19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29" y="6371152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Kuvat: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122" name="Picture 2" descr="Free Ilmainen kuvapankkikuva tunnisteilla apu, covid-19, ele Stock Photo">
            <a:extLst>
              <a:ext uri="{FF2B5EF4-FFF2-40B4-BE49-F238E27FC236}">
                <a16:creationId xmlns:a16="http://schemas.microsoft.com/office/drawing/2014/main" id="{70273CB1-26D3-0645-AEF9-FEC3F258E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38667"/>
          <a:stretch/>
        </p:blipFill>
        <p:spPr bwMode="auto">
          <a:xfrm>
            <a:off x="1053819" y="4131135"/>
            <a:ext cx="3050564" cy="21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Ilmainen kuvapankkikuva tunnisteilla afroamerikkalaiset naiset, aggressiivinen, ärtynyt Stock Photo">
            <a:extLst>
              <a:ext uri="{FF2B5EF4-FFF2-40B4-BE49-F238E27FC236}">
                <a16:creationId xmlns:a16="http://schemas.microsoft.com/office/drawing/2014/main" id="{A4BE44D2-68D7-FF4D-A0D6-C0F41130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19" y="1989374"/>
            <a:ext cx="3020872" cy="20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94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60212C-DF3D-42C6-87A2-5222CFABA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17397</TotalTime>
  <Words>749</Words>
  <Application>Microsoft Office PowerPoint</Application>
  <PresentationFormat>Laajakuva</PresentationFormat>
  <Paragraphs>110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</vt:lpstr>
      <vt:lpstr>Tw Cen MT Condensed</vt:lpstr>
      <vt:lpstr>Wingdings 3</vt:lpstr>
      <vt:lpstr>Integraali</vt:lpstr>
      <vt:lpstr>6. Psyykkisen hyvinvoinnin ylläpitäminen</vt:lpstr>
      <vt:lpstr>Psyykkinen tasapaino</vt:lpstr>
      <vt:lpstr>Tunnetaidot ja Tunteiden säätely</vt:lpstr>
      <vt:lpstr>James grossin  Tunteiden säätelyn malli</vt:lpstr>
      <vt:lpstr>Leslie greenbergin Tunneteoria </vt:lpstr>
      <vt:lpstr>Greenbergin tunneteoria:  tunteiden tunnistamisen merkitys</vt:lpstr>
      <vt:lpstr>Psykologiset säätelykeinot</vt:lpstr>
      <vt:lpstr>defenssit</vt:lpstr>
      <vt:lpstr>Sopeutumista haittaavat ja edistävät defenssit</vt:lpstr>
      <vt:lpstr>Esimerkkejä defensseistä</vt:lpstr>
      <vt:lpstr>selviytymiskeinot</vt:lpstr>
      <vt:lpstr>Richard lazaruksen teoria selviytymiskeinoista</vt:lpstr>
      <vt:lpstr>Psykologinen joustavuus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725</cp:revision>
  <dcterms:created xsi:type="dcterms:W3CDTF">2021-05-18T05:21:46Z</dcterms:created>
  <dcterms:modified xsi:type="dcterms:W3CDTF">2023-06-14T06:48:10Z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