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5"/>
  </p:sldMasterIdLst>
  <p:notesMasterIdLst>
    <p:notesMasterId r:id="rId14"/>
  </p:notesMasterIdLst>
  <p:sldIdLst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Lucida Grande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Lucida Grande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Lucida Grande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Lucida Grande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Lucida Grande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Lucida Grande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Lucida Grande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Lucida Grande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Lucida Grande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DD"/>
    <a:srgbClr val="005082"/>
    <a:srgbClr val="0099CC"/>
    <a:srgbClr val="198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61"/>
    <p:restoredTop sz="94658"/>
  </p:normalViewPr>
  <p:slideViewPr>
    <p:cSldViewPr>
      <p:cViewPr varScale="1">
        <p:scale>
          <a:sx n="78" d="100"/>
          <a:sy n="78" d="100"/>
        </p:scale>
        <p:origin x="684" y="84"/>
      </p:cViewPr>
      <p:guideLst>
        <p:guide orient="horz" pos="100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 smtClean="0"/>
              <a:t>Click to edit Master text styles</a:t>
            </a:r>
          </a:p>
          <a:p>
            <a:pPr lvl="1"/>
            <a:r>
              <a:rPr lang="fi-FI" noProof="0" smtClean="0"/>
              <a:t>Second level</a:t>
            </a:r>
          </a:p>
          <a:p>
            <a:pPr lvl="2"/>
            <a:r>
              <a:rPr lang="fi-FI" noProof="0" smtClean="0"/>
              <a:t>Third level</a:t>
            </a:r>
          </a:p>
          <a:p>
            <a:pPr lvl="3"/>
            <a:r>
              <a:rPr lang="fi-FI" noProof="0" smtClean="0"/>
              <a:t>Fourth level</a:t>
            </a:r>
          </a:p>
          <a:p>
            <a:pPr lvl="4"/>
            <a:r>
              <a:rPr lang="fi-FI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pPr>
              <a:defRPr/>
            </a:pPr>
            <a:fld id="{ED5377F9-5B72-481B-AC88-B74C02D9F51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367328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charset="0"/>
        <a:ea typeface="MS PGothic" pitchFamily="34" charset="-128"/>
        <a:cs typeface="Geneva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charset="0"/>
        <a:ea typeface="Geneva" charset="0"/>
        <a:cs typeface="Geneva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charset="0"/>
        <a:ea typeface="Geneva" charset="0"/>
        <a:cs typeface="Geneva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charset="0"/>
        <a:ea typeface="Geneva" charset="0"/>
        <a:cs typeface="Geneva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charset="0"/>
        <a:ea typeface="Geneva" charset="0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i="1">
                <a:solidFill>
                  <a:schemeClr val="tx1"/>
                </a:solidFill>
                <a:latin typeface="Lucida Grande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Lucida Grande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Lucida Grande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Lucida Grande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Lucida Grande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Lucida Grande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Lucida Grande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Lucida Grande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Lucida Grande" charset="0"/>
                <a:ea typeface="MS PGothic" panose="020B0600070205080204" pitchFamily="34" charset="-128"/>
              </a:defRPr>
            </a:lvl9pPr>
          </a:lstStyle>
          <a:p>
            <a:fld id="{74792A69-DA41-433C-B789-278DD35EE5C7}" type="slidenum">
              <a:rPr lang="fi-FI" altLang="fi-FI" sz="1200" i="0" smtClean="0"/>
              <a:pPr/>
              <a:t>1</a:t>
            </a:fld>
            <a:endParaRPr lang="fi-FI" altLang="fi-FI" sz="1200" i="0" smtClean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i-FI" altLang="fi-FI" smtClean="0"/>
          </a:p>
        </p:txBody>
      </p:sp>
    </p:spTree>
    <p:extLst>
      <p:ext uri="{BB962C8B-B14F-4D97-AF65-F5344CB8AC3E}">
        <p14:creationId xmlns:p14="http://schemas.microsoft.com/office/powerpoint/2010/main" val="1770879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fi-FI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3435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3112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4971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6849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073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7343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lIns="91425" tIns="45700" rIns="91425" bIns="45700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fi-FI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900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832162E-5493-4DA9-AE69-36DE1DBA92B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1390503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8CC2E85E-8D78-4180-BE5D-4B50E3412FE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38434043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3AF4EC8C-7181-4B1B-B0DF-0DD1CDF0080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059290793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E6B3A5EF-C1D2-4581-80D5-D358B7777B3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892625095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CCE5748C-DF45-44D1-921F-DFE524277A9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22938185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93BD5DAC-1AF5-485A-8659-EEF77A48D65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274234950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F6A77C59-236F-4C67-9EE4-D9447447FB9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64729688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7C62EC50-C03C-4CD7-BD6B-1DE0608F552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3264506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 smtClean="0"/>
              <a:t>Vedä kuva paikkamerkkiin tai lisää napsauttamalla kuvaketta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F3B3B8AD-178B-4E3D-9095-3A6018803E0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55218621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C9A58E91-C772-4ABC-8168-02FE4102D1F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240572836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fi-FI" smtClean="0"/>
              <a:t>Muokkaa perustyylejä naps.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CFE39B19-6D18-4829-8F60-375465AFE44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085713180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Muokkaa perustyylejä naps.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smtClean="0"/>
              <a:t>Muokkaa tekstin perustyylejä napsauttamalla</a:t>
            </a:r>
          </a:p>
          <a:p>
            <a:pPr lvl="1"/>
            <a:r>
              <a:rPr lang="fi-FI" altLang="fi-FI" smtClean="0"/>
              <a:t>toinen taso</a:t>
            </a:r>
          </a:p>
          <a:p>
            <a:pPr lvl="2"/>
            <a:r>
              <a:rPr lang="fi-FI" altLang="fi-FI" smtClean="0"/>
              <a:t>kolmas taso</a:t>
            </a:r>
          </a:p>
          <a:p>
            <a:pPr lvl="3"/>
            <a:r>
              <a:rPr lang="fi-FI" altLang="fi-FI" smtClean="0"/>
              <a:t>neljäs taso</a:t>
            </a:r>
          </a:p>
          <a:p>
            <a:pPr lvl="4"/>
            <a:r>
              <a:rPr lang="fi-FI" altLang="fi-FI" smtClean="0"/>
              <a:t>viides taso</a:t>
            </a:r>
          </a:p>
        </p:txBody>
      </p:sp>
      <p:sp>
        <p:nvSpPr>
          <p:cNvPr id="1029" name="Text Box 19"/>
          <p:cNvSpPr txBox="1">
            <a:spLocks noChangeArrowheads="1"/>
          </p:cNvSpPr>
          <p:nvPr userDrawn="1"/>
        </p:nvSpPr>
        <p:spPr bwMode="auto">
          <a:xfrm>
            <a:off x="228600" y="6453336"/>
            <a:ext cx="3429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Lucida Grande" charset="0"/>
                <a:ea typeface="MS PGothic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Lucida Grande" charset="0"/>
                <a:ea typeface="MS PGothic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Lucida Grande" charset="0"/>
                <a:ea typeface="MS PGothic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Lucida Grande" charset="0"/>
                <a:ea typeface="MS PGothic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Lucida Grande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Lucida Grande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Lucida Grande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Lucida Grande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Lucida Grande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fi-FI" altLang="fi-FI" sz="1200" i="0" dirty="0" smtClean="0">
                <a:solidFill>
                  <a:schemeClr val="accent1"/>
                </a:solidFill>
                <a:latin typeface="Verdana" pitchFamily="34" charset="0"/>
              </a:rPr>
              <a:t>Forum II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ransition spd="slow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charset="0"/>
          <a:ea typeface="MS PGothic" pitchFamily="34" charset="-128"/>
          <a:cs typeface="Geneva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charset="0"/>
          <a:ea typeface="MS PGothic" pitchFamily="34" charset="-128"/>
          <a:cs typeface="Geneva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charset="0"/>
          <a:ea typeface="MS PGothic" pitchFamily="34" charset="-128"/>
          <a:cs typeface="Geneva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charset="0"/>
          <a:ea typeface="MS PGothic" pitchFamily="34" charset="-128"/>
          <a:cs typeface="Geneva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charset="0"/>
          <a:ea typeface="ＭＳ Ｐゴシック" charset="0"/>
          <a:cs typeface="Geneva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charset="0"/>
          <a:ea typeface="ＭＳ Ｐゴシック" charset="0"/>
          <a:cs typeface="Geneva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charset="0"/>
          <a:ea typeface="ＭＳ Ｐゴシック" charset="0"/>
          <a:cs typeface="Geneva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charset="0"/>
          <a:ea typeface="ＭＳ Ｐゴシック" charset="0"/>
          <a:cs typeface="Genev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Geneva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Geneva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Geneva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Geneva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Geneva" charset="0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Geneva" charset="0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Geneva" charset="0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Geneva" charset="0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339" name="Text Box 9"/>
          <p:cNvSpPr txBox="1">
            <a:spLocks noChangeArrowheads="1"/>
          </p:cNvSpPr>
          <p:nvPr/>
        </p:nvSpPr>
        <p:spPr bwMode="auto">
          <a:xfrm>
            <a:off x="4267200" y="1981200"/>
            <a:ext cx="261481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Geneva" charset="0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  <a:ea typeface="Geneva" charset="0"/>
                <a:cs typeface="Geneva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Verdana" panose="020B0604030504040204" pitchFamily="34" charset="0"/>
                <a:ea typeface="Geneva" charset="0"/>
                <a:cs typeface="Geneva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  <a:ea typeface="Geneva" charset="0"/>
                <a:cs typeface="Geneva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Geneva" charset="0"/>
                <a:cs typeface="Genev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Geneva" charset="0"/>
                <a:cs typeface="Genev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Geneva" charset="0"/>
                <a:cs typeface="Genev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Geneva" charset="0"/>
                <a:cs typeface="Genev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  <a:ea typeface="Geneva" charset="0"/>
                <a:cs typeface="Geneva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i-FI" altLang="fi-FI" sz="2400" i="0" dirty="0" smtClean="0">
                <a:solidFill>
                  <a:schemeClr val="accent1"/>
                </a:solidFill>
              </a:rPr>
              <a:t>Luku 5</a:t>
            </a:r>
            <a:endParaRPr lang="fi-FI" altLang="fi-FI" sz="2400" i="0" dirty="0">
              <a:solidFill>
                <a:schemeClr val="accent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fi-FI" altLang="fi-FI" sz="2400" i="0" dirty="0">
              <a:solidFill>
                <a:schemeClr val="accent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None/>
            </a:pPr>
            <a:r>
              <a:rPr lang="fi" sz="2400" b="1" i="0" dirty="0" smtClean="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Ensimmäinen </a:t>
            </a:r>
          </a:p>
          <a:p>
            <a: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None/>
            </a:pPr>
            <a:r>
              <a:rPr lang="fi" sz="2400" b="1" i="0" dirty="0" smtClean="0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maailmansota</a:t>
            </a:r>
          </a:p>
        </p:txBody>
      </p:sp>
    </p:spTree>
    <p:extLst>
      <p:ext uri="{BB962C8B-B14F-4D97-AF65-F5344CB8AC3E}">
        <p14:creationId xmlns:p14="http://schemas.microsoft.com/office/powerpoint/2010/main" val="2004640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350" y="192449"/>
            <a:ext cx="8106374" cy="608819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Shape 96"/>
          <p:cNvSpPr txBox="1"/>
          <p:nvPr/>
        </p:nvSpPr>
        <p:spPr>
          <a:xfrm>
            <a:off x="-828600" y="260648"/>
            <a:ext cx="5760640" cy="158417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fi-FI" sz="2800" b="1" i="0" dirty="0">
                <a:latin typeface="Verdana"/>
                <a:ea typeface="Verdana"/>
                <a:cs typeface="Verdana"/>
                <a:sym typeface="Verdana"/>
              </a:rPr>
              <a:t>ENSIMMÄINEN </a:t>
            </a:r>
            <a:r>
              <a:rPr lang="fi-FI" sz="2800" b="1" i="0" dirty="0" smtClean="0">
                <a:latin typeface="Verdana"/>
                <a:ea typeface="Verdana"/>
                <a:cs typeface="Verdana"/>
                <a:sym typeface="Verdana"/>
              </a:rPr>
              <a:t>MAAILMANSOTA EUROOPASSA</a:t>
            </a:r>
            <a:endParaRPr lang="fi-FI" sz="2800" b="1" i="0" dirty="0"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75339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Shape 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500" y="213325"/>
            <a:ext cx="8093850" cy="607877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 txBox="1"/>
          <p:nvPr/>
        </p:nvSpPr>
        <p:spPr>
          <a:xfrm>
            <a:off x="499350" y="502575"/>
            <a:ext cx="3002700" cy="61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b="1" i="0" dirty="0">
                <a:latin typeface="Verdana"/>
                <a:ea typeface="Verdana"/>
                <a:cs typeface="Verdana"/>
                <a:sym typeface="Verdana"/>
              </a:rPr>
              <a:t>KESKUSVALLAT</a:t>
            </a:r>
          </a:p>
        </p:txBody>
      </p:sp>
    </p:spTree>
    <p:extLst>
      <p:ext uri="{BB962C8B-B14F-4D97-AF65-F5344CB8AC3E}">
        <p14:creationId xmlns:p14="http://schemas.microsoft.com/office/powerpoint/2010/main" val="194153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823" y="219725"/>
            <a:ext cx="8086574" cy="607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/>
          <p:nvPr/>
        </p:nvSpPr>
        <p:spPr>
          <a:xfrm>
            <a:off x="499350" y="502575"/>
            <a:ext cx="3280562" cy="61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b="1" i="0" dirty="0">
                <a:latin typeface="Verdana"/>
                <a:ea typeface="Verdana"/>
                <a:cs typeface="Verdana"/>
                <a:sym typeface="Verdana"/>
              </a:rPr>
              <a:t>YMPÄRYSVALLAT</a:t>
            </a:r>
            <a:endParaRPr lang="fi-FI" sz="2000" b="1" i="0" dirty="0"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2104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Shape 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275" y="211475"/>
            <a:ext cx="8111775" cy="6083824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Shape 117"/>
          <p:cNvSpPr txBox="1"/>
          <p:nvPr/>
        </p:nvSpPr>
        <p:spPr>
          <a:xfrm>
            <a:off x="499350" y="502575"/>
            <a:ext cx="3280562" cy="61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b="1" i="0" dirty="0">
                <a:latin typeface="Verdana"/>
                <a:ea typeface="Verdana"/>
                <a:cs typeface="Verdana"/>
                <a:sym typeface="Verdana"/>
              </a:rPr>
              <a:t>PUOLUEETTOMAT</a:t>
            </a:r>
            <a:endParaRPr lang="fi-FI" sz="2000" b="1" i="0" dirty="0"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1741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Shape 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99" y="200374"/>
            <a:ext cx="8115125" cy="609477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/>
          <p:nvPr/>
        </p:nvSpPr>
        <p:spPr>
          <a:xfrm>
            <a:off x="499350" y="350174"/>
            <a:ext cx="3405600" cy="13506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i-FI" sz="2000" i="0" dirty="0">
                <a:latin typeface="Verdana"/>
                <a:ea typeface="Verdana"/>
                <a:cs typeface="Verdana"/>
                <a:sym typeface="Verdana"/>
              </a:rPr>
              <a:t>Sota käytiin pääasiassa:</a:t>
            </a:r>
          </a:p>
          <a:p>
            <a:pPr lvl="0">
              <a:spcBef>
                <a:spcPts val="0"/>
              </a:spcBef>
              <a:buNone/>
            </a:pPr>
            <a:r>
              <a:rPr lang="fi-FI" sz="2000" i="0" dirty="0">
                <a:latin typeface="Verdana"/>
                <a:ea typeface="Verdana"/>
                <a:cs typeface="Verdana"/>
                <a:sym typeface="Verdana"/>
              </a:rPr>
              <a:t>1. idässä</a:t>
            </a:r>
          </a:p>
          <a:p>
            <a:pPr lvl="0">
              <a:spcBef>
                <a:spcPts val="0"/>
              </a:spcBef>
              <a:buNone/>
            </a:pPr>
            <a:r>
              <a:rPr lang="fi-FI" sz="2000" i="0" dirty="0">
                <a:latin typeface="Verdana"/>
                <a:ea typeface="Verdana"/>
                <a:cs typeface="Verdana"/>
                <a:sym typeface="Verdana"/>
              </a:rPr>
              <a:t>2. lännessä</a:t>
            </a:r>
          </a:p>
          <a:p>
            <a:pPr lvl="0" rtl="0">
              <a:spcBef>
                <a:spcPts val="0"/>
              </a:spcBef>
              <a:buNone/>
            </a:pPr>
            <a:r>
              <a:rPr lang="fi-FI" sz="2000" i="0" dirty="0">
                <a:latin typeface="Verdana"/>
                <a:ea typeface="Verdana"/>
                <a:cs typeface="Verdana"/>
                <a:sym typeface="Verdana"/>
              </a:rPr>
              <a:t>3. etelässä Balkanilla</a:t>
            </a:r>
          </a:p>
        </p:txBody>
      </p:sp>
    </p:spTree>
    <p:extLst>
      <p:ext uri="{BB962C8B-B14F-4D97-AF65-F5344CB8AC3E}">
        <p14:creationId xmlns:p14="http://schemas.microsoft.com/office/powerpoint/2010/main" val="66593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hape 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073" y="209925"/>
            <a:ext cx="8097301" cy="6081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Shape 131"/>
          <p:cNvSpPr txBox="1"/>
          <p:nvPr/>
        </p:nvSpPr>
        <p:spPr>
          <a:xfrm>
            <a:off x="373400" y="266200"/>
            <a:ext cx="4273200" cy="16506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i-FI" sz="2000" i="0" dirty="0">
                <a:latin typeface="Verdana"/>
                <a:ea typeface="Verdana"/>
                <a:cs typeface="Verdana"/>
                <a:sym typeface="Verdana"/>
              </a:rPr>
              <a:t>Sodan merkittäviä tapahtumia:</a:t>
            </a:r>
          </a:p>
          <a:p>
            <a:pPr marL="288000" lvl="0" indent="-288000">
              <a:spcBef>
                <a:spcPts val="0"/>
              </a:spcBef>
              <a:buNone/>
            </a:pPr>
            <a:r>
              <a:rPr lang="fi-FI" sz="2000" i="0" dirty="0">
                <a:latin typeface="+mn-lt"/>
                <a:ea typeface="Verdana"/>
                <a:cs typeface="Verdana"/>
                <a:sym typeface="Verdana"/>
              </a:rPr>
              <a:t>1. </a:t>
            </a:r>
            <a:r>
              <a:rPr lang="fi-FI" sz="2000" i="0" dirty="0">
                <a:solidFill>
                  <a:schemeClr val="dk1"/>
                </a:solidFill>
                <a:latin typeface="+mn-lt"/>
              </a:rPr>
              <a:t>asemasota lännessä</a:t>
            </a:r>
          </a:p>
          <a:p>
            <a:pPr marL="288000" lvl="0" indent="-28800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fi-FI" sz="2000" i="0" dirty="0">
                <a:solidFill>
                  <a:schemeClr val="dk1"/>
                </a:solidFill>
                <a:latin typeface="+mn-lt"/>
              </a:rPr>
              <a:t>2. Saksan eteneminen idässä</a:t>
            </a:r>
          </a:p>
          <a:p>
            <a:pPr marL="288000" lvl="0" indent="-28800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lang="fi-FI" sz="2000" i="0" dirty="0">
                <a:solidFill>
                  <a:schemeClr val="dk1"/>
                </a:solidFill>
                <a:latin typeface="+mn-lt"/>
              </a:rPr>
              <a:t>3. USA:n mukaantulo sotaan</a:t>
            </a:r>
          </a:p>
          <a:p>
            <a:pPr lvl="0" rtl="0">
              <a:spcBef>
                <a:spcPts val="0"/>
              </a:spcBef>
              <a:buNone/>
            </a:pPr>
            <a:endParaRPr sz="2000" i="0" dirty="0"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7072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Shape 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073" y="223925"/>
            <a:ext cx="8083299" cy="6070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Shape 138"/>
          <p:cNvSpPr txBox="1"/>
          <p:nvPr/>
        </p:nvSpPr>
        <p:spPr>
          <a:xfrm>
            <a:off x="293925" y="266200"/>
            <a:ext cx="5542500" cy="146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288000" lvl="0" indent="-2880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Verdana"/>
              <a:buChar char="●"/>
            </a:pPr>
            <a:r>
              <a:rPr lang="fi-FI" sz="1800" i="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Venäjä irtautui sodasta Brest-Litovskin rauhassa maaliskuussa 1918.</a:t>
            </a:r>
          </a:p>
          <a:p>
            <a:pPr marL="288000" lvl="0" indent="-2880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Verdana"/>
              <a:buChar char="●"/>
            </a:pPr>
            <a:r>
              <a:rPr lang="fi-FI" sz="1800" i="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Saksa vapautui kahden rintaman sodasta.</a:t>
            </a:r>
          </a:p>
          <a:p>
            <a:pPr marL="288000" lvl="0" indent="-2880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Verdana"/>
              <a:buChar char="●"/>
            </a:pPr>
            <a:r>
              <a:rPr lang="fi-FI" sz="1800" i="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Aselepo voimaan 11.11.1918.</a:t>
            </a:r>
          </a:p>
          <a:p>
            <a:pPr lvl="0" rtl="0">
              <a:spcBef>
                <a:spcPts val="0"/>
              </a:spcBef>
              <a:buNone/>
            </a:pPr>
            <a:endParaRPr sz="2000" dirty="0"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8552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Blank Presentation">
      <a:majorFont>
        <a:latin typeface="Verdana"/>
        <a:ea typeface="ＭＳ Ｐゴシック"/>
        <a:cs typeface="Geneva"/>
      </a:majorFont>
      <a:minorFont>
        <a:latin typeface="Verdana"/>
        <a:ea typeface="ＭＳ Ｐゴシック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Lucida Grande" charset="0"/>
            <a:ea typeface="ＭＳ Ｐゴシック" charset="0"/>
            <a:cs typeface="Genev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Lucida Grande" charset="0"/>
            <a:ea typeface="ＭＳ Ｐゴシック" charset="0"/>
            <a:cs typeface="Genev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pe-ppt_pohja" id="{5733D5CD-3864-A844-87E4-12B4A7516803}" vid="{DD135B07-40C7-0E46-8712-5E6F024D19D3}"/>
    </a:ext>
  </a:extLst>
</a:theme>
</file>

<file path=ppt/theme/theme2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Oiva Dokumentti 2" ma:contentTypeID="0x0101006A759CC3617D4A198264873379924809007A1E2605DCD38D45AFD65C9D5303E4F7" ma:contentTypeVersion="6" ma:contentTypeDescription="Luo uusi asiakirja." ma:contentTypeScope="" ma:versionID="828e98d423d5acdb6cf5c3f1a5a9947e">
  <xsd:schema xmlns:xsd="http://www.w3.org/2001/XMLSchema" xmlns:xs="http://www.w3.org/2001/XMLSchema" xmlns:p="http://schemas.microsoft.com/office/2006/metadata/properties" xmlns:ns2="a8d9c6b2-3655-4504-8205-749f4c2876db" targetNamespace="http://schemas.microsoft.com/office/2006/metadata/properties" ma:root="true" ma:fieldsID="51587bf6ca1a57cb963cd34efc547897" ns2:_="">
    <xsd:import namespace="a8d9c6b2-3655-4504-8205-749f4c2876db"/>
    <xsd:element name="properties">
      <xsd:complexType>
        <xsd:sequence>
          <xsd:element name="documentManagement">
            <xsd:complexType>
              <xsd:all>
                <xsd:element ref="ns2:ValoIntranetDocumentOwner" minOccurs="0"/>
                <xsd:element ref="ns2:ValoIntranetDocumentType" minOccurs="0"/>
                <xsd:element ref="ns2:ValoIntranetConfidentiality" minOccurs="0"/>
                <xsd:element ref="ns2:ValoIntranetPreservationTime" minOccurs="0"/>
                <xsd:element ref="ns2:TaxKeywordTaxHTField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d9c6b2-3655-4504-8205-749f4c2876db" elementFormDefault="qualified">
    <xsd:import namespace="http://schemas.microsoft.com/office/2006/documentManagement/types"/>
    <xsd:import namespace="http://schemas.microsoft.com/office/infopath/2007/PartnerControls"/>
    <xsd:element name="ValoIntranetDocumentOwner" ma:index="8" nillable="true" ma:displayName="Omistaja" ma:list="UserInfo" ma:SharePointGroup="0" ma:internalName="ValoIntranetDocument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ValoIntranetDocumentType" ma:index="9" nillable="true" ma:displayName="Tyyppi" ma:internalName="ValoIntranetDocumentType">
      <xsd:simpleType>
        <xsd:restriction base="dms:Choice">
          <xsd:enumeration value="Agenda"/>
          <xsd:enumeration value="Aikataulu"/>
          <xsd:enumeration value="Esitys"/>
          <xsd:enumeration value="Hinnasto"/>
          <xsd:enumeration value="Lomake"/>
          <xsd:enumeration value="Luettelo"/>
          <xsd:enumeration value="Muistio"/>
          <xsd:enumeration value="Ohje"/>
          <xsd:enumeration value="Pöytäkirja"/>
          <xsd:enumeration value="Raportti"/>
          <xsd:enumeration value="Sopimus"/>
          <xsd:enumeration value="Suunnitelma"/>
          <xsd:enumeration value="Tiedote"/>
        </xsd:restriction>
      </xsd:simpleType>
    </xsd:element>
    <xsd:element name="ValoIntranetConfidentiality" ma:index="10" nillable="true" ma:displayName="Luottamuksellisuus" ma:internalName="ValoIntranetConfidentiality">
      <xsd:simpleType>
        <xsd:restriction base="dms:Choice">
          <xsd:enumeration value="Julkinen"/>
          <xsd:enumeration value="Luottamuksellinen"/>
          <xsd:enumeration value="Salainen"/>
          <xsd:enumeration value="Sisäinen"/>
        </xsd:restriction>
      </xsd:simpleType>
    </xsd:element>
    <xsd:element name="ValoIntranetPreservationTime" ma:index="11" nillable="true" ma:displayName="Säilytysaika" ma:default="1 vuosi" ma:internalName="ValoIntranetPreservationTime">
      <xsd:simpleType>
        <xsd:restriction base="dms:Choice">
          <xsd:enumeration value="1 vuosi"/>
          <xsd:enumeration value="3 vuotta"/>
          <xsd:enumeration value="5 vuotta"/>
          <xsd:enumeration value="Aina"/>
        </xsd:restriction>
      </xsd:simpleType>
    </xsd:element>
    <xsd:element name="TaxKeywordTaxHTField" ma:index="12" nillable="true" ma:taxonomy="true" ma:internalName="TaxKeywordTaxHTField" ma:taxonomyFieldName="TaxKeyword" ma:displayName="Yrityksen avainsanat" ma:fieldId="{23f27201-bee3-471e-b2e7-b64fd8b7ca38}" ma:taxonomyMulti="true" ma:sspId="1b7528bd-6053-4c54-9fa3-c362d387d92b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3" nillable="true" ma:displayName="Taxonomy Catch All Column" ma:hidden="true" ma:list="{a3bf15aa-9e81-4b24-a427-75a26834ba2b}" ma:internalName="TaxCatchAll" ma:showField="CatchAllData" ma:web="a8d9c6b2-3655-4504-8205-749f4c2876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4" nillable="true" ma:displayName="Taxonomy Catch All Column1" ma:hidden="true" ma:list="{a3bf15aa-9e81-4b24-a427-75a26834ba2b}" ma:internalName="TaxCatchAllLabel" ma:readOnly="true" ma:showField="CatchAllDataLabel" ma:web="a8d9c6b2-3655-4504-8205-749f4c2876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8d9c6b2-3655-4504-8205-749f4c2876db"/>
    <ValoIntranetConfidentiality xmlns="a8d9c6b2-3655-4504-8205-749f4c2876db" xsi:nil="true"/>
    <TaxKeywordTaxHTField xmlns="a8d9c6b2-3655-4504-8205-749f4c2876db">
      <Terms xmlns="http://schemas.microsoft.com/office/infopath/2007/PartnerControls"/>
    </TaxKeywordTaxHTField>
    <ValoIntranetDocumentOwner xmlns="a8d9c6b2-3655-4504-8205-749f4c2876db">
      <UserInfo>
        <DisplayName/>
        <AccountId xsi:nil="true"/>
        <AccountType/>
      </UserInfo>
    </ValoIntranetDocumentOwner>
    <ValoIntranetDocumentType xmlns="a8d9c6b2-3655-4504-8205-749f4c2876db" xsi:nil="true"/>
    <ValoIntranetPreservationTime xmlns="a8d9c6b2-3655-4504-8205-749f4c2876db">1 vuosi</ValoIntranetPreservationTime>
  </documentManagement>
</p:properties>
</file>

<file path=customXml/itemProps1.xml><?xml version="1.0" encoding="utf-8"?>
<ds:datastoreItem xmlns:ds="http://schemas.openxmlformats.org/officeDocument/2006/customXml" ds:itemID="{C5499A15-F71D-4334-99D5-E0327F9A4F9A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DFA3B0D6-F5B6-44C6-B76A-53597D10F9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0A98C9-F725-421C-A119-76FAAE7798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d9c6b2-3655-4504-8205-749f4c2876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0C69D417-8C22-437C-8803-F9A9448B1813}">
  <ds:schemaRefs>
    <ds:schemaRef ds:uri="a8d9c6b2-3655-4504-8205-749f4c2876db"/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ppt-ope_pohja</Template>
  <TotalTime>459</TotalTime>
  <Words>68</Words>
  <Application>Microsoft Office PowerPoint</Application>
  <PresentationFormat>On-screen Show (4:3)</PresentationFormat>
  <Paragraphs>27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MS PGothic</vt:lpstr>
      <vt:lpstr>MS PGothic</vt:lpstr>
      <vt:lpstr>Arial</vt:lpstr>
      <vt:lpstr>Geneva</vt:lpstr>
      <vt:lpstr>Lucida Grande</vt:lpstr>
      <vt:lpstr>Verdana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Microsoft Office -käyttäjä</dc:creator>
  <cp:lastModifiedBy>Minna</cp:lastModifiedBy>
  <cp:revision>30</cp:revision>
  <dcterms:created xsi:type="dcterms:W3CDTF">2016-09-06T12:02:22Z</dcterms:created>
  <dcterms:modified xsi:type="dcterms:W3CDTF">2020-09-27T09:22:55Z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OK Document</vt:lpwstr>
  </property>
  <property fmtid="{D5CDD505-2E9C-101B-9397-08002B2CF9AE}" pid="3" name="ContentTypeId">
    <vt:lpwstr>0x0101006A759CC3617D4A198264873379924809007A1E2605DCD38D45AFD65C9D5303E4F7</vt:lpwstr>
  </property>
  <property fmtid="{D5CDD505-2E9C-101B-9397-08002B2CF9AE}" pid="4" name="TaxKeyword">
    <vt:lpwstr/>
  </property>
</Properties>
</file>