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3716000" cx="24384000"/>
  <p:notesSz cx="67945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/>
          <p:nvPr>
            <p:ph idx="2" type="sldImg"/>
          </p:nvPr>
        </p:nvSpPr>
        <p:spPr>
          <a:xfrm>
            <a:off x="419100" y="1241425"/>
            <a:ext cx="5956300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63c183af4f_0_46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63c183af4f_0_46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63c183af4f_0_58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63c183af4f_0_58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63c183af4f_0_52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63c183af4f_0_52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91d0711f6_0_160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91d0711f6_0_160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3c183af4f_0_3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3c183af4f_0_3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3c183af4f_0_9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3c183af4f_0_9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3c183af4f_0_15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63c183af4f_0_15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63c183af4f_0_21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63c183af4f_0_21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3c183af4f_0_27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63c183af4f_0_27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3c183af4f_0_40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63c183af4f_0_40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3c183af4f_0_34:notes"/>
          <p:cNvSpPr/>
          <p:nvPr>
            <p:ph idx="2" type="sldImg"/>
          </p:nvPr>
        </p:nvSpPr>
        <p:spPr>
          <a:xfrm>
            <a:off x="377769" y="744855"/>
            <a:ext cx="6039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63c183af4f_0_34:notes"/>
          <p:cNvSpPr txBox="1"/>
          <p:nvPr>
            <p:ph idx="1" type="body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ukautettu asettelu">
  <p:cSld name="9_Mukautettu asettelu">
    <p:bg>
      <p:bgPr>
        <a:solidFill>
          <a:schemeClr val="dk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b="1"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b="1" sz="6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Image Half Full">
  <p:cSld name="17_Image Half Full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832756" y="493828"/>
            <a:ext cx="22789500" cy="19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803274" y="7881471"/>
            <a:ext cx="6867300" cy="3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p12"/>
          <p:cNvSpPr/>
          <p:nvPr>
            <p:ph idx="2" type="pic"/>
          </p:nvPr>
        </p:nvSpPr>
        <p:spPr>
          <a:xfrm>
            <a:off x="803726" y="2680426"/>
            <a:ext cx="68673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2"/>
          <p:cNvSpPr txBox="1"/>
          <p:nvPr>
            <p:ph idx="3" type="body"/>
          </p:nvPr>
        </p:nvSpPr>
        <p:spPr>
          <a:xfrm>
            <a:off x="8778874" y="7906871"/>
            <a:ext cx="6867300" cy="3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" name="Google Shape;97;p12"/>
          <p:cNvSpPr/>
          <p:nvPr>
            <p:ph idx="4" type="pic"/>
          </p:nvPr>
        </p:nvSpPr>
        <p:spPr>
          <a:xfrm>
            <a:off x="8779326" y="2705826"/>
            <a:ext cx="68673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2"/>
          <p:cNvSpPr txBox="1"/>
          <p:nvPr>
            <p:ph idx="5" type="body"/>
          </p:nvPr>
        </p:nvSpPr>
        <p:spPr>
          <a:xfrm>
            <a:off x="16754473" y="7906871"/>
            <a:ext cx="6867300" cy="3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p12"/>
          <p:cNvSpPr/>
          <p:nvPr>
            <p:ph idx="6" type="pic"/>
          </p:nvPr>
        </p:nvSpPr>
        <p:spPr>
          <a:xfrm>
            <a:off x="16754927" y="2705826"/>
            <a:ext cx="68673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18076984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832756" y="12293264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Image Half Full">
  <p:cSld name="18_Image Half Full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1621943" y="3160738"/>
            <a:ext cx="10943100" cy="84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" name="Google Shape;105;p13"/>
          <p:cNvSpPr/>
          <p:nvPr>
            <p:ph idx="2" type="pic"/>
          </p:nvPr>
        </p:nvSpPr>
        <p:spPr>
          <a:xfrm>
            <a:off x="13460186" y="0"/>
            <a:ext cx="109239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7624213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type="title"/>
          </p:nvPr>
        </p:nvSpPr>
        <p:spPr>
          <a:xfrm>
            <a:off x="1621944" y="730251"/>
            <a:ext cx="109977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ukautettu asettelu">
  <p:cSld name="7_Mukautettu asettelu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1676400" y="3730513"/>
            <a:ext cx="21031200" cy="81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indent="-5651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indent="-5334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7221200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Half Full">
  <p:cSld name="4_Image Half Full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1649187" y="730250"/>
            <a:ext cx="21464100" cy="16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8404703" y="4080086"/>
            <a:ext cx="3941700" cy="69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1676400" y="3061052"/>
            <a:ext cx="10069500" cy="8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indent="-5651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indent="-5334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2" type="body"/>
          </p:nvPr>
        </p:nvSpPr>
        <p:spPr>
          <a:xfrm>
            <a:off x="13041150" y="3061052"/>
            <a:ext cx="10069500" cy="8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indent="-5651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indent="-5334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2" type="sldNum"/>
          </p:nvPr>
        </p:nvSpPr>
        <p:spPr>
          <a:xfrm>
            <a:off x="17624213" y="12255499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Half Full">
  <p:cSld name="8_Image Half Full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>
            <p:ph idx="2" type="pic"/>
          </p:nvPr>
        </p:nvSpPr>
        <p:spPr>
          <a:xfrm>
            <a:off x="1" y="0"/>
            <a:ext cx="109239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11381014" y="730250"/>
            <a:ext cx="11732100" cy="21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11381015" y="3536295"/>
            <a:ext cx="11732100" cy="86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17624213" y="12321661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8" name="Google Shape;128;p16"/>
          <p:cNvSpPr txBox="1"/>
          <p:nvPr>
            <p:ph idx="11" type="ftr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 Half Full">
  <p:cSld name="14_Image Half Full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832756" y="493828"/>
            <a:ext cx="22789500" cy="19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826867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p17"/>
          <p:cNvSpPr/>
          <p:nvPr>
            <p:ph idx="2" type="pic"/>
          </p:nvPr>
        </p:nvSpPr>
        <p:spPr>
          <a:xfrm>
            <a:off x="827319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7"/>
          <p:cNvSpPr txBox="1"/>
          <p:nvPr>
            <p:ph idx="3" type="body"/>
          </p:nvPr>
        </p:nvSpPr>
        <p:spPr>
          <a:xfrm>
            <a:off x="6652041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" name="Google Shape;135;p17"/>
          <p:cNvSpPr/>
          <p:nvPr>
            <p:ph idx="4" type="pic"/>
          </p:nvPr>
        </p:nvSpPr>
        <p:spPr>
          <a:xfrm>
            <a:off x="6652493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7"/>
          <p:cNvSpPr txBox="1"/>
          <p:nvPr>
            <p:ph idx="5" type="body"/>
          </p:nvPr>
        </p:nvSpPr>
        <p:spPr>
          <a:xfrm>
            <a:off x="12511727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p17"/>
          <p:cNvSpPr/>
          <p:nvPr>
            <p:ph idx="6" type="pic"/>
          </p:nvPr>
        </p:nvSpPr>
        <p:spPr>
          <a:xfrm>
            <a:off x="12512179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7"/>
          <p:cNvSpPr txBox="1"/>
          <p:nvPr>
            <p:ph idx="7" type="body"/>
          </p:nvPr>
        </p:nvSpPr>
        <p:spPr>
          <a:xfrm>
            <a:off x="18390370" y="7677767"/>
            <a:ext cx="5231100" cy="3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9" name="Google Shape;139;p17"/>
          <p:cNvSpPr/>
          <p:nvPr>
            <p:ph idx="8" type="pic"/>
          </p:nvPr>
        </p:nvSpPr>
        <p:spPr>
          <a:xfrm>
            <a:off x="18390823" y="2680426"/>
            <a:ext cx="5231100" cy="4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18076984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1" name="Google Shape;141;p17"/>
          <p:cNvSpPr txBox="1"/>
          <p:nvPr>
            <p:ph idx="11" type="ftr"/>
          </p:nvPr>
        </p:nvSpPr>
        <p:spPr>
          <a:xfrm>
            <a:off x="820615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Image Half Full">
  <p:cSld name="22_Image Half Full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832756" y="493828"/>
            <a:ext cx="22789500" cy="19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144" name="Google Shape;144;p18"/>
          <p:cNvSpPr txBox="1"/>
          <p:nvPr/>
        </p:nvSpPr>
        <p:spPr>
          <a:xfrm>
            <a:off x="23110613" y="88587"/>
            <a:ext cx="11031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>
            <p:ph idx="1" type="body"/>
          </p:nvPr>
        </p:nvSpPr>
        <p:spPr>
          <a:xfrm>
            <a:off x="772971" y="44378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2" type="body"/>
          </p:nvPr>
        </p:nvSpPr>
        <p:spPr>
          <a:xfrm>
            <a:off x="12595591" y="4463288"/>
            <a:ext cx="10959900" cy="6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3" type="body"/>
          </p:nvPr>
        </p:nvSpPr>
        <p:spPr>
          <a:xfrm>
            <a:off x="772920" y="3184914"/>
            <a:ext cx="10960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8" name="Google Shape;148;p18"/>
          <p:cNvSpPr txBox="1"/>
          <p:nvPr>
            <p:ph idx="4" type="body"/>
          </p:nvPr>
        </p:nvSpPr>
        <p:spPr>
          <a:xfrm>
            <a:off x="12590711" y="3221626"/>
            <a:ext cx="110199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149" name="Google Shape;149;p18"/>
          <p:cNvCxnSpPr/>
          <p:nvPr/>
        </p:nvCxnSpPr>
        <p:spPr>
          <a:xfrm>
            <a:off x="768588" y="4204109"/>
            <a:ext cx="10964700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12591208" y="4204109"/>
            <a:ext cx="10964700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18"/>
          <p:cNvSpPr txBox="1"/>
          <p:nvPr>
            <p:ph idx="12" type="sldNum"/>
          </p:nvPr>
        </p:nvSpPr>
        <p:spPr>
          <a:xfrm>
            <a:off x="18076984" y="12330967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2" name="Google Shape;152;p18"/>
          <p:cNvSpPr txBox="1"/>
          <p:nvPr>
            <p:ph idx="11" type="ftr"/>
          </p:nvPr>
        </p:nvSpPr>
        <p:spPr>
          <a:xfrm>
            <a:off x="832756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solidFill>
                  <a:srgbClr val="575757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Image Half Full">
  <p:cSld name="17_Image Half Ful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/>
          <p:nvPr>
            <p:ph idx="2" type="pic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/>
          <p:nvPr>
            <p:ph idx="4" type="pic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/>
          <p:nvPr>
            <p:ph idx="5" type="body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"/>
          <p:cNvSpPr/>
          <p:nvPr>
            <p:ph idx="6" type="pic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Image Half Full">
  <p:cSld name="18_Image Half Full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/>
          <p:nvPr>
            <p:ph idx="2" type="pic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ukautettu asettelu">
  <p:cSld name="7_Mukautettu asettelu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Half Full">
  <p:cSld name="4_Image Half Full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r>
              <a:t/>
            </a:r>
            <a:endParaRPr b="0" i="0" sz="30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 Half Full">
  <p:cSld name="8_Image Half Full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>
            <p:ph idx="2" type="pic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Image Half Full">
  <p:cSld name="14_Image Half Full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/>
          <p:nvPr>
            <p:ph idx="2" type="pic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/>
          <p:nvPr>
            <p:ph idx="4" type="pic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/>
          <p:nvPr>
            <p:ph idx="5" type="body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/>
          <p:nvPr>
            <p:ph idx="6" type="pic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/>
          <p:nvPr>
            <p:ph idx="7" type="body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/>
          <p:nvPr>
            <p:ph idx="8" type="pic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Image Half Full">
  <p:cSld name="22_Image Half Full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3" type="body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4" type="body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b="1" sz="4800">
                <a:solidFill>
                  <a:srgbClr val="575757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7" name="Google Shape;77;p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cap="flat" cmpd="sng" w="88900">
            <a:solidFill>
              <a:srgbClr val="57575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9"/>
          <p:cNvSpPr txBox="1"/>
          <p:nvPr>
            <p:ph idx="11" type="ftr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ukautettu asettelu">
  <p:cSld name="9_Mukautettu asettelu">
    <p:bg>
      <p:bgPr>
        <a:solidFill>
          <a:schemeClr val="dk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1676400" y="5766899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b="1" sz="9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>
            <a:off x="1676400" y="1771745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Calibri"/>
              <a:buNone/>
              <a:defRPr b="1" sz="6700"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2" type="body"/>
          </p:nvPr>
        </p:nvSpPr>
        <p:spPr>
          <a:xfrm>
            <a:off x="1676400" y="2856646"/>
            <a:ext cx="210312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indent="-3492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04454" y="11772077"/>
            <a:ext cx="1804216" cy="993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25" lIns="91400" spcFirstLastPara="1" rIns="91400" wrap="square" tIns="457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1676400" y="3651250"/>
            <a:ext cx="21031200" cy="81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00" spcFirstLastPara="1" rIns="91400" wrap="square" tIns="457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1435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355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355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355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355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355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17275656" y="12255499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1621944" y="12255499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00" spcFirstLastPara="1" rIns="91400" wrap="square" tIns="457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100" u="none" cap="none" strike="noStrik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FAD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</a:t>
            </a:r>
            <a:r>
              <a:rPr lang="fi-FI"/>
              <a:t>Monikulttuuristuvat yhteiskunnat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Tietoisku: Pilakuva stereotypioista ja kulttuurien kohtaamisesta vuonna 1893</a:t>
            </a:r>
            <a:endParaRPr/>
          </a:p>
        </p:txBody>
      </p:sp>
      <p:sp>
        <p:nvSpPr>
          <p:cNvPr id="158" name="Google Shape;158;p19"/>
          <p:cNvSpPr txBox="1"/>
          <p:nvPr>
            <p:ph idx="2" type="body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6</a:t>
            </a:r>
            <a:endParaRPr/>
          </a:p>
        </p:txBody>
      </p:sp>
      <p:sp>
        <p:nvSpPr>
          <p:cNvPr id="159" name="Google Shape;159;p19"/>
          <p:cNvSpPr txBox="1"/>
          <p:nvPr>
            <p:ph idx="1" type="body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Keskellä olevassa kyltissä lukee: “Heitetään pakanat ulos, he eivät voi äänestää.”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Keskellä oleva mieshenkilö toteaa opettajalle, että on epäinhimillistä heittää kiinalainen ulos, mutta se on tarpeellinen muistutus hänen veljilleen.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17185" r="15996" t="38506"/>
          <a:stretch/>
        </p:blipFill>
        <p:spPr>
          <a:xfrm>
            <a:off x="4332474" y="3802425"/>
            <a:ext cx="15719050" cy="934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Koulussa olevat näyttävät elävän rauhanomaisesti keskenään ja vain kiinalaista syrjitään – Amerikka oli monikulttuurinen, mutta se halusi valikoida, ketkä pääsisivät osaksi amerikkalaista unelmaa.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1676400" y="421725"/>
            <a:ext cx="21031200" cy="26106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Kiinalaisten maahantulon estäviä lakeja puoltava yhdysvaltalainen pilakuva vuodelta 1893</a:t>
            </a:r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8117" y="2911836"/>
            <a:ext cx="16367779" cy="105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1676400" y="421725"/>
            <a:ext cx="21031200" cy="26106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1. Mitä stereotypioita tunnistat kuvasta?</a:t>
            </a:r>
            <a:endParaRPr/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712" y="2670925"/>
            <a:ext cx="16740575" cy="108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903700" y="421725"/>
            <a:ext cx="22230900" cy="2249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Eri kansallisuuksiin on liitetty selkeitä stereotypioita.</a:t>
            </a: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712" y="2670925"/>
            <a:ext cx="16740575" cy="108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Opettaja heittää Yhdysvaltoja symboloivasta koulusta ulos kiinalaisen, joka kuvataan perinteisessä kiinalaisasussa, letti päässä, oopiumipiippu sekä silitystarvikkeet kädessä.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139" y="3649675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Yhdysvaltoja kuvaava nainen on pukeutunut mekkoon, jossa on selkeät viitteet Yhdysvaltojen lippuun.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903700" y="0"/>
            <a:ext cx="22230900" cy="38757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Ryhmästä voi tunnistaa intialaisen turbaanipään, alkuperäisamerikkalaisen sulkapäähineen, turkkilaisen päähineen ja itäeurooppalaisen lippalakin.</a:t>
            </a: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17140" l="0" r="56612" t="11796"/>
          <a:stretch/>
        </p:blipFill>
        <p:spPr>
          <a:xfrm>
            <a:off x="7531096" y="3690063"/>
            <a:ext cx="9321825" cy="95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2. Millaisena kulttuurien kohtaaminen näkyy kuvassa?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903700" y="421725"/>
            <a:ext cx="22230900" cy="4418100"/>
          </a:xfrm>
          <a:prstGeom prst="rect">
            <a:avLst/>
          </a:prstGeom>
        </p:spPr>
        <p:txBody>
          <a:bodyPr anchorCtr="0" anchor="ctr" bIns="45725" lIns="91400" spcFirstLastPara="1" rIns="91400" wrap="square" tIns="457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877"/>
              <a:t>Muut ovat tyytyväisiä, kun kiinalaisten tulo Yhdysvaltoihin estetään.</a:t>
            </a:r>
            <a:endParaRPr sz="6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139" y="3468950"/>
            <a:ext cx="15039723" cy="9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