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34" r:id="rId5"/>
    <p:sldId id="377" r:id="rId6"/>
    <p:sldId id="366" r:id="rId7"/>
    <p:sldId id="361" r:id="rId8"/>
    <p:sldId id="356" r:id="rId9"/>
    <p:sldId id="368" r:id="rId10"/>
    <p:sldId id="369" r:id="rId11"/>
    <p:sldId id="371" r:id="rId12"/>
    <p:sldId id="372" r:id="rId13"/>
    <p:sldId id="360" r:id="rId14"/>
    <p:sldId id="362" r:id="rId15"/>
    <p:sldId id="363" r:id="rId16"/>
    <p:sldId id="364" r:id="rId17"/>
    <p:sldId id="365" r:id="rId18"/>
    <p:sldId id="374" r:id="rId19"/>
    <p:sldId id="349" r:id="rId20"/>
    <p:sldId id="375" r:id="rId21"/>
    <p:sldId id="378" r:id="rId22"/>
    <p:sldId id="344" r:id="rId23"/>
    <p:sldId id="338" r:id="rId24"/>
    <p:sldId id="405" r:id="rId25"/>
    <p:sldId id="373" r:id="rId26"/>
    <p:sldId id="382" r:id="rId27"/>
    <p:sldId id="381" r:id="rId28"/>
    <p:sldId id="411" r:id="rId29"/>
    <p:sldId id="406" r:id="rId30"/>
    <p:sldId id="407" r:id="rId31"/>
    <p:sldId id="380" r:id="rId32"/>
    <p:sldId id="384" r:id="rId33"/>
    <p:sldId id="343" r:id="rId34"/>
    <p:sldId id="354" r:id="rId35"/>
    <p:sldId id="355" r:id="rId36"/>
    <p:sldId id="350" r:id="rId37"/>
    <p:sldId id="345" r:id="rId38"/>
    <p:sldId id="346" r:id="rId39"/>
    <p:sldId id="347" r:id="rId40"/>
    <p:sldId id="394" r:id="rId41"/>
    <p:sldId id="385" r:id="rId42"/>
    <p:sldId id="389" r:id="rId43"/>
    <p:sldId id="388" r:id="rId44"/>
    <p:sldId id="403" r:id="rId45"/>
    <p:sldId id="387" r:id="rId46"/>
    <p:sldId id="404" r:id="rId47"/>
    <p:sldId id="409" r:id="rId48"/>
  </p:sldIdLst>
  <p:sldSz cx="12192000" cy="6858000"/>
  <p:notesSz cx="6669088" cy="987266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767" autoAdjust="0"/>
  </p:normalViewPr>
  <p:slideViewPr>
    <p:cSldViewPr snapToGrid="0">
      <p:cViewPr varScale="1">
        <p:scale>
          <a:sx n="109" d="100"/>
          <a:sy n="109" d="100"/>
        </p:scale>
        <p:origin x="6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pPr>
              <a:defRPr/>
            </a:pPr>
            <a:fld id="{97490EA0-4AD6-44C4-9B26-130F32F75EBE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377443"/>
            <a:ext cx="2890665" cy="495220"/>
          </a:xfrm>
          <a:prstGeom prst="rect">
            <a:avLst/>
          </a:prstGeom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47FDEB-D3C3-4243-AD2D-E2BA88B5FA2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BCAB3F73-DC0E-4505-8F5F-9D5DE1128EFF}" type="datetimeFigureOut">
              <a:rPr lang="fi-FI" smtClean="0"/>
              <a:t>16.10.2017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5075"/>
            <a:ext cx="592296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50625"/>
            <a:ext cx="5335893" cy="3888750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377443"/>
            <a:ext cx="2890665" cy="495220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2C281B46-173D-4D79-9D23-12E9FACBC1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5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71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86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43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13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25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95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83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94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Schunk’s</a:t>
            </a:r>
            <a:r>
              <a:rPr lang="en-US" dirty="0"/>
              <a:t> (1984) studies suggest that teachers encourage students to use effort as an explanation for failure, and ability as an explanation for success.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240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42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47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- Goal Setting</a:t>
            </a:r>
            <a:r>
              <a:rPr lang="en-US" dirty="0"/>
              <a:t>. Sometimes students are unaware of their abilities or the progress they are making. Goals provide a standard against which students can gauge their progress, and setting goals can have a substantial impact on student self-efficacy and achievement </a:t>
            </a:r>
            <a:r>
              <a:rPr lang="fi-FI" dirty="0"/>
              <a:t>(Bandura, 1986, </a:t>
            </a:r>
            <a:r>
              <a:rPr lang="fi-FI" dirty="0" err="1"/>
              <a:t>Schunk</a:t>
            </a:r>
            <a:r>
              <a:rPr lang="fi-FI" dirty="0"/>
              <a:t>, 1989b).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97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350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02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24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01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Various researchers (e.g., Hackett, 1985; </a:t>
            </a:r>
            <a:r>
              <a:rPr lang="en-US" dirty="0" err="1"/>
              <a:t>Pajares</a:t>
            </a:r>
            <a:r>
              <a:rPr lang="en-US" dirty="0"/>
              <a:t>, 1996a; </a:t>
            </a:r>
            <a:r>
              <a:rPr lang="en-US" dirty="0" err="1"/>
              <a:t>Pajares</a:t>
            </a:r>
            <a:r>
              <a:rPr lang="en-US" dirty="0"/>
              <a:t> &amp; Miller, 1994) have reported that students’ judgments of their capability to solve mathematics</a:t>
            </a:r>
          </a:p>
          <a:p>
            <a:r>
              <a:rPr lang="en-US" dirty="0"/>
              <a:t>problems are predictive of their actual capability to solve those problems.</a:t>
            </a:r>
          </a:p>
          <a:p>
            <a:endParaRPr lang="en-US" dirty="0"/>
          </a:p>
          <a:p>
            <a:r>
              <a:rPr lang="en-US" dirty="0"/>
              <a:t>* Math self-efficacy also has been shown to be as strong a predictor of mathematical problem-solving capability as general mental ability</a:t>
            </a:r>
          </a:p>
          <a:p>
            <a:r>
              <a:rPr lang="en-US" dirty="0"/>
              <a:t>(</a:t>
            </a:r>
            <a:r>
              <a:rPr lang="en-US" dirty="0" err="1"/>
              <a:t>Pajares</a:t>
            </a:r>
            <a:r>
              <a:rPr lang="en-US" dirty="0"/>
              <a:t> &amp; </a:t>
            </a:r>
            <a:r>
              <a:rPr lang="en-US" dirty="0" err="1"/>
              <a:t>Kranzler</a:t>
            </a:r>
            <a:r>
              <a:rPr lang="en-US" dirty="0"/>
              <a:t>, 1995), a variable generally found to be a powerful predictor of academic performance (Thorndike, 1986).</a:t>
            </a:r>
          </a:p>
          <a:p>
            <a:endParaRPr lang="en-US" dirty="0"/>
          </a:p>
          <a:p>
            <a:r>
              <a:rPr lang="en-US" dirty="0"/>
              <a:t>*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researchers</a:t>
            </a:r>
            <a:r>
              <a:rPr lang="fi-FI" dirty="0"/>
              <a:t> (Collins, </a:t>
            </a:r>
            <a:r>
              <a:rPr lang="en-US" dirty="0"/>
              <a:t>1982; </a:t>
            </a:r>
            <a:r>
              <a:rPr lang="en-US" dirty="0" err="1"/>
              <a:t>Schunk</a:t>
            </a:r>
            <a:r>
              <a:rPr lang="en-US" dirty="0"/>
              <a:t>, 1989, 1991) have reported that, when students approach academic tasks, those with higher self-efficacy work harder and for longer periods of</a:t>
            </a:r>
          </a:p>
          <a:p>
            <a:r>
              <a:rPr lang="en-US" dirty="0"/>
              <a:t>time than do those with lower self-efficacy.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65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If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en-US" dirty="0"/>
              <a:t>have been successful at a particular skill in the past, they probably will believe that they will be successful at the skill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(Bandura, 1993</a:t>
            </a:r>
            <a:r>
              <a:rPr lang="fi-FI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78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08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Zimmerman and Martinez-Pons (1990) suggested that when teachers offer unsolicited advice or help, students believe this help signals low ability. Graham and Barker (1990) found</a:t>
            </a:r>
          </a:p>
          <a:p>
            <a:r>
              <a:rPr lang="en-US" dirty="0"/>
              <a:t>that not only do the students being helped think of themselves as less capable, but other students watching come to the same </a:t>
            </a:r>
            <a:r>
              <a:rPr lang="fi-FI" dirty="0" err="1"/>
              <a:t>conclusion</a:t>
            </a:r>
            <a:r>
              <a:rPr lang="fi-FI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1B46-173D-4D79-9D23-12E9FACBC1F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84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04D7-0946-4605-A10F-F946DDDBE20C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9722-FF35-4019-8175-036566947A3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52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B85D-13EF-4626-B773-B334AC9474E8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CCC1-4619-48F9-8907-5FA437631C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059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6E85-CB3E-48E0-97BC-2870D7577034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F1B0-9D9B-4AE6-B3CE-B07B05CB141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51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8B79-12C1-4812-95D1-D142B64068A7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B846-A5E9-440F-AF83-8782BECEFC1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911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163E-C73D-4EA4-80DB-9B11E97152DD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4B6B-3FD2-45D6-A1E5-8D6BAD4DC20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8889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3D9E-6426-45A4-9952-1E51FEED0E53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25C9-7FD3-41A0-9026-6B9FD7AD05E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17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A5A4-A695-4354-96FA-A77F7B99F5E7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8FF0-41F2-4419-8A1E-83CE10E11C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911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ED67-F724-4D64-82D9-014347F592D7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F0EB-4B96-4A17-B2D7-FBFF70C671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83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5552-7D2A-45F0-B5D3-545D3E2D3D55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3DB4-BD66-4D2A-8BF9-F856FA1598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934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5077-2089-4388-88D1-88BA379B640D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A496-F41C-49D6-910A-379F0B4BB4A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62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775B-1E09-4495-AFA2-098F78D11672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2E34-46AB-486B-8087-354CAD833B8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416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8C6552-9075-4E21-B4A9-8E93ED79B98F}" type="datetimeFigureOut">
              <a:rPr lang="fi-FI"/>
              <a:pPr>
                <a:defRPr/>
              </a:pPr>
              <a:t>16.10.2017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3F4A14-6376-4829-A846-6889295C02E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120650"/>
            <a:ext cx="23812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57150" y="98425"/>
            <a:ext cx="8428038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 b="1" smtClean="0"/>
              <a:t>LUMA SUOMI -kehittämisohjelma | LUMA FINLAND -utvecklingsprogram | LUMA FINLAND development programme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1850" y="3183774"/>
            <a:ext cx="10515600" cy="631767"/>
          </a:xfrm>
        </p:spPr>
        <p:txBody>
          <a:bodyPr/>
          <a:lstStyle/>
          <a:p>
            <a:pPr algn="ctr"/>
            <a:r>
              <a:rPr lang="fi-FI" altLang="en-US" sz="4800" b="0" dirty="0" smtClean="0"/>
              <a:t/>
            </a:r>
            <a:br>
              <a:rPr lang="fi-FI" altLang="en-US" sz="4800" b="0" dirty="0" smtClean="0"/>
            </a:br>
            <a:endParaRPr lang="fi-FI" altLang="fi-FI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7736" y="2988380"/>
            <a:ext cx="10639714" cy="12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fi-FI" altLang="en-US" sz="5400" dirty="0"/>
              <a:t>Matemaattisen minäpystyvyyden kohentaminen alakoulussa</a:t>
            </a:r>
            <a:endParaRPr lang="fi-FI" altLang="fi-FI" sz="5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39" y="5134666"/>
            <a:ext cx="2170494" cy="1345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7" y="4872638"/>
            <a:ext cx="1718028" cy="1718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5131" y="6406002"/>
            <a:ext cx="339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Esityksen kuvat: pixabay.com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9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791"/>
            <a:ext cx="10515600" cy="1325563"/>
          </a:xfrm>
        </p:spPr>
        <p:txBody>
          <a:bodyPr/>
          <a:lstStyle/>
          <a:p>
            <a:r>
              <a:rPr lang="fi-FI" dirty="0" err="1" smtClean="0"/>
              <a:t>Minäpystyvyyskäsitykset</a:t>
            </a:r>
            <a:r>
              <a:rPr lang="fi-FI" dirty="0" smtClean="0"/>
              <a:t> pohjautuvat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40"/>
            <a:ext cx="6261950" cy="3635184"/>
          </a:xfrm>
        </p:spPr>
        <p:txBody>
          <a:bodyPr/>
          <a:lstStyle/>
          <a:p>
            <a:pPr marL="971550" lvl="1" indent="-514350">
              <a:buAutoNum type="arabicPeriod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iempaan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suoriutumiseen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Havaintoihin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toisten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suoriutumisesta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Sosiaaliseen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tukeen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Fyysisiin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tuntemuksiin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muihin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tunteisiin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t="280" r="18844" b="-280"/>
          <a:stretch/>
        </p:blipFill>
        <p:spPr>
          <a:xfrm>
            <a:off x="7466533" y="2377440"/>
            <a:ext cx="3635184" cy="36351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52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612"/>
            <a:ext cx="10515600" cy="1325563"/>
          </a:xfrm>
          <a:noFill/>
        </p:spPr>
        <p:txBody>
          <a:bodyPr/>
          <a:lstStyle/>
          <a:p>
            <a:r>
              <a:rPr lang="fi-FI" sz="4800" dirty="0" smtClean="0"/>
              <a:t>Aiempi suoriutuminen</a:t>
            </a:r>
            <a:br>
              <a:rPr lang="fi-FI" sz="4800" dirty="0" smtClean="0"/>
            </a:br>
            <a:r>
              <a:rPr lang="fi-FI" sz="2000" dirty="0" smtClean="0"/>
              <a:t>”Menestys ruokkii menestystä.”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0622"/>
            <a:ext cx="10515600" cy="4152788"/>
          </a:xfrm>
        </p:spPr>
        <p:txBody>
          <a:bodyPr anchor="t"/>
          <a:lstStyle/>
          <a:p>
            <a:r>
              <a:rPr lang="fi-FI" dirty="0" smtClean="0"/>
              <a:t>Aiempi menestys tietynlaisessa tehtävässä tai taidossa saa lapsen luottamaan menestymiseensä myös jatkossa. </a:t>
            </a:r>
          </a:p>
          <a:p>
            <a:r>
              <a:rPr lang="fi-FI" dirty="0" smtClean="0"/>
              <a:t>Aiemman suoriutumisen vaikutus </a:t>
            </a:r>
            <a:r>
              <a:rPr lang="fi-FI" dirty="0" err="1" smtClean="0"/>
              <a:t>minäpystyvyyteen</a:t>
            </a:r>
            <a:r>
              <a:rPr lang="fi-FI" dirty="0" smtClean="0"/>
              <a:t> on kaikista neljästä tekijästä vahvin ja pysyvin.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86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469"/>
            <a:ext cx="10921409" cy="1325563"/>
          </a:xfrm>
        </p:spPr>
        <p:txBody>
          <a:bodyPr/>
          <a:lstStyle/>
          <a:p>
            <a:r>
              <a:rPr lang="fi-FI" sz="4800" dirty="0" smtClean="0"/>
              <a:t>Havainnot toisten suoriutumisesta</a:t>
            </a:r>
            <a:br>
              <a:rPr lang="fi-FI" sz="4800" dirty="0" smtClean="0"/>
            </a:br>
            <a:r>
              <a:rPr lang="fi-FI" sz="2000" dirty="0"/>
              <a:t>“Jos </a:t>
            </a:r>
            <a:r>
              <a:rPr lang="fi-FI" sz="2000" dirty="0" smtClean="0"/>
              <a:t>hän</a:t>
            </a:r>
            <a:r>
              <a:rPr lang="fi-FI" sz="2000" dirty="0"/>
              <a:t> pystyy siihen, niin pystyn kyllä minäkin.”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54213"/>
            <a:ext cx="10515600" cy="41779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 smtClean="0"/>
              <a:t>Vertaisten onnistumisia ja epäonnistumisia tarkkaillessaan lapsi arvioi samalla sitä, miten suuri mahdollisuus menestykseen hänellä itsellään on.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Tehokkaimpia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vertaismallit</a:t>
            </a:r>
            <a:r>
              <a:rPr lang="en-US" dirty="0" smtClean="0"/>
              <a:t>, </a:t>
            </a:r>
            <a:r>
              <a:rPr lang="en-US" dirty="0" err="1" smtClean="0"/>
              <a:t>jotka</a:t>
            </a:r>
            <a:r>
              <a:rPr lang="en-US" dirty="0" smtClean="0"/>
              <a:t> </a:t>
            </a:r>
            <a:r>
              <a:rPr lang="en-US" dirty="0" err="1" smtClean="0"/>
              <a:t>lapsi</a:t>
            </a:r>
            <a:r>
              <a:rPr lang="en-US" dirty="0" smtClean="0"/>
              <a:t> </a:t>
            </a:r>
            <a:r>
              <a:rPr lang="en-US" dirty="0" err="1" smtClean="0"/>
              <a:t>kokee</a:t>
            </a:r>
            <a:r>
              <a:rPr lang="en-US" dirty="0" smtClean="0"/>
              <a:t> </a:t>
            </a:r>
            <a:r>
              <a:rPr lang="en-US" dirty="0" err="1" smtClean="0"/>
              <a:t>erityisen</a:t>
            </a:r>
            <a:r>
              <a:rPr lang="en-US" dirty="0" smtClean="0"/>
              <a:t> </a:t>
            </a:r>
            <a:r>
              <a:rPr lang="en-US" dirty="0" err="1" smtClean="0"/>
              <a:t>samankaltaisiksi</a:t>
            </a:r>
            <a:r>
              <a:rPr lang="en-US" dirty="0" smtClean="0"/>
              <a:t> </a:t>
            </a:r>
            <a:r>
              <a:rPr lang="en-US" dirty="0" err="1" smtClean="0"/>
              <a:t>itsensä</a:t>
            </a:r>
            <a:r>
              <a:rPr lang="en-US" dirty="0" smtClean="0"/>
              <a:t> </a:t>
            </a:r>
            <a:r>
              <a:rPr lang="en-US" dirty="0" err="1" smtClean="0"/>
              <a:t>kanssa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Vertaismallien on havaittu kohentavan erityisesti naisten minäpystyvyyttä perinteisesti miehisinä pidetyissä tehtävissä. 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4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135"/>
            <a:ext cx="10515600" cy="13255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4800" dirty="0" smtClean="0"/>
              <a:t>Sosiaalinen tuki</a:t>
            </a:r>
            <a:br>
              <a:rPr lang="fi-FI" sz="4800" dirty="0" smtClean="0"/>
            </a:br>
            <a:r>
              <a:rPr lang="fi-FI" sz="2000" dirty="0" smtClean="0"/>
              <a:t>”Meidän </a:t>
            </a:r>
            <a:r>
              <a:rPr lang="fi-FI" sz="2000" dirty="0"/>
              <a:t>lapsilla ei ole matikkapäätä.”</a:t>
            </a:r>
            <a:r>
              <a:rPr lang="fi-FI" sz="4800" dirty="0"/>
              <a:t/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0780"/>
            <a:ext cx="10515600" cy="4366855"/>
          </a:xfrm>
        </p:spPr>
        <p:txBody>
          <a:bodyPr/>
          <a:lstStyle/>
          <a:p>
            <a:r>
              <a:rPr lang="fi-FI" dirty="0" smtClean="0"/>
              <a:t>Läheisten verbaalinen ja </a:t>
            </a:r>
            <a:r>
              <a:rPr lang="fi-FI" dirty="0" err="1" smtClean="0"/>
              <a:t>non</a:t>
            </a:r>
            <a:r>
              <a:rPr lang="fi-FI" dirty="0" smtClean="0"/>
              <a:t>-verbaalinen tuki kohentaa lapsen matemaattista minäpystyvyyttä.  </a:t>
            </a:r>
          </a:p>
          <a:p>
            <a:r>
              <a:rPr lang="fi-FI" dirty="0"/>
              <a:t>Kehujen täytyy olla realistisia ja niiden täytyy liittyä oikeisiin onnistumisiin</a:t>
            </a:r>
            <a:r>
              <a:rPr lang="fi-FI" dirty="0" smtClean="0"/>
              <a:t>.</a:t>
            </a:r>
          </a:p>
          <a:p>
            <a:r>
              <a:rPr lang="fi-FI" dirty="0" smtClean="0"/>
              <a:t>Lapset voivat tulkita liiallisen tuen merkkinä heikosta osaamisesta. </a:t>
            </a:r>
          </a:p>
          <a:p>
            <a:r>
              <a:rPr lang="fi-FI" dirty="0" smtClean="0"/>
              <a:t>Läheisiltä välittyvät, matematiikan oppimiseen liittyvät uskomukset ovat toisinaan haitallisia minäpystyvyyden kehittymisen kannalta.</a:t>
            </a:r>
          </a:p>
          <a:p>
            <a:pPr lvl="1"/>
            <a:r>
              <a:rPr lang="fi-FI" dirty="0" smtClean="0"/>
              <a:t>Lahjakkuususkomukset, taitojen ja taipumusten periytyvyys, sukupuoleen sidotut uskomukset..</a:t>
            </a:r>
            <a:br>
              <a:rPr lang="fi-FI" dirty="0" smtClean="0"/>
            </a:br>
            <a:r>
              <a:rPr lang="fi-FI" dirty="0" smtClean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392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648"/>
            <a:ext cx="10515600" cy="1373473"/>
          </a:xfrm>
        </p:spPr>
        <p:txBody>
          <a:bodyPr/>
          <a:lstStyle/>
          <a:p>
            <a:r>
              <a:rPr lang="fi-FI" sz="4800" dirty="0" smtClean="0"/>
              <a:t>Fyysiset tuntemukset ja muut tunteet </a:t>
            </a:r>
            <a:br>
              <a:rPr lang="fi-FI" sz="4800" dirty="0" smtClean="0"/>
            </a:br>
            <a:r>
              <a:rPr lang="fi-FI" sz="2000" dirty="0" smtClean="0"/>
              <a:t>”Perhosia vatsassa.”</a:t>
            </a:r>
            <a:r>
              <a:rPr lang="fi-FI" sz="4800" dirty="0" smtClean="0"/>
              <a:t/>
            </a:r>
            <a:br>
              <a:rPr lang="fi-FI" sz="4800" dirty="0" smtClean="0"/>
            </a:b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6874"/>
            <a:ext cx="11038242" cy="4018555"/>
          </a:xfrm>
          <a:noFill/>
        </p:spPr>
        <p:txBody>
          <a:bodyPr/>
          <a:lstStyle/>
          <a:p>
            <a:r>
              <a:rPr lang="fi-FI" dirty="0" smtClean="0"/>
              <a:t>Hermostuneisuuden fysiologiset merkit, kuten hikoavat kämmenet, laukkaava sydän ja kuiva suu, heikentävät uskoa suoriutua haastavasta tehtävästä tai tilanteesta. </a:t>
            </a:r>
          </a:p>
          <a:p>
            <a:r>
              <a:rPr lang="fi-FI" dirty="0" smtClean="0"/>
              <a:t>Rento ja innostunut olo taas antaa paremmat lähtökohdat haasteiden kohtaamiselle.</a:t>
            </a:r>
          </a:p>
          <a:p>
            <a:r>
              <a:rPr lang="fi-FI" dirty="0" smtClean="0"/>
              <a:t>Ahdistus esimerkiksi koetilanteessa voi vaikuttaa siihen, kuinka paljon aikaa ja vaivaa oppilas käyttää koetehtäviin. </a:t>
            </a:r>
          </a:p>
        </p:txBody>
      </p:sp>
    </p:spTree>
    <p:extLst>
      <p:ext uri="{BB962C8B-B14F-4D97-AF65-F5344CB8AC3E}">
        <p14:creationId xmlns:p14="http://schemas.microsoft.com/office/powerpoint/2010/main" val="24314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941096" y="2046070"/>
            <a:ext cx="6309807" cy="1325563"/>
          </a:xfrm>
        </p:spPr>
        <p:txBody>
          <a:bodyPr/>
          <a:lstStyle/>
          <a:p>
            <a:pPr algn="ctr"/>
            <a:r>
              <a:rPr lang="fi-FI" sz="5400" dirty="0" smtClean="0"/>
              <a:t>Pohdittavaa</a:t>
            </a:r>
            <a:endParaRPr lang="fi-FI" sz="5400" dirty="0"/>
          </a:p>
        </p:txBody>
      </p:sp>
      <p:sp>
        <p:nvSpPr>
          <p:cNvPr id="8" name="Rectangle 7"/>
          <p:cNvSpPr/>
          <p:nvPr/>
        </p:nvSpPr>
        <p:spPr>
          <a:xfrm>
            <a:off x="1224273" y="3268645"/>
            <a:ext cx="10477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dirty="0" smtClean="0"/>
              <a:t>Millaisia esimerkkejä sinulle tulee mieleen sukupuolten välisistä eroista matematiikan opiskelussa? </a:t>
            </a:r>
            <a:endParaRPr lang="fi-FI" sz="4000" dirty="0"/>
          </a:p>
        </p:txBody>
      </p:sp>
      <p:sp>
        <p:nvSpPr>
          <p:cNvPr id="15" name="Rectangle 14"/>
          <p:cNvSpPr/>
          <p:nvPr/>
        </p:nvSpPr>
        <p:spPr>
          <a:xfrm rot="20371878">
            <a:off x="24827" y="1388906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Opiskelumotivaatio</a:t>
            </a:r>
            <a:endParaRPr lang="en-US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4961" y="1004966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Sinnikkyys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työskentelyssä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782" y="5917542"/>
            <a:ext cx="5591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Suoriutuminen </a:t>
            </a:r>
            <a:r>
              <a:rPr lang="fi-FI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matematiikassa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824805">
            <a:off x="7156040" y="5039675"/>
            <a:ext cx="560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Koulutukseen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en-US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uraan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liittyvät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valinnat</a:t>
            </a:r>
            <a:endParaRPr lang="en-US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1113" cy="1325563"/>
          </a:xfrm>
        </p:spPr>
        <p:txBody>
          <a:bodyPr/>
          <a:lstStyle/>
          <a:p>
            <a:r>
              <a:rPr lang="fi-FI" sz="4000" dirty="0" smtClean="0"/>
              <a:t>Sukupuolten välisistä eroista 1/2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242545" cy="45721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Pojilla on </a:t>
            </a:r>
            <a:r>
              <a:rPr lang="fi-FI" dirty="0"/>
              <a:t>positiivisempi arvio matematiikan kyvyistään kuin </a:t>
            </a:r>
            <a:r>
              <a:rPr lang="fi-FI" dirty="0" smtClean="0"/>
              <a:t>tytöillä.</a:t>
            </a:r>
            <a:br>
              <a:rPr lang="fi-FI" dirty="0" smtClean="0"/>
            </a:br>
            <a:endParaRPr lang="fi-FI" dirty="0" smtClean="0"/>
          </a:p>
          <a:p>
            <a:r>
              <a:rPr lang="en-US" dirty="0" err="1" smtClean="0"/>
              <a:t>Pojat</a:t>
            </a:r>
            <a:r>
              <a:rPr lang="en-US" dirty="0" smtClean="0"/>
              <a:t> </a:t>
            </a:r>
            <a:r>
              <a:rPr lang="en-US" dirty="0" err="1" smtClean="0"/>
              <a:t>kokevat</a:t>
            </a:r>
            <a:r>
              <a:rPr lang="en-US" dirty="0" smtClean="0"/>
              <a:t> </a:t>
            </a:r>
            <a:r>
              <a:rPr lang="en-US" dirty="0" err="1" smtClean="0"/>
              <a:t>menestyksensä</a:t>
            </a:r>
            <a:r>
              <a:rPr lang="en-US" dirty="0" smtClean="0"/>
              <a:t> </a:t>
            </a:r>
            <a:r>
              <a:rPr lang="en-US" dirty="0" err="1" smtClean="0"/>
              <a:t>olevan</a:t>
            </a:r>
            <a:r>
              <a:rPr lang="en-US" dirty="0" smtClean="0"/>
              <a:t>  </a:t>
            </a:r>
            <a:r>
              <a:rPr lang="en-US" dirty="0" err="1" smtClean="0"/>
              <a:t>osaamisensa</a:t>
            </a:r>
            <a:r>
              <a:rPr lang="en-US" dirty="0" smtClean="0"/>
              <a:t> </a:t>
            </a:r>
            <a:r>
              <a:rPr lang="en-US" dirty="0" err="1" smtClean="0"/>
              <a:t>ansiota</a:t>
            </a:r>
            <a:r>
              <a:rPr lang="en-US" dirty="0" smtClean="0"/>
              <a:t> ja </a:t>
            </a:r>
            <a:r>
              <a:rPr lang="en-US" dirty="0" err="1" smtClean="0"/>
              <a:t>epäonnistumisensa</a:t>
            </a:r>
            <a:r>
              <a:rPr lang="en-US" dirty="0" smtClean="0"/>
              <a:t> </a:t>
            </a:r>
            <a:r>
              <a:rPr lang="en-US" dirty="0" err="1" smtClean="0"/>
              <a:t>johtuvan</a:t>
            </a:r>
            <a:r>
              <a:rPr lang="en-US" dirty="0" smtClean="0"/>
              <a:t> </a:t>
            </a:r>
            <a:r>
              <a:rPr lang="en-US" dirty="0" err="1" smtClean="0"/>
              <a:t>liian</a:t>
            </a:r>
            <a:r>
              <a:rPr lang="en-US" dirty="0" smtClean="0"/>
              <a:t> </a:t>
            </a:r>
            <a:r>
              <a:rPr lang="en-US" dirty="0" err="1" smtClean="0"/>
              <a:t>vähäisestä</a:t>
            </a:r>
            <a:r>
              <a:rPr lang="en-US" dirty="0" smtClean="0"/>
              <a:t> </a:t>
            </a:r>
            <a:r>
              <a:rPr lang="en-US" dirty="0" err="1" smtClean="0"/>
              <a:t>vaivannäöstä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Tytöt</a:t>
            </a:r>
            <a:r>
              <a:rPr lang="en-US" dirty="0" smtClean="0"/>
              <a:t> </a:t>
            </a:r>
            <a:r>
              <a:rPr lang="en-US" dirty="0" err="1" smtClean="0"/>
              <a:t>kokevat</a:t>
            </a:r>
            <a:r>
              <a:rPr lang="en-US" dirty="0" smtClean="0"/>
              <a:t> </a:t>
            </a:r>
            <a:r>
              <a:rPr lang="en-US" dirty="0" err="1" smtClean="0"/>
              <a:t>menestyksensä</a:t>
            </a:r>
            <a:r>
              <a:rPr lang="en-US" dirty="0" smtClean="0"/>
              <a:t> </a:t>
            </a:r>
            <a:r>
              <a:rPr lang="en-US" dirty="0" err="1" smtClean="0"/>
              <a:t>olevan</a:t>
            </a:r>
            <a:r>
              <a:rPr lang="en-US" dirty="0" smtClean="0"/>
              <a:t> </a:t>
            </a:r>
            <a:r>
              <a:rPr lang="en-US" dirty="0" err="1" smtClean="0"/>
              <a:t>hyvän</a:t>
            </a:r>
            <a:r>
              <a:rPr lang="en-US" dirty="0" smtClean="0"/>
              <a:t> </a:t>
            </a:r>
            <a:r>
              <a:rPr lang="en-US" dirty="0" err="1" smtClean="0"/>
              <a:t>tuurin</a:t>
            </a:r>
            <a:r>
              <a:rPr lang="en-US" dirty="0" smtClean="0"/>
              <a:t> </a:t>
            </a:r>
            <a:r>
              <a:rPr lang="en-US" dirty="0" err="1" smtClean="0"/>
              <a:t>ansiota</a:t>
            </a:r>
            <a:r>
              <a:rPr lang="en-US" dirty="0" smtClean="0"/>
              <a:t> ja </a:t>
            </a:r>
            <a:r>
              <a:rPr lang="en-US" dirty="0" err="1" smtClean="0"/>
              <a:t>epäonnistumisensa</a:t>
            </a:r>
            <a:r>
              <a:rPr lang="en-US" dirty="0" smtClean="0"/>
              <a:t> </a:t>
            </a:r>
            <a:r>
              <a:rPr lang="en-US" dirty="0" err="1" smtClean="0"/>
              <a:t>johtuvan</a:t>
            </a:r>
            <a:r>
              <a:rPr lang="en-US" dirty="0" smtClean="0"/>
              <a:t> </a:t>
            </a:r>
            <a:r>
              <a:rPr lang="en-US" dirty="0" err="1" smtClean="0"/>
              <a:t>osaamisen</a:t>
            </a:r>
            <a:r>
              <a:rPr lang="en-US" dirty="0" smtClean="0"/>
              <a:t> </a:t>
            </a:r>
            <a:r>
              <a:rPr lang="en-US" dirty="0" err="1" smtClean="0"/>
              <a:t>puutteesta</a:t>
            </a:r>
            <a:r>
              <a:rPr lang="en-US" dirty="0" smtClean="0"/>
              <a:t>. </a:t>
            </a:r>
          </a:p>
        </p:txBody>
      </p:sp>
      <p:pic>
        <p:nvPicPr>
          <p:cNvPr id="3074" name="Picture 2" descr="Children, Garden, Autumn, Hide, Pl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8452883" y="2378326"/>
            <a:ext cx="3196861" cy="31968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1113" cy="1325563"/>
          </a:xfrm>
        </p:spPr>
        <p:txBody>
          <a:bodyPr/>
          <a:lstStyle/>
          <a:p>
            <a:r>
              <a:rPr lang="fi-FI" sz="4000" dirty="0" smtClean="0"/>
              <a:t>Sukupuolten välisistä eroista 2/2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418391" cy="4839204"/>
          </a:xfrm>
        </p:spPr>
        <p:txBody>
          <a:bodyPr/>
          <a:lstStyle/>
          <a:p>
            <a:r>
              <a:rPr lang="fi-FI" dirty="0" smtClean="0"/>
              <a:t>Erot </a:t>
            </a:r>
            <a:r>
              <a:rPr lang="fi-FI" dirty="0" err="1" smtClean="0"/>
              <a:t>minäpystyvyyskäsityksissä</a:t>
            </a:r>
            <a:r>
              <a:rPr lang="fi-FI" dirty="0" smtClean="0"/>
              <a:t> näkyvät </a:t>
            </a:r>
            <a:r>
              <a:rPr lang="fi-FI" dirty="0"/>
              <a:t>jo alakoulussa vaikka </a:t>
            </a:r>
            <a:r>
              <a:rPr lang="fi-FI" dirty="0" smtClean="0"/>
              <a:t>oppimistuloksissa ei juurikaan eroja. </a:t>
            </a:r>
            <a:br>
              <a:rPr lang="fi-FI" dirty="0" smtClean="0"/>
            </a:b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Erot </a:t>
            </a:r>
            <a:r>
              <a:rPr lang="fi-FI" dirty="0" smtClean="0"/>
              <a:t>mat. </a:t>
            </a:r>
            <a:r>
              <a:rPr lang="fi-FI" dirty="0" err="1" smtClean="0"/>
              <a:t>minäpystyvyyskäsityksissä</a:t>
            </a:r>
            <a:r>
              <a:rPr lang="fi-FI" dirty="0" smtClean="0"/>
              <a:t> </a:t>
            </a:r>
            <a:r>
              <a:rPr lang="fi-FI" dirty="0"/>
              <a:t>näkyvät myöhemmin </a:t>
            </a:r>
            <a:r>
              <a:rPr lang="fi-FI" b="1" dirty="0"/>
              <a:t>ammatillisissa</a:t>
            </a:r>
            <a:r>
              <a:rPr lang="fi-FI" dirty="0"/>
              <a:t> </a:t>
            </a:r>
            <a:r>
              <a:rPr lang="fi-FI" dirty="0" err="1" smtClean="0"/>
              <a:t>minäpystyvyyskäsityksissä</a:t>
            </a:r>
            <a:r>
              <a:rPr lang="fi-FI" dirty="0" smtClean="0"/>
              <a:t>.</a:t>
            </a:r>
            <a:br>
              <a:rPr lang="fi-FI" dirty="0" smtClean="0"/>
            </a:br>
            <a:endParaRPr lang="fi-FI" dirty="0"/>
          </a:p>
          <a:p>
            <a:pPr>
              <a:lnSpc>
                <a:spcPct val="100000"/>
              </a:lnSpc>
            </a:pPr>
            <a:r>
              <a:rPr lang="fi-FI" dirty="0" smtClean="0"/>
              <a:t>Erot </a:t>
            </a:r>
            <a:r>
              <a:rPr lang="fi-FI" dirty="0" err="1" smtClean="0"/>
              <a:t>minäpystyvyydessä</a:t>
            </a:r>
            <a:r>
              <a:rPr lang="fi-FI" dirty="0" smtClean="0"/>
              <a:t> yksi merkittävimmistä tekijöistä työelämän segregaation taustalla.  </a:t>
            </a:r>
            <a:endParaRPr lang="fi-FI" dirty="0"/>
          </a:p>
        </p:txBody>
      </p:sp>
      <p:pic>
        <p:nvPicPr>
          <p:cNvPr id="1026" name="Picture 2" descr="Lapset, Ihmiset, Poika, Tyttö, Patikointi, Urhei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" t="10069" r="193" b="23403"/>
          <a:stretch/>
        </p:blipFill>
        <p:spPr bwMode="auto">
          <a:xfrm>
            <a:off x="7849552" y="2511890"/>
            <a:ext cx="3196800" cy="3196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0196"/>
            <a:ext cx="9144000" cy="2387600"/>
          </a:xfrm>
        </p:spPr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Matemaattisen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minäpystyvyyden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kohentaminen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846" y="4590866"/>
            <a:ext cx="9810307" cy="1655762"/>
          </a:xfrm>
        </p:spPr>
        <p:txBody>
          <a:bodyPr/>
          <a:lstStyle/>
          <a:p>
            <a:r>
              <a:rPr lang="fi-FI" dirty="0" smtClean="0"/>
              <a:t>Miten </a:t>
            </a:r>
            <a:r>
              <a:rPr lang="fi-FI" dirty="0" err="1" smtClean="0"/>
              <a:t>OPSissa</a:t>
            </a:r>
            <a:r>
              <a:rPr lang="fi-FI" dirty="0" smtClean="0"/>
              <a:t> huomioidaan mat. minäpystyvyys? </a:t>
            </a:r>
          </a:p>
          <a:p>
            <a:r>
              <a:rPr lang="fi-FI" dirty="0" smtClean="0"/>
              <a:t>Miten matemaattista minäpystyvyyttä voidaan kohentaa?</a:t>
            </a:r>
          </a:p>
          <a:p>
            <a:r>
              <a:rPr lang="fi-FI" dirty="0" smtClean="0"/>
              <a:t>Työskentelytuokio ryhmissä</a:t>
            </a:r>
          </a:p>
          <a:p>
            <a:r>
              <a:rPr lang="fi-FI" dirty="0" smtClean="0"/>
              <a:t>Työskentelyn purkaminen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3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1746" y="3485072"/>
            <a:ext cx="5328458" cy="2337759"/>
          </a:xfrm>
        </p:spPr>
        <p:txBody>
          <a:bodyPr/>
          <a:lstStyle/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5453454" y="1054366"/>
            <a:ext cx="10515600" cy="1325563"/>
          </a:xfrm>
        </p:spPr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Arviointikulttuuri</a:t>
            </a:r>
            <a:endParaRPr lang="fi-FI" dirty="0"/>
          </a:p>
        </p:txBody>
      </p:sp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5453454" y="3485072"/>
            <a:ext cx="5393167" cy="3145670"/>
          </a:xfrm>
        </p:spPr>
        <p:txBody>
          <a:bodyPr anchor="ctr"/>
          <a:lstStyle/>
          <a:p>
            <a:pPr lvl="0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Rohkaiseva ja yrittämään kannustava ilmapiiri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Oppilaan edistymisen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näkyväksi tekeminen koko oppimisprosessin ajan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Arvioinnin ja palautteen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monipuolisuus.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6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Matemaattinen minäpystyvyys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82601"/>
            <a:ext cx="9144000" cy="1655762"/>
          </a:xfrm>
        </p:spPr>
        <p:txBody>
          <a:bodyPr/>
          <a:lstStyle/>
          <a:p>
            <a:r>
              <a:rPr lang="fi-FI" sz="2800" dirty="0" smtClean="0"/>
              <a:t>Mitä se tarkoittaa?</a:t>
            </a:r>
          </a:p>
          <a:p>
            <a:r>
              <a:rPr lang="fi-FI" sz="2800" dirty="0" smtClean="0"/>
              <a:t>Mihin se vaikuttaa? </a:t>
            </a:r>
          </a:p>
          <a:p>
            <a:r>
              <a:rPr lang="fi-FI" sz="2800" dirty="0" smtClean="0"/>
              <a:t>Mitkä ovat sen taustatekijät?</a:t>
            </a:r>
          </a:p>
          <a:p>
            <a:r>
              <a:rPr lang="fi-FI" sz="2800" dirty="0" smtClean="0"/>
              <a:t>Miksi alakoululaisten mat. minäpystyvyyttä tulisi kohentaa?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7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957951"/>
            <a:ext cx="12744450" cy="1325563"/>
          </a:xfrm>
        </p:spPr>
        <p:txBody>
          <a:bodyPr/>
          <a:lstStyle/>
          <a:p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 </a:t>
            </a:r>
            <a:r>
              <a:rPr lang="fi-FI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Matematiikka, </a:t>
            </a:r>
            <a:r>
              <a:rPr lang="fi-FI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alakoulu </a:t>
            </a:r>
            <a:endParaRPr lang="fi-FI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2723371"/>
            <a:ext cx="10609729" cy="3537470"/>
          </a:xfrm>
        </p:spPr>
        <p:txBody>
          <a:bodyPr anchor="ctr"/>
          <a:lstStyle/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Oppiaineen tehtäviin kuuluu: </a:t>
            </a:r>
          </a:p>
          <a:p>
            <a:pPr lvl="1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Edistää </a:t>
            </a: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oppilaiden myönteistä asennetta matematiikkaa kohtaan.</a:t>
            </a:r>
          </a:p>
          <a:p>
            <a:pPr lvl="1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Edistää oppilaiden </a:t>
            </a: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positiivista minäkuvaa matematiikan </a:t>
            </a:r>
            <a:r>
              <a:rPr lang="fi-FI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oppijoina</a:t>
            </a: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Kehittää oppilaan käsitystä siitä, että matematiikan opiskelu on tavoitteellista ja pitkäjänteistä toimintaa, jossa oppilaat ottavat vastuuta omasta oppimisestaan.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957951"/>
            <a:ext cx="12744450" cy="1325563"/>
          </a:xfrm>
        </p:spPr>
        <p:txBody>
          <a:bodyPr/>
          <a:lstStyle/>
          <a:p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 </a:t>
            </a:r>
            <a:r>
              <a:rPr lang="fi-FI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Matematiikka, </a:t>
            </a:r>
            <a:r>
              <a:rPr lang="fi-FI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alakoulu </a:t>
            </a:r>
            <a:endParaRPr lang="fi-FI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2566736"/>
            <a:ext cx="10609729" cy="3254247"/>
          </a:xfrm>
        </p:spPr>
        <p:txBody>
          <a:bodyPr anchor="t"/>
          <a:lstStyle/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Oppiaineen tehtäviin </a:t>
            </a:r>
            <a:r>
              <a:rPr lang="fi-F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kuuluu vuosiluokilla 1-6: </a:t>
            </a:r>
            <a:endParaRPr lang="fi-FI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itää </a:t>
            </a: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yllä oppilaan innostusta ja kiinnostusta matematiikkaa kohtaan sekä tukea myönteistä minäkuvaa ja 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itseluottamusta (T1).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5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323617" y="967571"/>
            <a:ext cx="6309807" cy="1325563"/>
          </a:xfrm>
        </p:spPr>
        <p:txBody>
          <a:bodyPr/>
          <a:lstStyle/>
          <a:p>
            <a:pPr algn="ctr"/>
            <a:r>
              <a:rPr lang="fi-FI" sz="5400" dirty="0" smtClean="0"/>
              <a:t>Pohdittavaa</a:t>
            </a:r>
            <a:endParaRPr lang="fi-FI" sz="5400" dirty="0"/>
          </a:p>
        </p:txBody>
      </p:sp>
      <p:sp>
        <p:nvSpPr>
          <p:cNvPr id="8" name="Rectangle 7"/>
          <p:cNvSpPr/>
          <p:nvPr/>
        </p:nvSpPr>
        <p:spPr>
          <a:xfrm>
            <a:off x="1239771" y="2293134"/>
            <a:ext cx="10477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Miten olet tukenut oppilasta matematiikan oppimiseen liittyvien epäonnistumisten </a:t>
            </a:r>
            <a:r>
              <a:rPr lang="fi-FI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äärellä?</a:t>
            </a:r>
          </a:p>
          <a:p>
            <a:pPr algn="ctr"/>
            <a:endParaRPr lang="fi-FI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i-FI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Entä silloin, kun oppilaan </a:t>
            </a:r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kiinnostus matematiikan opiskeluun on nollassa?</a:t>
            </a:r>
          </a:p>
        </p:txBody>
      </p:sp>
    </p:spTree>
    <p:extLst>
      <p:ext uri="{BB962C8B-B14F-4D97-AF65-F5344CB8AC3E}">
        <p14:creationId xmlns:p14="http://schemas.microsoft.com/office/powerpoint/2010/main" val="8952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945"/>
            <a:ext cx="10623698" cy="1325563"/>
          </a:xfrm>
        </p:spPr>
        <p:txBody>
          <a:bodyPr/>
          <a:lstStyle/>
          <a:p>
            <a:r>
              <a:rPr lang="fi-FI" dirty="0" smtClean="0"/>
              <a:t>Miten matemaattista minäpystyvyyttä voidaan kohentaa?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7" y="2517585"/>
            <a:ext cx="7191378" cy="4007921"/>
          </a:xfrm>
        </p:spPr>
        <p:txBody>
          <a:bodyPr/>
          <a:lstStyle/>
          <a:p>
            <a:r>
              <a:rPr lang="fi-FI" dirty="0" smtClean="0"/>
              <a:t>Aikaisemmissa tutkimuksissa on kehitetty ja testattu mm. </a:t>
            </a:r>
            <a:endParaRPr lang="fi-FI" dirty="0"/>
          </a:p>
          <a:p>
            <a:pPr marL="914400" lvl="1" indent="-457200">
              <a:buAutoNum type="arabicPeriod"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pettajan toimintaa</a:t>
            </a:r>
            <a:endParaRPr lang="fi-FI" sz="18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Vertaismallien hyödyntämistä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Vertais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ja itsearvioinnin hyödyntämistä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Tavoitteiden asettamista ja tavoitteiden saavuttamisen arviointia </a:t>
            </a:r>
          </a:p>
          <a:p>
            <a:pPr marL="914400" lvl="1" indent="-457200">
              <a:buFont typeface="+mj-lt"/>
              <a:buAutoNum type="arabicPeriod"/>
            </a:pPr>
            <a:endParaRPr lang="fi-FI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4271"/>
          <a:stretch/>
        </p:blipFill>
        <p:spPr>
          <a:xfrm>
            <a:off x="8029575" y="2517585"/>
            <a:ext cx="3196800" cy="3196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8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5" y="673489"/>
            <a:ext cx="10515600" cy="1325563"/>
          </a:xfrm>
        </p:spPr>
        <p:txBody>
          <a:bodyPr/>
          <a:lstStyle/>
          <a:p>
            <a:r>
              <a:rPr lang="fi-FI" dirty="0" smtClean="0"/>
              <a:t>1. Opettajan toiminta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5" y="1999052"/>
            <a:ext cx="7219580" cy="3968677"/>
          </a:xfrm>
        </p:spPr>
        <p:txBody>
          <a:bodyPr/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Opettajan toiminnalla voidaan kehittää lasten käsitystä vaivannäön ja taitojen kartuttamisen välisestä yhteydestä matematiikan opiskelussa. </a:t>
            </a:r>
          </a:p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Esimerkiksi epäonnistumisten selittäminen vähäisellä vaivannäöllä ja onnistumisten selittäminen taidoilla ja riittävällä vaivannäöllä.  </a:t>
            </a:r>
          </a:p>
        </p:txBody>
      </p:sp>
      <p:pic>
        <p:nvPicPr>
          <p:cNvPr id="2050" name="Picture 2" descr="Opiskelija, Professori, Uni, Kirjat, Tutkimus, Opetta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-158" r="104" b="158"/>
          <a:stretch/>
        </p:blipFill>
        <p:spPr bwMode="auto">
          <a:xfrm>
            <a:off x="7908925" y="2384991"/>
            <a:ext cx="3196800" cy="3196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Opettajan toiminta</a:t>
            </a:r>
            <a:br>
              <a:rPr lang="fi-FI" dirty="0" smtClean="0"/>
            </a:br>
            <a:r>
              <a:rPr lang="fi-FI" sz="2800" dirty="0" err="1" smtClean="0"/>
              <a:t>McCoach</a:t>
            </a:r>
            <a:r>
              <a:rPr lang="fi-FI" sz="2800" dirty="0" smtClean="0"/>
              <a:t>, B.D. (2007)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Ohjeita oppilaiden matemaattisten </a:t>
            </a:r>
            <a:r>
              <a:rPr lang="fi-FI" dirty="0" err="1" smtClean="0"/>
              <a:t>minäpystyvyyskäsitysten</a:t>
            </a:r>
            <a:r>
              <a:rPr lang="fi-FI" dirty="0" smtClean="0"/>
              <a:t> kohentamiseksi:</a:t>
            </a:r>
          </a:p>
          <a:p>
            <a:pPr marL="914400" lvl="1" indent="-457200">
              <a:buAutoNum type="arabicPeriod"/>
            </a:pPr>
            <a:r>
              <a:rPr lang="fi-FI" dirty="0" smtClean="0"/>
              <a:t>Käy läpi edellisen oppitunnin saavutuksia, esitä oppisen tavoitteet ennen opetusta, muistuta tavoitteista opetuksen aikana, kertaa tavoitteet </a:t>
            </a:r>
            <a:r>
              <a:rPr lang="fi-FI" smtClean="0"/>
              <a:t>oppitunnin päätteeksi.</a:t>
            </a:r>
            <a:endParaRPr lang="fi-FI" dirty="0" smtClean="0"/>
          </a:p>
          <a:p>
            <a:pPr marL="914400" lvl="1" indent="-457200">
              <a:buAutoNum type="arabicPeriod"/>
            </a:pPr>
            <a:r>
              <a:rPr lang="fi-FI" dirty="0" smtClean="0"/>
              <a:t>Pyydä oppilaita kirjoittamaan ylös, mitä uutta he oppivat tai missä he suoriutuivat hyvin.</a:t>
            </a:r>
          </a:p>
          <a:p>
            <a:pPr marL="914400" lvl="1" indent="-457200">
              <a:buAutoNum type="arabicPeriod"/>
            </a:pPr>
            <a:r>
              <a:rPr lang="fi-FI" dirty="0" smtClean="0"/>
              <a:t>Korosta heikoille oppilaille sitä, että heidän epäonnistumisensa johtuvat vähäisestä ponnistelusta ja kannusta heitä yrittämään kovemmin. </a:t>
            </a:r>
          </a:p>
          <a:p>
            <a:pPr marL="914400" lvl="1" indent="-457200">
              <a:buAutoNum type="arabicPeriod"/>
            </a:pPr>
            <a:r>
              <a:rPr lang="fi-FI" dirty="0" smtClean="0"/>
              <a:t>Pyri kiinnittämään oppilaiden huomio heidän kehittymiseensä ja anna positiivista palautetta siitä, missä he suoriutuivat hyvin.</a:t>
            </a:r>
          </a:p>
          <a:p>
            <a:pPr marL="914400" lvl="1" indent="-457200">
              <a:buAutoNum type="arabicPeriod"/>
            </a:pPr>
            <a:r>
              <a:rPr lang="fi-FI" dirty="0" smtClean="0"/>
              <a:t>Tarjoa oppilaille vertaismalleja muistuttaaksesi heitä siitä, että heidän on mahdollista hallita tietty tehtävä koska muutkin </a:t>
            </a:r>
            <a:r>
              <a:rPr lang="fi-FI" dirty="0" err="1" smtClean="0"/>
              <a:t>heidänkaltaisensa</a:t>
            </a:r>
            <a:r>
              <a:rPr lang="fi-FI" dirty="0" smtClean="0"/>
              <a:t> oppilaat pystyvät siihen.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3018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 smtClean="0"/>
              <a:t>Vertaismallien tarjoaminen</a:t>
            </a:r>
            <a:br>
              <a:rPr lang="fi-FI" dirty="0" smtClean="0"/>
            </a:br>
            <a:r>
              <a:rPr lang="fi-FI" sz="2000" dirty="0" smtClean="0"/>
              <a:t>Esim. </a:t>
            </a:r>
            <a:r>
              <a:rPr lang="en-US" sz="2000" dirty="0" smtClean="0"/>
              <a:t>D</a:t>
            </a:r>
            <a:r>
              <a:rPr lang="en-US" sz="2000" dirty="0"/>
              <a:t>. </a:t>
            </a:r>
            <a:r>
              <a:rPr lang="en-US" sz="2000" dirty="0" err="1"/>
              <a:t>Schunk</a:t>
            </a:r>
            <a:r>
              <a:rPr lang="en-US" sz="2000" dirty="0"/>
              <a:t>, A. Hanson and P. Cox (1987)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2894"/>
            <a:ext cx="7318800" cy="3780930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Alakoulun oppilaille esitettiin videoita, joissa lapset ratkaisevat jakolaskutehtäviä. Videoidut lapset toimivat vertaismalleina.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err="1" smtClean="0"/>
              <a:t>Minäpystyvyyskäsityksiä</a:t>
            </a:r>
            <a:r>
              <a:rPr lang="fi-FI" dirty="0" smtClean="0"/>
              <a:t> jakolaskujen ratkaisemisessa paransi sellainen vertaismalli, joka näki vaivaa ja saavutti oppimistavoitteen pienissä osissa. </a:t>
            </a:r>
          </a:p>
          <a:p>
            <a:endParaRPr lang="fi-FI" dirty="0"/>
          </a:p>
          <a:p>
            <a:r>
              <a:rPr lang="fi-FI" dirty="0" smtClean="0"/>
              <a:t>Vertaismallit, jotka suoriutuivat tehtävistä nopeasti ja ongelmitta, eivät toimineet yhtä hyvin. 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157000" y="2402894"/>
            <a:ext cx="3196800" cy="3196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26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i-FI" dirty="0" err="1" smtClean="0"/>
              <a:t>Vertais</a:t>
            </a:r>
            <a:r>
              <a:rPr lang="fi-FI" dirty="0" smtClean="0"/>
              <a:t>- ja itsearviointi</a:t>
            </a:r>
            <a:br>
              <a:rPr lang="fi-FI" dirty="0" smtClean="0"/>
            </a:br>
            <a:r>
              <a:rPr lang="fi-FI" sz="2400" dirty="0" smtClean="0"/>
              <a:t>Esim. </a:t>
            </a:r>
            <a:r>
              <a:rPr lang="fi-FI" sz="2400" dirty="0" err="1" smtClean="0"/>
              <a:t>Adediwura</a:t>
            </a:r>
            <a:r>
              <a:rPr lang="fi-FI" sz="2400" dirty="0" smtClean="0"/>
              <a:t>, A. A. (2012)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740" y="1825625"/>
            <a:ext cx="7712446" cy="4351338"/>
          </a:xfrm>
        </p:spPr>
        <p:txBody>
          <a:bodyPr/>
          <a:lstStyle/>
          <a:p>
            <a:r>
              <a:rPr lang="fi-FI" dirty="0" smtClean="0"/>
              <a:t>Tietyn aihepiirin opiskelun jälkeen yläkoulun oppilaat suorittivat testin, jossa mitattiin tämän aihepiirin osaamista.</a:t>
            </a:r>
          </a:p>
          <a:p>
            <a:pPr lvl="1"/>
            <a:r>
              <a:rPr lang="fi-FI" dirty="0" smtClean="0"/>
              <a:t>Oppilaat reflektoivat </a:t>
            </a:r>
            <a:r>
              <a:rPr lang="fi-FI" dirty="0" err="1" smtClean="0"/>
              <a:t>vertais</a:t>
            </a:r>
            <a:r>
              <a:rPr lang="fi-FI" dirty="0" smtClean="0"/>
              <a:t>- ja itsearvioita omasta osaamisestaan testin jälkeen ja asettivat jatkoa varten oppimistavoitteita.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err="1" smtClean="0"/>
              <a:t>Vertais</a:t>
            </a:r>
            <a:r>
              <a:rPr lang="fi-FI" dirty="0" smtClean="0"/>
              <a:t>- ja itsearviointien hyödyntäminen matematiikan oppitunneilla kohensi oppilaiden minäpystyvyyttä ja edisti opiskelijoiden autonomiaa matematiikan oppimisessa. </a:t>
            </a:r>
          </a:p>
          <a:p>
            <a:endParaRPr lang="fi-FI" dirty="0"/>
          </a:p>
        </p:txBody>
      </p:sp>
      <p:pic>
        <p:nvPicPr>
          <p:cNvPr id="1026" name="Picture 2" descr="Lyijykynä, Puu Lyijykynä, Koulutus, Kirjallises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34926"/>
          <a:stretch/>
        </p:blipFill>
        <p:spPr bwMode="auto">
          <a:xfrm>
            <a:off x="838200" y="2402894"/>
            <a:ext cx="3196800" cy="3196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90" y="789940"/>
            <a:ext cx="10515600" cy="1325563"/>
          </a:xfrm>
        </p:spPr>
        <p:txBody>
          <a:bodyPr/>
          <a:lstStyle/>
          <a:p>
            <a:r>
              <a:rPr lang="fi-FI" dirty="0" smtClean="0"/>
              <a:t>Tavoitteiden asettaminen ja niiden saavuttamisen arvioiminen + opettajan toiminta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475" y="2484119"/>
            <a:ext cx="7248525" cy="3935193"/>
          </a:xfrm>
        </p:spPr>
        <p:txBody>
          <a:bodyPr/>
          <a:lstStyle/>
          <a:p>
            <a:r>
              <a:rPr lang="fi-FI" dirty="0" smtClean="0"/>
              <a:t>UEF LUMA toteutti tavoitteiden asettamiseen keskittyvän opetuskokeilun yhteistyössä kuuden luokanopettajan kanssa keväällä 2017.</a:t>
            </a:r>
          </a:p>
          <a:p>
            <a:endParaRPr lang="fi-FI" dirty="0"/>
          </a:p>
          <a:p>
            <a:r>
              <a:rPr lang="fi-FI" dirty="0" smtClean="0"/>
              <a:t>Tavoitteiden asettaminen ja niiden saavuttamisen arvioimisen lisäksi kiinnitettiin huomiota opettaja kiinnitti huomiota toimintaansa ja puheeseensa matematiikan tunneilla. </a:t>
            </a:r>
          </a:p>
        </p:txBody>
      </p:sp>
      <p:pic>
        <p:nvPicPr>
          <p:cNvPr id="1028" name="Picture 4" descr="Aasialainen, Hämärtää, Kirja, Lapsi, Syksy, Muo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0834"/>
          <a:stretch/>
        </p:blipFill>
        <p:spPr bwMode="auto">
          <a:xfrm>
            <a:off x="878260" y="2815725"/>
            <a:ext cx="3196800" cy="3196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08"/>
            <a:ext cx="10515600" cy="1325563"/>
          </a:xfrm>
        </p:spPr>
        <p:txBody>
          <a:bodyPr/>
          <a:lstStyle/>
          <a:p>
            <a:r>
              <a:rPr lang="fi-FI" dirty="0" smtClean="0"/>
              <a:t>Minäpystyvyyden kohentaminen tavoitteita asettamalla</a:t>
            </a:r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3025" y="1909696"/>
            <a:ext cx="3564000" cy="48024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/>
              <a:t>Ajallisesti</a:t>
            </a:r>
            <a:r>
              <a:rPr lang="en-US" sz="2400" b="1" dirty="0"/>
              <a:t> </a:t>
            </a:r>
            <a:r>
              <a:rPr lang="en-US" sz="2400" b="1" dirty="0" err="1" smtClean="0"/>
              <a:t>läheiset</a:t>
            </a:r>
            <a:r>
              <a:rPr lang="en-US" sz="2400" b="1" dirty="0" smtClean="0"/>
              <a:t> </a:t>
            </a:r>
            <a:r>
              <a:rPr lang="en-US" sz="2400" b="1" dirty="0"/>
              <a:t>ja </a:t>
            </a:r>
            <a:r>
              <a:rPr lang="en-US" sz="2400" b="1" dirty="0" err="1"/>
              <a:t>sisällöltään</a:t>
            </a:r>
            <a:r>
              <a:rPr lang="en-US" sz="2400" b="1" dirty="0"/>
              <a:t> </a:t>
            </a:r>
            <a:r>
              <a:rPr lang="en-US" sz="2400" b="1" dirty="0" err="1" smtClean="0"/>
              <a:t>yksityiskohtaiset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tavoitteet</a:t>
            </a:r>
            <a:endParaRPr lang="en-US" sz="2400" b="1" dirty="0"/>
          </a:p>
          <a:p>
            <a:pPr marL="0" indent="0">
              <a:buNone/>
            </a:pPr>
            <a:endParaRPr lang="fi-FI" sz="1800" dirty="0" err="1"/>
          </a:p>
          <a:p>
            <a:pPr marL="0" indent="0" algn="ctr">
              <a:buNone/>
            </a:pPr>
            <a:r>
              <a:rPr lang="fi-FI" sz="1800" dirty="0" smtClean="0"/>
              <a:t>Vertaa</a:t>
            </a:r>
            <a:r>
              <a:rPr lang="fi-FI" sz="1800" dirty="0"/>
              <a:t>: </a:t>
            </a:r>
          </a:p>
          <a:p>
            <a:pPr marL="0" indent="0" algn="ctr">
              <a:buNone/>
            </a:pPr>
            <a:r>
              <a:rPr lang="fi-FI" sz="1800" i="1" dirty="0" smtClean="0"/>
              <a:t>Tavoite lukuvuodelle: </a:t>
            </a:r>
          </a:p>
          <a:p>
            <a:pPr marL="0" indent="0" algn="ctr">
              <a:buNone/>
            </a:pPr>
            <a:r>
              <a:rPr lang="fi-FI" sz="1800" dirty="0" smtClean="0"/>
              <a:t>”Yritän parhaani matematiikan tunneilla.” </a:t>
            </a:r>
          </a:p>
          <a:p>
            <a:pPr marL="0" indent="0" algn="ctr">
              <a:buNone/>
            </a:pPr>
            <a:r>
              <a:rPr lang="fi-FI" sz="1800" dirty="0"/>
              <a:t>v</a:t>
            </a:r>
            <a:r>
              <a:rPr lang="fi-FI" sz="1800" dirty="0" smtClean="0"/>
              <a:t>s.</a:t>
            </a:r>
          </a:p>
          <a:p>
            <a:pPr marL="0" indent="0" algn="ctr">
              <a:buNone/>
            </a:pPr>
            <a:r>
              <a:rPr lang="fi-FI" sz="1800" i="1" dirty="0"/>
              <a:t>V</a:t>
            </a:r>
            <a:r>
              <a:rPr lang="fi-FI" sz="1800" i="1" dirty="0" smtClean="0"/>
              <a:t>iikkotavoite:  </a:t>
            </a:r>
          </a:p>
          <a:p>
            <a:pPr marL="0" indent="0" algn="ctr">
              <a:buNone/>
            </a:pPr>
            <a:r>
              <a:rPr lang="fi-FI" sz="1800" dirty="0" smtClean="0"/>
              <a:t>”Opin tietämään, mitä eroa on suoralla ja janalla.”</a:t>
            </a:r>
            <a:endParaRPr lang="fi-FI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380599" y="1909697"/>
            <a:ext cx="3564000" cy="48018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i-FI" sz="2400" b="1" dirty="0" smtClean="0"/>
              <a:t>Edistyminen muuttuu näkyvämmäksi lyhyilläkin aikaväleillä</a:t>
            </a:r>
          </a:p>
          <a:p>
            <a:pPr marL="0" indent="0" algn="ctr">
              <a:buNone/>
            </a:pPr>
            <a:endParaRPr lang="fi-FI" sz="2400" b="1" dirty="0" smtClean="0"/>
          </a:p>
          <a:p>
            <a:pPr marL="0" indent="0" algn="ctr">
              <a:buNone/>
            </a:pPr>
            <a:r>
              <a:rPr lang="fi-FI" sz="1800" dirty="0" smtClean="0"/>
              <a:t>Vertaa: </a:t>
            </a:r>
          </a:p>
          <a:p>
            <a:pPr marL="0" indent="0" algn="ctr">
              <a:buNone/>
            </a:pPr>
            <a:r>
              <a:rPr lang="fi-FI" sz="1800" dirty="0" smtClean="0"/>
              <a:t>Tavoitteiden saavuttamisen arvioiminen lukuvuoden päätteeksi</a:t>
            </a:r>
          </a:p>
          <a:p>
            <a:pPr marL="0" indent="0" algn="ctr">
              <a:buNone/>
            </a:pPr>
            <a:r>
              <a:rPr lang="fi-FI" sz="1800" dirty="0" smtClean="0"/>
              <a:t>Vs. </a:t>
            </a:r>
          </a:p>
          <a:p>
            <a:pPr marL="0" indent="0" algn="ctr">
              <a:buNone/>
            </a:pPr>
            <a:r>
              <a:rPr lang="fi-FI" sz="1800" dirty="0" smtClean="0"/>
              <a:t>Tavoitteiden saavuttamisen arvioiminen esim. viikoittain tai kuukauden välein</a:t>
            </a:r>
            <a:endParaRPr lang="fi-FI" sz="1800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8258173" y="1909696"/>
            <a:ext cx="3564000" cy="48018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 smtClean="0"/>
              <a:t>Käsitykset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osaamisesta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muodostuvat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realistisemmiksi</a:t>
            </a:r>
            <a:endParaRPr lang="en-US" sz="24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i-FI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1800" dirty="0" smtClean="0"/>
              <a:t>Vertaa: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1800" dirty="0" smtClean="0"/>
              <a:t>”Yritin useimmiten parhaani matematiikan oppitunneilla.”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1800" dirty="0" smtClean="0"/>
              <a:t>Vs.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1800" dirty="0" smtClean="0"/>
              <a:t>”Olen hyvä lukemaan pituuksia </a:t>
            </a:r>
            <a:r>
              <a:rPr lang="fi-FI" sz="1800" dirty="0" err="1" smtClean="0"/>
              <a:t>viivottimesta</a:t>
            </a:r>
            <a:r>
              <a:rPr lang="fi-FI" sz="1800" dirty="0" smtClean="0"/>
              <a:t> ja mittanauhasta, mutta pituuden yksikkömuunnokset tuntuvat vielä vaikeilta.”</a:t>
            </a:r>
            <a:endParaRPr lang="fi-FI" sz="1800" dirty="0"/>
          </a:p>
        </p:txBody>
      </p:sp>
      <p:sp>
        <p:nvSpPr>
          <p:cNvPr id="15" name="Right Arrow 14"/>
          <p:cNvSpPr/>
          <p:nvPr/>
        </p:nvSpPr>
        <p:spPr>
          <a:xfrm>
            <a:off x="3780900" y="3228975"/>
            <a:ext cx="885825" cy="609600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ight Arrow 15"/>
          <p:cNvSpPr/>
          <p:nvPr/>
        </p:nvSpPr>
        <p:spPr>
          <a:xfrm>
            <a:off x="7658475" y="3228975"/>
            <a:ext cx="885825" cy="609600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7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10857614" cy="1325563"/>
          </a:xfrm>
        </p:spPr>
        <p:txBody>
          <a:bodyPr/>
          <a:lstStyle/>
          <a:p>
            <a:pPr lvl="1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Matemaattinen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minäpystyvyys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53469"/>
            <a:ext cx="5945373" cy="410448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Yksilön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käsitykset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uskomukset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matemaattisista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kyvyistään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i-FI" i="1" dirty="0" smtClean="0"/>
              <a:t>”Miten suoriudun tästä tehtävästä näissä olosuhteissa?”</a:t>
            </a:r>
            <a:endParaRPr lang="fi-FI" i="1" dirty="0"/>
          </a:p>
        </p:txBody>
      </p:sp>
      <p:pic>
        <p:nvPicPr>
          <p:cNvPr id="1044" name="Picture 20" descr="Frog, Figure, Files, Stack, Files Stacked, Off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r="16771"/>
          <a:stretch/>
        </p:blipFill>
        <p:spPr bwMode="auto">
          <a:xfrm>
            <a:off x="7399373" y="2598902"/>
            <a:ext cx="3332570" cy="33325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6600"/>
            <a:ext cx="10515600" cy="1325563"/>
          </a:xfrm>
        </p:spPr>
        <p:txBody>
          <a:bodyPr/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Miten tavoitteiden asettaminen tapahtuu käytännössä?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1699"/>
            <a:ext cx="10515600" cy="4151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Työskentelytavoitteiden</a:t>
            </a:r>
            <a:r>
              <a:rPr lang="fi-F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</a:t>
            </a:r>
            <a:r>
              <a:rPr lang="fi-FI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sisältötavoitteiden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asettaminen lyhyehkölle aikavälille, esimerkiksi yhdelle viikolle.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Tavoitteiden saavuttamisen arvioiminen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säännöllisesti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Opettajan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toteuttamat pedagogiset strategiat oppilaiden minäpystyvyyden tukemiseksi.</a:t>
            </a:r>
          </a:p>
          <a:p>
            <a:pPr marL="0" indent="0">
              <a:lnSpc>
                <a:spcPct val="100000"/>
              </a:lnSpc>
              <a:buNone/>
            </a:pPr>
            <a:endParaRPr lang="fi-FI" dirty="0"/>
          </a:p>
          <a:p>
            <a:pPr>
              <a:lnSpc>
                <a:spcPct val="100000"/>
              </a:lnSpc>
            </a:pPr>
            <a:endParaRPr lang="fi-FI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425711"/>
            <a:ext cx="8591550" cy="6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734675" cy="1325563"/>
          </a:xfrm>
        </p:spPr>
        <p:txBody>
          <a:bodyPr/>
          <a:lstStyle/>
          <a:p>
            <a:r>
              <a:rPr lang="fi-FI" dirty="0" smtClean="0"/>
              <a:t>Esimerkkejä työskentelytavoitteista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0538" cy="2130913"/>
          </a:xfrm>
        </p:spPr>
        <p:txBody>
          <a:bodyPr/>
          <a:lstStyle/>
          <a:p>
            <a:pPr lvl="0"/>
            <a:r>
              <a:rPr lang="fi-FI" b="1" dirty="0" smtClean="0"/>
              <a:t>Matemaattinen </a:t>
            </a:r>
            <a:r>
              <a:rPr lang="fi-FI" b="1" dirty="0"/>
              <a:t>esittäminen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307490" y="2403138"/>
            <a:ext cx="3706690" cy="1242832"/>
          </a:xfrm>
          <a:prstGeom prst="wedgeRoundRectCallout">
            <a:avLst>
              <a:gd name="adj1" fmla="val -46512"/>
              <a:gd name="adj2" fmla="val 754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526930" y="2479319"/>
            <a:ext cx="3411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i="1" dirty="0" smtClean="0"/>
              <a:t>”Perustelin </a:t>
            </a:r>
            <a:r>
              <a:rPr lang="fi-FI" sz="2000" i="1" dirty="0"/>
              <a:t>tehtävien vastaukset kirjoittamalla tai piirtämällä.”</a:t>
            </a:r>
            <a:endParaRPr lang="fi-FI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84378" y="1825624"/>
            <a:ext cx="4788877" cy="21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b="1" dirty="0"/>
              <a:t>Pitkäjänteisyys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/>
              <a:t> </a:t>
            </a:r>
            <a:endParaRPr lang="fi-FI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318739" y="4122980"/>
            <a:ext cx="5254136" cy="22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b="1" dirty="0"/>
              <a:t>Rakentava osallistuminen tuntityöskentelyyn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/>
              <a:t> </a:t>
            </a:r>
            <a:endParaRPr lang="fi-FI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884378" y="2403138"/>
            <a:ext cx="3795346" cy="1319524"/>
          </a:xfrm>
          <a:prstGeom prst="wedgeRoundRectCallout">
            <a:avLst>
              <a:gd name="adj1" fmla="val -46512"/>
              <a:gd name="adj2" fmla="val 754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733442" y="2520970"/>
            <a:ext cx="3959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 i="1" dirty="0"/>
              <a:t>”Työskentelin vaikeidenkin tehtävien kanssa sinnikkäästi.”</a:t>
            </a:r>
            <a:endParaRPr lang="fi-FI" sz="2000" dirty="0"/>
          </a:p>
          <a:p>
            <a:endParaRPr lang="fi-FI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033847" y="5040869"/>
            <a:ext cx="3823920" cy="1366140"/>
          </a:xfrm>
          <a:prstGeom prst="wedgeRoundRectCallout">
            <a:avLst>
              <a:gd name="adj1" fmla="val -46512"/>
              <a:gd name="adj2" fmla="val 754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6796087" y="5188436"/>
            <a:ext cx="3971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400" i="1" dirty="0" smtClean="0"/>
              <a:t>”Annoin </a:t>
            </a:r>
            <a:r>
              <a:rPr lang="fi-FI" sz="2400" i="1" dirty="0"/>
              <a:t>muille oppilaille työskentelyrauhan.”</a:t>
            </a:r>
            <a:endParaRPr lang="fi-FI" sz="2400" dirty="0"/>
          </a:p>
          <a:p>
            <a:endParaRPr lang="fi-FI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38200" y="4122980"/>
            <a:ext cx="4788877" cy="21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b="1" dirty="0"/>
              <a:t>Virheiden käsittely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/>
              <a:t> </a:t>
            </a:r>
            <a:endParaRPr lang="fi-FI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239716" y="4755639"/>
            <a:ext cx="3842238" cy="1246674"/>
          </a:xfrm>
          <a:prstGeom prst="wedgeRoundRectCallout">
            <a:avLst>
              <a:gd name="adj1" fmla="val -46512"/>
              <a:gd name="adj2" fmla="val 754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/>
          <p:cNvSpPr txBox="1"/>
          <p:nvPr/>
        </p:nvSpPr>
        <p:spPr>
          <a:xfrm>
            <a:off x="748448" y="4950188"/>
            <a:ext cx="4319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400" i="1" dirty="0" smtClean="0"/>
              <a:t>”Uskalsin </a:t>
            </a:r>
            <a:r>
              <a:rPr lang="fi-FI" sz="2400" i="1" dirty="0"/>
              <a:t>tuoda esille omat ratkaisuni tehtäviin.”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35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/>
          <a:lstStyle/>
          <a:p>
            <a:r>
              <a:rPr lang="fi-FI" dirty="0" smtClean="0"/>
              <a:t>Esimerkkejä sisältötavoitteista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9289"/>
            <a:ext cx="10515600" cy="4257674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Luvut 0-1000 (2. </a:t>
            </a:r>
            <a:r>
              <a:rPr lang="fi-FI" b="1" dirty="0" smtClean="0"/>
              <a:t>luokka), sisältötavoitteita yhdelle tarkastelujaksolle:</a:t>
            </a:r>
            <a:endParaRPr lang="fi-FI" b="1" dirty="0"/>
          </a:p>
          <a:p>
            <a:pPr marL="0" indent="0">
              <a:buNone/>
            </a:pPr>
            <a:endParaRPr lang="fi-FI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213589" y="4922707"/>
            <a:ext cx="3706690" cy="1242832"/>
            <a:chOff x="1455127" y="2396494"/>
            <a:chExt cx="3706690" cy="124283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455127" y="2396494"/>
              <a:ext cx="3706690" cy="1242832"/>
            </a:xfrm>
            <a:prstGeom prst="wedgeRoundRectCallout">
              <a:avLst>
                <a:gd name="adj1" fmla="val -46512"/>
                <a:gd name="adj2" fmla="val 7543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2765" y="2602412"/>
              <a:ext cx="3411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i-FI" sz="2400" i="1" dirty="0"/>
                <a:t>”Osaan laskea kahden tuotteen yhteishinnan.”</a:t>
              </a:r>
              <a:endParaRPr lang="fi-FI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11411" y="2949248"/>
            <a:ext cx="3706690" cy="1242832"/>
            <a:chOff x="1455127" y="2396494"/>
            <a:chExt cx="3706690" cy="1242832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455127" y="2396494"/>
              <a:ext cx="3706690" cy="1242832"/>
            </a:xfrm>
            <a:prstGeom prst="wedgeRoundRectCallout">
              <a:avLst>
                <a:gd name="adj1" fmla="val -46512"/>
                <a:gd name="adj2" fmla="val 7543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2765" y="2602412"/>
              <a:ext cx="3411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i-FI" sz="2400" i="1" dirty="0"/>
                <a:t>”Tiedän, kuinka monta senttiä on yksi euro.” </a:t>
              </a:r>
              <a:endParaRPr lang="fi-FI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94748" y="4714733"/>
            <a:ext cx="3706690" cy="1242832"/>
            <a:chOff x="1455127" y="2396494"/>
            <a:chExt cx="3706690" cy="1242832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455127" y="2396494"/>
              <a:ext cx="3706690" cy="1242832"/>
            </a:xfrm>
            <a:prstGeom prst="wedgeRoundRectCallout">
              <a:avLst>
                <a:gd name="adj1" fmla="val -46512"/>
                <a:gd name="adj2" fmla="val 7543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2765" y="2602412"/>
              <a:ext cx="3411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i-FI" sz="2400" i="1" dirty="0"/>
                <a:t>”Tunnistan erisuuruiset kolikot.”</a:t>
              </a:r>
              <a:endParaRPr lang="fi-FI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3192" y="3172113"/>
            <a:ext cx="3761644" cy="1430886"/>
            <a:chOff x="1455127" y="2396494"/>
            <a:chExt cx="3706690" cy="1242832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1455127" y="2396494"/>
              <a:ext cx="3706690" cy="1242832"/>
            </a:xfrm>
            <a:prstGeom prst="wedgeRoundRectCallout">
              <a:avLst>
                <a:gd name="adj1" fmla="val -46512"/>
                <a:gd name="adj2" fmla="val 7543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9422" y="2417745"/>
              <a:ext cx="3573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i="1" dirty="0"/>
                <a:t>”Osaan merkitä rahamäärän nähdessäni kolikot.”</a:t>
              </a:r>
              <a:r>
                <a:rPr lang="fi-FI" sz="2400" dirty="0"/>
                <a:t> 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0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2081" y="519747"/>
            <a:ext cx="7863838" cy="5897880"/>
          </a:xfrm>
        </p:spPr>
      </p:pic>
      <p:sp>
        <p:nvSpPr>
          <p:cNvPr id="5" name="Rectangle 4"/>
          <p:cNvSpPr/>
          <p:nvPr/>
        </p:nvSpPr>
        <p:spPr>
          <a:xfrm>
            <a:off x="2301240" y="1234440"/>
            <a:ext cx="68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</p:spPr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Opettajan strategiat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544"/>
            <a:ext cx="11057792" cy="4505484"/>
          </a:xfrm>
        </p:spPr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Oppilaiden edistymisen näkyväksi tekeminen tavoitteiden asettamisen ja saavuttamisen arvioimisen kautta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Suoritusten vertaaminen oppilaan aikaisempaan menestymiseen.</a:t>
            </a: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Pitkäjänteisen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työskentelyn merkityksen korostaminen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r>
              <a:rPr lang="fi-FI" sz="2800" dirty="0"/>
              <a:t>kestävä minäpystyvyys vaatii kokemuksia vaikeuksien voittamisesta sinnikkäällä työskentelyllä ja </a:t>
            </a:r>
            <a:r>
              <a:rPr lang="fi-FI" sz="2800" dirty="0" smtClean="0"/>
              <a:t>vaivannäöllä </a:t>
            </a:r>
            <a:endParaRPr lang="fi-FI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Erilaisten ratkaisu- ja ajattelutapojen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käsitteleminen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Virheiden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käsitteleminen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(virheistä oppii!)</a:t>
            </a:r>
          </a:p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776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9840"/>
            <a:ext cx="10091468" cy="1116252"/>
          </a:xfrm>
        </p:spPr>
        <p:txBody>
          <a:bodyPr/>
          <a:lstStyle/>
          <a:p>
            <a:r>
              <a:rPr lang="fi-FI" dirty="0" smtClean="0"/>
              <a:t>Opettajien </a:t>
            </a:r>
            <a:r>
              <a:rPr lang="fi-FI" dirty="0"/>
              <a:t>(</a:t>
            </a:r>
            <a:r>
              <a:rPr lang="fi-FI" dirty="0" smtClean="0"/>
              <a:t>N=6) kokemuksia tähän mennessä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869"/>
            <a:ext cx="10515600" cy="4361882"/>
          </a:xfrm>
        </p:spPr>
        <p:txBody>
          <a:bodyPr/>
          <a:lstStyle/>
          <a:p>
            <a:r>
              <a:rPr lang="fi-FI" dirty="0"/>
              <a:t>I</a:t>
            </a:r>
            <a:r>
              <a:rPr lang="fi-FI" dirty="0" smtClean="0"/>
              <a:t>ntervention hyöty nähtiin erityisesti seuraavien asioiden pöydälle nostamisessa opettajille </a:t>
            </a:r>
          </a:p>
          <a:p>
            <a:pPr lvl="1"/>
            <a:r>
              <a:rPr lang="fi-FI" dirty="0" smtClean="0"/>
              <a:t>minäpystyvyys </a:t>
            </a:r>
          </a:p>
          <a:p>
            <a:pPr lvl="1"/>
            <a:r>
              <a:rPr lang="fi-FI" dirty="0" smtClean="0"/>
              <a:t>opettajan puhe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avoitteiden asettamisen kautta edistetään läpinäkyvyyttä </a:t>
            </a:r>
            <a:r>
              <a:rPr lang="fi-FI" dirty="0"/>
              <a:t>opettajan työskentelyssä ja odotuksissa oppilaita </a:t>
            </a:r>
            <a:r>
              <a:rPr lang="fi-FI" dirty="0" smtClean="0"/>
              <a:t>kohtaan.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Tavoitteiden </a:t>
            </a:r>
            <a:r>
              <a:rPr lang="fi-FI" dirty="0"/>
              <a:t>asettaminen ja arviointi olivat </a:t>
            </a:r>
            <a:r>
              <a:rPr lang="fi-FI" dirty="0" smtClean="0"/>
              <a:t>toimivia. 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ehitetään: tarkasteltavat ajanjaksot hiukan pidempiä, käytännön toteutusta sujuvammaksi.</a:t>
            </a:r>
          </a:p>
        </p:txBody>
      </p:sp>
    </p:spTree>
    <p:extLst>
      <p:ext uri="{BB962C8B-B14F-4D97-AF65-F5344CB8AC3E}">
        <p14:creationId xmlns:p14="http://schemas.microsoft.com/office/powerpoint/2010/main" val="29348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210805"/>
          </a:xfrm>
        </p:spPr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ositiivista </a:t>
            </a:r>
            <a:r>
              <a:rPr lang="fi-FI" dirty="0"/>
              <a:t>kehitystä oppilaiden toiminnassa ja suhtautumisessa matematiikkaan </a:t>
            </a:r>
          </a:p>
          <a:p>
            <a:pPr lvl="1"/>
            <a:r>
              <a:rPr lang="fi-FI" dirty="0"/>
              <a:t>intervention lyhyyden ja koulumaailman moninaisuuden vuoksi ei voida tulkita yksioikoisesti intervention tulokseksi tai pysyväksi.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Interventio tukee opetussuunnitelmaa erityisesti reflektion </a:t>
            </a:r>
            <a:r>
              <a:rPr lang="fi-FI" dirty="0" smtClean="0"/>
              <a:t>näkökulmasta.</a:t>
            </a:r>
            <a:endParaRPr lang="fi-FI" dirty="0"/>
          </a:p>
          <a:p>
            <a:endParaRPr lang="fi-FI" dirty="0"/>
          </a:p>
          <a:p>
            <a:r>
              <a:rPr lang="fi-FI" dirty="0"/>
              <a:t>Minäpystyvyyden tiedostamista ja siitä tiedottamista pidettiin tärkeänä ja intervention toimintamallin jatkamista mielekkäänä.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26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66296"/>
            <a:ext cx="9144000" cy="2387600"/>
          </a:xfrm>
        </p:spPr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Työskentelytuokio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845" y="3838391"/>
            <a:ext cx="9810307" cy="1655762"/>
          </a:xfrm>
        </p:spPr>
        <p:txBody>
          <a:bodyPr/>
          <a:lstStyle/>
          <a:p>
            <a:r>
              <a:rPr lang="fi-FI" dirty="0" smtClean="0"/>
              <a:t>Työskentelytuokio ryhmissä</a:t>
            </a:r>
          </a:p>
          <a:p>
            <a:r>
              <a:rPr lang="fi-FI" dirty="0" smtClean="0"/>
              <a:t>Työskentelyn purkaminen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5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Esimerkki 1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14"/>
            <a:ext cx="10515600" cy="3738562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i-FI" sz="2600" b="1" dirty="0" smtClean="0"/>
              <a:t>2. Luokka</a:t>
            </a:r>
            <a:endParaRPr lang="fi-FI" sz="2600" b="1" dirty="0"/>
          </a:p>
          <a:p>
            <a:pPr marL="0" indent="0">
              <a:spcAft>
                <a:spcPts val="600"/>
              </a:spcAft>
              <a:buNone/>
            </a:pPr>
            <a:r>
              <a:rPr lang="fi-FI" sz="2600" dirty="0" smtClean="0"/>
              <a:t>Luokassasi on useita </a:t>
            </a:r>
            <a:r>
              <a:rPr lang="fi-FI" sz="2600" dirty="0"/>
              <a:t>oppilaita, joilla on vaikeuksia työskennellä pitkäjänteisesti matematiikan tehtävien parissa. </a:t>
            </a:r>
            <a:r>
              <a:rPr lang="fi-FI" sz="2600" dirty="0" smtClean="0"/>
              <a:t>Nämä oppilaat eivät usko omiin kykyihinsä, vaan luovuttavat helposti nähdessään esimerkiksi pitkän sanallisen tehtävän. He </a:t>
            </a:r>
            <a:r>
              <a:rPr lang="fi-FI" sz="2600" dirty="0"/>
              <a:t>luovuttavat </a:t>
            </a:r>
            <a:r>
              <a:rPr lang="fi-FI" sz="2600" dirty="0" smtClean="0"/>
              <a:t>nopeasti myös koetilanteessa</a:t>
            </a:r>
            <a:r>
              <a:rPr lang="fi-FI" sz="2600" dirty="0"/>
              <a:t> </a:t>
            </a:r>
            <a:r>
              <a:rPr lang="fi-FI" sz="2600" dirty="0" smtClean="0"/>
              <a:t>ja saavat tämän takia heikkoja numeroita.  </a:t>
            </a:r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r>
              <a:rPr lang="fi-FI" sz="2600" dirty="0">
                <a:solidFill>
                  <a:srgbClr val="FF0000"/>
                </a:solidFill>
              </a:rPr>
              <a:t>Millaisia tuntityöskentelyyn liittyviä tavoitteita asetat luokallesi ja miten tuet heitä omalla toiminnallasi matematiikan tunneilla? </a:t>
            </a:r>
          </a:p>
          <a:p>
            <a:pPr marL="0" indent="0">
              <a:buNone/>
            </a:pPr>
            <a:r>
              <a:rPr lang="fi-FI" sz="2600" dirty="0">
                <a:solidFill>
                  <a:srgbClr val="FF0000"/>
                </a:solidFill>
              </a:rPr>
              <a:t>Voit myös keksiä muutamia valitsemaasi matematiikan sisältöalueeseen liittyviä tavoitteita.  </a:t>
            </a:r>
          </a:p>
        </p:txBody>
      </p:sp>
    </p:spTree>
    <p:extLst>
      <p:ext uri="{BB962C8B-B14F-4D97-AF65-F5344CB8AC3E}">
        <p14:creationId xmlns:p14="http://schemas.microsoft.com/office/powerpoint/2010/main" val="22183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Malliratkaisu esimerkkiin 1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17866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>
                <a:solidFill>
                  <a:srgbClr val="FF0000"/>
                </a:solidFill>
              </a:rPr>
              <a:t>Millaisia tuntityöskentelyyn liittyviä tavoitteita asetat </a:t>
            </a:r>
            <a:r>
              <a:rPr lang="fi-FI" sz="1800" dirty="0" smtClean="0">
                <a:solidFill>
                  <a:srgbClr val="FF0000"/>
                </a:solidFill>
              </a:rPr>
              <a:t>luokallesi?</a:t>
            </a:r>
          </a:p>
          <a:p>
            <a:pPr lvl="1"/>
            <a:r>
              <a:rPr lang="fi-FI" sz="1800" i="1" dirty="0"/>
              <a:t>”</a:t>
            </a:r>
            <a:r>
              <a:rPr lang="fi-FI" sz="1400" i="1" dirty="0"/>
              <a:t>En </a:t>
            </a:r>
            <a:r>
              <a:rPr lang="fi-FI" sz="1400" i="1" dirty="0" smtClean="0"/>
              <a:t>luovuta vaikean tehtävän </a:t>
            </a:r>
            <a:r>
              <a:rPr lang="fi-FI" sz="1400" i="1" dirty="0"/>
              <a:t>kanssa vaan </a:t>
            </a:r>
            <a:r>
              <a:rPr lang="fi-FI" sz="1400" i="1" dirty="0" smtClean="0"/>
              <a:t>jatkan </a:t>
            </a:r>
            <a:r>
              <a:rPr lang="fi-FI" sz="1400" i="1" dirty="0"/>
              <a:t>työskentelyä </a:t>
            </a:r>
            <a:r>
              <a:rPr lang="fi-FI" sz="1400" i="1" dirty="0" smtClean="0"/>
              <a:t>sinnikkäästi.”</a:t>
            </a:r>
            <a:endParaRPr lang="fi-FI" sz="1400" i="1" dirty="0"/>
          </a:p>
          <a:p>
            <a:pPr lvl="1"/>
            <a:r>
              <a:rPr lang="fi-FI" sz="1400" i="1" dirty="0" smtClean="0"/>
              <a:t>”Keskityn oppitunnilla parhaani mukaan.”</a:t>
            </a:r>
          </a:p>
          <a:p>
            <a:pPr lvl="1"/>
            <a:r>
              <a:rPr lang="fi-FI" sz="1400" i="1" dirty="0" smtClean="0"/>
              <a:t>”Annan muille työrauhan.”</a:t>
            </a:r>
          </a:p>
          <a:p>
            <a:pPr lvl="1"/>
            <a:r>
              <a:rPr lang="fi-FI" sz="1400" i="1" dirty="0" smtClean="0"/>
              <a:t>”Kannustan luokkatovereitani matematiikan tunneilla.”</a:t>
            </a:r>
          </a:p>
          <a:p>
            <a:pPr lvl="1"/>
            <a:r>
              <a:rPr lang="fi-FI" sz="1400" i="1" dirty="0" smtClean="0"/>
              <a:t>”Tuen </a:t>
            </a:r>
            <a:r>
              <a:rPr lang="fi-FI" sz="1400" i="1" dirty="0"/>
              <a:t>luokkatoveriani, mikäli hän </a:t>
            </a:r>
            <a:r>
              <a:rPr lang="fi-FI" sz="1400" i="1" dirty="0" smtClean="0"/>
              <a:t>tekee </a:t>
            </a:r>
            <a:r>
              <a:rPr lang="fi-FI" sz="1400" i="1" dirty="0"/>
              <a:t>virheen</a:t>
            </a:r>
            <a:r>
              <a:rPr lang="fi-FI" sz="1400" i="1" dirty="0" smtClean="0"/>
              <a:t>.”</a:t>
            </a:r>
          </a:p>
          <a:p>
            <a:pPr lvl="1"/>
            <a:r>
              <a:rPr lang="fi-FI" sz="1400" i="1" dirty="0" smtClean="0"/>
              <a:t>”Neuvon luokkatovereitani heidän tarvitessa apua.” </a:t>
            </a:r>
          </a:p>
          <a:p>
            <a:pPr lvl="1"/>
            <a:r>
              <a:rPr lang="fi-FI" sz="1400" i="1" dirty="0" smtClean="0"/>
              <a:t>”Pyydän opettajalta/luokkatovereilta apua tarvittaessa.”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800" dirty="0" smtClean="0">
                <a:solidFill>
                  <a:srgbClr val="FF0000"/>
                </a:solidFill>
              </a:rPr>
              <a:t>Miten </a:t>
            </a:r>
            <a:r>
              <a:rPr lang="fi-FI" sz="1800" dirty="0">
                <a:solidFill>
                  <a:srgbClr val="FF0000"/>
                </a:solidFill>
              </a:rPr>
              <a:t>tuet heitä omalla toiminnallasi matematiikan tunneilla? </a:t>
            </a:r>
            <a:endParaRPr lang="fi-FI" sz="1800" dirty="0" smtClean="0">
              <a:solidFill>
                <a:srgbClr val="FF0000"/>
              </a:solidFill>
            </a:endParaRPr>
          </a:p>
          <a:p>
            <a:pPr lvl="1"/>
            <a:r>
              <a:rPr lang="fi-FI" sz="1400" dirty="0"/>
              <a:t>Korostetaan oppilaille, että oikeat vastaukset eivät tule kuin "salama kirkkaalta taivaalta" vaan että matematiikan oppiminen vaatii pitkäjänteistä työskentelyä</a:t>
            </a:r>
            <a:r>
              <a:rPr lang="fi-FI" sz="1400" dirty="0" smtClean="0"/>
              <a:t>.</a:t>
            </a:r>
          </a:p>
          <a:p>
            <a:pPr lvl="1"/>
            <a:r>
              <a:rPr lang="fi-FI" sz="1400" dirty="0" smtClean="0"/>
              <a:t>Opetetaan lapset yhdistämään hyvänolontunne pitkäjänteisen työskentelyyn tuloksiin.</a:t>
            </a:r>
          </a:p>
          <a:p>
            <a:pPr lvl="1"/>
            <a:r>
              <a:rPr lang="fi-FI" sz="1400" dirty="0"/>
              <a:t>Annetaan positiivista palautetta niin pienten kuin suurtenkin onnistumisten </a:t>
            </a:r>
            <a:r>
              <a:rPr lang="fi-FI" sz="1400" dirty="0" smtClean="0"/>
              <a:t>hetkillä. </a:t>
            </a:r>
            <a:r>
              <a:rPr lang="fi-FI" sz="1400" dirty="0"/>
              <a:t>P</a:t>
            </a:r>
            <a:r>
              <a:rPr lang="fi-FI" sz="1400" dirty="0" smtClean="0"/>
              <a:t>alautteenannon </a:t>
            </a:r>
            <a:r>
              <a:rPr lang="fi-FI" sz="1400" dirty="0"/>
              <a:t>tulisi olla kuitenkin realistista.</a:t>
            </a:r>
          </a:p>
          <a:p>
            <a:pPr lvl="1"/>
            <a:r>
              <a:rPr lang="fi-FI" sz="1400" dirty="0"/>
              <a:t>Edistyminen ei ole vain sitä, että oppilas suoriutuu lopullisesta oppimistavoitteesta vaan myös prosessin yksittäisistä vaiheista suoriutuminen on merkityksellistä</a:t>
            </a:r>
            <a:r>
              <a:rPr lang="fi-FI" sz="1400" dirty="0" smtClean="0"/>
              <a:t>.</a:t>
            </a:r>
          </a:p>
          <a:p>
            <a:pPr lvl="1"/>
            <a:r>
              <a:rPr lang="fi-FI" sz="1400" dirty="0" smtClean="0"/>
              <a:t>Kiinnitetään huomiota sopivaan tuen määrään; joskus oppilaita kannattaa kannustaa jatkamaan ilman opettajan tai kavereiden neuvoja, joskus neuvot pelastavat liialta turhautumiselta. </a:t>
            </a:r>
          </a:p>
          <a:p>
            <a:pPr lvl="1"/>
            <a:endParaRPr lang="fi-FI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dirty="0" smtClean="0">
                <a:solidFill>
                  <a:srgbClr val="FF0000"/>
                </a:solidFill>
              </a:rPr>
              <a:t>  </a:t>
            </a:r>
            <a:endParaRPr lang="fi-FI" sz="2000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1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oks, Education, School, Literature, Know, Rea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1" r="8109"/>
          <a:stretch/>
        </p:blipFill>
        <p:spPr bwMode="auto">
          <a:xfrm>
            <a:off x="0" y="1320437"/>
            <a:ext cx="5369112" cy="49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3" y="1320437"/>
            <a:ext cx="7301903" cy="1171478"/>
          </a:xfrm>
        </p:spPr>
        <p:txBody>
          <a:bodyPr/>
          <a:lstStyle/>
          <a:p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Minäpystyvyyskäsitykset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vaikuttavat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729" y="2319793"/>
            <a:ext cx="6680499" cy="376751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Opiskelumotivaatioon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Sinnikyyteen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työskentelyssä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Suoriutumiseen matematiikassa</a:t>
            </a:r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Koulutukseen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uraan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liittyviin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valintoihin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4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Esimerkki 2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3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sz="2600" b="1" dirty="0" smtClean="0"/>
              <a:t>3. luokka </a:t>
            </a:r>
          </a:p>
          <a:p>
            <a:pPr marL="0" indent="0">
              <a:buNone/>
            </a:pPr>
            <a:r>
              <a:rPr lang="fi-FI" sz="2600" dirty="0" smtClean="0"/>
              <a:t>Luokkasi </a:t>
            </a:r>
            <a:r>
              <a:rPr lang="fi-FI" sz="2600" dirty="0"/>
              <a:t>on </a:t>
            </a:r>
            <a:r>
              <a:rPr lang="fi-FI" sz="2600" dirty="0" smtClean="0"/>
              <a:t>passiivinen ja </a:t>
            </a:r>
            <a:r>
              <a:rPr lang="fi-FI" sz="2600" dirty="0"/>
              <a:t>samat oppilaat viittaavat </a:t>
            </a:r>
            <a:r>
              <a:rPr lang="fi-FI" sz="2600" dirty="0" smtClean="0"/>
              <a:t>aina oppitunneilla</a:t>
            </a:r>
            <a:r>
              <a:rPr lang="fi-FI" sz="2600" dirty="0"/>
              <a:t>. Suuri osa oppilaista pelkää virheiden tekemistä. </a:t>
            </a:r>
            <a:r>
              <a:rPr lang="fi-FI" sz="2600" dirty="0" smtClean="0"/>
              <a:t>Lisäksi luokassa on tällä hetkellä huono yhteishenki matematiikan opiskelussa; muiden virheille ja tietämättömyydelle </a:t>
            </a:r>
            <a:r>
              <a:rPr lang="fi-FI" sz="2600" dirty="0"/>
              <a:t>nauretaan.   </a:t>
            </a:r>
          </a:p>
          <a:p>
            <a:endParaRPr lang="fi-FI" sz="2600" dirty="0" smtClean="0"/>
          </a:p>
          <a:p>
            <a:pPr marL="0" indent="0">
              <a:buNone/>
            </a:pPr>
            <a:r>
              <a:rPr lang="fi-FI" sz="2600" dirty="0">
                <a:solidFill>
                  <a:srgbClr val="FF0000"/>
                </a:solidFill>
              </a:rPr>
              <a:t>Millaisia tuntityöskentelyyn liittyviä tavoitteita asetat luokallesi ja miten tuet heitä omalla toiminnallasi matematiikan tunneilla? </a:t>
            </a:r>
          </a:p>
          <a:p>
            <a:pPr marL="0" indent="0">
              <a:buNone/>
            </a:pPr>
            <a:r>
              <a:rPr lang="fi-FI" sz="2600" dirty="0">
                <a:solidFill>
                  <a:srgbClr val="FF0000"/>
                </a:solidFill>
              </a:rPr>
              <a:t>Voit myös keksiä muutamia valitsemaasi matematiikan sisältöalueeseen liittyviä tavoitteita.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55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656"/>
            <a:ext cx="10515600" cy="1325563"/>
          </a:xfrm>
        </p:spPr>
        <p:txBody>
          <a:bodyPr/>
          <a:lstStyle/>
          <a:p>
            <a:r>
              <a:rPr lang="fi-FI" sz="3200" dirty="0" smtClean="0"/>
              <a:t>Malliratkaisu esimerkkiin 2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168"/>
            <a:ext cx="10515600" cy="5187462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>
                <a:solidFill>
                  <a:srgbClr val="FF0000"/>
                </a:solidFill>
              </a:rPr>
              <a:t>Millaisia tuntityöskentelyyn liittyviä tavoitteita asetat </a:t>
            </a:r>
            <a:r>
              <a:rPr lang="fi-FI" sz="1400" dirty="0" smtClean="0">
                <a:solidFill>
                  <a:srgbClr val="FF0000"/>
                </a:solidFill>
              </a:rPr>
              <a:t>luokallesi?</a:t>
            </a:r>
          </a:p>
          <a:p>
            <a:pPr lvl="1"/>
            <a:r>
              <a:rPr lang="fi-FI" sz="1400" i="1" dirty="0" smtClean="0"/>
              <a:t>”Osallistuin aktiivisesti tuntityöskentelyyn.”</a:t>
            </a:r>
          </a:p>
          <a:p>
            <a:pPr lvl="1"/>
            <a:r>
              <a:rPr lang="fi-FI" sz="1400" i="1" dirty="0" smtClean="0"/>
              <a:t>”Uskalsin </a:t>
            </a:r>
            <a:r>
              <a:rPr lang="fi-FI" sz="1400" i="1" dirty="0"/>
              <a:t>tuoda esille omat ratkaisuni tehtäviin.”</a:t>
            </a:r>
            <a:endParaRPr lang="fi-FI" sz="1400" dirty="0"/>
          </a:p>
          <a:p>
            <a:pPr lvl="1"/>
            <a:r>
              <a:rPr lang="fi-FI" sz="1400" i="1" dirty="0"/>
              <a:t>”Suhtauduin toisten oppilaiden työskentelyyn kannustavasti.” </a:t>
            </a:r>
            <a:endParaRPr lang="fi-FI" sz="1400" dirty="0"/>
          </a:p>
          <a:p>
            <a:pPr lvl="1"/>
            <a:r>
              <a:rPr lang="fi-FI" sz="1400" i="1" dirty="0"/>
              <a:t>”Tuin luokkatoveriani, mikäli hän teki virheen.”</a:t>
            </a:r>
            <a:endParaRPr lang="fi-FI" sz="1400" dirty="0"/>
          </a:p>
          <a:p>
            <a:pPr lvl="1"/>
            <a:r>
              <a:rPr lang="fi-FI" sz="1400" i="1" dirty="0"/>
              <a:t>”Kannustin muita oppilaita</a:t>
            </a:r>
            <a:r>
              <a:rPr lang="fi-FI" sz="1400" i="1" dirty="0" smtClean="0"/>
              <a:t>.”</a:t>
            </a:r>
          </a:p>
          <a:p>
            <a:pPr lvl="1"/>
            <a:r>
              <a:rPr lang="fi-FI" sz="1400" i="1" dirty="0"/>
              <a:t>”Tarvittaessa autoin muita oppilaita</a:t>
            </a:r>
            <a:r>
              <a:rPr lang="fi-FI" sz="1400" i="1" dirty="0" smtClean="0"/>
              <a:t>.”</a:t>
            </a:r>
            <a:endParaRPr lang="fi-FI" sz="1400" dirty="0"/>
          </a:p>
          <a:p>
            <a:pPr lvl="1"/>
            <a:r>
              <a:rPr lang="fi-FI" sz="1400" i="1" dirty="0"/>
              <a:t>”Keskustelin tavoistani ratkaista tehtäviä muiden kanssa</a:t>
            </a:r>
            <a:r>
              <a:rPr lang="fi-FI" sz="1400" i="1" dirty="0" smtClean="0"/>
              <a:t>.”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400" dirty="0" smtClean="0">
                <a:solidFill>
                  <a:srgbClr val="FF0000"/>
                </a:solidFill>
              </a:rPr>
              <a:t>Miten </a:t>
            </a:r>
            <a:r>
              <a:rPr lang="fi-FI" sz="1400" dirty="0">
                <a:solidFill>
                  <a:srgbClr val="FF0000"/>
                </a:solidFill>
              </a:rPr>
              <a:t>tuet heitä omalla toiminnallasi matematiikan tunneilla? </a:t>
            </a:r>
            <a:endParaRPr lang="fi-FI" sz="1400" dirty="0" smtClean="0">
              <a:solidFill>
                <a:srgbClr val="FF0000"/>
              </a:solidFill>
            </a:endParaRPr>
          </a:p>
          <a:p>
            <a:pPr lvl="1"/>
            <a:r>
              <a:rPr lang="fi-FI" sz="1400" dirty="0"/>
              <a:t>Oppilaita rohkaistaan keskustelemaan omasta ajattelustaan ja ratkaisustrategioistaan </a:t>
            </a:r>
            <a:r>
              <a:rPr lang="fi-FI" sz="1400" dirty="0" smtClean="0"/>
              <a:t>luokassa, esimerkiksi pareittain tai pienissä ryhmissä aina sopivan tilaisuuden tullen. </a:t>
            </a:r>
          </a:p>
          <a:p>
            <a:pPr lvl="1"/>
            <a:r>
              <a:rPr lang="fi-FI" sz="1400" dirty="0"/>
              <a:t>Muistutetaan oppilaita siitä, että virheiden tekeminen on osa matematiikan oppimista ja matematiikan tunnilla työskentelyä</a:t>
            </a:r>
            <a:r>
              <a:rPr lang="fi-FI" sz="1400" dirty="0" smtClean="0"/>
              <a:t>. Virheistä oppii ja niitä ei tarvitse hävetä. </a:t>
            </a:r>
            <a:endParaRPr lang="fi-FI" sz="1400" dirty="0"/>
          </a:p>
          <a:p>
            <a:pPr lvl="1"/>
            <a:r>
              <a:rPr lang="fi-FI" sz="1400" dirty="0" smtClean="0"/>
              <a:t>Huomautetaan oppilaille, että muiden </a:t>
            </a:r>
            <a:r>
              <a:rPr lang="fi-FI" sz="1400" dirty="0"/>
              <a:t>tehdessä virheitä ei ilkuta vaan </a:t>
            </a:r>
            <a:r>
              <a:rPr lang="fi-FI" sz="1400" dirty="0" smtClean="0"/>
              <a:t>autetaan </a:t>
            </a:r>
            <a:r>
              <a:rPr lang="fi-FI" sz="1400" dirty="0"/>
              <a:t>toista etenemään </a:t>
            </a:r>
            <a:r>
              <a:rPr lang="fi-FI" sz="1400" dirty="0" smtClean="0"/>
              <a:t>työskentelyssä</a:t>
            </a:r>
            <a:r>
              <a:rPr lang="fi-FI" sz="1400" dirty="0"/>
              <a:t>. </a:t>
            </a:r>
            <a:r>
              <a:rPr lang="fi-FI" sz="1400" dirty="0" smtClean="0"/>
              <a:t>Virheiden tekeminen </a:t>
            </a:r>
            <a:r>
              <a:rPr lang="fi-FI" sz="1400" dirty="0"/>
              <a:t>tai epäonnistuminen </a:t>
            </a:r>
            <a:r>
              <a:rPr lang="fi-FI" sz="1400" dirty="0" smtClean="0"/>
              <a:t>ei </a:t>
            </a:r>
            <a:r>
              <a:rPr lang="fi-FI" sz="1400" dirty="0"/>
              <a:t>ole </a:t>
            </a:r>
            <a:r>
              <a:rPr lang="fi-FI" sz="1400" dirty="0" smtClean="0"/>
              <a:t>häpeällistä, vaan myös kaikkein menestyneimmätkin ihmiset ovat epäonnistuneet usein pahasti urallaan. </a:t>
            </a:r>
            <a:endParaRPr lang="fi-FI" sz="1400" dirty="0" smtClean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7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Esimerkki 3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238"/>
            <a:ext cx="10820401" cy="4351338"/>
          </a:xfrm>
        </p:spPr>
        <p:txBody>
          <a:bodyPr/>
          <a:lstStyle/>
          <a:p>
            <a:pPr marL="0" indent="0">
              <a:buNone/>
            </a:pPr>
            <a:r>
              <a:rPr lang="fi-FI" sz="2600" b="1" dirty="0" smtClean="0"/>
              <a:t>5. luokka</a:t>
            </a:r>
          </a:p>
          <a:p>
            <a:pPr marL="0" indent="0">
              <a:buNone/>
            </a:pPr>
            <a:r>
              <a:rPr lang="fi-FI" sz="2600" dirty="0" smtClean="0"/>
              <a:t>Luokassasi </a:t>
            </a:r>
            <a:r>
              <a:rPr lang="fi-FI" sz="2600" dirty="0"/>
              <a:t>esiintyy uskomuksia siitä, että pojat ovat luonnostaan taitavampia matematiikassa kuin tytöt. Pojat </a:t>
            </a:r>
            <a:r>
              <a:rPr lang="fi-FI" sz="2600" dirty="0" smtClean="0"/>
              <a:t>ottavat esimerkiksi </a:t>
            </a:r>
            <a:r>
              <a:rPr lang="fi-FI" sz="2600" dirty="0"/>
              <a:t>enemmän valtaa ryhmätöissä tyttöjen jäädessä sivustakatsojiksi. </a:t>
            </a:r>
            <a:r>
              <a:rPr lang="fi-FI" sz="2600" dirty="0" smtClean="0"/>
              <a:t>Tytöt eivät tämän vuoksi juurikaan usko omiin kykyihinsä matematiikan opiskelussa. 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dirty="0">
                <a:solidFill>
                  <a:srgbClr val="FF0000"/>
                </a:solidFill>
              </a:rPr>
              <a:t>Millaisia tuntityöskentelyyn liittyviä tavoitteita asetat luokallesi ja miten tuet heitä omalla toiminnallasi matematiikan tunneilla? </a:t>
            </a:r>
          </a:p>
          <a:p>
            <a:pPr marL="0" indent="0">
              <a:buNone/>
            </a:pPr>
            <a:r>
              <a:rPr lang="fi-FI" sz="2600" dirty="0">
                <a:solidFill>
                  <a:srgbClr val="FF0000"/>
                </a:solidFill>
              </a:rPr>
              <a:t>Voit myös keksiä muutamia valitsemaasi matematiikan sisältöalueeseen liittyviä tavoitteita.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98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Malliratkaisu esimerkkiin </a:t>
            </a:r>
            <a:r>
              <a:rPr lang="fi-FI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18746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rgbClr val="FF0000"/>
                </a:solidFill>
              </a:rPr>
              <a:t>Millaisia tuntityöskentelyyn liittyviä tavoitteita asetat </a:t>
            </a:r>
            <a:r>
              <a:rPr lang="fi-FI" sz="2000" dirty="0" smtClean="0">
                <a:solidFill>
                  <a:srgbClr val="FF0000"/>
                </a:solidFill>
              </a:rPr>
              <a:t>luokallesi?</a:t>
            </a:r>
          </a:p>
          <a:p>
            <a:pPr lvl="1"/>
            <a:r>
              <a:rPr lang="fi-FI" sz="1400" i="1" dirty="0"/>
              <a:t>”</a:t>
            </a:r>
            <a:r>
              <a:rPr lang="fi-FI" sz="1400" i="1" dirty="0" smtClean="0"/>
              <a:t>Annan </a:t>
            </a:r>
            <a:r>
              <a:rPr lang="fi-FI" sz="1400" i="1" dirty="0"/>
              <a:t>muille oppilaille työskentelyrauhan.”</a:t>
            </a:r>
            <a:endParaRPr lang="fi-FI" sz="1400" dirty="0"/>
          </a:p>
          <a:p>
            <a:pPr lvl="1"/>
            <a:r>
              <a:rPr lang="fi-FI" sz="1400" i="1" dirty="0" smtClean="0"/>
              <a:t>”Osallistun </a:t>
            </a:r>
            <a:r>
              <a:rPr lang="fi-FI" sz="1400" i="1" dirty="0"/>
              <a:t>aktiivisesti </a:t>
            </a:r>
            <a:r>
              <a:rPr lang="fi-FI" sz="1400" i="1" dirty="0" smtClean="0"/>
              <a:t>tuntityöskentelyyn/ryhmätyöskentelyyn.”</a:t>
            </a:r>
          </a:p>
          <a:p>
            <a:pPr lvl="1"/>
            <a:r>
              <a:rPr lang="fi-FI" sz="1400" i="1" dirty="0" smtClean="0"/>
              <a:t>”Edistän myönteistä yhteishenkeä oppitunneilla/ryhmätöissä.”</a:t>
            </a:r>
          </a:p>
          <a:p>
            <a:pPr lvl="1"/>
            <a:r>
              <a:rPr lang="fi-FI" sz="1400" i="1" dirty="0" smtClean="0"/>
              <a:t>”Kohtelen luokkatovereitani tasavertaisesti.”</a:t>
            </a:r>
            <a:endParaRPr lang="fi-FI" sz="1400" dirty="0"/>
          </a:p>
          <a:p>
            <a:pPr marL="0" indent="0">
              <a:buNone/>
            </a:pPr>
            <a:r>
              <a:rPr lang="fi-FI" sz="2000" dirty="0" smtClean="0">
                <a:solidFill>
                  <a:srgbClr val="FF0000"/>
                </a:solidFill>
              </a:rPr>
              <a:t>Miten </a:t>
            </a:r>
            <a:r>
              <a:rPr lang="fi-FI" sz="2000" dirty="0">
                <a:solidFill>
                  <a:srgbClr val="FF0000"/>
                </a:solidFill>
              </a:rPr>
              <a:t>tuet heitä omalla toiminnallasi matematiikan tunneilla? </a:t>
            </a:r>
            <a:endParaRPr lang="fi-FI" sz="2000" dirty="0" smtClean="0">
              <a:solidFill>
                <a:srgbClr val="FF0000"/>
              </a:solidFill>
            </a:endParaRPr>
          </a:p>
          <a:p>
            <a:pPr lvl="1"/>
            <a:r>
              <a:rPr lang="fi-FI" sz="1400" dirty="0" smtClean="0"/>
              <a:t>Muistutetaan oppilaita, että käsitykset synnynnäisestä ja muuttumattomasta lahjakkuudesta tai sukupuolisidonnaisesta lahjakkuudesta on syytä unohtaa. Uskomukset rajoittavat oppimista ja elämää yleisesti ottaen turhaan.</a:t>
            </a:r>
          </a:p>
          <a:p>
            <a:pPr lvl="1"/>
            <a:r>
              <a:rPr lang="fi-FI" sz="1400" dirty="0"/>
              <a:t>Korostetaan oppilaille, että aivoja ja matemaattisia taitoja voi kehittää koko ihmiselämän ajan. </a:t>
            </a:r>
          </a:p>
          <a:p>
            <a:pPr lvl="1"/>
            <a:r>
              <a:rPr lang="fi-FI" sz="1400" dirty="0" smtClean="0"/>
              <a:t>Huomautetaan oppilaille, että muiden </a:t>
            </a:r>
            <a:r>
              <a:rPr lang="fi-FI" sz="1400" dirty="0"/>
              <a:t>tehdessä virheitä ei ilkuta vaan virheistä opitaan ja autetaan toista etenemään </a:t>
            </a:r>
            <a:r>
              <a:rPr lang="fi-FI" sz="1400" dirty="0" smtClean="0"/>
              <a:t>työskentelyssä</a:t>
            </a:r>
            <a:r>
              <a:rPr lang="fi-FI" sz="1400" dirty="0"/>
              <a:t>. </a:t>
            </a:r>
            <a:r>
              <a:rPr lang="fi-FI" sz="1400" dirty="0" smtClean="0"/>
              <a:t>Virheiden tekeminen </a:t>
            </a:r>
            <a:r>
              <a:rPr lang="fi-FI" sz="1400" dirty="0"/>
              <a:t>tai epäonnistuminen </a:t>
            </a:r>
            <a:r>
              <a:rPr lang="fi-FI" sz="1400" dirty="0" smtClean="0"/>
              <a:t>ei </a:t>
            </a:r>
            <a:r>
              <a:rPr lang="fi-FI" sz="1400" dirty="0"/>
              <a:t>ole </a:t>
            </a:r>
            <a:r>
              <a:rPr lang="fi-FI" sz="1400" dirty="0" smtClean="0"/>
              <a:t>häpeällistä.</a:t>
            </a:r>
          </a:p>
          <a:p>
            <a:pPr lvl="1"/>
            <a:r>
              <a:rPr lang="fi-FI" sz="1400" dirty="0" smtClean="0"/>
              <a:t>Opetetaan oppilaita olemaan itselleen armollisia. Vaikeuksia ja epäonnistumisia selitetään sillä, että oppilas ei ole välttämättä nähnyt tarpeeksi vaivaa, </a:t>
            </a:r>
            <a:r>
              <a:rPr lang="fi-FI" sz="1400" dirty="0"/>
              <a:t>e</a:t>
            </a:r>
            <a:r>
              <a:rPr lang="fi-FI" sz="1400" dirty="0" smtClean="0"/>
              <a:t>i taitojen tai lahjakkuuden puutteella. </a:t>
            </a:r>
          </a:p>
          <a:p>
            <a:pPr lvl="1"/>
            <a:r>
              <a:rPr lang="fi-FI" sz="1400" dirty="0" smtClean="0"/>
              <a:t>Kannustetaan oppilaita ylittämään itsensä. </a:t>
            </a:r>
          </a:p>
          <a:p>
            <a:pPr lvl="1"/>
            <a:r>
              <a:rPr lang="fi-FI" sz="1400" dirty="0" smtClean="0"/>
              <a:t>Korostetaan oppilaille, että matematiikan opiskelussa tärkeintä ei ole täydellinen suoriutuminen ja oikeiden ratkaisuun pääseminen mahdollisimman nopeasti vaan rohkea yrittäminen ja pitkäjänteisyys.</a:t>
            </a:r>
          </a:p>
          <a:p>
            <a:pPr lvl="1"/>
            <a:r>
              <a:rPr lang="fi-FI" sz="1400" dirty="0" smtClean="0"/>
              <a:t>Kyseenalaistetaan osaamiseen ja ammatteihin kohdistuvia stereotypioita. </a:t>
            </a:r>
          </a:p>
          <a:p>
            <a:pPr lvl="1"/>
            <a:r>
              <a:rPr lang="fi-FI" sz="1400" dirty="0" smtClean="0"/>
              <a:t>Tarjotaan oppilaille monipuolisia roolimalleja.</a:t>
            </a:r>
          </a:p>
          <a:p>
            <a:pPr lvl="1"/>
            <a:r>
              <a:rPr lang="fi-FI" sz="1400" dirty="0" smtClean="0"/>
              <a:t>Kiinnitetään huomiota sukupuolten väliseen dynamiikkaan luokassa, edistetään tasavertaisuutta. </a:t>
            </a:r>
          </a:p>
          <a:p>
            <a:pPr lvl="1"/>
            <a:r>
              <a:rPr lang="fi-FI" sz="1400" dirty="0" smtClean="0"/>
              <a:t>Kohdellaan oppilaita tasavertaisesti, tiedostetaan opettajana omat sukupuolistereotypiat. </a:t>
            </a:r>
            <a:endParaRPr lang="fi-FI" sz="1400" dirty="0"/>
          </a:p>
          <a:p>
            <a:pPr lvl="1"/>
            <a:endParaRPr lang="fi-FI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Käytettyjä lähteitä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Adediwura</a:t>
            </a:r>
            <a:r>
              <a:rPr lang="fi-FI" dirty="0" smtClean="0"/>
              <a:t>, A. A. (2012). </a:t>
            </a:r>
            <a:r>
              <a:rPr lang="en-US" dirty="0" smtClean="0"/>
              <a:t>Effect of Peer and Self-Assessment on Male and Female Students’ Self-Efficacy and Self-Autonomy in the Learning of Mathematics. Gender &amp; </a:t>
            </a:r>
            <a:r>
              <a:rPr lang="en-US" dirty="0" err="1" smtClean="0"/>
              <a:t>Behaviour</a:t>
            </a:r>
            <a:r>
              <a:rPr lang="en-US" dirty="0"/>
              <a:t>,</a:t>
            </a:r>
            <a:r>
              <a:rPr lang="en-US" dirty="0" smtClean="0"/>
              <a:t> 10(1), 4492-4508.</a:t>
            </a:r>
            <a:endParaRPr lang="fi-FI" dirty="0" smtClean="0"/>
          </a:p>
          <a:p>
            <a:r>
              <a:rPr lang="fi-FI" dirty="0" smtClean="0"/>
              <a:t>Bandura, A., </a:t>
            </a:r>
            <a:r>
              <a:rPr lang="fi-FI" dirty="0" err="1" smtClean="0"/>
              <a:t>Schunk</a:t>
            </a:r>
            <a:r>
              <a:rPr lang="fi-FI" dirty="0" smtClean="0"/>
              <a:t>, D. H. (1981). </a:t>
            </a:r>
            <a:r>
              <a:rPr lang="fi-FI" dirty="0" err="1" smtClean="0"/>
              <a:t>Cultivating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r>
              <a:rPr lang="fi-FI" dirty="0" smtClean="0"/>
              <a:t>, </a:t>
            </a:r>
            <a:r>
              <a:rPr lang="fi-FI" dirty="0" err="1" smtClean="0"/>
              <a:t>Self-Efficacy</a:t>
            </a:r>
            <a:r>
              <a:rPr lang="fi-FI" dirty="0" smtClean="0"/>
              <a:t>, and </a:t>
            </a:r>
            <a:r>
              <a:rPr lang="fi-FI" dirty="0" err="1" smtClean="0"/>
              <a:t>Intrinsic</a:t>
            </a:r>
            <a:r>
              <a:rPr lang="fi-FI" dirty="0" smtClean="0"/>
              <a:t> Interest Through </a:t>
            </a:r>
            <a:r>
              <a:rPr lang="fi-FI" dirty="0" err="1" smtClean="0"/>
              <a:t>Proximal</a:t>
            </a:r>
            <a:r>
              <a:rPr lang="fi-FI" dirty="0" smtClean="0"/>
              <a:t> </a:t>
            </a:r>
            <a:r>
              <a:rPr lang="fi-FI" dirty="0" err="1" smtClean="0"/>
              <a:t>Self-Motivation</a:t>
            </a:r>
            <a:r>
              <a:rPr lang="fi-FI" dirty="0" smtClean="0"/>
              <a:t>. Journal of </a:t>
            </a:r>
            <a:r>
              <a:rPr lang="fi-FI" dirty="0" err="1" smtClean="0"/>
              <a:t>Personality</a:t>
            </a:r>
            <a:r>
              <a:rPr lang="fi-FI" dirty="0" smtClean="0"/>
              <a:t> and </a:t>
            </a:r>
            <a:r>
              <a:rPr lang="fi-FI" dirty="0" err="1" smtClean="0"/>
              <a:t>Social</a:t>
            </a:r>
            <a:r>
              <a:rPr lang="fi-FI" dirty="0" smtClean="0"/>
              <a:t> Psychology, 41(3), 586-598. </a:t>
            </a:r>
          </a:p>
          <a:p>
            <a:r>
              <a:rPr lang="fi-FI" dirty="0" err="1" smtClean="0"/>
              <a:t>McCoach</a:t>
            </a:r>
            <a:r>
              <a:rPr lang="fi-FI" dirty="0"/>
              <a:t>, B.D. (2007</a:t>
            </a:r>
            <a:r>
              <a:rPr lang="fi-FI" dirty="0" smtClean="0"/>
              <a:t>). </a:t>
            </a:r>
            <a:r>
              <a:rPr lang="en-US" dirty="0" smtClean="0"/>
              <a:t>Increasing Student Mathematics</a:t>
            </a:r>
            <a:r>
              <a:rPr lang="en-US" dirty="0"/>
              <a:t> </a:t>
            </a:r>
            <a:r>
              <a:rPr lang="en-US" dirty="0" smtClean="0"/>
              <a:t>Self-Efficacy Through Teacher Training. Journal of Advanced Academics, 18, 278–312.</a:t>
            </a:r>
            <a:endParaRPr lang="fi-FI" dirty="0" smtClean="0"/>
          </a:p>
          <a:p>
            <a:r>
              <a:rPr lang="fi-FI" dirty="0" err="1" smtClean="0"/>
              <a:t>Schunk</a:t>
            </a:r>
            <a:r>
              <a:rPr lang="fi-FI" dirty="0"/>
              <a:t>, </a:t>
            </a:r>
            <a:r>
              <a:rPr lang="fi-FI" dirty="0" smtClean="0"/>
              <a:t>D. H</a:t>
            </a:r>
            <a:r>
              <a:rPr lang="fi-FI" dirty="0"/>
              <a:t>., </a:t>
            </a:r>
            <a:r>
              <a:rPr lang="fi-FI" dirty="0" err="1"/>
              <a:t>Hanson</a:t>
            </a:r>
            <a:r>
              <a:rPr lang="fi-FI" dirty="0"/>
              <a:t>, Antoinette R., &amp; </a:t>
            </a:r>
            <a:r>
              <a:rPr lang="fi-FI" dirty="0" err="1"/>
              <a:t>Cox</a:t>
            </a:r>
            <a:r>
              <a:rPr lang="fi-FI" dirty="0"/>
              <a:t>, Paula D. (1987). Peer-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attributes</a:t>
            </a:r>
            <a:r>
              <a:rPr lang="fi-FI" dirty="0"/>
              <a:t> and </a:t>
            </a:r>
            <a:r>
              <a:rPr lang="fi-FI" dirty="0" err="1" smtClean="0"/>
              <a:t>children's</a:t>
            </a:r>
            <a:r>
              <a:rPr lang="fi-FI" dirty="0" smtClean="0"/>
              <a:t> </a:t>
            </a:r>
            <a:r>
              <a:rPr lang="en-US" dirty="0" smtClean="0"/>
              <a:t>achievement </a:t>
            </a:r>
            <a:r>
              <a:rPr lang="en-US" dirty="0"/>
              <a:t>behaviors. Journal of Educational Psychology, 79(1), 54-61.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38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941096" y="1825625"/>
            <a:ext cx="6309807" cy="1325563"/>
          </a:xfrm>
        </p:spPr>
        <p:txBody>
          <a:bodyPr/>
          <a:lstStyle/>
          <a:p>
            <a:pPr algn="ctr"/>
            <a:r>
              <a:rPr lang="fi-FI" sz="5400" dirty="0" smtClean="0"/>
              <a:t>Pohdittavaa</a:t>
            </a:r>
            <a:endParaRPr lang="fi-FI" sz="5400" dirty="0"/>
          </a:p>
        </p:txBody>
      </p:sp>
      <p:sp>
        <p:nvSpPr>
          <p:cNvPr id="8" name="Rectangle 7"/>
          <p:cNvSpPr/>
          <p:nvPr/>
        </p:nvSpPr>
        <p:spPr>
          <a:xfrm>
            <a:off x="1085718" y="2988593"/>
            <a:ext cx="1047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4000" dirty="0" smtClean="0"/>
              <a:t>Millaisia havaintoja olet tehnyt oppilaittesi </a:t>
            </a:r>
            <a:r>
              <a:rPr lang="fi-FI" sz="4000" dirty="0" err="1" smtClean="0"/>
              <a:t>minäpystyvyyskäsityksistä</a:t>
            </a:r>
            <a:r>
              <a:rPr lang="fi-FI" sz="4000" dirty="0" smtClean="0"/>
              <a:t>?</a:t>
            </a:r>
            <a:endParaRPr lang="fi-FI" sz="4000" dirty="0"/>
          </a:p>
        </p:txBody>
      </p:sp>
      <p:sp>
        <p:nvSpPr>
          <p:cNvPr id="15" name="Rectangle 14"/>
          <p:cNvSpPr/>
          <p:nvPr/>
        </p:nvSpPr>
        <p:spPr>
          <a:xfrm rot="20371878">
            <a:off x="24827" y="1388906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Opiskelumotivaatio</a:t>
            </a:r>
            <a:endParaRPr lang="en-US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4961" y="1004966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Sinnikkyys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työskentelyssä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553" y="5635379"/>
            <a:ext cx="5591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Suoriutuminen </a:t>
            </a:r>
            <a:r>
              <a:rPr lang="fi-FI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matematiikassa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824805">
            <a:off x="6565958" y="5207505"/>
            <a:ext cx="560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Koulutukseen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en-US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uraan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liittyvät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valinnat</a:t>
            </a:r>
            <a:endParaRPr lang="en-US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6700" y="2171699"/>
            <a:ext cx="5155905" cy="4219574"/>
          </a:xfrm>
          <a:noFill/>
        </p:spPr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Heikko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minäpystyvyys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Uudenlaisiin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haasteisiin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tarttuminen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houkuttele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Matematiikka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nähdään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merkityksettömänä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oman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tulevaisuuden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kannalta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atematiikan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opiskeluun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liittyy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ahdistusta</a:t>
            </a:r>
          </a:p>
          <a:p>
            <a:pPr lvl="1">
              <a:lnSpc>
                <a:spcPct val="100000"/>
              </a:lnSpc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171698"/>
            <a:ext cx="5183188" cy="4219575"/>
          </a:xfrm>
          <a:noFill/>
        </p:spPr>
        <p:txBody>
          <a:bodyPr/>
          <a:lstStyle/>
          <a:p>
            <a:pPr marL="0" indent="0">
              <a:buNone/>
            </a:pPr>
            <a:r>
              <a:rPr lang="fi-FI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Vahva minäpystyvyys</a:t>
            </a:r>
          </a:p>
          <a:p>
            <a:pPr marL="0" indent="0" algn="ctr">
              <a:buNone/>
            </a:pPr>
            <a:endParaRPr lang="fi-FI" dirty="0" smtClean="0"/>
          </a:p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Ongelmiin ja haasteisiin tartutaan innolla</a:t>
            </a:r>
          </a:p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Parempi kyky palauttaa motivaatiotaso ennalleen epäonnistumisten jälkeen</a:t>
            </a:r>
          </a:p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Parempi stressinsietokyky</a:t>
            </a:r>
          </a:p>
          <a:p>
            <a:endParaRPr lang="fi-FI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6438" y="1127521"/>
            <a:ext cx="10515600" cy="815579"/>
          </a:xfrm>
        </p:spPr>
        <p:txBody>
          <a:bodyPr/>
          <a:lstStyle/>
          <a:p>
            <a:r>
              <a:rPr lang="fi-FI" sz="4800" dirty="0" smtClean="0"/>
              <a:t>Opiskelumotivaatio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098"/>
            <a:ext cx="10515600" cy="1325563"/>
          </a:xfrm>
        </p:spPr>
        <p:txBody>
          <a:bodyPr/>
          <a:lstStyle/>
          <a:p>
            <a:r>
              <a:rPr lang="en-US" sz="4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Sinnikkyys</a:t>
            </a:r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työskentelyssä</a:t>
            </a:r>
            <a:endParaRPr lang="fi-F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447" y="2171699"/>
            <a:ext cx="5476653" cy="4219574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Heikko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minäpystyvyys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Luovutetaan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nopeasti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vaikeiden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tehtävien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äärellä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yritetä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tehtäviä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jotka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nopealla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vilkaisulla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näyttävät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vaikeilta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Keskeytetään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opinnot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vaikeuksia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kohdatessa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962650" y="2171699"/>
            <a:ext cx="5733164" cy="4219574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 smtClean="0"/>
              <a:t>Vahva minäpystyvyys</a:t>
            </a:r>
            <a:endParaRPr lang="fi-FI" dirty="0"/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Työskennellään pitkäjänteisesti haastavampienkin tehtävien parissa</a:t>
            </a:r>
          </a:p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Epäonnistumiset eivät lannista, eivätkä epäonnistumisen aiheuttamat pettymyksen tunteet ole pitkäkestoisia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63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673098"/>
            <a:ext cx="11732895" cy="1325563"/>
          </a:xfrm>
        </p:spPr>
        <p:txBody>
          <a:bodyPr/>
          <a:lstStyle/>
          <a:p>
            <a:r>
              <a:rPr lang="fi-FI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Suoriutuminen </a:t>
            </a:r>
            <a:r>
              <a:rPr lang="fi-FI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matematiikassa</a:t>
            </a:r>
            <a:endParaRPr lang="fi-F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3526" y="2171699"/>
            <a:ext cx="4903824" cy="4219574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Heikko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minäpystyvyys</a:t>
            </a:r>
          </a:p>
          <a:p>
            <a:pPr lvl="1">
              <a:lnSpc>
                <a:spcPct val="100000"/>
              </a:lnSpc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Tyttöjen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tapauksessa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heikko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minäpystyvyys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näytä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vaikuttavan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varsinaisiin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oppimistuloksiin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matematiikassa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847908" y="2171698"/>
            <a:ext cx="5858540" cy="4219575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 smtClean="0"/>
              <a:t>Vahva minäpystyvyys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Käytetään vaativampia ajatteluprosesseja</a:t>
            </a:r>
          </a:p>
          <a:p>
            <a:r>
              <a:rPr lang="fi-FI" dirty="0"/>
              <a:t>Parempi </a:t>
            </a:r>
            <a:r>
              <a:rPr lang="fi-FI" dirty="0" smtClean="0"/>
              <a:t>ongelmanratkaisukyky</a:t>
            </a:r>
          </a:p>
          <a:p>
            <a:r>
              <a:rPr lang="fi-FI" dirty="0" smtClean="0"/>
              <a:t>Paremmat suoritukset koetilanteessa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44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00062"/>
            <a:ext cx="10877550" cy="1325563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Koulutukseen</a:t>
            </a: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</a:t>
            </a:r>
            <a:r>
              <a:rPr lang="en-US" sz="4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uraan</a:t>
            </a: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liittyvät</a:t>
            </a:r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valinnat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28" y="2638426"/>
            <a:ext cx="5746897" cy="4219574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Heikko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minäpystyvyys</a:t>
            </a:r>
          </a:p>
          <a:p>
            <a:pPr lvl="1">
              <a:lnSpc>
                <a:spcPct val="100000"/>
              </a:lnSpc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Koetaan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ettei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rahkeet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riitä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esimerkiksi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matemaattis-luonnontieteelliselle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tai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teknilliselle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alalle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hyvästä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koulumenestyksestä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huolimatta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585096" y="2638427"/>
            <a:ext cx="5372442" cy="3867882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 smtClean="0"/>
              <a:t>Vahva minäpystyvyys</a:t>
            </a:r>
            <a:endParaRPr lang="fi-FI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i-FI" b="1" dirty="0"/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Koetaan, ettei kiinnostavan koulutus- ja urapolun rakentaminen edellytä huippuarvosanoja. </a:t>
            </a:r>
          </a:p>
        </p:txBody>
      </p:sp>
    </p:spTree>
    <p:extLst>
      <p:ext uri="{BB962C8B-B14F-4D97-AF65-F5344CB8AC3E}">
        <p14:creationId xmlns:p14="http://schemas.microsoft.com/office/powerpoint/2010/main" val="2803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5AE543CB37F4BAB92E5A395043560" ma:contentTypeVersion="0" ma:contentTypeDescription="Create a new document." ma:contentTypeScope="" ma:versionID="c0c8379e601fdc6ba2716d45be81a6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27F24-C484-4B88-9BE9-87A25E89BB7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EC46D8-7E33-4A79-85C6-5BD78B7B1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B09D40-EB0B-4363-B5F0-ECEE46F1D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52847</TotalTime>
  <Words>2329</Words>
  <Application>Microsoft Office PowerPoint</Application>
  <PresentationFormat>Widescreen</PresentationFormat>
  <Paragraphs>338</Paragraphs>
  <Slides>44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Verdana</vt:lpstr>
      <vt:lpstr>Office Theme</vt:lpstr>
      <vt:lpstr> </vt:lpstr>
      <vt:lpstr>Matemaattinen minäpystyvyys</vt:lpstr>
      <vt:lpstr>Matemaattinen minäpystyvyys</vt:lpstr>
      <vt:lpstr>Minäpystyvyyskäsitykset vaikuttavat </vt:lpstr>
      <vt:lpstr>Pohdittavaa</vt:lpstr>
      <vt:lpstr>Opiskelumotivaatio </vt:lpstr>
      <vt:lpstr>Sinnikkyys työskentelyssä</vt:lpstr>
      <vt:lpstr>Suoriutuminen matematiikassa</vt:lpstr>
      <vt:lpstr> Koulutukseen ja uraan liittyvät valinnat</vt:lpstr>
      <vt:lpstr>Minäpystyvyyskäsitykset pohjautuvat</vt:lpstr>
      <vt:lpstr>Aiempi suoriutuminen ”Menestys ruokkii menestystä.”</vt:lpstr>
      <vt:lpstr>Havainnot toisten suoriutumisesta “Jos hän pystyy siihen, niin pystyn kyllä minäkin.”</vt:lpstr>
      <vt:lpstr>Sosiaalinen tuki ”Meidän lapsilla ei ole matikkapäätä.” </vt:lpstr>
      <vt:lpstr>Fyysiset tuntemukset ja muut tunteet  ”Perhosia vatsassa.” </vt:lpstr>
      <vt:lpstr>Pohdittavaa</vt:lpstr>
      <vt:lpstr>Sukupuolten välisistä eroista 1/2</vt:lpstr>
      <vt:lpstr>Sukupuolten välisistä eroista 2/2</vt:lpstr>
      <vt:lpstr>Matemaattisen minäpystyvyyden kohentaminen</vt:lpstr>
      <vt:lpstr>OPS 2014 Arviointikulttuuri</vt:lpstr>
      <vt:lpstr>OPS 2014 Matematiikka, alakoulu </vt:lpstr>
      <vt:lpstr>OPS 2014 Matematiikka, alakoulu </vt:lpstr>
      <vt:lpstr>Pohdittavaa</vt:lpstr>
      <vt:lpstr>Miten matemaattista minäpystyvyyttä voidaan kohentaa?</vt:lpstr>
      <vt:lpstr>1. Opettajan toiminta</vt:lpstr>
      <vt:lpstr>Opettajan toiminta McCoach, B.D. (2007)</vt:lpstr>
      <vt:lpstr>Vertaismallien tarjoaminen Esim. D. Schunk, A. Hanson and P. Cox (1987)</vt:lpstr>
      <vt:lpstr>Vertais- ja itsearviointi Esim. Adediwura, A. A. (2012)</vt:lpstr>
      <vt:lpstr>Tavoitteiden asettaminen ja niiden saavuttamisen arvioiminen + opettajan toiminta </vt:lpstr>
      <vt:lpstr>Minäpystyvyyden kohentaminen tavoitteita asettamalla</vt:lpstr>
      <vt:lpstr>Miten tavoitteiden asettaminen tapahtuu käytännössä? </vt:lpstr>
      <vt:lpstr>Esimerkkejä työskentelytavoitteista</vt:lpstr>
      <vt:lpstr>Esimerkkejä sisältötavoitteista</vt:lpstr>
      <vt:lpstr>PowerPoint Presentation</vt:lpstr>
      <vt:lpstr>Opettajan strategiat</vt:lpstr>
      <vt:lpstr>Opettajien (N=6) kokemuksia tähän mennessä</vt:lpstr>
      <vt:lpstr>PowerPoint Presentation</vt:lpstr>
      <vt:lpstr>Työskentelytuokio </vt:lpstr>
      <vt:lpstr>Esimerkki 1</vt:lpstr>
      <vt:lpstr>Malliratkaisu esimerkkiin 1</vt:lpstr>
      <vt:lpstr>Esimerkki 2</vt:lpstr>
      <vt:lpstr>Malliratkaisu esimerkkiin 2</vt:lpstr>
      <vt:lpstr>Esimerkki 3</vt:lpstr>
      <vt:lpstr>Malliratkaisu esimerkkiin 3</vt:lpstr>
      <vt:lpstr>Käytettyjä lähteitä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Hankkeen nimi</dc:title>
  <dc:creator>Vihma, Lauri J</dc:creator>
  <cp:lastModifiedBy>Kirsi Ikonen</cp:lastModifiedBy>
  <cp:revision>395</cp:revision>
  <cp:lastPrinted>2016-10-06T11:46:14Z</cp:lastPrinted>
  <dcterms:created xsi:type="dcterms:W3CDTF">2015-03-16T13:36:18Z</dcterms:created>
  <dcterms:modified xsi:type="dcterms:W3CDTF">2017-10-17T10:13:16Z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0x010100C6E5AE543CB37F4BAB92E5A395043560</vt:lpwstr>
  </property>
</Properties>
</file>