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0" name="Shape 11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j-lt"/>
        <a:ea typeface="+mj-ea"/>
        <a:cs typeface="+mj-cs"/>
        <a:sym typeface="Calibri"/>
      </a:defRPr>
    </a:lvl1pPr>
    <a:lvl2pPr indent="228600" defTabSz="457200" latinLnBrk="0">
      <a:defRPr sz="1200">
        <a:latin typeface="+mj-lt"/>
        <a:ea typeface="+mj-ea"/>
        <a:cs typeface="+mj-cs"/>
        <a:sym typeface="Calibri"/>
      </a:defRPr>
    </a:lvl2pPr>
    <a:lvl3pPr indent="457200" defTabSz="457200" latinLnBrk="0">
      <a:defRPr sz="1200">
        <a:latin typeface="+mj-lt"/>
        <a:ea typeface="+mj-ea"/>
        <a:cs typeface="+mj-cs"/>
        <a:sym typeface="Calibri"/>
      </a:defRPr>
    </a:lvl3pPr>
    <a:lvl4pPr indent="685800" defTabSz="457200" latinLnBrk="0">
      <a:defRPr sz="1200">
        <a:latin typeface="+mj-lt"/>
        <a:ea typeface="+mj-ea"/>
        <a:cs typeface="+mj-cs"/>
        <a:sym typeface="Calibri"/>
      </a:defRPr>
    </a:lvl4pPr>
    <a:lvl5pPr indent="914400" defTabSz="457200" latinLnBrk="0">
      <a:defRPr sz="1200">
        <a:latin typeface="+mj-lt"/>
        <a:ea typeface="+mj-ea"/>
        <a:cs typeface="+mj-cs"/>
        <a:sym typeface="Calibri"/>
      </a:defRPr>
    </a:lvl5pPr>
    <a:lvl6pPr indent="1143000" defTabSz="457200" latinLnBrk="0">
      <a:defRPr sz="1200">
        <a:latin typeface="+mj-lt"/>
        <a:ea typeface="+mj-ea"/>
        <a:cs typeface="+mj-cs"/>
        <a:sym typeface="Calibri"/>
      </a:defRPr>
    </a:lvl6pPr>
    <a:lvl7pPr indent="1371600" defTabSz="457200" latinLnBrk="0">
      <a:defRPr sz="1200">
        <a:latin typeface="+mj-lt"/>
        <a:ea typeface="+mj-ea"/>
        <a:cs typeface="+mj-cs"/>
        <a:sym typeface="Calibri"/>
      </a:defRPr>
    </a:lvl7pPr>
    <a:lvl8pPr indent="1600200" defTabSz="457200" latinLnBrk="0">
      <a:defRPr sz="1200">
        <a:latin typeface="+mj-lt"/>
        <a:ea typeface="+mj-ea"/>
        <a:cs typeface="+mj-cs"/>
        <a:sym typeface="Calibri"/>
      </a:defRPr>
    </a:lvl8pPr>
    <a:lvl9pPr indent="1828800" defTabSz="4572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685800" y="1122362"/>
            <a:ext cx="77724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143000" y="3602037"/>
            <a:ext cx="6858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3" name="Shape 9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hape 9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type="title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2" name="Shape 102"/>
          <p:cNvSpPr/>
          <p:nvPr>
            <p:ph type="body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Shape 2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hape 2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title"/>
          </p:nvPr>
        </p:nvSpPr>
        <p:spPr>
          <a:xfrm>
            <a:off x="623887" y="1709739"/>
            <a:ext cx="7886701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623887" y="4589464"/>
            <a:ext cx="78867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/>
            </a:lvl1pPr>
            <a:lvl2pPr marL="0" indent="457200">
              <a:buSzTx/>
              <a:buFontTx/>
              <a:buNone/>
              <a:defRPr sz="2400"/>
            </a:lvl2pPr>
            <a:lvl3pPr marL="0" indent="914400">
              <a:buSzTx/>
              <a:buFontTx/>
              <a:buNone/>
              <a:defRPr sz="2400"/>
            </a:lvl3pPr>
            <a:lvl4pPr marL="0" indent="1371600">
              <a:buSzTx/>
              <a:buFontTx/>
              <a:buNone/>
              <a:defRPr sz="2400"/>
            </a:lvl4pPr>
            <a:lvl5pPr marL="0" indent="1828800"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Shape 39"/>
          <p:cNvSpPr/>
          <p:nvPr>
            <p:ph type="body"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hape 4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title"/>
          </p:nvPr>
        </p:nvSpPr>
        <p:spPr>
          <a:xfrm>
            <a:off x="629841" y="365125"/>
            <a:ext cx="7886701" cy="1325564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Shape 48"/>
          <p:cNvSpPr/>
          <p:nvPr>
            <p:ph type="body" sz="quarter" idx="1"/>
          </p:nvPr>
        </p:nvSpPr>
        <p:spPr>
          <a:xfrm>
            <a:off x="629841" y="1681163"/>
            <a:ext cx="3868341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hape 49"/>
          <p:cNvSpPr/>
          <p:nvPr>
            <p:ph type="body" sz="quarter" idx="13"/>
          </p:nvPr>
        </p:nvSpPr>
        <p:spPr>
          <a:xfrm>
            <a:off x="4629150" y="1681163"/>
            <a:ext cx="3887392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50" name="Shape 5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Shape 73"/>
          <p:cNvSpPr/>
          <p:nvPr>
            <p:ph type="body" sz="half" idx="1"/>
          </p:nvPr>
        </p:nvSpPr>
        <p:spPr>
          <a:xfrm>
            <a:off x="3887391" y="987425"/>
            <a:ext cx="4629151" cy="487362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hape 74"/>
          <p:cNvSpPr/>
          <p:nvPr>
            <p:ph type="body" sz="quarter" idx="13"/>
          </p:nvPr>
        </p:nvSpPr>
        <p:spPr>
          <a:xfrm>
            <a:off x="629840" y="2057400"/>
            <a:ext cx="2949180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75" name="Shape 7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Shape 83"/>
          <p:cNvSpPr/>
          <p:nvPr>
            <p:ph type="pic" sz="half" idx="13"/>
          </p:nvPr>
        </p:nvSpPr>
        <p:spPr>
          <a:xfrm>
            <a:off x="3887391" y="987425"/>
            <a:ext cx="4629151" cy="48736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body" sz="quarter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hape 8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628650" y="365125"/>
            <a:ext cx="788670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8251368" y="6404294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5">
            <a:lumOff val="20196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type="ctrTitle"/>
          </p:nvPr>
        </p:nvSpPr>
        <p:spPr>
          <a:xfrm>
            <a:off x="1030639" y="2334928"/>
            <a:ext cx="7082726" cy="898564"/>
          </a:xfrm>
          <a:prstGeom prst="rect">
            <a:avLst/>
          </a:prstGeom>
        </p:spPr>
        <p:txBody>
          <a:bodyPr/>
          <a:lstStyle>
            <a:lvl1pPr defTabSz="813816">
              <a:defRPr b="1" sz="3916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Terve 3: Terveyttä tutkimassa</a:t>
            </a:r>
          </a:p>
        </p:txBody>
      </p:sp>
      <p:sp>
        <p:nvSpPr>
          <p:cNvPr id="113" name="Shape 113"/>
          <p:cNvSpPr/>
          <p:nvPr>
            <p:ph type="subTitle" sz="quarter" idx="1"/>
          </p:nvPr>
        </p:nvSpPr>
        <p:spPr>
          <a:xfrm>
            <a:off x="1697549" y="3464471"/>
            <a:ext cx="5748904" cy="701593"/>
          </a:xfrm>
          <a:prstGeom prst="rect">
            <a:avLst/>
          </a:prstGeom>
        </p:spPr>
        <p:txBody>
          <a:bodyPr/>
          <a:lstStyle>
            <a:lvl1pPr defTabSz="896111">
              <a:spcBef>
                <a:spcPts val="900"/>
              </a:spcBef>
              <a:defRPr b="1" sz="3136">
                <a:solidFill>
                  <a:srgbClr val="808080"/>
                </a:solidFill>
              </a:defRPr>
            </a:lvl1pPr>
          </a:lstStyle>
          <a:p>
            <a:pPr/>
            <a:r>
              <a:t>Luku 6: Terveyserot Suomessa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5">
            <a:lumOff val="20196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type="title"/>
          </p:nvPr>
        </p:nvSpPr>
        <p:spPr>
          <a:xfrm>
            <a:off x="666427" y="666425"/>
            <a:ext cx="7811145" cy="1053886"/>
          </a:xfrm>
          <a:prstGeom prst="rect">
            <a:avLst/>
          </a:prstGeom>
        </p:spPr>
        <p:txBody>
          <a:bodyPr/>
          <a:lstStyle>
            <a:lvl1pPr algn="ctr" defTabSz="813816">
              <a:defRPr b="1" sz="3559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Tarttumattomat pitkäaikaissairaudet  </a:t>
            </a:r>
          </a:p>
        </p:txBody>
      </p:sp>
      <p:sp>
        <p:nvSpPr>
          <p:cNvPr id="138" name="Shape 138"/>
          <p:cNvSpPr/>
          <p:nvPr>
            <p:ph type="body" idx="1"/>
          </p:nvPr>
        </p:nvSpPr>
        <p:spPr>
          <a:xfrm>
            <a:off x="378552" y="1948254"/>
            <a:ext cx="8386896" cy="416904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1000"/>
              </a:lnSpc>
            </a:pPr>
            <a:r>
              <a:t>ennaltaehkäisyssä hyödynnetään kahta lähestymistapaa:</a:t>
            </a:r>
          </a:p>
          <a:p>
            <a:pPr lvl="1" marL="0" indent="457200">
              <a:lnSpc>
                <a:spcPct val="81000"/>
              </a:lnSpc>
              <a:spcBef>
                <a:spcPts val="500"/>
              </a:spcBef>
              <a:buSzTx/>
              <a:buNone/>
              <a:defRPr sz="2200"/>
            </a:pPr>
            <a:r>
              <a:rPr b="1" sz="2800"/>
              <a:t>1. väestöstrategia</a:t>
            </a:r>
            <a:endParaRPr b="1"/>
          </a:p>
          <a:p>
            <a:pPr lvl="1" marL="0" indent="457200">
              <a:lnSpc>
                <a:spcPct val="81000"/>
              </a:lnSpc>
              <a:spcBef>
                <a:spcPts val="500"/>
              </a:spcBef>
              <a:buSzTx/>
              <a:buNone/>
              <a:defRPr sz="2200"/>
            </a:pPr>
            <a:r>
              <a:rPr sz="2500"/>
              <a:t>- pyrkii vähentämään riskitekijöitä </a:t>
            </a:r>
            <a:r>
              <a:rPr sz="2500" u="sng"/>
              <a:t>koko väestössä</a:t>
            </a:r>
            <a:r>
              <a:rPr sz="2500"/>
              <a:t> tai ainakin </a:t>
            </a:r>
            <a:r>
              <a:rPr sz="2500" u="sng"/>
              <a:t>merkittävässä osassa </a:t>
            </a:r>
            <a:r>
              <a:rPr sz="2500"/>
              <a:t>väestöä</a:t>
            </a:r>
            <a:endParaRPr sz="2400"/>
          </a:p>
          <a:p>
            <a:pPr lvl="1" marL="0" indent="457200">
              <a:lnSpc>
                <a:spcPct val="81000"/>
              </a:lnSpc>
              <a:spcBef>
                <a:spcPts val="500"/>
              </a:spcBef>
              <a:buSzTx/>
              <a:buNone/>
              <a:defRPr sz="2200"/>
            </a:pPr>
            <a:r>
              <a:rPr b="1" sz="2800"/>
              <a:t>2. korkean riskin strategia</a:t>
            </a:r>
            <a:endParaRPr sz="2400"/>
          </a:p>
          <a:p>
            <a:pPr lvl="1" marL="0" indent="457200">
              <a:lnSpc>
                <a:spcPct val="81000"/>
              </a:lnSpc>
              <a:spcBef>
                <a:spcPts val="500"/>
              </a:spcBef>
              <a:buSzTx/>
              <a:buNone/>
              <a:defRPr sz="2200"/>
            </a:pPr>
            <a:r>
              <a:rPr sz="2500"/>
              <a:t>- pyrkii löytämään </a:t>
            </a:r>
            <a:r>
              <a:rPr sz="2500" u="sng"/>
              <a:t>ne henkilöt</a:t>
            </a:r>
            <a:r>
              <a:rPr sz="2500"/>
              <a:t>, joilla on erityisen  </a:t>
            </a:r>
            <a:r>
              <a:rPr sz="2500" u="sng"/>
              <a:t>korkea riski sairastua</a:t>
            </a:r>
            <a:r>
              <a:rPr sz="2500"/>
              <a:t>, ja heidän sairastumisriskiään pyritään vähentämään yksilöllisesti</a:t>
            </a:r>
            <a:endParaRPr sz="2400"/>
          </a:p>
          <a:p>
            <a:pPr lvl="1" marL="685800" indent="-228600">
              <a:lnSpc>
                <a:spcPct val="81000"/>
              </a:lnSpc>
              <a:spcBef>
                <a:spcPts val="500"/>
              </a:spcBef>
              <a:buFontTx/>
              <a:buChar char="-"/>
              <a:defRPr sz="2500"/>
            </a:pPr>
            <a:r>
              <a:t>paras tulos saavutetaan, kun molempia lähestymistapoja käytetään samanaikaisesti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" fill="hold"/>
                                        <p:tgtEl>
                                          <p:spTgt spid="13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13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600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600" fill="hold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fill="hold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600" fill="hold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fill="hold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600" fill="hold"/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fill="hold"/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600" fill="hold"/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fill="hold"/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600" fill="hold"/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fill="hold"/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5">
            <a:lumOff val="20196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type="title"/>
          </p:nvPr>
        </p:nvSpPr>
        <p:spPr>
          <a:xfrm>
            <a:off x="666427" y="790411"/>
            <a:ext cx="7330700" cy="1053886"/>
          </a:xfrm>
          <a:prstGeom prst="rect">
            <a:avLst/>
          </a:prstGeom>
        </p:spPr>
        <p:txBody>
          <a:bodyPr/>
          <a:lstStyle>
            <a:lvl1pPr algn="ctr" defTabSz="804672">
              <a:defRPr b="1" sz="352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Väestöryhmien väliset terveyserot </a:t>
            </a:r>
          </a:p>
        </p:txBody>
      </p:sp>
      <p:sp>
        <p:nvSpPr>
          <p:cNvPr id="141" name="Shape 141"/>
          <p:cNvSpPr/>
          <p:nvPr>
            <p:ph type="body" idx="1"/>
          </p:nvPr>
        </p:nvSpPr>
        <p:spPr>
          <a:xfrm>
            <a:off x="561234" y="2145786"/>
            <a:ext cx="8021532" cy="4246536"/>
          </a:xfrm>
          <a:prstGeom prst="rect">
            <a:avLst/>
          </a:prstGeom>
        </p:spPr>
        <p:txBody>
          <a:bodyPr/>
          <a:lstStyle/>
          <a:p>
            <a:pPr>
              <a:defRPr sz="2300"/>
            </a:pPr>
            <a:r>
              <a:t>vaikka suomalaisten terveys on parantunut merkittävästi, väestöryhmien väliset terveyserot ovat </a:t>
            </a:r>
            <a:r>
              <a:rPr b="1" u="sng"/>
              <a:t>edelleen suuria</a:t>
            </a:r>
            <a:endParaRPr u="sng"/>
          </a:p>
          <a:p>
            <a:pPr>
              <a:defRPr sz="2300"/>
            </a:pPr>
            <a:r>
              <a:t>erot eivät ole viime vuosina merkittävästi pienentyneet, vaikka terveyserojen kaventaminen on ollut terveys- ja yhteiskuntapolitiikan tavoitteena jo pitkään</a:t>
            </a:r>
          </a:p>
          <a:p>
            <a:pPr>
              <a:defRPr sz="2300"/>
            </a:pPr>
            <a:r>
              <a:t>väestöryhmien välisiä eroja voidaan tarkastella </a:t>
            </a:r>
            <a:r>
              <a:rPr u="sng"/>
              <a:t>iän, sukupuolen, siviilisäädyn, asuinalueen, äidinkielen</a:t>
            </a:r>
            <a:r>
              <a:t> ja </a:t>
            </a:r>
            <a:r>
              <a:rPr u="sng"/>
              <a:t>sosioekonomisen aseman</a:t>
            </a:r>
            <a:r>
              <a:t> suhteen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" fill="hold"/>
                                        <p:tgtEl>
                                          <p:spTgt spid="14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14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600" fill="hold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fill="hold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600" fill="hold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fill="hold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600" fill="hold"/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fill="hold"/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5">
            <a:lumOff val="20196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type="title"/>
          </p:nvPr>
        </p:nvSpPr>
        <p:spPr>
          <a:xfrm>
            <a:off x="3200400" y="52490"/>
            <a:ext cx="2743200" cy="1053886"/>
          </a:xfrm>
          <a:prstGeom prst="rect">
            <a:avLst/>
          </a:prstGeom>
        </p:spPr>
        <p:txBody>
          <a:bodyPr/>
          <a:lstStyle>
            <a:lvl1pPr algn="ctr">
              <a:defRPr b="1" sz="40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Ikä </a:t>
            </a:r>
          </a:p>
        </p:txBody>
      </p:sp>
      <p:sp>
        <p:nvSpPr>
          <p:cNvPr id="144" name="Shape 144"/>
          <p:cNvSpPr/>
          <p:nvPr>
            <p:ph type="body" idx="1"/>
          </p:nvPr>
        </p:nvSpPr>
        <p:spPr>
          <a:xfrm>
            <a:off x="683680" y="1581999"/>
            <a:ext cx="8105614" cy="4324028"/>
          </a:xfrm>
          <a:prstGeom prst="rect">
            <a:avLst/>
          </a:prstGeom>
        </p:spPr>
        <p:txBody>
          <a:bodyPr/>
          <a:lstStyle/>
          <a:p>
            <a:pPr>
              <a:defRPr sz="2300"/>
            </a:pPr>
            <a:r>
              <a:t>terveys ja toimintakyky heikkenee ja kuolleisuus lisääntyy iän myötä</a:t>
            </a:r>
          </a:p>
          <a:p>
            <a:pPr>
              <a:defRPr sz="2300"/>
            </a:pPr>
            <a:r>
              <a:t>terveyden muutosten nopeus riippuu yksilön perimästä, elämäntavoista ja elinympäristöstä</a:t>
            </a:r>
          </a:p>
          <a:p>
            <a:pPr>
              <a:defRPr sz="2300"/>
            </a:pPr>
            <a:r>
              <a:t>vakavat terveysongelmat ilmenevät useimmiten vasta elämän viimeisinä vuosina</a:t>
            </a:r>
          </a:p>
          <a:p>
            <a:pPr>
              <a:defRPr sz="2300"/>
            </a:pPr>
            <a:r>
              <a:t>väestön ikääntyminen ja esim. </a:t>
            </a:r>
            <a:r>
              <a:rPr b="1"/>
              <a:t>väestöllisen huolto-suhteen </a:t>
            </a:r>
            <a:r>
              <a:t>heikkeneminen luo haasteita Suomen terveydenhuoltojärjestelmälle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14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14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00" fill="hold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00" fill="hold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00" fill="hold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00" fill="hold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00" fill="hold"/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00" fill="hold"/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00" fill="hold"/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00" fill="hold"/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5">
            <a:lumOff val="20196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type="title"/>
          </p:nvPr>
        </p:nvSpPr>
        <p:spPr>
          <a:xfrm>
            <a:off x="3200400" y="52490"/>
            <a:ext cx="2743200" cy="1053886"/>
          </a:xfrm>
          <a:prstGeom prst="rect">
            <a:avLst/>
          </a:prstGeom>
        </p:spPr>
        <p:txBody>
          <a:bodyPr/>
          <a:lstStyle>
            <a:lvl1pPr algn="ctr" defTabSz="804672">
              <a:defRPr b="1" sz="352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Huoltosuhde</a:t>
            </a:r>
          </a:p>
        </p:txBody>
      </p:sp>
      <p:pic>
        <p:nvPicPr>
          <p:cNvPr id="147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055765"/>
            <a:ext cx="9144000" cy="59813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5">
            <a:lumOff val="20196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type="title"/>
          </p:nvPr>
        </p:nvSpPr>
        <p:spPr>
          <a:xfrm>
            <a:off x="2371240" y="518021"/>
            <a:ext cx="4401520" cy="1053886"/>
          </a:xfrm>
          <a:prstGeom prst="rect">
            <a:avLst/>
          </a:prstGeom>
        </p:spPr>
        <p:txBody>
          <a:bodyPr/>
          <a:lstStyle>
            <a:lvl1pPr algn="ctr">
              <a:defRPr b="1" sz="40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Sukupuoli</a:t>
            </a:r>
          </a:p>
        </p:txBody>
      </p:sp>
      <p:sp>
        <p:nvSpPr>
          <p:cNvPr id="150" name="Shape 150"/>
          <p:cNvSpPr/>
          <p:nvPr>
            <p:ph type="body" idx="1"/>
          </p:nvPr>
        </p:nvSpPr>
        <p:spPr>
          <a:xfrm>
            <a:off x="728420" y="1717097"/>
            <a:ext cx="8121114" cy="4293031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1000"/>
              </a:lnSpc>
              <a:defRPr sz="2200"/>
            </a:pPr>
            <a:r>
              <a:t>naisten elinajanodote on miehiä suurempi </a:t>
            </a:r>
          </a:p>
          <a:p>
            <a:pPr>
              <a:lnSpc>
                <a:spcPct val="81000"/>
              </a:lnSpc>
              <a:defRPr sz="2200"/>
            </a:pPr>
            <a:r>
              <a:t>ero selittyy ennen kaikkea miesten naisia suuremmalla </a:t>
            </a:r>
            <a:r>
              <a:rPr b="1"/>
              <a:t>tapaturma</a:t>
            </a:r>
            <a:r>
              <a:t>- sekä </a:t>
            </a:r>
            <a:r>
              <a:rPr b="1"/>
              <a:t>sydän- ja verisuonitautikuolleisuudella</a:t>
            </a:r>
            <a:endParaRPr b="1"/>
          </a:p>
          <a:p>
            <a:pPr>
              <a:lnSpc>
                <a:spcPct val="81000"/>
              </a:lnSpc>
              <a:defRPr sz="2200"/>
            </a:pPr>
            <a:r>
              <a:t>perimä ja naishormoni estrogeeni edesauttavat naisia miehiä pidempään elinikään</a:t>
            </a:r>
          </a:p>
          <a:p>
            <a:pPr>
              <a:lnSpc>
                <a:spcPct val="81000"/>
              </a:lnSpc>
              <a:defRPr sz="2200" u="sng"/>
            </a:pPr>
            <a:r>
              <a:t>elämäntavoilla</a:t>
            </a:r>
            <a:r>
              <a:rPr u="none"/>
              <a:t> on suuri merkitys: miehet käyttävät </a:t>
            </a:r>
            <a:r>
              <a:rPr b="1" u="none"/>
              <a:t>päihteitä</a:t>
            </a:r>
            <a:r>
              <a:rPr u="none"/>
              <a:t> enemmän kuin naiset ja syövät naisia </a:t>
            </a:r>
            <a:r>
              <a:rPr b="1" u="none"/>
              <a:t>epäterveellisemmin</a:t>
            </a:r>
            <a:r>
              <a:rPr u="none"/>
              <a:t>, ja heidän elämäntapansa on </a:t>
            </a:r>
            <a:r>
              <a:rPr b="1" u="none"/>
              <a:t>riskialttiimpi</a:t>
            </a:r>
            <a:r>
              <a:rPr u="none"/>
              <a:t> kuin naisten </a:t>
            </a:r>
          </a:p>
        </p:txBody>
      </p:sp>
      <p:pic>
        <p:nvPicPr>
          <p:cNvPr id="151" name="pasted-image.png"/>
          <p:cNvPicPr>
            <a:picLocks noChangeAspect="1"/>
          </p:cNvPicPr>
          <p:nvPr/>
        </p:nvPicPr>
        <p:blipFill>
          <a:blip r:embed="rId2">
            <a:extLst/>
          </a:blip>
          <a:srcRect l="7797" t="11665" r="7797" b="11665"/>
          <a:stretch>
            <a:fillRect/>
          </a:stretch>
        </p:blipFill>
        <p:spPr>
          <a:xfrm>
            <a:off x="5215861" y="4654784"/>
            <a:ext cx="2989396" cy="18736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900" fill="hold"/>
                                        <p:tgtEl>
                                          <p:spTgt spid="15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900" fill="hold"/>
                                        <p:tgtEl>
                                          <p:spTgt spid="15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900" fill="hold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fill="hold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900" fill="hold"/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fill="hold"/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900" fill="hold"/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fill="hold"/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900" fill="hold"/>
                                        <p:tgtEl>
                                          <p:spTgt spid="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fill="hold"/>
                                        <p:tgtEl>
                                          <p:spTgt spid="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5">
            <a:lumOff val="20196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type="title"/>
          </p:nvPr>
        </p:nvSpPr>
        <p:spPr>
          <a:xfrm>
            <a:off x="666427" y="712920"/>
            <a:ext cx="7330700" cy="1053885"/>
          </a:xfrm>
          <a:prstGeom prst="rect">
            <a:avLst/>
          </a:prstGeom>
        </p:spPr>
        <p:txBody>
          <a:bodyPr/>
          <a:lstStyle>
            <a:lvl1pPr algn="ctr">
              <a:defRPr b="1" sz="40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Parisuhde</a:t>
            </a:r>
          </a:p>
        </p:txBody>
      </p:sp>
      <p:sp>
        <p:nvSpPr>
          <p:cNvPr id="154" name="Shape 154"/>
          <p:cNvSpPr/>
          <p:nvPr>
            <p:ph type="body" idx="1"/>
          </p:nvPr>
        </p:nvSpPr>
        <p:spPr>
          <a:xfrm>
            <a:off x="573438" y="1706864"/>
            <a:ext cx="7516678" cy="3859079"/>
          </a:xfrm>
          <a:prstGeom prst="rect">
            <a:avLst/>
          </a:prstGeom>
        </p:spPr>
        <p:txBody>
          <a:bodyPr/>
          <a:lstStyle/>
          <a:p>
            <a:pPr>
              <a:defRPr sz="2200"/>
            </a:pPr>
            <a:r>
              <a:t>parisuhde </a:t>
            </a:r>
            <a:r>
              <a:rPr b="1"/>
              <a:t>vahvistaa</a:t>
            </a:r>
            <a:r>
              <a:t> terveyttä </a:t>
            </a:r>
          </a:p>
          <a:p>
            <a:pPr>
              <a:defRPr sz="2200"/>
            </a:pPr>
            <a:r>
              <a:t>parisuhteessa olevien koettu terveys on parempi, sairastavuus pienempi ja elinikä pidempi kuin naimattomien, eronneiden ja leskien</a:t>
            </a:r>
          </a:p>
          <a:p>
            <a:pPr>
              <a:defRPr sz="2200"/>
            </a:pPr>
            <a:r>
              <a:t>parisuhde vaikuttaa </a:t>
            </a:r>
            <a:r>
              <a:rPr b="1"/>
              <a:t>elämäntapoihin</a:t>
            </a:r>
            <a:r>
              <a:t>, </a:t>
            </a:r>
            <a:r>
              <a:rPr b="1"/>
              <a:t>ehkäisee yksinäisyyttä ja vahvistaa psyykkistä, sosiaalista ja taloudellista turvallisuutta</a:t>
            </a:r>
            <a:endParaRPr b="1"/>
          </a:p>
          <a:p>
            <a:pPr>
              <a:defRPr sz="2200"/>
            </a:pPr>
            <a:r>
              <a:t>yksinasuminen voi viivästyttää hoitoon pääsyä</a:t>
            </a:r>
          </a:p>
        </p:txBody>
      </p:sp>
      <p:pic>
        <p:nvPicPr>
          <p:cNvPr id="155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40745" y="4817928"/>
            <a:ext cx="3091436" cy="17389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5">
            <a:lumOff val="20196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type="title"/>
          </p:nvPr>
        </p:nvSpPr>
        <p:spPr>
          <a:xfrm>
            <a:off x="2402237" y="125156"/>
            <a:ext cx="4339526" cy="1053886"/>
          </a:xfrm>
          <a:prstGeom prst="rect">
            <a:avLst/>
          </a:prstGeom>
        </p:spPr>
        <p:txBody>
          <a:bodyPr/>
          <a:lstStyle>
            <a:lvl1pPr algn="ctr">
              <a:defRPr b="1" sz="40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Kieliryhmä</a:t>
            </a:r>
          </a:p>
        </p:txBody>
      </p:sp>
      <p:sp>
        <p:nvSpPr>
          <p:cNvPr id="158" name="Shape 158"/>
          <p:cNvSpPr/>
          <p:nvPr>
            <p:ph type="body" idx="1"/>
          </p:nvPr>
        </p:nvSpPr>
        <p:spPr>
          <a:xfrm>
            <a:off x="342136" y="1441271"/>
            <a:ext cx="8459728" cy="3975458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81000"/>
              </a:lnSpc>
              <a:defRPr sz="2200"/>
            </a:pPr>
            <a:r>
              <a:t>Suomessa </a:t>
            </a:r>
            <a:r>
              <a:rPr u="sng"/>
              <a:t>ruotsia äidinkielenään puhuvilla</a:t>
            </a:r>
            <a:r>
              <a:t> on keskimäärin parempi terveys ja he elävät pidempään kuin suomenkieliset</a:t>
            </a:r>
          </a:p>
          <a:p>
            <a:pPr marL="228600" indent="-228600">
              <a:lnSpc>
                <a:spcPct val="81000"/>
              </a:lnSpc>
              <a:defRPr sz="2200"/>
            </a:pPr>
            <a:r>
              <a:t>ero selittyy ruotsinkielisen väestön vahvalla </a:t>
            </a:r>
            <a:r>
              <a:rPr b="1"/>
              <a:t>yhteisöllisyydellä</a:t>
            </a:r>
            <a:r>
              <a:t> ja </a:t>
            </a:r>
            <a:r>
              <a:rPr b="1"/>
              <a:t>sosiaalisella tuella</a:t>
            </a:r>
          </a:p>
          <a:p>
            <a:pPr marL="228600" indent="-228600">
              <a:lnSpc>
                <a:spcPct val="81000"/>
              </a:lnSpc>
              <a:defRPr sz="2200"/>
            </a:pPr>
            <a:r>
              <a:t>ruotsinkielisellä väestöllä nähdään olevan suomenkielistä väestöä korkeampi </a:t>
            </a:r>
            <a:r>
              <a:rPr b="1"/>
              <a:t>sosiaalinen pääoma</a:t>
            </a:r>
          </a:p>
          <a:p>
            <a:pPr marL="228600" indent="-228600">
              <a:lnSpc>
                <a:spcPct val="81000"/>
              </a:lnSpc>
              <a:defRPr sz="2200"/>
            </a:pPr>
            <a:r>
              <a:t>myös perintötekijät saattavat vaikuttaa terveyseroihin</a:t>
            </a:r>
          </a:p>
          <a:p>
            <a:pPr marL="228600" indent="-228600">
              <a:lnSpc>
                <a:spcPct val="81000"/>
              </a:lnSpc>
              <a:defRPr sz="2200"/>
            </a:pPr>
            <a:r>
              <a:t>terveyserot koskevat erityisesti miehiä</a:t>
            </a:r>
          </a:p>
        </p:txBody>
      </p:sp>
      <p:pic>
        <p:nvPicPr>
          <p:cNvPr id="159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19288" y="4509930"/>
            <a:ext cx="2688763" cy="20322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05920" y="3910514"/>
            <a:ext cx="1816463" cy="27246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15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15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800" fill="hold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fill="hold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fill="hold"/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800" fill="hold"/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fill="hold"/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800" fill="hold"/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fill="hold"/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800" fill="hold"/>
                                        <p:tgtEl>
                                          <p:spTgt spid="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fill="hold"/>
                                        <p:tgtEl>
                                          <p:spTgt spid="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8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5">
            <a:lumOff val="20196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type="title"/>
          </p:nvPr>
        </p:nvSpPr>
        <p:spPr>
          <a:xfrm>
            <a:off x="2097242" y="223554"/>
            <a:ext cx="4246537" cy="1053886"/>
          </a:xfrm>
          <a:prstGeom prst="rect">
            <a:avLst/>
          </a:prstGeom>
        </p:spPr>
        <p:txBody>
          <a:bodyPr/>
          <a:lstStyle>
            <a:lvl1pPr algn="ctr">
              <a:defRPr b="1" sz="40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Asuinalue</a:t>
            </a:r>
          </a:p>
        </p:txBody>
      </p:sp>
      <p:sp>
        <p:nvSpPr>
          <p:cNvPr id="163" name="Shape 163"/>
          <p:cNvSpPr/>
          <p:nvPr>
            <p:ph type="body" idx="1"/>
          </p:nvPr>
        </p:nvSpPr>
        <p:spPr>
          <a:xfrm>
            <a:off x="495943" y="1616209"/>
            <a:ext cx="5760105" cy="4839185"/>
          </a:xfrm>
          <a:prstGeom prst="rect">
            <a:avLst/>
          </a:prstGeom>
        </p:spPr>
        <p:txBody>
          <a:bodyPr/>
          <a:lstStyle/>
          <a:p>
            <a:pPr>
              <a:defRPr sz="2000"/>
            </a:pPr>
            <a:r>
              <a:t>Etelä- ja Lounais-Suomessa asuvat sairastavat vähemmän kuin pohjoisessa ja idässä asuvat suomalaiset  </a:t>
            </a:r>
          </a:p>
          <a:p>
            <a:pPr>
              <a:defRPr sz="2000"/>
            </a:pPr>
            <a:r>
              <a:t>suurimmat erot ovat sepelvaltimotaudissa ja tuki- ja liikuntaelinten sairauksissa</a:t>
            </a:r>
          </a:p>
          <a:p>
            <a:pPr>
              <a:defRPr sz="2000"/>
            </a:pPr>
            <a:r>
              <a:t>ero selittyy </a:t>
            </a:r>
            <a:r>
              <a:rPr u="sng"/>
              <a:t>alueiden erilaisilla elinolosuhteilla</a:t>
            </a:r>
            <a:r>
              <a:t>, kuten taloudellisella tilanteella ja työllisyydellä, </a:t>
            </a:r>
            <a:r>
              <a:rPr u="sng"/>
              <a:t>elämäntavoilla</a:t>
            </a:r>
            <a:r>
              <a:t> ja </a:t>
            </a:r>
            <a:r>
              <a:rPr u="sng"/>
              <a:t>perimään liittyvillä sairastumisriskeillä</a:t>
            </a:r>
            <a:endParaRPr u="sng"/>
          </a:p>
          <a:p>
            <a:pPr>
              <a:defRPr sz="2000"/>
            </a:pPr>
            <a:r>
              <a:t>sairauksien yleisyyttä suhteessa koko maan väestön sairastavuuteen kuvataan esim. THL: n sairastavuus-indeksillä</a:t>
            </a:r>
          </a:p>
        </p:txBody>
      </p:sp>
      <p:pic>
        <p:nvPicPr>
          <p:cNvPr id="164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06599" y="1404464"/>
            <a:ext cx="2666143" cy="50246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5">
            <a:lumOff val="20196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Screen Shot 2021-03-15 at 11.16.2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86843" y="0"/>
            <a:ext cx="4770314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5">
            <a:lumOff val="20196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title"/>
          </p:nvPr>
        </p:nvSpPr>
        <p:spPr>
          <a:xfrm>
            <a:off x="1278611" y="246072"/>
            <a:ext cx="6834752" cy="1053886"/>
          </a:xfrm>
          <a:prstGeom prst="rect">
            <a:avLst/>
          </a:prstGeom>
        </p:spPr>
        <p:txBody>
          <a:bodyPr/>
          <a:lstStyle>
            <a:lvl1pPr algn="ctr">
              <a:defRPr b="1" sz="40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Sosioekonominen asema</a:t>
            </a:r>
          </a:p>
        </p:txBody>
      </p:sp>
      <p:sp>
        <p:nvSpPr>
          <p:cNvPr id="169" name="Shape 169"/>
          <p:cNvSpPr/>
          <p:nvPr>
            <p:ph type="body" idx="1"/>
          </p:nvPr>
        </p:nvSpPr>
        <p:spPr>
          <a:xfrm>
            <a:off x="557939" y="1429646"/>
            <a:ext cx="8276095" cy="4262037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81000"/>
              </a:lnSpc>
              <a:defRPr sz="2200"/>
            </a:pPr>
            <a:r>
              <a:t>sosioekonominen asema ja hyvinvointi </a:t>
            </a:r>
            <a:r>
              <a:rPr u="sng"/>
              <a:t>vaikuttavat merkittävästi</a:t>
            </a:r>
            <a:r>
              <a:t> väestön terveyteen ja sairausriskiin </a:t>
            </a:r>
          </a:p>
          <a:p>
            <a:pPr marL="228600" indent="-228600">
              <a:lnSpc>
                <a:spcPct val="81000"/>
              </a:lnSpc>
              <a:defRPr sz="2200"/>
            </a:pPr>
            <a:r>
              <a:t>tärkeimpiä mittareita ovat </a:t>
            </a:r>
            <a:r>
              <a:rPr b="1"/>
              <a:t>koulutus</a:t>
            </a:r>
            <a:r>
              <a:t>, </a:t>
            </a:r>
            <a:r>
              <a:rPr b="1"/>
              <a:t>ammattiasema</a:t>
            </a:r>
            <a:r>
              <a:t>, </a:t>
            </a:r>
            <a:r>
              <a:rPr b="1"/>
              <a:t>tulot</a:t>
            </a:r>
            <a:r>
              <a:t> ja </a:t>
            </a:r>
            <a:r>
              <a:rPr b="1"/>
              <a:t>varallisuus</a:t>
            </a:r>
          </a:p>
          <a:p>
            <a:pPr marL="228600" indent="-228600">
              <a:lnSpc>
                <a:spcPct val="81000"/>
              </a:lnSpc>
              <a:defRPr sz="2200"/>
            </a:pPr>
            <a:r>
              <a:t>terveys paranee asteittain sitä mukaa, mitä korkeammalla henkilö on sosioekonomisella mitta-asteikolla</a:t>
            </a:r>
          </a:p>
          <a:p>
            <a:pPr marL="228600" indent="-228600">
              <a:lnSpc>
                <a:spcPct val="81000"/>
              </a:lnSpc>
              <a:defRPr sz="2200"/>
            </a:pPr>
            <a:r>
              <a:t>huono-osaisuus (vähäinen koulutus, epävarma ja heikko ammattiasema sekä matalat tulot ja pieni varallisuus) ja siihen liittyvä huono terveys kasaantuu ja voi siirtyä seuraavalle sukupolvelle</a:t>
            </a:r>
          </a:p>
        </p:txBody>
      </p:sp>
      <p:pic>
        <p:nvPicPr>
          <p:cNvPr id="170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49977" y="4621479"/>
            <a:ext cx="3892019" cy="22038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900" fill="hold"/>
                                        <p:tgtEl>
                                          <p:spTgt spid="16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900" fill="hold"/>
                                        <p:tgtEl>
                                          <p:spTgt spid="16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900" fill="hold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fill="hold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900" fill="hold"/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fill="hold"/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900" fill="hold"/>
                                        <p:tgtEl>
                                          <p:spTgt spid="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fill="hold"/>
                                        <p:tgtEl>
                                          <p:spTgt spid="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900" fill="hold"/>
                                        <p:tgtEl>
                                          <p:spTgt spid="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fill="hold"/>
                                        <p:tgtEl>
                                          <p:spTgt spid="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5">
            <a:lumOff val="20196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type="title"/>
          </p:nvPr>
        </p:nvSpPr>
        <p:spPr>
          <a:xfrm>
            <a:off x="475824" y="588934"/>
            <a:ext cx="8064284" cy="1053886"/>
          </a:xfrm>
          <a:prstGeom prst="rect">
            <a:avLst/>
          </a:prstGeom>
        </p:spPr>
        <p:txBody>
          <a:bodyPr/>
          <a:lstStyle>
            <a:lvl1pPr algn="ctr">
              <a:defRPr b="1" sz="40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Suomalaisten terveyden taustaa</a:t>
            </a:r>
          </a:p>
        </p:txBody>
      </p:sp>
      <p:sp>
        <p:nvSpPr>
          <p:cNvPr id="116" name="Shape 116"/>
          <p:cNvSpPr/>
          <p:nvPr>
            <p:ph type="body" idx="1"/>
          </p:nvPr>
        </p:nvSpPr>
        <p:spPr>
          <a:xfrm>
            <a:off x="714107" y="1906292"/>
            <a:ext cx="7715786" cy="3870556"/>
          </a:xfrm>
          <a:prstGeom prst="rect">
            <a:avLst/>
          </a:prstGeom>
        </p:spPr>
        <p:txBody>
          <a:bodyPr/>
          <a:lstStyle/>
          <a:p>
            <a:pPr marL="203454" indent="-203454" defTabSz="813816">
              <a:lnSpc>
                <a:spcPct val="81000"/>
              </a:lnSpc>
              <a:spcBef>
                <a:spcPts val="800"/>
              </a:spcBef>
              <a:defRPr sz="2314"/>
            </a:pPr>
            <a:r>
              <a:t>terveys on </a:t>
            </a:r>
            <a:r>
              <a:rPr u="sng"/>
              <a:t>parantunut merkittävästi</a:t>
            </a:r>
            <a:r>
              <a:t> viime vuosikymmeninä:   </a:t>
            </a:r>
          </a:p>
          <a:p>
            <a:pPr lvl="1" marL="610361" indent="-203454" defTabSz="813816">
              <a:lnSpc>
                <a:spcPct val="81000"/>
              </a:lnSpc>
              <a:spcBef>
                <a:spcPts val="400"/>
              </a:spcBef>
              <a:buFontTx/>
              <a:buChar char="-"/>
              <a:defRPr b="1" sz="2046"/>
            </a:pPr>
            <a:r>
              <a:t>eliniänodote</a:t>
            </a:r>
            <a:r>
              <a:rPr b="0"/>
              <a:t> ja </a:t>
            </a:r>
            <a:r>
              <a:t>keskimääräinen elinikä </a:t>
            </a:r>
            <a:r>
              <a:rPr b="0"/>
              <a:t>ovat nousseet</a:t>
            </a:r>
            <a:endParaRPr sz="2136"/>
          </a:p>
          <a:p>
            <a:pPr lvl="1" marL="610361" indent="-203454" defTabSz="813816">
              <a:lnSpc>
                <a:spcPct val="81000"/>
              </a:lnSpc>
              <a:spcBef>
                <a:spcPts val="400"/>
              </a:spcBef>
              <a:buFontTx/>
              <a:buChar char="-"/>
              <a:defRPr b="1" sz="2046"/>
            </a:pPr>
            <a:r>
              <a:t>imeväis- ja lapsikuolleisuus </a:t>
            </a:r>
            <a:r>
              <a:rPr b="0"/>
              <a:t>ovat vähentyneet </a:t>
            </a:r>
            <a:endParaRPr sz="2136"/>
          </a:p>
          <a:p>
            <a:pPr lvl="1" marL="610361" indent="-203454" defTabSz="813816">
              <a:lnSpc>
                <a:spcPct val="81000"/>
              </a:lnSpc>
              <a:spcBef>
                <a:spcPts val="400"/>
              </a:spcBef>
              <a:buFontTx/>
              <a:buChar char="-"/>
              <a:defRPr sz="2046"/>
            </a:pPr>
            <a:r>
              <a:t>nuorten ja työikäisten terveys on parantunut, ja ikäihmiset ovat terveempiä ja toimintakykyisempiä kuin koskaan aiemmin</a:t>
            </a:r>
            <a:endParaRPr u="sng"/>
          </a:p>
          <a:p>
            <a:pPr marL="203454" indent="-203454" defTabSz="813816">
              <a:lnSpc>
                <a:spcPct val="81000"/>
              </a:lnSpc>
              <a:spcBef>
                <a:spcPts val="800"/>
              </a:spcBef>
              <a:defRPr sz="2314"/>
            </a:pPr>
            <a:r>
              <a:t>sairauksien </a:t>
            </a:r>
            <a:r>
              <a:rPr u="sng"/>
              <a:t>kirjo on muuttunut </a:t>
            </a:r>
            <a:r>
              <a:t>tartuntataudeista tarttumattomiin pitkäaikaissairauksiin: </a:t>
            </a:r>
          </a:p>
          <a:p>
            <a:pPr lvl="1" marL="610361" indent="-203454" defTabSz="813816">
              <a:lnSpc>
                <a:spcPct val="81000"/>
              </a:lnSpc>
              <a:spcBef>
                <a:spcPts val="400"/>
              </a:spcBef>
              <a:buFontTx/>
              <a:buChar char="-"/>
              <a:defRPr sz="2046"/>
            </a:pPr>
            <a:r>
              <a:t>mm. hinkuyskä, kurkkumätä, polio, vihurirokko ja sikotauti ovat käytännössä hävinneet</a:t>
            </a:r>
            <a:endParaRPr sz="2136"/>
          </a:p>
          <a:p>
            <a:pPr lvl="1" marL="610361" indent="-203454" defTabSz="813816">
              <a:lnSpc>
                <a:spcPct val="81000"/>
              </a:lnSpc>
              <a:spcBef>
                <a:spcPts val="400"/>
              </a:spcBef>
              <a:buFontTx/>
              <a:buChar char="-"/>
              <a:defRPr sz="2046"/>
            </a:pPr>
            <a:r>
              <a:t>elintason nousun myötä mm. sydän- ja verisuonitaudit, tyypin 2 diabetes ja jotkut syövät ovat yleistyneet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11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11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800" fill="hold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fill="hold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fill="hold"/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800" fill="hold"/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fill="hold"/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800" fill="hold"/>
                                        <p:tgtEl>
                                          <p:spTgt spid="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fill="hold"/>
                                        <p:tgtEl>
                                          <p:spTgt spid="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800" fill="hold"/>
                                        <p:tgtEl>
                                          <p:spTgt spid="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fill="hold"/>
                                        <p:tgtEl>
                                          <p:spTgt spid="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800" fill="hold"/>
                                        <p:tgtEl>
                                          <p:spTgt spid="1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fill="hold"/>
                                        <p:tgtEl>
                                          <p:spTgt spid="1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800" fill="hold"/>
                                        <p:tgtEl>
                                          <p:spTgt spid="1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fill="hold"/>
                                        <p:tgtEl>
                                          <p:spTgt spid="1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16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5">
            <a:lumOff val="20196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type="title"/>
          </p:nvPr>
        </p:nvSpPr>
        <p:spPr>
          <a:xfrm>
            <a:off x="1232115" y="449449"/>
            <a:ext cx="6834753" cy="1053886"/>
          </a:xfrm>
          <a:prstGeom prst="rect">
            <a:avLst/>
          </a:prstGeom>
        </p:spPr>
        <p:txBody>
          <a:bodyPr/>
          <a:lstStyle>
            <a:lvl1pPr algn="ctr">
              <a:defRPr b="1" sz="40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Sosioekonominen asema </a:t>
            </a:r>
          </a:p>
        </p:txBody>
      </p:sp>
      <p:sp>
        <p:nvSpPr>
          <p:cNvPr id="173" name="Shape 173"/>
          <p:cNvSpPr/>
          <p:nvPr>
            <p:ph type="body" idx="1"/>
          </p:nvPr>
        </p:nvSpPr>
        <p:spPr>
          <a:xfrm>
            <a:off x="678050" y="1720311"/>
            <a:ext cx="7942882" cy="4912963"/>
          </a:xfrm>
          <a:prstGeom prst="rect">
            <a:avLst/>
          </a:prstGeom>
        </p:spPr>
        <p:txBody>
          <a:bodyPr/>
          <a:lstStyle/>
          <a:p>
            <a:pPr marL="228600" indent="-228600">
              <a:defRPr sz="2200"/>
            </a:pPr>
            <a:r>
              <a:t>erot aiheutuvat monista toisiinsa linkittyneistä syistä ja erityisesti eroista </a:t>
            </a:r>
            <a:r>
              <a:rPr b="1" u="sng"/>
              <a:t>terveyskäyttäytymisessä</a:t>
            </a:r>
            <a:r>
              <a:t>, kuten tupakoinnissa ja alkoholin kulutuksessa</a:t>
            </a:r>
          </a:p>
          <a:p>
            <a:pPr marL="228600" indent="-228600">
              <a:defRPr sz="2200"/>
            </a:pPr>
            <a:r>
              <a:t>sosiaalinen ympäristö, kuten perhe, koulu ja työ-yhteisö, muodostaa viiteryhmän, joka voi tukea ja edistää tai heikentää yksilön terveyttä</a:t>
            </a:r>
          </a:p>
          <a:p>
            <a:pPr marL="228600" indent="-228600">
              <a:defRPr sz="2200"/>
            </a:pPr>
            <a:r>
              <a:t>aineelliset tekijät, kuten tulot, työllisyys ja ammatti-asema, vaikuttavat mm. harrastusmahdollisuuksiin, asumistasoon ja terveyspalveluiden käyttöön</a:t>
            </a:r>
          </a:p>
          <a:p>
            <a:pPr marL="228600" indent="-228600">
              <a:defRPr sz="2200"/>
            </a:pPr>
            <a:r>
              <a:t>sosioekonomiset terveyserot eivät ole juuri vähentyneet viimeisen 20 vuoden aikana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900" fill="hold"/>
                                        <p:tgtEl>
                                          <p:spTgt spid="17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900" fill="hold"/>
                                        <p:tgtEl>
                                          <p:spTgt spid="17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900" fill="hold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fill="hold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900" fill="hold"/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fill="hold"/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900" fill="hold"/>
                                        <p:tgtEl>
                                          <p:spTgt spid="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fill="hold"/>
                                        <p:tgtEl>
                                          <p:spTgt spid="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900" fill="hold"/>
                                        <p:tgtEl>
                                          <p:spTgt spid="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fill="hold"/>
                                        <p:tgtEl>
                                          <p:spTgt spid="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3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5">
            <a:lumOff val="20196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type="title"/>
          </p:nvPr>
        </p:nvSpPr>
        <p:spPr>
          <a:xfrm>
            <a:off x="968643" y="387456"/>
            <a:ext cx="7330700" cy="1053885"/>
          </a:xfrm>
          <a:prstGeom prst="rect">
            <a:avLst/>
          </a:prstGeom>
        </p:spPr>
        <p:txBody>
          <a:bodyPr/>
          <a:lstStyle>
            <a:lvl1pPr algn="ctr" defTabSz="786384">
              <a:defRPr b="1" sz="344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Yksilön ja yhteiskunnan vastuu terveyskysymyksissä</a:t>
            </a:r>
          </a:p>
        </p:txBody>
      </p:sp>
      <p:sp>
        <p:nvSpPr>
          <p:cNvPr id="176" name="Shape 176"/>
          <p:cNvSpPr/>
          <p:nvPr>
            <p:ph type="body" idx="1"/>
          </p:nvPr>
        </p:nvSpPr>
        <p:spPr>
          <a:xfrm>
            <a:off x="511445" y="2020626"/>
            <a:ext cx="8245097" cy="3479371"/>
          </a:xfrm>
          <a:prstGeom prst="rect">
            <a:avLst/>
          </a:prstGeom>
        </p:spPr>
        <p:txBody>
          <a:bodyPr/>
          <a:lstStyle/>
          <a:p>
            <a:pPr marL="180594" indent="-180594" defTabSz="722376">
              <a:lnSpc>
                <a:spcPct val="81000"/>
              </a:lnSpc>
              <a:spcBef>
                <a:spcPts val="700"/>
              </a:spcBef>
              <a:defRPr sz="2054"/>
            </a:pPr>
            <a:r>
              <a:t>yksilön terveyteen vaikuttavat erityisesti oma </a:t>
            </a:r>
            <a:r>
              <a:rPr u="sng"/>
              <a:t>terveys-käyttäytyminen</a:t>
            </a:r>
            <a:r>
              <a:t> ja </a:t>
            </a:r>
            <a:r>
              <a:rPr u="sng"/>
              <a:t>henkilökohtaiset valinnat</a:t>
            </a:r>
            <a:endParaRPr sz="1817"/>
          </a:p>
          <a:p>
            <a:pPr marL="180594" indent="-180594" defTabSz="722376">
              <a:lnSpc>
                <a:spcPct val="81000"/>
              </a:lnSpc>
              <a:spcBef>
                <a:spcPts val="700"/>
              </a:spcBef>
              <a:defRPr sz="2054"/>
            </a:pPr>
            <a:r>
              <a:t>vaikka jokainen päättää viime kädessä omista elämän-tavoistaan, terveyskäyttäytymiseen voidaan vaikuttaa mm. </a:t>
            </a:r>
            <a:r>
              <a:rPr u="sng"/>
              <a:t>terveysosaamisen vahvistamisella,</a:t>
            </a:r>
            <a:r>
              <a:t> kuten neuvonnalla terveelliseen elämäntapaan</a:t>
            </a:r>
            <a:endParaRPr sz="1817"/>
          </a:p>
          <a:p>
            <a:pPr marL="180594" indent="-180594" defTabSz="722376">
              <a:lnSpc>
                <a:spcPct val="81000"/>
              </a:lnSpc>
              <a:spcBef>
                <a:spcPts val="700"/>
              </a:spcBef>
              <a:defRPr sz="2054"/>
            </a:pPr>
            <a:r>
              <a:t>koska valintoja ohjaa ja määrittää suuri määrä yhteiskunnallisia sosiaalisia, kulttuurisia ja taloudellisia tekijöitä, yhteiskunta voi vaikuttaa väestön terveyteen esim. hyvällä </a:t>
            </a:r>
            <a:r>
              <a:rPr b="1" u="sng"/>
              <a:t>kaupunkisuunnittelulla</a:t>
            </a:r>
            <a:r>
              <a:rPr u="sng"/>
              <a:t>,</a:t>
            </a:r>
            <a:r>
              <a:t> </a:t>
            </a:r>
            <a:r>
              <a:rPr b="1" u="sng"/>
              <a:t>lainsäädännöllä</a:t>
            </a:r>
            <a:r>
              <a:t> sekä tuotteiden </a:t>
            </a:r>
            <a:r>
              <a:rPr b="1" u="sng"/>
              <a:t>mainontaan</a:t>
            </a:r>
            <a:r>
              <a:t> ja </a:t>
            </a:r>
            <a:r>
              <a:rPr b="1" u="sng"/>
              <a:t>saatavuuteen</a:t>
            </a:r>
            <a:r>
              <a:t> liittyvillä toimilla</a:t>
            </a:r>
            <a:endParaRPr sz="1817"/>
          </a:p>
          <a:p>
            <a:pPr marL="180594" indent="-180594" defTabSz="722376">
              <a:lnSpc>
                <a:spcPct val="81000"/>
              </a:lnSpc>
              <a:spcBef>
                <a:spcPts val="700"/>
              </a:spcBef>
              <a:defRPr sz="2054"/>
            </a:pPr>
            <a:r>
              <a:t>ravitsemukseen ja päihteiden käyttöön vaikutetaan tehokkaasti ruoan, tupakan ja alkoholin </a:t>
            </a:r>
            <a:r>
              <a:rPr u="sng"/>
              <a:t>hinta- ja vero-politiikalla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5">
            <a:lumOff val="20196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type="title"/>
          </p:nvPr>
        </p:nvSpPr>
        <p:spPr>
          <a:xfrm>
            <a:off x="1937286" y="588934"/>
            <a:ext cx="4789520" cy="1053886"/>
          </a:xfrm>
          <a:prstGeom prst="rect">
            <a:avLst/>
          </a:prstGeom>
        </p:spPr>
        <p:txBody>
          <a:bodyPr/>
          <a:lstStyle>
            <a:lvl1pPr algn="ctr">
              <a:defRPr b="1" sz="40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Kuolleisuus </a:t>
            </a:r>
          </a:p>
        </p:txBody>
      </p:sp>
      <p:sp>
        <p:nvSpPr>
          <p:cNvPr id="119" name="Shape 119"/>
          <p:cNvSpPr/>
          <p:nvPr>
            <p:ph type="body" idx="1"/>
          </p:nvPr>
        </p:nvSpPr>
        <p:spPr>
          <a:xfrm>
            <a:off x="527421" y="1675748"/>
            <a:ext cx="8089158" cy="3858264"/>
          </a:xfrm>
          <a:prstGeom prst="rect">
            <a:avLst/>
          </a:prstGeom>
        </p:spPr>
        <p:txBody>
          <a:bodyPr/>
          <a:lstStyle/>
          <a:p>
            <a:pPr marL="189737" indent="-189737" defTabSz="758951">
              <a:spcBef>
                <a:spcPts val="800"/>
              </a:spcBef>
              <a:defRPr b="1" sz="2158"/>
            </a:pPr>
            <a:r>
              <a:t>kuolleisuus</a:t>
            </a:r>
            <a:r>
              <a:rPr b="0"/>
              <a:t> </a:t>
            </a:r>
            <a:r>
              <a:t>=</a:t>
            </a:r>
            <a:r>
              <a:rPr b="0"/>
              <a:t> vuoden aikana kuolleiden lukumäärä tuhatta asukasta kohden</a:t>
            </a:r>
            <a:endParaRPr b="0"/>
          </a:p>
          <a:p>
            <a:pPr marL="189737" indent="-189737" defTabSz="758951">
              <a:spcBef>
                <a:spcPts val="800"/>
              </a:spcBef>
              <a:defRPr sz="2158"/>
            </a:pPr>
            <a:r>
              <a:t>noin 75 % suomalaisten kuolemista aiheutuu </a:t>
            </a:r>
            <a:r>
              <a:rPr u="sng"/>
              <a:t>tarttumattomista pitkäaikaissairauksista</a:t>
            </a:r>
            <a:r>
              <a:t>, erityisesti sydän- ja verisuonisairauksista, syövistä ja dementiasta (Alzheimerin tauti)</a:t>
            </a:r>
          </a:p>
          <a:p>
            <a:pPr lvl="1" marL="569213" indent="-189737" defTabSz="758951">
              <a:spcBef>
                <a:spcPts val="400"/>
              </a:spcBef>
              <a:buFontTx/>
              <a:buChar char="-"/>
              <a:defRPr sz="1909"/>
            </a:pPr>
            <a:r>
              <a:t>kuolinsyiden jakauma kuvaa yksiselitteisesti, mutta ei riittävästi väestön terveyden tasoa ja tautitaakkaa</a:t>
            </a:r>
            <a:endParaRPr sz="1992"/>
          </a:p>
          <a:p>
            <a:pPr marL="189737" indent="-189737" defTabSz="758951">
              <a:spcBef>
                <a:spcPts val="800"/>
              </a:spcBef>
              <a:defRPr b="1" sz="2158"/>
            </a:pPr>
            <a:r>
              <a:t>ennenaikainen kuolleisuus = </a:t>
            </a:r>
            <a:r>
              <a:rPr b="0"/>
              <a:t>ennen tiettyä ikää tapahtuneet kuolemat, esim. 70 vuotta</a:t>
            </a:r>
          </a:p>
          <a:p>
            <a:pPr lvl="1" marL="569213" indent="-189737" defTabSz="758951">
              <a:spcBef>
                <a:spcPts val="400"/>
              </a:spcBef>
              <a:buFontTx/>
              <a:buChar char="-"/>
              <a:defRPr sz="1909"/>
            </a:pPr>
            <a:r>
              <a:t>tarkentaa tietoa kuolleisuudesta </a:t>
            </a:r>
            <a:endParaRPr sz="1992"/>
          </a:p>
          <a:p>
            <a:pPr lvl="1" marL="569213" indent="-189737" defTabSz="758951">
              <a:spcBef>
                <a:spcPts val="400"/>
              </a:spcBef>
              <a:buFontTx/>
              <a:buChar char="-"/>
              <a:defRPr sz="1909"/>
            </a:pPr>
            <a:r>
              <a:t>tapaturmat merkittävä aiheuttaja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11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11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800" fill="hold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fill="hold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fill="hold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800" fill="hold"/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fill="hold"/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800" fill="hold"/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fill="hold"/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800" fill="hold"/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fill="hold"/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800" fill="hold"/>
                                        <p:tgtEl>
                                          <p:spTgt spid="1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fill="hold"/>
                                        <p:tgtEl>
                                          <p:spTgt spid="1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1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5">
            <a:lumOff val="20196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type="title"/>
          </p:nvPr>
        </p:nvSpPr>
        <p:spPr>
          <a:xfrm>
            <a:off x="1921787" y="712921"/>
            <a:ext cx="4789520" cy="1053886"/>
          </a:xfrm>
          <a:prstGeom prst="rect">
            <a:avLst/>
          </a:prstGeom>
        </p:spPr>
        <p:txBody>
          <a:bodyPr/>
          <a:lstStyle>
            <a:lvl1pPr algn="ctr">
              <a:defRPr b="1" sz="40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Tartuntataudit</a:t>
            </a:r>
          </a:p>
        </p:txBody>
      </p:sp>
      <p:sp>
        <p:nvSpPr>
          <p:cNvPr id="122" name="Shape 122"/>
          <p:cNvSpPr/>
          <p:nvPr>
            <p:ph type="body" idx="1"/>
          </p:nvPr>
        </p:nvSpPr>
        <p:spPr>
          <a:xfrm>
            <a:off x="473242" y="1955418"/>
            <a:ext cx="8197516" cy="4448015"/>
          </a:xfrm>
          <a:prstGeom prst="rect">
            <a:avLst/>
          </a:prstGeom>
        </p:spPr>
        <p:txBody>
          <a:bodyPr/>
          <a:lstStyle/>
          <a:p>
            <a:pPr>
              <a:defRPr sz="2100"/>
            </a:pPr>
            <a:r>
              <a:t>vakavien tartuntatautien absoluuttinen ja suhteellinen osuus väestön tautitaakasta on </a:t>
            </a:r>
            <a:r>
              <a:rPr u="sng"/>
              <a:t>merkitsevästi vähentynyt</a:t>
            </a:r>
            <a:endParaRPr u="sng"/>
          </a:p>
          <a:p>
            <a:pPr>
              <a:defRPr sz="2100" u="sng"/>
            </a:pPr>
            <a:r>
              <a:t>laajan rokotusohjelman </a:t>
            </a:r>
            <a:r>
              <a:rPr u="none"/>
              <a:t>ansiosta moni rokotuksilla ehkäistävä tauti on hävitetty Suomesta</a:t>
            </a:r>
            <a:endParaRPr u="none"/>
          </a:p>
          <a:p>
            <a:pPr lvl="1" marL="685800" indent="-228600">
              <a:spcBef>
                <a:spcPts val="500"/>
              </a:spcBef>
              <a:buFontTx/>
              <a:buChar char="-"/>
              <a:defRPr sz="2100"/>
            </a:pPr>
            <a:r>
              <a:t>kurkkumätää ja poliota ei tavata lainkaan</a:t>
            </a:r>
          </a:p>
          <a:p>
            <a:pPr lvl="1" marL="685800" indent="-228600">
              <a:spcBef>
                <a:spcPts val="500"/>
              </a:spcBef>
              <a:buFontTx/>
              <a:buChar char="-"/>
              <a:defRPr sz="2100"/>
            </a:pPr>
            <a:r>
              <a:t>jäykkäkouristus ja rotavirusripuli lähes hävinneet</a:t>
            </a:r>
          </a:p>
          <a:p>
            <a:pPr lvl="1" marL="685800" indent="-228600">
              <a:spcBef>
                <a:spcPts val="500"/>
              </a:spcBef>
              <a:buFontTx/>
              <a:buChar char="-"/>
              <a:defRPr sz="2100"/>
            </a:pPr>
            <a:r>
              <a:t>meningokokin aiheuttama aivokalvontulehdus ja hinkuyskä hyvin harvinaisia </a:t>
            </a:r>
          </a:p>
          <a:p>
            <a:pPr>
              <a:defRPr b="1" sz="2100"/>
            </a:pPr>
            <a:r>
              <a:t>laumaimmuniteetin </a:t>
            </a:r>
            <a:r>
              <a:rPr b="0"/>
              <a:t>kannalta on olennaista säilyttää väestössä riittävä rokotuskattavuus (useiden tartunta-tautien kohdalla yli 95 %)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900" fill="hold"/>
                                        <p:tgtEl>
                                          <p:spTgt spid="12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900" fill="hold"/>
                                        <p:tgtEl>
                                          <p:spTgt spid="12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900" fill="hold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fill="hold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900" fill="hold"/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fill="hold"/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900" fill="hold"/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fill="hold"/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900" fill="hold"/>
                                        <p:tgtEl>
                                          <p:spTgt spid="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fill="hold"/>
                                        <p:tgtEl>
                                          <p:spTgt spid="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900" fill="hold"/>
                                        <p:tgtEl>
                                          <p:spTgt spid="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fill="hold"/>
                                        <p:tgtEl>
                                          <p:spTgt spid="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900" fill="hold"/>
                                        <p:tgtEl>
                                          <p:spTgt spid="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fill="hold"/>
                                        <p:tgtEl>
                                          <p:spTgt spid="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2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5">
            <a:lumOff val="20196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type="title"/>
          </p:nvPr>
        </p:nvSpPr>
        <p:spPr>
          <a:xfrm>
            <a:off x="1921787" y="712921"/>
            <a:ext cx="4789520" cy="1053886"/>
          </a:xfrm>
          <a:prstGeom prst="rect">
            <a:avLst/>
          </a:prstGeom>
        </p:spPr>
        <p:txBody>
          <a:bodyPr/>
          <a:lstStyle>
            <a:lvl1pPr algn="ctr">
              <a:defRPr b="1" sz="40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Tartuntataudit</a:t>
            </a:r>
          </a:p>
        </p:txBody>
      </p:sp>
      <p:sp>
        <p:nvSpPr>
          <p:cNvPr id="125" name="Shape 125"/>
          <p:cNvSpPr/>
          <p:nvPr>
            <p:ph type="body" sz="half" idx="1"/>
          </p:nvPr>
        </p:nvSpPr>
        <p:spPr>
          <a:xfrm>
            <a:off x="491322" y="2061273"/>
            <a:ext cx="8197516" cy="2774198"/>
          </a:xfrm>
          <a:prstGeom prst="rect">
            <a:avLst/>
          </a:prstGeom>
        </p:spPr>
        <p:txBody>
          <a:bodyPr/>
          <a:lstStyle/>
          <a:p>
            <a:pPr marL="226313" indent="-226313" defTabSz="905255">
              <a:spcBef>
                <a:spcPts val="900"/>
              </a:spcBef>
              <a:defRPr sz="2277" u="sng"/>
            </a:pPr>
            <a:r>
              <a:t>ilmastonmuutos, kansainvälinen tartuntatautitilanne ja ihmisten lisääntynyt liikkuvuus </a:t>
            </a:r>
            <a:r>
              <a:rPr u="none"/>
              <a:t>aiheuttavat haasteita tartuntatautitilanteelle Suomessa: </a:t>
            </a:r>
            <a:endParaRPr u="none"/>
          </a:p>
          <a:p>
            <a:pPr lvl="1" marL="678941" indent="-226313" defTabSz="905255">
              <a:spcBef>
                <a:spcPts val="400"/>
              </a:spcBef>
              <a:buFontTx/>
              <a:buChar char="-"/>
              <a:defRPr sz="2277"/>
            </a:pPr>
            <a:r>
              <a:t>borrelioosi- ja puutiaisaivotulehdusten määrä kasvaa</a:t>
            </a:r>
          </a:p>
          <a:p>
            <a:pPr lvl="1" marL="678941" indent="-226313" defTabSz="905255">
              <a:spcBef>
                <a:spcPts val="400"/>
              </a:spcBef>
              <a:buFontTx/>
              <a:buChar char="-"/>
              <a:defRPr sz="2277"/>
            </a:pPr>
            <a:r>
              <a:t>mm. malaria-, denguekuume- ja zikavirus sekä seksitaudit  voivat lisääntyä </a:t>
            </a:r>
          </a:p>
          <a:p>
            <a:pPr lvl="1" marL="678941" indent="-226313" defTabSz="905255">
              <a:spcBef>
                <a:spcPts val="400"/>
              </a:spcBef>
              <a:buFontTx/>
              <a:buChar char="-"/>
              <a:defRPr sz="2277"/>
            </a:pPr>
            <a:r>
              <a:t>koronavirus ja sen kaltaiset virustaudit merkittävä uhka kansanterveydelle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2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2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2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5">
            <a:lumOff val="20196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type="title"/>
          </p:nvPr>
        </p:nvSpPr>
        <p:spPr>
          <a:xfrm>
            <a:off x="666427" y="495944"/>
            <a:ext cx="7811145" cy="1053885"/>
          </a:xfrm>
          <a:prstGeom prst="rect">
            <a:avLst/>
          </a:prstGeom>
        </p:spPr>
        <p:txBody>
          <a:bodyPr/>
          <a:lstStyle>
            <a:lvl1pPr algn="ctr" defTabSz="813816">
              <a:defRPr b="1" sz="3559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Tarttumattomat pitkäaikaissairaudet </a:t>
            </a:r>
          </a:p>
        </p:txBody>
      </p:sp>
      <p:sp>
        <p:nvSpPr>
          <p:cNvPr id="128" name="Shape 128"/>
          <p:cNvSpPr/>
          <p:nvPr>
            <p:ph type="body" idx="1"/>
          </p:nvPr>
        </p:nvSpPr>
        <p:spPr>
          <a:xfrm>
            <a:off x="449451" y="1577612"/>
            <a:ext cx="8524066" cy="4695988"/>
          </a:xfrm>
          <a:prstGeom prst="rect">
            <a:avLst/>
          </a:prstGeom>
        </p:spPr>
        <p:txBody>
          <a:bodyPr/>
          <a:lstStyle/>
          <a:p>
            <a:pPr>
              <a:defRPr sz="2100"/>
            </a:pPr>
            <a:r>
              <a:t>elämäntapoihin liittyviä kroonisia sairauksia</a:t>
            </a:r>
          </a:p>
          <a:p>
            <a:pPr>
              <a:defRPr sz="2100"/>
            </a:pPr>
            <a:r>
              <a:t>keskeisimpiä ovat:</a:t>
            </a:r>
          </a:p>
          <a:p>
            <a:pPr lvl="1" marL="0" indent="457200">
              <a:spcBef>
                <a:spcPts val="500"/>
              </a:spcBef>
              <a:buSzTx/>
              <a:buNone/>
              <a:defRPr sz="2100"/>
            </a:pPr>
            <a:r>
              <a:t>  - sydän- ja verisuonisairaudet         - allergiat ja astma</a:t>
            </a:r>
          </a:p>
          <a:p>
            <a:pPr lvl="1" marL="0" indent="457200">
              <a:spcBef>
                <a:spcPts val="500"/>
              </a:spcBef>
              <a:buSzTx/>
              <a:buNone/>
              <a:defRPr sz="2100"/>
            </a:pPr>
            <a:r>
              <a:t>  - syövät			                - keuhkoahtaumatauti</a:t>
            </a:r>
          </a:p>
          <a:p>
            <a:pPr lvl="1" marL="0" indent="457200">
              <a:spcBef>
                <a:spcPts val="500"/>
              </a:spcBef>
              <a:buSzTx/>
              <a:buNone/>
              <a:defRPr sz="2100"/>
            </a:pPr>
            <a:r>
              <a:t>  - tyypin 2 diabetes </a:t>
            </a:r>
          </a:p>
          <a:p>
            <a:pPr>
              <a:defRPr sz="2100"/>
            </a:pPr>
            <a:r>
              <a:t>alkoivat lisääntyä voimakkaasti toisen maailmansodan jälkeen elintason kohentumisen myötä</a:t>
            </a:r>
          </a:p>
          <a:p>
            <a:pPr>
              <a:defRPr sz="2100"/>
            </a:pPr>
            <a:r>
              <a:t>tärkeimpiä riskitekijöitä ovat </a:t>
            </a:r>
            <a:r>
              <a:rPr u="sng"/>
              <a:t>epäterveellinen ravinto, vähäinen liikunta, tupakointi</a:t>
            </a:r>
            <a:r>
              <a:t> ja </a:t>
            </a:r>
            <a:r>
              <a:rPr u="sng"/>
              <a:t>alkoholin käyttö</a:t>
            </a:r>
            <a:endParaRPr u="sng"/>
          </a:p>
          <a:p>
            <a:pPr>
              <a:defRPr sz="2100" u="sng"/>
            </a:pPr>
            <a:r>
              <a:t>stressi ja univaje </a:t>
            </a:r>
            <a:r>
              <a:rPr u="none"/>
              <a:t>lisäävät sairastumisen riskiä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12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12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800" fill="hold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fill="hold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fill="hold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800" fill="hold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fill="hold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800" fill="hold"/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fill="hold"/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800" fill="hold"/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fill="hold"/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800" fill="hold"/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fill="hold"/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800" fill="hold"/>
                                        <p:tgtEl>
                                          <p:spTgt spid="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fill="hold"/>
                                        <p:tgtEl>
                                          <p:spTgt spid="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800" fill="hold"/>
                                        <p:tgtEl>
                                          <p:spTgt spid="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fill="hold"/>
                                        <p:tgtEl>
                                          <p:spTgt spid="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2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5">
            <a:lumOff val="20196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type="title"/>
          </p:nvPr>
        </p:nvSpPr>
        <p:spPr>
          <a:xfrm>
            <a:off x="666427" y="666425"/>
            <a:ext cx="7811145" cy="1053886"/>
          </a:xfrm>
          <a:prstGeom prst="rect">
            <a:avLst/>
          </a:prstGeom>
        </p:spPr>
        <p:txBody>
          <a:bodyPr/>
          <a:lstStyle>
            <a:lvl1pPr algn="ctr" defTabSz="813816">
              <a:defRPr b="1" sz="3559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Tarttumattomat pitkäaikaissairaudet </a:t>
            </a:r>
          </a:p>
        </p:txBody>
      </p:sp>
      <p:sp>
        <p:nvSpPr>
          <p:cNvPr id="131" name="Shape 131"/>
          <p:cNvSpPr/>
          <p:nvPr>
            <p:ph type="body" idx="1"/>
          </p:nvPr>
        </p:nvSpPr>
        <p:spPr>
          <a:xfrm>
            <a:off x="666427" y="1939336"/>
            <a:ext cx="7811146" cy="3283713"/>
          </a:xfrm>
          <a:prstGeom prst="rect">
            <a:avLst/>
          </a:prstGeom>
        </p:spPr>
        <p:txBody>
          <a:bodyPr/>
          <a:lstStyle/>
          <a:p>
            <a:pPr marL="212597" indent="-212597" defTabSz="850391">
              <a:spcBef>
                <a:spcPts val="900"/>
              </a:spcBef>
              <a:defRPr sz="2604"/>
            </a:pPr>
            <a:r>
              <a:t>hoito on pitkäaikaista, eikä tauteja usein pystytä hoitamaan pysyvästi </a:t>
            </a:r>
          </a:p>
          <a:p>
            <a:pPr marL="212597" indent="-212597" defTabSz="850391">
              <a:spcBef>
                <a:spcPts val="900"/>
              </a:spcBef>
              <a:defRPr sz="2604" u="sng"/>
            </a:pPr>
            <a:r>
              <a:t>ennaltaehkäisy</a:t>
            </a:r>
            <a:r>
              <a:rPr u="none"/>
              <a:t> on erittäin tärkeää tautitaakan vähentämiseksi</a:t>
            </a:r>
            <a:endParaRPr u="none"/>
          </a:p>
          <a:p>
            <a:pPr lvl="1" marL="637794" indent="-212597" defTabSz="850391">
              <a:spcBef>
                <a:spcPts val="400"/>
              </a:spcBef>
              <a:buFontTx/>
              <a:buChar char="-"/>
              <a:defRPr sz="2325"/>
            </a:pPr>
            <a:r>
              <a:t>kunkin riskitekijän vähentäminen pienentää useamman sairauden riskiä</a:t>
            </a:r>
            <a:endParaRPr sz="2232"/>
          </a:p>
          <a:p>
            <a:pPr lvl="1" marL="637794" indent="-212597" defTabSz="850391">
              <a:spcBef>
                <a:spcPts val="400"/>
              </a:spcBef>
              <a:buFontTx/>
              <a:buChar char="-"/>
              <a:defRPr sz="2325"/>
            </a:pPr>
            <a:r>
              <a:t>riskitekijät ovat osin yhteydessä myös tuki- ja liikuntaelinten sairauksiin, suun terveyteen ja mielenterveyteen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" fill="hold"/>
                                        <p:tgtEl>
                                          <p:spTgt spid="13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13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60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600" fill="hold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fill="hold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600" fill="hold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fill="hold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600" fill="hold"/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fill="hold"/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5">
            <a:lumOff val="20196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Screen Shot 2021-03-15 at 11.13.4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63038" y="950068"/>
            <a:ext cx="9470076" cy="49578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5">
            <a:lumOff val="20196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Screen Shot 2021-03-15 at 11.14.3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464365"/>
            <a:ext cx="9144000" cy="39292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Office-teema">
  <a:themeElements>
    <a:clrScheme name="Office-te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-teema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-teema">
  <a:themeElements>
    <a:clrScheme name="Office-te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-teema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