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xfrm>
            <a:off x="1162372" y="2200760"/>
            <a:ext cx="7098225" cy="1017233"/>
          </a:xfrm>
          <a:prstGeom prst="rect">
            <a:avLst/>
          </a:prstGeom>
        </p:spPr>
        <p:txBody>
          <a:bodyPr/>
          <a:lstStyle>
            <a:lvl1pPr defTabSz="822959">
              <a:defRPr b="1" sz="3959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Terve 3: Terveyttä tutkimassa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xfrm>
            <a:off x="2139733" y="3464471"/>
            <a:ext cx="5143501" cy="701593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808080"/>
                </a:solidFill>
              </a:defRPr>
            </a:lvl1pPr>
          </a:lstStyle>
          <a:p>
            <a:pPr/>
            <a:r>
              <a:t>Luku 7: Globaali terveys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20-11-11 at 12.26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918" y="0"/>
            <a:ext cx="832616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433952" y="588934"/>
            <a:ext cx="8291591" cy="1004143"/>
          </a:xfrm>
          <a:prstGeom prst="rect">
            <a:avLst/>
          </a:prstGeom>
        </p:spPr>
        <p:txBody>
          <a:bodyPr/>
          <a:lstStyle>
            <a:lvl1pPr algn="ctr" defTabSz="822959">
              <a:defRPr b="1"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Vaurastumisen vaikutuksia terveyteen  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594903" y="1897681"/>
            <a:ext cx="7854578" cy="4223439"/>
          </a:xfrm>
          <a:prstGeom prst="rect">
            <a:avLst/>
          </a:prstGeom>
        </p:spPr>
        <p:txBody>
          <a:bodyPr/>
          <a:lstStyle/>
          <a:p>
            <a:pPr marL="388620" indent="-388620" defTabSz="388620">
              <a:lnSpc>
                <a:spcPct val="100000"/>
              </a:lnSpc>
              <a:spcBef>
                <a:spcPts val="0"/>
              </a:spcBef>
              <a:defRPr sz="2210"/>
            </a:pPr>
            <a:r>
              <a:t>mitä vauraampi ja kehittyneempi valtio on, sitä paremmin se pystyy </a:t>
            </a:r>
            <a:r>
              <a:rPr u="sng"/>
              <a:t>edistämään ja ylläpitämään </a:t>
            </a:r>
            <a:r>
              <a:t>kansalaistensa terveyttä</a:t>
            </a:r>
          </a:p>
          <a:p>
            <a:pPr marL="388620" indent="-388620" defTabSz="388620">
              <a:lnSpc>
                <a:spcPct val="100000"/>
              </a:lnSpc>
              <a:spcBef>
                <a:spcPts val="0"/>
              </a:spcBef>
              <a:defRPr sz="2210"/>
            </a:pPr>
            <a:r>
              <a:t>hyvä ravitsemus ja terveydenhuolto sekä sanitaatio ja terveyteen liittyvän tiedon lisääntyminen </a:t>
            </a:r>
            <a:r>
              <a:rPr u="sng"/>
              <a:t>pidentävät keskimääräistä elinikää</a:t>
            </a:r>
            <a:endParaRPr u="sng"/>
          </a:p>
          <a:p>
            <a:pPr marL="388620" indent="-388620" defTabSz="388620">
              <a:lnSpc>
                <a:spcPct val="100000"/>
              </a:lnSpc>
              <a:spcBef>
                <a:spcPts val="0"/>
              </a:spcBef>
              <a:defRPr sz="2210"/>
            </a:pPr>
            <a:r>
              <a:t>vaurastuminen </a:t>
            </a:r>
            <a:r>
              <a:rPr u="sng"/>
              <a:t>voi aiheuttaa elintasosairauksia</a:t>
            </a:r>
            <a:endParaRPr u="sng"/>
          </a:p>
          <a:p>
            <a:pPr lvl="1" marL="0" indent="388620" defTabSz="3886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55"/>
            </a:pPr>
            <a:r>
              <a:t>   -  krooniset taudit vaarantavat terveyttä ja aiheuttavat suuren 	osan kuolleisuudesta keskitason ja korkean tulotason maissa </a:t>
            </a:r>
          </a:p>
          <a:p>
            <a:pPr marL="291465" indent="-291465" defTabSz="388620">
              <a:lnSpc>
                <a:spcPct val="100000"/>
              </a:lnSpc>
              <a:spcBef>
                <a:spcPts val="0"/>
              </a:spcBef>
              <a:defRPr sz="2210"/>
            </a:pPr>
            <a:r>
              <a:t>  lihavuus </a:t>
            </a:r>
            <a:r>
              <a:rPr u="sng"/>
              <a:t>lisää yhteiskunnan ja terveydenhuollon </a:t>
            </a:r>
            <a:endParaRPr u="sng"/>
          </a:p>
          <a:p>
            <a:pPr marL="0" indent="0" defTabSz="3886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10"/>
            </a:pPr>
            <a:r>
              <a:t>       </a:t>
            </a:r>
            <a:r>
              <a:rPr u="sng"/>
              <a:t>kustannuksia</a:t>
            </a:r>
            <a:r>
              <a:t> erityisesti matalan ja keskitulotason maissa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reen Shot 2020-11-11 at 12.28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9652" y="0"/>
            <a:ext cx="6232162" cy="7094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20-11-11 at 12.29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097" y="960886"/>
            <a:ext cx="9480794" cy="5006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 Shot 2020-11-11 at 12.29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9636" y="940849"/>
            <a:ext cx="9483272" cy="4976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051947" y="583267"/>
            <a:ext cx="7423689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Konfliktit ja onnettomuudet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1271811" y="1776529"/>
            <a:ext cx="6983960" cy="3967822"/>
          </a:xfrm>
          <a:prstGeom prst="rect">
            <a:avLst/>
          </a:prstGeom>
        </p:spPr>
        <p:txBody>
          <a:bodyPr/>
          <a:lstStyle/>
          <a:p>
            <a:pPr marL="196596" indent="-196596" defTabSz="786384">
              <a:lnSpc>
                <a:spcPct val="72000"/>
              </a:lnSpc>
              <a:spcBef>
                <a:spcPts val="800"/>
              </a:spcBef>
              <a:defRPr sz="2408"/>
            </a:pPr>
            <a:r>
              <a:t>voimakas väestönkasvu ja globalisaatio ovat johtaneet tilanteeseen, jossa eri kulttuurit kohtaavat yhä useammin </a:t>
            </a:r>
            <a:endParaRPr sz="1978"/>
          </a:p>
          <a:p>
            <a:pPr marL="0" indent="0" defTabSz="786384">
              <a:lnSpc>
                <a:spcPct val="72000"/>
              </a:lnSpc>
              <a:spcBef>
                <a:spcPts val="800"/>
              </a:spcBef>
              <a:buSzTx/>
              <a:buNone/>
              <a:defRPr sz="2408"/>
            </a:pPr>
            <a:r>
              <a:t>      	→ voi syntyä konflikteja yksilöiden ja ihmisryhmien välille</a:t>
            </a:r>
            <a:endParaRPr sz="1978"/>
          </a:p>
          <a:p>
            <a:pPr marL="196596" indent="-196596" defTabSz="786384">
              <a:lnSpc>
                <a:spcPct val="72000"/>
              </a:lnSpc>
              <a:spcBef>
                <a:spcPts val="800"/>
              </a:spcBef>
              <a:defRPr sz="2408"/>
            </a:pPr>
            <a:r>
              <a:t>konfliktien taustalla on yleensä useita tekijöitä, jotka kytkeytyvät toisiinsa:</a:t>
            </a:r>
            <a:endParaRPr sz="1978"/>
          </a:p>
          <a:p>
            <a:pPr lvl="1" marL="589788" indent="-196596" defTabSz="786384">
              <a:lnSpc>
                <a:spcPct val="72000"/>
              </a:lnSpc>
              <a:spcBef>
                <a:spcPts val="400"/>
              </a:spcBef>
              <a:buFontTx/>
              <a:buChar char="-"/>
              <a:defRPr sz="2064"/>
            </a:pPr>
            <a:r>
              <a:t>varallisuuserot</a:t>
            </a:r>
            <a:endParaRPr sz="1720"/>
          </a:p>
          <a:p>
            <a:pPr lvl="1" marL="589788" indent="-196596" defTabSz="786384">
              <a:lnSpc>
                <a:spcPct val="72000"/>
              </a:lnSpc>
              <a:spcBef>
                <a:spcPts val="400"/>
              </a:spcBef>
              <a:buFontTx/>
              <a:buChar char="-"/>
              <a:defRPr sz="2064"/>
            </a:pPr>
            <a:r>
              <a:t>arvoristiriidat ja luottamuksen puute</a:t>
            </a:r>
            <a:endParaRPr sz="1720"/>
          </a:p>
          <a:p>
            <a:pPr lvl="1" marL="589788" indent="-196596" defTabSz="786384">
              <a:lnSpc>
                <a:spcPct val="72000"/>
              </a:lnSpc>
              <a:spcBef>
                <a:spcPts val="400"/>
              </a:spcBef>
              <a:buFontTx/>
              <a:buChar char="-"/>
              <a:defRPr sz="2064"/>
            </a:pPr>
            <a:r>
              <a:t>ihmisoikeuksien loukkaaminen</a:t>
            </a:r>
            <a:endParaRPr sz="1720"/>
          </a:p>
          <a:p>
            <a:pPr lvl="1" marL="589788" indent="-196596" defTabSz="786384">
              <a:lnSpc>
                <a:spcPct val="72000"/>
              </a:lnSpc>
              <a:spcBef>
                <a:spcPts val="400"/>
              </a:spcBef>
              <a:buFontTx/>
              <a:buChar char="-"/>
              <a:defRPr sz="2064"/>
            </a:pPr>
            <a:r>
              <a:t>eriarvoisuus</a:t>
            </a:r>
            <a:endParaRPr sz="1720"/>
          </a:p>
          <a:p>
            <a:pPr marL="196596" indent="-196596" defTabSz="786384">
              <a:lnSpc>
                <a:spcPct val="72000"/>
              </a:lnSpc>
              <a:spcBef>
                <a:spcPts val="800"/>
              </a:spcBef>
              <a:defRPr sz="2408"/>
            </a:pPr>
            <a:r>
              <a:t>väkivalta ja aseelliset yhteenotot </a:t>
            </a:r>
            <a:r>
              <a:rPr u="sng"/>
              <a:t>aiheuttavat kuolemia ja vakavia vammoja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926021" y="397288"/>
            <a:ext cx="7423689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Konfliktit ja onnettomuudet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926021" y="1669763"/>
            <a:ext cx="7423689" cy="3899474"/>
          </a:xfrm>
          <a:prstGeom prst="rect">
            <a:avLst/>
          </a:prstGeom>
        </p:spPr>
        <p:txBody>
          <a:bodyPr/>
          <a:lstStyle/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296"/>
            </a:pPr>
            <a:r>
              <a:t>konfliktit ja niiden uhka voivat vaikuttaa psyykkiseen terveyteen ja </a:t>
            </a:r>
            <a:r>
              <a:rPr u="sng"/>
              <a:t>vaarantaa mielenterveyttä</a:t>
            </a:r>
            <a:endParaRPr u="sng"/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296"/>
            </a:pPr>
            <a:r>
              <a:t>konfliktien ja terrorismin aiheuttamat kuolemat ja terveyden menetykset ovat lisääntyneet 2000-luvulla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296"/>
            </a:pPr>
            <a:r>
              <a:t>myös erilaisten onnettomuuksien riski on kasvanut etenkin väestörikkaissa valtioissa ja luonnononnettomuuksille alttiilla alueilla, kuten rannikoilla 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296"/>
            </a:pPr>
            <a:r>
              <a:t>onnettomuuksien taustalla on mm. liikennemäärien kasvu ja ympäristön kemikalisoituminen</a:t>
            </a:r>
          </a:p>
          <a:p>
            <a:pPr marL="187452" indent="-187452" defTabSz="749808">
              <a:lnSpc>
                <a:spcPct val="81000"/>
              </a:lnSpc>
              <a:spcBef>
                <a:spcPts val="800"/>
              </a:spcBef>
              <a:defRPr sz="2296"/>
            </a:pPr>
            <a:r>
              <a:t>konfliktit ja onnettomuudet voivat johtaa </a:t>
            </a:r>
            <a:r>
              <a:rPr b="1"/>
              <a:t>pakolaisuuteen</a:t>
            </a: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1084880" y="443782"/>
            <a:ext cx="6747334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Ilmastonmuutos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710271" y="1828620"/>
            <a:ext cx="7723458" cy="4100638"/>
          </a:xfrm>
          <a:prstGeom prst="rect">
            <a:avLst/>
          </a:prstGeom>
        </p:spPr>
        <p:txBody>
          <a:bodyPr/>
          <a:lstStyle/>
          <a:p>
            <a:pPr marL="189737" indent="-189737" defTabSz="758951">
              <a:spcBef>
                <a:spcPts val="800"/>
              </a:spcBef>
              <a:defRPr sz="2158"/>
            </a:pPr>
            <a:r>
              <a:t>kuivuus, eroosio ja tulvat voivat aiheuttaa mm. </a:t>
            </a:r>
            <a:r>
              <a:rPr b="1" u="sng"/>
              <a:t>nälänhätää, aliravitsemusta ja puhtaan veden puutetta</a:t>
            </a:r>
            <a:endParaRPr b="1" u="sng"/>
          </a:p>
          <a:p>
            <a:pPr marL="0" indent="0" defTabSz="758951">
              <a:spcBef>
                <a:spcPts val="800"/>
              </a:spcBef>
              <a:buSzTx/>
              <a:buNone/>
              <a:defRPr sz="2158"/>
            </a:pPr>
            <a:r>
              <a:t>	→ vaikuttavat väestön terveyteen etenkin 	  	     matalan tulotason maissa</a:t>
            </a:r>
          </a:p>
          <a:p>
            <a:pPr marL="189737" indent="-189737" defTabSz="758951">
              <a:spcBef>
                <a:spcPts val="800"/>
              </a:spcBef>
              <a:defRPr sz="2158"/>
            </a:pPr>
            <a:r>
              <a:t>helteet ja hirmumyrskyt</a:t>
            </a:r>
            <a:r>
              <a:rPr b="1"/>
              <a:t> </a:t>
            </a:r>
            <a:r>
              <a:rPr b="1" u="sng"/>
              <a:t>lisäävät kuolemia ja tartuntatautien riskiä</a:t>
            </a:r>
            <a:r>
              <a:t> sekä </a:t>
            </a:r>
            <a:r>
              <a:rPr b="1" u="sng"/>
              <a:t>turvattomuutta ja taloudellisia menetyksiä</a:t>
            </a:r>
            <a:r>
              <a:rPr u="sng"/>
              <a:t> </a:t>
            </a:r>
            <a:r>
              <a:t>myös korkean tulotason maissa  </a:t>
            </a:r>
          </a:p>
          <a:p>
            <a:pPr marL="189737" indent="-189737" defTabSz="758951">
              <a:spcBef>
                <a:spcPts val="800"/>
              </a:spcBef>
              <a:defRPr sz="2158"/>
            </a:pPr>
            <a:r>
              <a:t>merkittävin epäsuora vaikutus on tartuntatautien, kuten malarian ja denguekuumeen, leviäminen uusille alueille</a:t>
            </a:r>
          </a:p>
          <a:p>
            <a:pPr marL="189737" indent="-189737" defTabSz="758951">
              <a:spcBef>
                <a:spcPts val="800"/>
              </a:spcBef>
              <a:defRPr sz="2158"/>
            </a:pPr>
            <a:r>
              <a:t>ilmastonmuutos voi johtaa väestön pakenemiseen riskialueilta ja </a:t>
            </a:r>
            <a:r>
              <a:rPr b="1" u="sng"/>
              <a:t>maansisäiseen tai kansainväliseen pakolaisuuteen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022883" y="505774"/>
            <a:ext cx="7113725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Kansainvälinen yhteistyö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712920" y="1595500"/>
            <a:ext cx="7733652" cy="4130988"/>
          </a:xfrm>
          <a:prstGeom prst="rect">
            <a:avLst/>
          </a:prstGeom>
        </p:spPr>
        <p:txBody>
          <a:bodyPr/>
          <a:lstStyle/>
          <a:p>
            <a:pPr marL="198881" indent="-198881" defTabSz="795527">
              <a:lnSpc>
                <a:spcPct val="81000"/>
              </a:lnSpc>
              <a:spcBef>
                <a:spcPts val="800"/>
              </a:spcBef>
              <a:defRPr b="1" sz="2175"/>
            </a:pPr>
            <a:r>
              <a:t>Yhdistyneet kansakunnat YK </a:t>
            </a:r>
            <a:r>
              <a:rPr b="0"/>
              <a:t>ylläpitää kansainvälistä rauhaa ja turvallisuutta sekä toimii niitä vaarantavien uhkien poistamiseksi</a:t>
            </a:r>
          </a:p>
          <a:p>
            <a:pPr lvl="1" marL="596645" indent="-198881" defTabSz="795527">
              <a:lnSpc>
                <a:spcPct val="81000"/>
              </a:lnSpc>
              <a:spcBef>
                <a:spcPts val="400"/>
              </a:spcBef>
              <a:buFontTx/>
              <a:buChar char="-"/>
              <a:defRPr sz="2001"/>
            </a:pPr>
            <a:r>
              <a:t>yleiskokous on tärkeä foorumi, jolla valtiot voivat neuvotella kansainvälisesti merkittävistä ajankohtaisista kysymyksistä</a:t>
            </a:r>
            <a:endParaRPr sz="1914"/>
          </a:p>
          <a:p>
            <a:pPr lvl="1" marL="596645" indent="-198881" defTabSz="795527">
              <a:lnSpc>
                <a:spcPct val="81000"/>
              </a:lnSpc>
              <a:spcBef>
                <a:spcPts val="400"/>
              </a:spcBef>
              <a:buFontTx/>
              <a:buChar char="-"/>
              <a:defRPr sz="2001"/>
            </a:pPr>
            <a:r>
              <a:t>erityisjärjestöt, kuten </a:t>
            </a:r>
            <a:r>
              <a:rPr b="1"/>
              <a:t>Unicef</a:t>
            </a:r>
            <a:r>
              <a:t> ja </a:t>
            </a:r>
            <a:r>
              <a:rPr b="1"/>
              <a:t>WHO</a:t>
            </a:r>
            <a:r>
              <a:t> ovat globaalin terveyden kannalta merkittäviä toimijoita</a:t>
            </a:r>
            <a:endParaRPr sz="1914"/>
          </a:p>
          <a:p>
            <a:pPr marL="198881" indent="-198881" defTabSz="795527">
              <a:lnSpc>
                <a:spcPct val="81000"/>
              </a:lnSpc>
              <a:spcBef>
                <a:spcPts val="800"/>
              </a:spcBef>
              <a:defRPr b="1" sz="2175"/>
            </a:pPr>
            <a:r>
              <a:t>Euroopan Unioni EU </a:t>
            </a:r>
            <a:r>
              <a:rPr b="0"/>
              <a:t>tukee terveyskysymyksissä </a:t>
            </a:r>
            <a:br>
              <a:rPr b="0"/>
            </a:br>
            <a:r>
              <a:rPr b="0"/>
              <a:t>WHO:ta ja on vahvasti sitoutunut maailmanlaajuiseen terveyteen</a:t>
            </a:r>
          </a:p>
          <a:p>
            <a:pPr lvl="1" marL="596645" indent="-198881" defTabSz="795527">
              <a:lnSpc>
                <a:spcPct val="81000"/>
              </a:lnSpc>
              <a:spcBef>
                <a:spcPts val="400"/>
              </a:spcBef>
              <a:buFontTx/>
              <a:buChar char="-"/>
              <a:defRPr sz="2001"/>
            </a:pPr>
            <a:r>
              <a:t>täydentää jäsenvaltioiden kansallista terveyspolitiikkaa</a:t>
            </a:r>
            <a:endParaRPr sz="1914"/>
          </a:p>
          <a:p>
            <a:pPr lvl="1" marL="596645" indent="-198881" defTabSz="795527">
              <a:lnSpc>
                <a:spcPct val="81000"/>
              </a:lnSpc>
              <a:spcBef>
                <a:spcPts val="400"/>
              </a:spcBef>
              <a:buFontTx/>
              <a:buChar char="-"/>
              <a:defRPr sz="2001"/>
            </a:pPr>
            <a:r>
              <a:t>terveyspolitiikkafoorumi tarjoaa mm. puitteet vuoropuhelulle ja lisää tietoa kansanterveysasioista ja elintarviketurvallisuudesta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een Shot 2020-11-11 at 12.31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880" y="0"/>
            <a:ext cx="708224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1038385" y="676256"/>
            <a:ext cx="6747335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Muuttuva terveys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503694" y="1811186"/>
            <a:ext cx="8136612" cy="471231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terveydentila on </a:t>
            </a:r>
            <a:r>
              <a:rPr u="sng"/>
              <a:t>kohentunut kaikkialla maailmassa </a:t>
            </a:r>
            <a:r>
              <a:t>viimeisen sadan ja erityisesti parinkymmenen vuoden aikana </a:t>
            </a:r>
          </a:p>
          <a:p>
            <a:pPr>
              <a:defRPr sz="2200"/>
            </a:pPr>
            <a:r>
              <a:t>maailmassa on edelleen monia erilaisia terveys-kysymyksiä, jotka koskevat laajoja ihmisjoukkoja tai jopa kaikkia maapallon ihmisiä: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200"/>
            </a:pPr>
            <a:r>
              <a:t>köyhyys			   - onnettomuudet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200"/>
            </a:pPr>
            <a:r>
              <a:t>pitkäaikaissairaudet	   - ilmastonmuutos</a:t>
            </a:r>
          </a:p>
          <a:p>
            <a:pPr>
              <a:defRPr b="1" sz="2200"/>
            </a:pPr>
            <a:r>
              <a:t>globalisaatio</a:t>
            </a:r>
            <a:r>
              <a:rPr b="0"/>
              <a:t> eli lisääntynyt vuorovaikutus maailman eri alueiden ja ihmisten välillä voi muuttaa ja tuoda uusia terveyteen liittyviä haasteita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371962" y="660758"/>
            <a:ext cx="8353584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Globaalin terveyden tulevaisuus   </a:t>
            </a:r>
          </a:p>
        </p:txBody>
      </p:sp>
      <p:sp>
        <p:nvSpPr>
          <p:cNvPr id="164" name="Shape 164"/>
          <p:cNvSpPr/>
          <p:nvPr>
            <p:ph type="body" sz="half" idx="1"/>
          </p:nvPr>
        </p:nvSpPr>
        <p:spPr>
          <a:xfrm>
            <a:off x="959913" y="2163986"/>
            <a:ext cx="7177682" cy="3419028"/>
          </a:xfrm>
          <a:prstGeom prst="rect">
            <a:avLst/>
          </a:prstGeom>
        </p:spPr>
        <p:txBody>
          <a:bodyPr/>
          <a:lstStyle/>
          <a:p>
            <a:pPr marL="180594" indent="-180594" defTabSz="722376">
              <a:spcBef>
                <a:spcPts val="700"/>
              </a:spcBef>
              <a:defRPr sz="2212"/>
            </a:pPr>
            <a:r>
              <a:t>ennustaminen on vaikeaa, mutta vaihtoehtoisia tulevaisuusvisioita täytyy kuitenkin rakentaa mm. päätöksenteon pohjaksi</a:t>
            </a:r>
          </a:p>
          <a:p>
            <a:pPr marL="180594" indent="-180594" defTabSz="722376">
              <a:spcBef>
                <a:spcPts val="700"/>
              </a:spcBef>
              <a:defRPr sz="2212"/>
            </a:pPr>
            <a:r>
              <a:t>Sitran eli Suomen itsenäisyyden juhlarahaston mukaan globaaleja megatrendejä ovat seuraavat:</a:t>
            </a:r>
          </a:p>
          <a:p>
            <a:pPr lvl="1" marL="541781" indent="-180594" defTabSz="722376">
              <a:spcBef>
                <a:spcPts val="300"/>
              </a:spcBef>
              <a:buFontTx/>
              <a:buChar char="-"/>
              <a:defRPr sz="1975"/>
            </a:pPr>
            <a:r>
              <a:t>työn maailman muuttuminen: automatisaatio, robotisaatio ja keinoäly muokkaavat kaikkia aloja</a:t>
            </a:r>
            <a:endParaRPr sz="1896"/>
          </a:p>
          <a:p>
            <a:pPr lvl="1" marL="541781" indent="-180594" defTabSz="722376">
              <a:spcBef>
                <a:spcPts val="300"/>
              </a:spcBef>
              <a:buFontTx/>
              <a:buChar char="-"/>
              <a:defRPr sz="1975"/>
            </a:pPr>
            <a:r>
              <a:t>demokratia kaipaa vahvistamista ja uusia toimintatapoja</a:t>
            </a:r>
            <a:endParaRPr sz="1896"/>
          </a:p>
          <a:p>
            <a:pPr lvl="1" marL="541781" indent="-180594" defTabSz="722376">
              <a:spcBef>
                <a:spcPts val="300"/>
              </a:spcBef>
              <a:buFontTx/>
              <a:buChar char="-"/>
              <a:defRPr sz="1975"/>
            </a:pPr>
            <a:r>
              <a:t>luonnonvarojen ylikulutukseen perustuva talouskasvu on ristiriidassa maapallon kantokyvyn kanssa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371962" y="722752"/>
            <a:ext cx="8353584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Globaalin terveyden tulevaisuus  </a:t>
            </a:r>
          </a:p>
        </p:txBody>
      </p:sp>
      <p:sp>
        <p:nvSpPr>
          <p:cNvPr id="167" name="Shape 167"/>
          <p:cNvSpPr/>
          <p:nvPr>
            <p:ph type="body" sz="half" idx="1"/>
          </p:nvPr>
        </p:nvSpPr>
        <p:spPr>
          <a:xfrm>
            <a:off x="836908" y="1936463"/>
            <a:ext cx="7822603" cy="2799517"/>
          </a:xfrm>
          <a:prstGeom prst="rect">
            <a:avLst/>
          </a:prstGeom>
        </p:spPr>
        <p:txBody>
          <a:bodyPr/>
          <a:lstStyle/>
          <a:p>
            <a:pPr marL="189737" indent="-189737" defTabSz="758951">
              <a:spcBef>
                <a:spcPts val="800"/>
              </a:spcBef>
              <a:defRPr sz="2324" u="sng"/>
            </a:pPr>
            <a:r>
              <a:t>terveyspalvelujen tuottaminen ja tarjonta </a:t>
            </a:r>
            <a:r>
              <a:rPr u="none"/>
              <a:t>sekä terveyspalveluihin </a:t>
            </a:r>
            <a:r>
              <a:t>hakeutuminen</a:t>
            </a:r>
            <a:r>
              <a:rPr u="none"/>
              <a:t> ovat globalisoitumassa </a:t>
            </a:r>
            <a:endParaRPr u="none"/>
          </a:p>
          <a:p>
            <a:pPr marL="189737" indent="-189737" defTabSz="758951">
              <a:spcBef>
                <a:spcPts val="800"/>
              </a:spcBef>
              <a:defRPr sz="2324" u="sng"/>
            </a:pPr>
            <a:r>
              <a:t>etätyöskentely</a:t>
            </a:r>
            <a:r>
              <a:rPr u="none"/>
              <a:t> lisääntynee voimakkaasti ja osa esim. diagnoosin määrityksestä voidaan tehdä toisesta maasta käsin </a:t>
            </a:r>
            <a:endParaRPr u="none"/>
          </a:p>
          <a:p>
            <a:pPr marL="189737" indent="-189737" defTabSz="758951">
              <a:spcBef>
                <a:spcPts val="800"/>
              </a:spcBef>
              <a:defRPr sz="2324" u="sng"/>
            </a:pPr>
            <a:r>
              <a:t>terveysturismi</a:t>
            </a:r>
            <a:r>
              <a:rPr u="none"/>
              <a:t> on kasvava ala myös Suomessa ja lähialueilla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1084880" y="629761"/>
            <a:ext cx="6747334" cy="85725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Muuttuva terveys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604434" y="1741623"/>
            <a:ext cx="7708227" cy="433405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terveysongelmat ovat erilaisia eri valtioissa riippuen </a:t>
            </a:r>
            <a:r>
              <a:rPr u="sng"/>
              <a:t>valtion kehitysasteesta</a:t>
            </a:r>
            <a:endParaRPr u="sng"/>
          </a:p>
          <a:p>
            <a:pPr>
              <a:defRPr b="1" sz="2200"/>
            </a:pPr>
            <a:r>
              <a:t>epidemiologinen transitio = </a:t>
            </a:r>
            <a:r>
              <a:rPr b="0"/>
              <a:t>pitkän ajan kuluessa tapahtuva vaiheittainen muutos jonkin valtion sairauskirjossa</a:t>
            </a:r>
            <a:r>
              <a:t> 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200"/>
            </a:pPr>
            <a:r>
              <a:t>liittyy väestölliseen muuntumiseen eli syntyvyyden ja kuolleisuuden sekä väkiluvun muuttumiseen 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200"/>
            </a:pPr>
            <a:r>
              <a:t>korkeasta syntyvyydestä ja kuolleisuudesta siirrytään vaiheittain matalaan syntyvyyteen ja kuolleisuuteen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200"/>
            </a:pPr>
            <a:r>
              <a:t>jokainen valtio etenee omaa tahtiaan</a:t>
            </a:r>
          </a:p>
          <a:p>
            <a:pPr lvl="1" marL="685800" indent="-228600">
              <a:spcBef>
                <a:spcPts val="500"/>
              </a:spcBef>
              <a:buFontTx/>
              <a:buChar char="-"/>
              <a:defRPr sz="2200"/>
            </a:pPr>
            <a:r>
              <a:t>väestön tautitaakka muuttuu </a:t>
            </a:r>
            <a:r>
              <a:rPr u="sng"/>
              <a:t>lasten tartuntataudeista ikääntyvien elintasosairauksiksi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creen Shot 2020-11-11 at 12.11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983"/>
            <a:ext cx="9144000" cy="5994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991890" y="535949"/>
            <a:ext cx="6747335" cy="780584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Terveyserojen mittareita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926308" y="1738213"/>
            <a:ext cx="7291383" cy="4227696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sz="2024"/>
            </a:pPr>
            <a:r>
              <a:t>monet terveyskysymykset liittyvät suoraan tai epäsuorasti </a:t>
            </a:r>
            <a:r>
              <a:rPr u="sng"/>
              <a:t>yhteiskunnan taloudelliseen ja sosiaaliseen kehitystasoon</a:t>
            </a:r>
            <a:endParaRPr u="sng"/>
          </a:p>
          <a:p>
            <a:pPr marL="210311" indent="-210311" defTabSz="841247">
              <a:spcBef>
                <a:spcPts val="900"/>
              </a:spcBef>
              <a:defRPr sz="2024"/>
            </a:pPr>
            <a:r>
              <a:t>kehittyneisyyttä voidaan mitata erilaisilla mittareilla</a:t>
            </a:r>
          </a:p>
          <a:p>
            <a:pPr marL="210311" indent="-210311" defTabSz="841247">
              <a:spcBef>
                <a:spcPts val="900"/>
              </a:spcBef>
              <a:defRPr b="1" sz="2024"/>
            </a:pPr>
            <a:r>
              <a:t>bruttokansantuote, BKT </a:t>
            </a:r>
          </a:p>
          <a:p>
            <a:pPr lvl="1" marL="630936" indent="-210311" defTabSz="841247">
              <a:spcBef>
                <a:spcPts val="400"/>
              </a:spcBef>
              <a:buFontTx/>
              <a:buChar char="-"/>
              <a:defRPr sz="2024"/>
            </a:pPr>
            <a:r>
              <a:t>jossakin valtiossa vuoden aikana tuotettujen lopputuotteiden ja -palveluiden yhteisarvo asukasta kohden</a:t>
            </a:r>
          </a:p>
          <a:p>
            <a:pPr lvl="1" marL="630936" indent="-210311" defTabSz="841247">
              <a:spcBef>
                <a:spcPts val="400"/>
              </a:spcBef>
              <a:buFontTx/>
              <a:buChar char="-"/>
              <a:defRPr sz="2024"/>
            </a:pPr>
            <a:r>
              <a:t>jako matalan, keskitason ja korkean tulotason valtioihin</a:t>
            </a:r>
          </a:p>
          <a:p>
            <a:pPr marL="210311" indent="-210311" defTabSz="841247">
              <a:spcBef>
                <a:spcPts val="900"/>
              </a:spcBef>
              <a:defRPr b="1" sz="2024"/>
            </a:pPr>
            <a:r>
              <a:t>inhimillisen kehityksen indeksi, HDI</a:t>
            </a:r>
          </a:p>
          <a:p>
            <a:pPr lvl="1" marL="630936" indent="-210311" defTabSz="841247">
              <a:spcBef>
                <a:spcPts val="400"/>
              </a:spcBef>
              <a:buFontTx/>
              <a:buChar char="-"/>
              <a:defRPr sz="2024"/>
            </a:pPr>
            <a:r>
              <a:t>huomioi vastasyntyneen elinajanodotteen, koulutuksen keston ja ostovoimakorjatun BKT: n  asukasta kohden</a:t>
            </a:r>
          </a:p>
          <a:p>
            <a:pPr lvl="1" marL="630936" indent="-210311" defTabSz="841247">
              <a:spcBef>
                <a:spcPts val="400"/>
              </a:spcBef>
              <a:buFontTx/>
              <a:buChar char="-"/>
              <a:defRPr sz="2024"/>
            </a:pPr>
            <a:r>
              <a:t>jako matalan, keskitason, korkean ja hyvin korkean  	     tulotason valtioihin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Screen Shot 2020-11-11 at 12.26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4988" y="893210"/>
            <a:ext cx="9481771" cy="525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898900" y="867906"/>
            <a:ext cx="7160219" cy="1022064"/>
          </a:xfrm>
          <a:prstGeom prst="rect">
            <a:avLst/>
          </a:prstGeom>
        </p:spPr>
        <p:txBody>
          <a:bodyPr/>
          <a:lstStyle>
            <a:lvl1pPr algn="ctr" defTabSz="777240">
              <a:defRPr b="1" sz="3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Köyhyyden vaikutuksia terveyteen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759415" y="2292921"/>
            <a:ext cx="8012625" cy="4216366"/>
          </a:xfrm>
          <a:prstGeom prst="rect">
            <a:avLst/>
          </a:prstGeom>
        </p:spPr>
        <p:txBody>
          <a:bodyPr/>
          <a:lstStyle/>
          <a:p>
            <a:pPr>
              <a:defRPr b="1" sz="2200"/>
            </a:pPr>
            <a:r>
              <a:t>absoluuttinen eli äärimmäinen köyhyys = </a:t>
            </a:r>
            <a:br/>
            <a:r>
              <a:rPr b="0"/>
              <a:t>tilanne, jossa ravinnon, vaatetuksen ja asumisen vähimmäisedellytykset eivät täyty</a:t>
            </a:r>
            <a:endParaRPr b="0"/>
          </a:p>
          <a:p>
            <a:pPr>
              <a:defRPr b="1" sz="2200"/>
            </a:pPr>
            <a:r>
              <a:t>suhteellinen köyhyys = </a:t>
            </a:r>
            <a:br/>
            <a:r>
              <a:rPr b="0"/>
              <a:t>yksilön tai väestöryhmän selkeä huono-osaisuus saman valtion keskimääräiseen tasoon verrattuna</a:t>
            </a:r>
            <a:endParaRPr b="0"/>
          </a:p>
          <a:p>
            <a:pPr>
              <a:defRPr sz="2200"/>
            </a:pPr>
            <a:r>
              <a:t>köyhyyden eri muotoja tavataan kaikkialla maailmassa sekä korkean että alhaisen kehitystason valtioissa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20-11-11 at 12.27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5293" y="0"/>
            <a:ext cx="643341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82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898900" y="588935"/>
            <a:ext cx="7160219" cy="1022065"/>
          </a:xfrm>
          <a:prstGeom prst="rect">
            <a:avLst/>
          </a:prstGeom>
        </p:spPr>
        <p:txBody>
          <a:bodyPr/>
          <a:lstStyle>
            <a:lvl1pPr algn="ctr" defTabSz="777240">
              <a:defRPr b="1" sz="3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Köyhyyden vaikutuksia terveyteen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823503" y="1986581"/>
            <a:ext cx="7496994" cy="3539772"/>
          </a:xfrm>
          <a:prstGeom prst="rect">
            <a:avLst/>
          </a:prstGeom>
        </p:spPr>
        <p:txBody>
          <a:bodyPr/>
          <a:lstStyle/>
          <a:p>
            <a:pPr marL="182880" indent="-182880" defTabSz="731520">
              <a:lnSpc>
                <a:spcPct val="81000"/>
              </a:lnSpc>
              <a:spcBef>
                <a:spcPts val="800"/>
              </a:spcBef>
              <a:defRPr sz="2080"/>
            </a:pPr>
            <a:r>
              <a:t>köyhyys </a:t>
            </a:r>
            <a:r>
              <a:rPr u="sng"/>
              <a:t>lisää nälkää ja tartuntatauteja</a:t>
            </a:r>
            <a:endParaRPr u="sng"/>
          </a:p>
          <a:p>
            <a:pPr lvl="1" marL="548640" indent="-182880" defTabSz="731520">
              <a:lnSpc>
                <a:spcPct val="81000"/>
              </a:lnSpc>
              <a:spcBef>
                <a:spcPts val="400"/>
              </a:spcBef>
              <a:buFontTx/>
              <a:buChar char="-"/>
              <a:defRPr sz="1840"/>
            </a:pPr>
            <a:r>
              <a:t>tartuntataudit vaarantavat terveyttä ja aiheuttavat aliravitsemuksen ohella suuren osan kuolleisuudesta matalan tulotason maissa  </a:t>
            </a:r>
            <a:endParaRPr sz="1920"/>
          </a:p>
          <a:p>
            <a:pPr marL="182880" indent="-182880" defTabSz="731520">
              <a:lnSpc>
                <a:spcPct val="81000"/>
              </a:lnSpc>
              <a:spcBef>
                <a:spcPts val="800"/>
              </a:spcBef>
              <a:defRPr sz="2080"/>
            </a:pPr>
            <a:r>
              <a:t>köyhyys ja aliravitsemus </a:t>
            </a:r>
            <a:r>
              <a:rPr u="sng"/>
              <a:t>vaikuttavat yhdessä yhteiskuntaan</a:t>
            </a:r>
            <a:r>
              <a:t> sen kaikilla tasoilla</a:t>
            </a:r>
          </a:p>
          <a:p>
            <a:pPr lvl="1" marL="548640" indent="-182880" defTabSz="731520">
              <a:lnSpc>
                <a:spcPct val="81000"/>
              </a:lnSpc>
              <a:spcBef>
                <a:spcPts val="400"/>
              </a:spcBef>
              <a:buFontTx/>
              <a:buChar char="-"/>
              <a:defRPr sz="1840"/>
            </a:pPr>
            <a:r>
              <a:t>esim. lasten kasvun ja kehityksen häiriöt, kuten oppimisvaikeudet, voivat johtaa koulunkäynnin keskeyttämiseen ja ylläpitää siten väestön alhaista koulutustasoa  </a:t>
            </a:r>
            <a:endParaRPr sz="1920"/>
          </a:p>
          <a:p>
            <a:pPr marL="182880" indent="-182880" defTabSz="731520">
              <a:lnSpc>
                <a:spcPct val="81000"/>
              </a:lnSpc>
              <a:spcBef>
                <a:spcPts val="800"/>
              </a:spcBef>
              <a:defRPr sz="2080"/>
            </a:pPr>
            <a:r>
              <a:t>köyhyys voi </a:t>
            </a:r>
            <a:r>
              <a:rPr u="sng"/>
              <a:t>vähentää yksilön mahdollisuuksia huolehtia omasta terveydestään</a:t>
            </a:r>
            <a:endParaRPr u="sng"/>
          </a:p>
          <a:p>
            <a:pPr lvl="1" marL="548640" indent="-182880" defTabSz="731520">
              <a:lnSpc>
                <a:spcPct val="81000"/>
              </a:lnSpc>
              <a:spcBef>
                <a:spcPts val="400"/>
              </a:spcBef>
              <a:buFontTx/>
              <a:buChar char="-"/>
              <a:defRPr sz="1840"/>
            </a:pPr>
            <a:r>
              <a:t>kroonisten tautien ehkäisy ja hoito voi olla riittämätöntä      myös korkean tulotason maissa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