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/>
            <a:r>
              <a:t>Muokkaa ots. perustyyl. napsautt.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</a:lstStyle>
          <a:p>
            <a:pPr/>
            <a:r>
              <a:t>Muokkaa alaotsikon perustyyliä napsautt.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Muokkaa ots. perustyyl. napsautt.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Muokkaa tekstin perustyylejä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pPr/>
            <a:r>
              <a:t>Muokkaa ots. perustyyl. napsautt.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pPr/>
            <a:r>
              <a:t>Muokkaa tekstin perustyylejä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xfrm>
            <a:off x="8291328" y="6429694"/>
            <a:ext cx="224023" cy="2184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Muokkaa ots. perustyyl. napsautt.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Muokkaa tekstin perustyylejä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/>
            <a:r>
              <a:t>Muokkaa ots. perustyyl. napsautt.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</a:lstStyle>
          <a:p>
            <a:pPr/>
            <a:r>
              <a:t>Muokkaa tekstin perustyylejä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Muokkaa ots. perustyyl. napsautt.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Muokkaa tekstin perustyylejä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Muokkaa ots. perustyyl. napsautt.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1800"/>
            </a:lvl1pPr>
          </a:lstStyle>
          <a:p>
            <a:pPr/>
            <a:r>
              <a:t>Muokkaa tekstin perustyylejä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18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Muokkaa ots. perustyyl. napsautt.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Muokkaa ots. perustyyl. napsautt.</a:t>
            </a:r>
          </a:p>
        </p:txBody>
      </p:sp>
      <p:sp>
        <p:nvSpPr>
          <p:cNvPr id="73" name="Shape 73"/>
          <p:cNvSpPr/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pPr/>
            <a:r>
              <a:t>Muokkaa tekstin perustyylejä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74" name="Shape 74"/>
          <p:cNvSpPr/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Muokkaa ots. perustyyl. napsautt.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</a:lstStyle>
          <a:p>
            <a:pPr/>
            <a:r>
              <a:t>Muokkaa tekstin perustyylejä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Muokkaa ots. perustyyl. napsautt.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Muokkaa tekstin perustyylejä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291328" y="6429693"/>
            <a:ext cx="224023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196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ctrTitle"/>
          </p:nvPr>
        </p:nvSpPr>
        <p:spPr>
          <a:xfrm>
            <a:off x="836367" y="1395128"/>
            <a:ext cx="7471266" cy="1730364"/>
          </a:xfrm>
          <a:prstGeom prst="rect">
            <a:avLst/>
          </a:prstGeom>
        </p:spPr>
        <p:txBody>
          <a:bodyPr/>
          <a:lstStyle>
            <a:lvl1pPr>
              <a:defRPr b="1" sz="4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Terveyden ja sairauden modernin ajan historiaa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196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xfrm>
            <a:off x="-116504" y="236041"/>
            <a:ext cx="9033582" cy="1022888"/>
          </a:xfrm>
          <a:prstGeom prst="rect">
            <a:avLst/>
          </a:prstGeom>
        </p:spPr>
        <p:txBody>
          <a:bodyPr/>
          <a:lstStyle>
            <a:lvl1pPr algn="ctr" defTabSz="576071">
              <a:defRPr b="1" sz="3359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Desinfektio, antiseptiikka, aseptiikka, hygienia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xfrm>
            <a:off x="599327" y="1630549"/>
            <a:ext cx="8340902" cy="4597107"/>
          </a:xfrm>
          <a:prstGeom prst="rect">
            <a:avLst/>
          </a:prstGeom>
        </p:spPr>
        <p:txBody>
          <a:bodyPr/>
          <a:lstStyle/>
          <a:p>
            <a:pPr marL="120014" indent="-120014" defTabSz="480059">
              <a:lnSpc>
                <a:spcPct val="80000"/>
              </a:lnSpc>
              <a:spcBef>
                <a:spcPts val="400"/>
              </a:spcBef>
              <a:defRPr sz="1960"/>
            </a:pPr>
            <a:r>
              <a:rPr b="1"/>
              <a:t>Desinfektio</a:t>
            </a:r>
            <a:r>
              <a:t> = käsien, esineiden ja tilojen puhdistaminen mikrobeista</a:t>
            </a:r>
          </a:p>
          <a:p>
            <a:pPr marL="120014" indent="-120014" defTabSz="480059">
              <a:lnSpc>
                <a:spcPct val="80000"/>
              </a:lnSpc>
              <a:spcBef>
                <a:spcPts val="400"/>
              </a:spcBef>
              <a:defRPr sz="1960"/>
            </a:pPr>
          </a:p>
          <a:p>
            <a:pPr marL="120014" indent="-120014" defTabSz="480059">
              <a:lnSpc>
                <a:spcPct val="80000"/>
              </a:lnSpc>
              <a:spcBef>
                <a:spcPts val="400"/>
              </a:spcBef>
              <a:defRPr sz="1960"/>
            </a:pPr>
            <a:r>
              <a:rPr b="1"/>
              <a:t>Antiseptiikka</a:t>
            </a:r>
            <a:r>
              <a:t> = pieneliöiden vähentäminen antiseptisten aineiden avulla</a:t>
            </a:r>
          </a:p>
          <a:p>
            <a:pPr marL="120014" indent="-120014" defTabSz="480059">
              <a:lnSpc>
                <a:spcPct val="80000"/>
              </a:lnSpc>
              <a:spcBef>
                <a:spcPts val="400"/>
              </a:spcBef>
              <a:defRPr sz="1960"/>
            </a:pPr>
          </a:p>
          <a:p>
            <a:pPr marL="120014" indent="-120014" defTabSz="480059">
              <a:lnSpc>
                <a:spcPct val="80000"/>
              </a:lnSpc>
              <a:spcBef>
                <a:spcPts val="400"/>
              </a:spcBef>
              <a:defRPr sz="1960"/>
            </a:pPr>
            <a:r>
              <a:rPr b="1"/>
              <a:t>Aseptiikka</a:t>
            </a:r>
            <a:r>
              <a:t> = menettelytavat, joiden avulla pyritään toimimaan ilman mikrobeja esim. leikkaussalissa tai lääkkeitä valmistaessa</a:t>
            </a:r>
          </a:p>
          <a:p>
            <a:pPr marL="120014" indent="-120014" defTabSz="480059">
              <a:lnSpc>
                <a:spcPct val="80000"/>
              </a:lnSpc>
              <a:spcBef>
                <a:spcPts val="400"/>
              </a:spcBef>
              <a:defRPr sz="1960"/>
            </a:pPr>
          </a:p>
          <a:p>
            <a:pPr marL="120014" indent="-120014" defTabSz="480059">
              <a:lnSpc>
                <a:spcPct val="80000"/>
              </a:lnSpc>
              <a:spcBef>
                <a:spcPts val="400"/>
              </a:spcBef>
              <a:defRPr sz="1960"/>
            </a:pPr>
            <a:r>
              <a:rPr b="1"/>
              <a:t>Hygienia</a:t>
            </a:r>
            <a:r>
              <a:t> = elinympäristön säilyttämisestä puhtaana siten, ettei esim. kohdata mikrobeja vaarallisissa tilanteissa</a:t>
            </a:r>
          </a:p>
          <a:p>
            <a:pPr marL="120014" indent="-120014" defTabSz="480059">
              <a:lnSpc>
                <a:spcPct val="80000"/>
              </a:lnSpc>
              <a:spcBef>
                <a:spcPts val="400"/>
              </a:spcBef>
              <a:defRPr sz="1960"/>
            </a:pPr>
          </a:p>
          <a:p>
            <a:pPr marL="120014" indent="-120014" defTabSz="480059">
              <a:lnSpc>
                <a:spcPct val="80000"/>
              </a:lnSpc>
              <a:spcBef>
                <a:spcPts val="400"/>
              </a:spcBef>
              <a:defRPr sz="1960"/>
            </a:pPr>
            <a:r>
              <a:t>Henkilökohtaiseen puhtauteen ja hygieniaan alettiin kiinnittää huomiota Euroopassa vasta 1700- ja 1800-lukujen kuluessa</a:t>
            </a:r>
          </a:p>
          <a:p>
            <a:pPr marL="120014" indent="-120014" defTabSz="480059">
              <a:lnSpc>
                <a:spcPct val="80000"/>
              </a:lnSpc>
              <a:spcBef>
                <a:spcPts val="400"/>
              </a:spcBef>
              <a:defRPr sz="1960"/>
            </a:pPr>
          </a:p>
          <a:p>
            <a:pPr marL="120014" indent="-120014" defTabSz="480059">
              <a:lnSpc>
                <a:spcPct val="80000"/>
              </a:lnSpc>
              <a:spcBef>
                <a:spcPts val="400"/>
              </a:spcBef>
              <a:defRPr sz="1960"/>
            </a:pPr>
            <a:r>
              <a:t>Vasta 1900-luvun kuluessa päivittäinen käsien peseminen, suihkussa käyminen ja kylpeminen sekä alusvaatteiden vaihtaminen muodostuivat kaikilta odotetuiksi käytöstavoiksi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196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creen Shot 2021-03-09 at 14.44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1659"/>
            <a:ext cx="9144000" cy="5514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196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xfrm>
            <a:off x="891152" y="606156"/>
            <a:ext cx="7361695" cy="1022888"/>
          </a:xfrm>
          <a:prstGeom prst="rect">
            <a:avLst/>
          </a:prstGeom>
        </p:spPr>
        <p:txBody>
          <a:bodyPr/>
          <a:lstStyle>
            <a:lvl1pPr algn="ctr" defTabSz="576071">
              <a:defRPr b="1" sz="3359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1900-luvun lääketieteen menestystarina</a:t>
            </a:r>
          </a:p>
        </p:txBody>
      </p:sp>
      <p:sp>
        <p:nvSpPr>
          <p:cNvPr id="161" name="Shape 161"/>
          <p:cNvSpPr/>
          <p:nvPr>
            <p:ph type="body" sz="half" idx="1"/>
          </p:nvPr>
        </p:nvSpPr>
        <p:spPr>
          <a:xfrm>
            <a:off x="562214" y="1963039"/>
            <a:ext cx="8019572" cy="2931922"/>
          </a:xfrm>
          <a:prstGeom prst="rect">
            <a:avLst/>
          </a:prstGeom>
        </p:spPr>
        <p:txBody>
          <a:bodyPr/>
          <a:lstStyle/>
          <a:p>
            <a:pPr marL="123444" indent="-123444" defTabSz="493776">
              <a:lnSpc>
                <a:spcPct val="100000"/>
              </a:lnSpc>
              <a:spcBef>
                <a:spcPts val="500"/>
              </a:spcBef>
              <a:defRPr sz="2016"/>
            </a:pPr>
            <a:r>
              <a:t>keskeinen ilmiö oli monien </a:t>
            </a:r>
            <a:r>
              <a:rPr u="sng"/>
              <a:t>tartuntatautien vähentyminen</a:t>
            </a:r>
            <a:r>
              <a:t> ja sitä seurannut imeväis- ja lapsikuolleisuuden jyrkkä lasku sekä eliniän pidentyminen ja väestön vanheneminen erityisesti teollisuusmaissa</a:t>
            </a:r>
            <a:endParaRPr u="sng"/>
          </a:p>
          <a:p>
            <a:pPr marL="123444" indent="-123444" defTabSz="493776">
              <a:lnSpc>
                <a:spcPct val="100000"/>
              </a:lnSpc>
              <a:spcBef>
                <a:spcPts val="500"/>
              </a:spcBef>
              <a:defRPr sz="2016"/>
            </a:pPr>
            <a:r>
              <a:t>väestössä yleistyneet </a:t>
            </a:r>
            <a:r>
              <a:rPr u="sng"/>
              <a:t>elämäntapasairaudet</a:t>
            </a:r>
            <a:r>
              <a:t> eivät olleet selitettävissä spesifin etiologian avulla vaan edellyttivät uutta tutkimusta</a:t>
            </a:r>
          </a:p>
          <a:p>
            <a:pPr marL="123444" indent="-123444" defTabSz="493776">
              <a:lnSpc>
                <a:spcPct val="100000"/>
              </a:lnSpc>
              <a:spcBef>
                <a:spcPts val="500"/>
              </a:spcBef>
              <a:defRPr b="1" sz="2016"/>
            </a:pPr>
            <a:r>
              <a:t>multietiologinen teoria </a:t>
            </a:r>
            <a:r>
              <a:rPr b="0"/>
              <a:t>= sairaudet johtuvat </a:t>
            </a:r>
            <a:r>
              <a:rPr b="0" u="sng"/>
              <a:t>monista eri tekijöistä</a:t>
            </a:r>
            <a:r>
              <a:rPr b="0"/>
              <a:t>, kuten perimästä, ympäristöstä ja elämäntavoista sekä niiden yhteisvaikutuksesta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196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376653" y="606156"/>
            <a:ext cx="8689788" cy="1022888"/>
          </a:xfrm>
          <a:prstGeom prst="rect">
            <a:avLst/>
          </a:prstGeom>
        </p:spPr>
        <p:txBody>
          <a:bodyPr/>
          <a:lstStyle>
            <a:lvl1pPr algn="ctr" defTabSz="610361">
              <a:defRPr b="1" sz="3559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1900-luvun lääketieteen menestystarina</a:t>
            </a:r>
          </a:p>
        </p:txBody>
      </p:sp>
      <p:sp>
        <p:nvSpPr>
          <p:cNvPr id="164" name="Shape 164"/>
          <p:cNvSpPr/>
          <p:nvPr>
            <p:ph type="body" sz="half" idx="1"/>
          </p:nvPr>
        </p:nvSpPr>
        <p:spPr>
          <a:xfrm>
            <a:off x="601726" y="1922649"/>
            <a:ext cx="8028404" cy="2847932"/>
          </a:xfrm>
          <a:prstGeom prst="rect">
            <a:avLst/>
          </a:prstGeom>
        </p:spPr>
        <p:txBody>
          <a:bodyPr/>
          <a:lstStyle/>
          <a:p>
            <a:pPr marL="123444" indent="-123444" defTabSz="493776">
              <a:lnSpc>
                <a:spcPct val="100000"/>
              </a:lnSpc>
              <a:spcBef>
                <a:spcPts val="500"/>
              </a:spcBef>
              <a:defRPr sz="2016" u="sng"/>
            </a:pPr>
            <a:r>
              <a:t>puutostautien</a:t>
            </a:r>
            <a:r>
              <a:rPr u="none"/>
              <a:t> syntymekanismien tunteminen ja vitamiinien löytyminen mahdollistivat näiden tautien tehokkaan torjumisen 1930-luvulta lähtien</a:t>
            </a:r>
            <a:endParaRPr u="none"/>
          </a:p>
          <a:p>
            <a:pPr marL="123444" indent="-123444" defTabSz="493776">
              <a:lnSpc>
                <a:spcPct val="100000"/>
              </a:lnSpc>
              <a:spcBef>
                <a:spcPts val="500"/>
              </a:spcBef>
              <a:defRPr sz="2016" u="sng"/>
            </a:pPr>
            <a:r>
              <a:t>fluoriyhdisteiden</a:t>
            </a:r>
            <a:r>
              <a:rPr u="none"/>
              <a:t> huomattiin torjuvan tehokkaasti hammasmätää ja kariesta, joten niitä alettiin lisätä juomaveteen ja hammastahnaan 1940-luvulta lähtien</a:t>
            </a:r>
            <a:endParaRPr u="none"/>
          </a:p>
          <a:p>
            <a:pPr marL="123444" indent="-123444" defTabSz="493776">
              <a:lnSpc>
                <a:spcPct val="100000"/>
              </a:lnSpc>
              <a:spcBef>
                <a:spcPts val="500"/>
              </a:spcBef>
              <a:defRPr sz="2016" u="sng"/>
            </a:pPr>
            <a:r>
              <a:t>uusia tutkimusmenetelmiä</a:t>
            </a:r>
            <a:r>
              <a:rPr u="none"/>
              <a:t>, kuten EKG, EEG ja monet kemialliset ja mikrobiologiset analyysi-menetelmät, otettiin käyttöön läpi 1900-luvun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196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891151" y="620670"/>
            <a:ext cx="7361695" cy="1022888"/>
          </a:xfrm>
          <a:prstGeom prst="rect">
            <a:avLst/>
          </a:prstGeom>
        </p:spPr>
        <p:txBody>
          <a:bodyPr/>
          <a:lstStyle>
            <a:lvl1pPr algn="ctr" defTabSz="576071">
              <a:defRPr b="1" sz="3359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1900-luvun lääketieteen menestystarina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xfrm>
            <a:off x="641945" y="1966192"/>
            <a:ext cx="7860109" cy="3564738"/>
          </a:xfrm>
          <a:prstGeom prst="rect">
            <a:avLst/>
          </a:prstGeom>
        </p:spPr>
        <p:txBody>
          <a:bodyPr/>
          <a:lstStyle/>
          <a:p>
            <a:pPr marL="113157" indent="-113157" defTabSz="452628">
              <a:lnSpc>
                <a:spcPct val="100000"/>
              </a:lnSpc>
              <a:spcBef>
                <a:spcPts val="400"/>
              </a:spcBef>
              <a:defRPr sz="1848"/>
            </a:pPr>
            <a:r>
              <a:t>lääkärien käytettävissä olevan </a:t>
            </a:r>
            <a:r>
              <a:rPr u="sng"/>
              <a:t>tiedon määrä kasvoi </a:t>
            </a:r>
            <a:r>
              <a:t>valtavasti, mikä johti yhä erikoistuneempaan ja usein myös kalliimpaan hoitoon</a:t>
            </a:r>
          </a:p>
          <a:p>
            <a:pPr marL="113157" indent="-113157" defTabSz="452628">
              <a:lnSpc>
                <a:spcPct val="100000"/>
              </a:lnSpc>
              <a:spcBef>
                <a:spcPts val="400"/>
              </a:spcBef>
              <a:defRPr sz="1848"/>
            </a:pPr>
            <a:r>
              <a:t>sulfalääkkeiden, penisilliinin ja muiden </a:t>
            </a:r>
            <a:r>
              <a:rPr u="sng"/>
              <a:t>antibioottien</a:t>
            </a:r>
            <a:r>
              <a:t> kehittyminen mullisti bakteerien aiheuttamien infektiotautien hoidon</a:t>
            </a:r>
          </a:p>
          <a:p>
            <a:pPr marL="113157" indent="-113157" defTabSz="452628">
              <a:lnSpc>
                <a:spcPct val="100000"/>
              </a:lnSpc>
              <a:spcBef>
                <a:spcPts val="400"/>
              </a:spcBef>
              <a:defRPr sz="1848"/>
            </a:pPr>
            <a:r>
              <a:t>mm. insuliinilla ja ensimmäisillä verenpaine- ja psykoosilääkkeillä oli tärkeä merkitys kroonisten sairauksien hoidossa ja uusien sairauksien ehkäisyssä</a:t>
            </a:r>
          </a:p>
          <a:p>
            <a:pPr marL="113157" indent="-113157" defTabSz="452628">
              <a:lnSpc>
                <a:spcPct val="100000"/>
              </a:lnSpc>
              <a:spcBef>
                <a:spcPts val="400"/>
              </a:spcBef>
              <a:defRPr sz="1848" u="sng"/>
            </a:pPr>
            <a:r>
              <a:t>teollinen lääkkeiden tuotanto</a:t>
            </a:r>
            <a:r>
              <a:rPr u="none"/>
              <a:t> laajeni nopeasti, mutta se nosti esiin mm. lääketieteen etiikkaan liittyviä kysymyksiä</a:t>
            </a:r>
            <a:endParaRPr u="none"/>
          </a:p>
          <a:p>
            <a:pPr marL="113157" indent="-113157" defTabSz="452628">
              <a:lnSpc>
                <a:spcPct val="100000"/>
              </a:lnSpc>
              <a:spcBef>
                <a:spcPts val="400"/>
              </a:spcBef>
              <a:defRPr sz="1848"/>
            </a:pPr>
            <a:r>
              <a:t>lääketieteellisen teknologian, kuten tehohoidon ja elinsiirtojen, kehittyminen pelasti yhä useampia ihmishenkiä sekä johti </a:t>
            </a:r>
            <a:r>
              <a:rPr u="sng"/>
              <a:t>voimistuvaan erikoistumiseen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196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891151" y="486412"/>
            <a:ext cx="7361695" cy="1022888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Rokotukset</a:t>
            </a:r>
          </a:p>
        </p:txBody>
      </p:sp>
      <p:sp>
        <p:nvSpPr>
          <p:cNvPr id="170" name="Shape 170"/>
          <p:cNvSpPr/>
          <p:nvPr>
            <p:ph type="body" sz="half" idx="1"/>
          </p:nvPr>
        </p:nvSpPr>
        <p:spPr>
          <a:xfrm>
            <a:off x="571147" y="1632307"/>
            <a:ext cx="4826458" cy="4224020"/>
          </a:xfrm>
          <a:prstGeom prst="rect">
            <a:avLst/>
          </a:prstGeom>
        </p:spPr>
        <p:txBody>
          <a:bodyPr/>
          <a:lstStyle/>
          <a:p>
            <a:pPr marL="96012" indent="-96012" defTabSz="384047">
              <a:lnSpc>
                <a:spcPct val="100000"/>
              </a:lnSpc>
              <a:spcBef>
                <a:spcPts val="300"/>
              </a:spcBef>
              <a:defRPr sz="1848"/>
            </a:pPr>
            <a:r>
              <a:t>Isorokkorokotus oli ensimmäisiä rokotuksia, ja se tehosi hyvin isorokkoepidemioihin</a:t>
            </a:r>
          </a:p>
          <a:p>
            <a:pPr marL="96012" indent="-96012" defTabSz="384047">
              <a:lnSpc>
                <a:spcPct val="100000"/>
              </a:lnSpc>
              <a:spcBef>
                <a:spcPts val="300"/>
              </a:spcBef>
              <a:defRPr sz="1848"/>
            </a:pPr>
          </a:p>
          <a:p>
            <a:pPr marL="96012" indent="-96012" defTabSz="384047">
              <a:lnSpc>
                <a:spcPct val="100000"/>
              </a:lnSpc>
              <a:spcBef>
                <a:spcPts val="300"/>
              </a:spcBef>
              <a:defRPr sz="1848"/>
            </a:pPr>
            <a:r>
              <a:t>Epidemiat kuitenkin alkoivat uusiutumaan, sillä isorokkorokote ei ollut pysyvä, ja uusintarokotteita tarvittiin</a:t>
            </a:r>
          </a:p>
          <a:p>
            <a:pPr marL="96012" indent="-96012" defTabSz="384047">
              <a:lnSpc>
                <a:spcPct val="100000"/>
              </a:lnSpc>
              <a:spcBef>
                <a:spcPts val="300"/>
              </a:spcBef>
              <a:defRPr sz="1848"/>
            </a:pPr>
          </a:p>
          <a:p>
            <a:pPr marL="96012" indent="-96012" defTabSz="384047">
              <a:lnSpc>
                <a:spcPct val="100000"/>
              </a:lnSpc>
              <a:spcBef>
                <a:spcPts val="300"/>
              </a:spcBef>
              <a:defRPr sz="1848"/>
            </a:pPr>
            <a:r>
              <a:t>Vapaaehtoiset rokotukset eivät riittäneet epidemioiden hillitsemiseksi, joten isorokkorokotus määrättiin useissa maissa pakolliseksi 1800-luvun aikana</a:t>
            </a:r>
          </a:p>
          <a:p>
            <a:pPr marL="96012" indent="-96012" defTabSz="384047">
              <a:lnSpc>
                <a:spcPct val="100000"/>
              </a:lnSpc>
              <a:spcBef>
                <a:spcPts val="300"/>
              </a:spcBef>
              <a:defRPr sz="1848"/>
            </a:pPr>
          </a:p>
          <a:p>
            <a:pPr marL="96012" indent="-96012" defTabSz="384047">
              <a:lnSpc>
                <a:spcPct val="100000"/>
              </a:lnSpc>
              <a:spcBef>
                <a:spcPts val="300"/>
              </a:spcBef>
              <a:defRPr sz="1848"/>
            </a:pPr>
            <a:r>
              <a:t>Poliorokotteella onnistuttiin hävittämään polio maailmasta lähes kokonaan</a:t>
            </a:r>
          </a:p>
        </p:txBody>
      </p:sp>
      <p:pic>
        <p:nvPicPr>
          <p:cNvPr id="171" name="Screen Shot 2021-03-09 at 12.23.16.png"/>
          <p:cNvPicPr>
            <a:picLocks noChangeAspect="1"/>
          </p:cNvPicPr>
          <p:nvPr/>
        </p:nvPicPr>
        <p:blipFill>
          <a:blip r:embed="rId2">
            <a:extLst/>
          </a:blip>
          <a:srcRect l="2896" t="0" r="9373" b="0"/>
          <a:stretch>
            <a:fillRect/>
          </a:stretch>
        </p:blipFill>
        <p:spPr>
          <a:xfrm>
            <a:off x="5681726" y="1600199"/>
            <a:ext cx="3037169" cy="4643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196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1052285" y="678726"/>
            <a:ext cx="7039428" cy="1022887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Mikroskooppi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629809" y="1450936"/>
            <a:ext cx="7583153" cy="4160668"/>
          </a:xfrm>
          <a:prstGeom prst="rect">
            <a:avLst/>
          </a:prstGeom>
        </p:spPr>
        <p:txBody>
          <a:bodyPr/>
          <a:lstStyle/>
          <a:p>
            <a:pPr marL="171450" indent="-171450">
              <a:defRPr sz="2500"/>
            </a:pPr>
          </a:p>
          <a:p>
            <a:pPr marL="171449" indent="-171449"/>
            <a:r>
              <a:t>Mikroskooppi kehitettiin jo 1600-luvulla</a:t>
            </a:r>
          </a:p>
          <a:p>
            <a:pPr marL="171449" indent="-171449"/>
            <a:r>
              <a:t>Vasta 1800-luvun alussa mikroskooppisten rakenteiden havainnoinnista tuli luotettavaa linssien valmistuksessa tapahtuneen kehityksen takia</a:t>
            </a:r>
          </a:p>
          <a:p>
            <a:pPr marL="171449" indent="-171449"/>
            <a:r>
              <a:t>Mikroskooppien avulla tutkijat saivat tietää, sairauksien spesifin sijainnin, soluissa eikä ruuminnesteissä ja, että taudit aiheuttavat soluissa tiettyjä muutoksia.</a:t>
            </a:r>
          </a:p>
        </p:txBody>
      </p:sp>
      <p:pic>
        <p:nvPicPr>
          <p:cNvPr id="12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800" y="4394200"/>
            <a:ext cx="2567821" cy="2610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196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1052285" y="678726"/>
            <a:ext cx="7039428" cy="1022887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Spesifi etiologia</a:t>
            </a:r>
          </a:p>
        </p:txBody>
      </p:sp>
      <p:sp>
        <p:nvSpPr>
          <p:cNvPr id="128" name="Shape 128"/>
          <p:cNvSpPr/>
          <p:nvPr>
            <p:ph type="body" sz="half" idx="1"/>
          </p:nvPr>
        </p:nvSpPr>
        <p:spPr>
          <a:xfrm>
            <a:off x="677496" y="1654136"/>
            <a:ext cx="8000963" cy="24761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</a:p>
          <a:p>
            <a:pPr>
              <a:defRPr b="1" sz="2400"/>
            </a:pPr>
            <a:r>
              <a:t>spesifi etiologia </a:t>
            </a:r>
            <a:r>
              <a:rPr b="0"/>
              <a:t>= jokaiselle sairaudelle on löydettävissä oma </a:t>
            </a:r>
            <a:r>
              <a:rPr b="0" u="sng"/>
              <a:t>erityinen syynsä</a:t>
            </a:r>
            <a:r>
              <a:rPr b="0"/>
              <a:t>, perustuu havaintoon mikrobien kyvystä aiheuttaa sairauksia</a:t>
            </a:r>
            <a:endParaRPr b="0"/>
          </a:p>
          <a:p>
            <a:pPr>
              <a:defRPr sz="2400"/>
            </a:pPr>
            <a:r>
              <a:t>mikrobit, kuten bakteerit, nousivat lääketieteessä keskeisiksi tarkastelun kohteiksi</a:t>
            </a:r>
          </a:p>
        </p:txBody>
      </p:sp>
      <p:pic>
        <p:nvPicPr>
          <p:cNvPr id="12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0" y="4036004"/>
            <a:ext cx="3417759" cy="2213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196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1204162" y="588012"/>
            <a:ext cx="6735676" cy="1022888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Epidemiologinen ajattelu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755137" y="1383068"/>
            <a:ext cx="7633726" cy="40918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800" u="sng"/>
            </a:pPr>
            <a:endParaRPr sz="1800"/>
          </a:p>
          <a:p>
            <a:pPr marL="110217" indent="-110217">
              <a:lnSpc>
                <a:spcPct val="100000"/>
              </a:lnSpc>
              <a:defRPr sz="2800"/>
            </a:pPr>
            <a:r>
              <a:rPr sz="1800"/>
              <a:t>Epidemiologia tarkoittaa terveys- ja lääketieteen alaa, joka tutkii terveyttä ja terveyteen liittyvien tekijöiden esiintyvyyttä, yhteyksiä ja syitä väestötasolla.</a:t>
            </a:r>
            <a:endParaRPr sz="1800"/>
          </a:p>
          <a:p>
            <a:pPr marL="110217" indent="-110217">
              <a:lnSpc>
                <a:spcPct val="100000"/>
              </a:lnSpc>
              <a:defRPr sz="2800"/>
            </a:pPr>
            <a:r>
              <a:rPr sz="1800"/>
              <a:t>Merkittävää epidemiologisen ajattelun kehitykselle oli se, että englantilainen lääkäri John Snow osoitti 1850-luvulla pelätyn koleran olevan spesifi tauti, jota aiheuttaa tietty tekijä (mikrobi), joka leviää saastuneen veden välityksellä. Ennen koleran luultiin tarttuvan vain fyysisesti koskemalla koleraa sairastavaa henkilöä.</a:t>
            </a:r>
            <a:endParaRPr sz="1800"/>
          </a:p>
          <a:p>
            <a:pPr marL="110217" indent="-110217">
              <a:lnSpc>
                <a:spcPct val="100000"/>
              </a:lnSpc>
              <a:defRPr sz="2800"/>
            </a:pPr>
            <a:r>
              <a:rPr sz="1800"/>
              <a:t>Myös lavantauti todettiin olevan saastuneen veden mukana leviävä tauti.</a:t>
            </a:r>
          </a:p>
        </p:txBody>
      </p:sp>
      <p:pic>
        <p:nvPicPr>
          <p:cNvPr id="13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200" y="4489450"/>
            <a:ext cx="4038600" cy="201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196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1204162" y="588012"/>
            <a:ext cx="6735676" cy="1022888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Epidemiologinen ajattelu</a:t>
            </a:r>
          </a:p>
        </p:txBody>
      </p:sp>
      <p:sp>
        <p:nvSpPr>
          <p:cNvPr id="136" name="Shape 136"/>
          <p:cNvSpPr/>
          <p:nvPr>
            <p:ph type="body" sz="half" idx="1"/>
          </p:nvPr>
        </p:nvSpPr>
        <p:spPr>
          <a:xfrm>
            <a:off x="691587" y="1588907"/>
            <a:ext cx="7760825" cy="29251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u="sng"/>
            </a:pPr>
          </a:p>
          <a:p>
            <a:pPr>
              <a:lnSpc>
                <a:spcPct val="100000"/>
              </a:lnSpc>
            </a:pPr>
            <a:r>
              <a:t>Lääketiede kehittyi vauhdikkaasti </a:t>
            </a:r>
            <a:r>
              <a:rPr u="sng"/>
              <a:t>teknologian kehityksen</a:t>
            </a:r>
            <a:r>
              <a:t> mukanaan tuomien uusien tutkimusvälineiden, kuten röntgenkuvauksen, sekä kehittyneiden </a:t>
            </a:r>
            <a:r>
              <a:rPr u="sng"/>
              <a:t>tilastollisten menetelmien</a:t>
            </a:r>
            <a:r>
              <a:t> ansiosta</a:t>
            </a:r>
          </a:p>
          <a:p>
            <a:pPr>
              <a:lnSpc>
                <a:spcPct val="100000"/>
              </a:lnSpc>
            </a:pPr>
            <a:r>
              <a:t>kansankielinen lääketieteen opetus laajeni ja lääkäreiden määrä kasvoi nopeasti</a:t>
            </a:r>
          </a:p>
        </p:txBody>
      </p:sp>
      <p:pic>
        <p:nvPicPr>
          <p:cNvPr id="13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9400" y="4197350"/>
            <a:ext cx="4038600" cy="201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196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950162" y="562612"/>
            <a:ext cx="7445834" cy="1022888"/>
          </a:xfrm>
          <a:prstGeom prst="rect">
            <a:avLst/>
          </a:prstGeom>
        </p:spPr>
        <p:txBody>
          <a:bodyPr/>
          <a:lstStyle>
            <a:lvl1pPr algn="ctr" defTabSz="576071">
              <a:defRPr b="1" sz="3359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1800-luvun tutkimusmenetelmät ja keksinnöt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691588" y="1640814"/>
            <a:ext cx="7962983" cy="4177588"/>
          </a:xfrm>
          <a:prstGeom prst="rect">
            <a:avLst/>
          </a:prstGeom>
        </p:spPr>
        <p:txBody>
          <a:bodyPr/>
          <a:lstStyle/>
          <a:p>
            <a:pPr marL="150876" indent="-150876" defTabSz="603504">
              <a:lnSpc>
                <a:spcPct val="100000"/>
              </a:lnSpc>
              <a:spcBef>
                <a:spcPts val="600"/>
              </a:spcBef>
              <a:defRPr sz="1848" u="sng"/>
            </a:pPr>
          </a:p>
          <a:p>
            <a:pPr marL="150876" indent="-150876" defTabSz="603504">
              <a:lnSpc>
                <a:spcPct val="100000"/>
              </a:lnSpc>
              <a:spcBef>
                <a:spcPts val="600"/>
              </a:spcBef>
              <a:defRPr sz="1848"/>
            </a:pPr>
            <a:r>
              <a:t>Käsin tunnustelu</a:t>
            </a:r>
          </a:p>
          <a:p>
            <a:pPr marL="150876" indent="-150876" defTabSz="603504">
              <a:lnSpc>
                <a:spcPct val="100000"/>
              </a:lnSpc>
              <a:spcBef>
                <a:spcPts val="600"/>
              </a:spcBef>
              <a:defRPr sz="1848"/>
            </a:pPr>
            <a:r>
              <a:t>Koputusäänien käyttö</a:t>
            </a:r>
          </a:p>
          <a:p>
            <a:pPr marL="150876" indent="-150876" defTabSz="603504">
              <a:lnSpc>
                <a:spcPct val="100000"/>
              </a:lnSpc>
              <a:spcBef>
                <a:spcPts val="600"/>
              </a:spcBef>
              <a:defRPr sz="1848"/>
            </a:pPr>
            <a:r>
              <a:t>Elimistön äänien kuuntelu stetoskoopilla</a:t>
            </a:r>
          </a:p>
          <a:p>
            <a:pPr marL="150876" indent="-150876" defTabSz="603504">
              <a:lnSpc>
                <a:spcPct val="100000"/>
              </a:lnSpc>
              <a:spcBef>
                <a:spcPts val="600"/>
              </a:spcBef>
              <a:defRPr sz="1848"/>
            </a:pPr>
            <a:r>
              <a:t>Mikroskoopin käyttö</a:t>
            </a:r>
          </a:p>
          <a:p>
            <a:pPr marL="150876" indent="-150876" defTabSz="603504">
              <a:lnSpc>
                <a:spcPct val="100000"/>
              </a:lnSpc>
              <a:spcBef>
                <a:spcPts val="600"/>
              </a:spcBef>
              <a:defRPr sz="1848"/>
            </a:pPr>
            <a:r>
              <a:t>Kurkkupeili</a:t>
            </a:r>
          </a:p>
          <a:p>
            <a:pPr marL="150876" indent="-150876" defTabSz="603504">
              <a:lnSpc>
                <a:spcPct val="100000"/>
              </a:lnSpc>
              <a:spcBef>
                <a:spcPts val="600"/>
              </a:spcBef>
              <a:defRPr sz="1848"/>
            </a:pPr>
            <a:r>
              <a:t>Morfiini (1827)</a:t>
            </a:r>
          </a:p>
          <a:p>
            <a:pPr marL="150876" indent="-150876" defTabSz="603504">
              <a:lnSpc>
                <a:spcPct val="100000"/>
              </a:lnSpc>
              <a:spcBef>
                <a:spcPts val="600"/>
              </a:spcBef>
              <a:defRPr sz="1848"/>
            </a:pPr>
            <a:r>
              <a:t>Jääkaappi (1830)</a:t>
            </a:r>
          </a:p>
          <a:p>
            <a:pPr marL="150876" indent="-150876" defTabSz="603504">
              <a:lnSpc>
                <a:spcPct val="100000"/>
              </a:lnSpc>
              <a:spcBef>
                <a:spcPts val="600"/>
              </a:spcBef>
              <a:defRPr sz="1848"/>
            </a:pPr>
            <a:r>
              <a:t>Röntgensäteet (1895)</a:t>
            </a:r>
          </a:p>
          <a:p>
            <a:pPr marL="150876" indent="-150876" defTabSz="603504">
              <a:lnSpc>
                <a:spcPct val="100000"/>
              </a:lnSpc>
              <a:spcBef>
                <a:spcPts val="600"/>
              </a:spcBef>
              <a:defRPr sz="1848"/>
            </a:pPr>
            <a:r>
              <a:t>Verenpainemittari (1860)</a:t>
            </a:r>
          </a:p>
          <a:p>
            <a:pPr marL="150876" indent="-150876" defTabSz="603504">
              <a:lnSpc>
                <a:spcPct val="100000"/>
              </a:lnSpc>
              <a:spcBef>
                <a:spcPts val="600"/>
              </a:spcBef>
              <a:defRPr sz="1848"/>
            </a:pPr>
            <a:r>
              <a:t>Kuumemittari (1860)</a:t>
            </a:r>
          </a:p>
          <a:p>
            <a:pPr marL="150876" indent="-150876" defTabSz="603504">
              <a:lnSpc>
                <a:spcPct val="100000"/>
              </a:lnSpc>
              <a:spcBef>
                <a:spcPts val="600"/>
              </a:spcBef>
              <a:defRPr sz="1848"/>
            </a:pPr>
            <a:r>
              <a:t>Hampaan poraus (1870)</a:t>
            </a:r>
          </a:p>
        </p:txBody>
      </p:sp>
      <p:pic>
        <p:nvPicPr>
          <p:cNvPr id="14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8100" y="3670300"/>
            <a:ext cx="1184260" cy="888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6950" y="1606735"/>
            <a:ext cx="1288025" cy="1717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51199" y="3619500"/>
            <a:ext cx="1647564" cy="2928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1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196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691739" y="399141"/>
            <a:ext cx="7893687" cy="1022888"/>
          </a:xfrm>
          <a:prstGeom prst="rect">
            <a:avLst/>
          </a:prstGeom>
        </p:spPr>
        <p:txBody>
          <a:bodyPr/>
          <a:lstStyle>
            <a:lvl1pPr algn="ctr" defTabSz="658368">
              <a:defRPr b="1" sz="3839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Lääkärin hoitokeinot 1800-luvulla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543017" y="1645638"/>
            <a:ext cx="8057966" cy="3566724"/>
          </a:xfrm>
          <a:prstGeom prst="rect">
            <a:avLst/>
          </a:prstGeom>
        </p:spPr>
        <p:txBody>
          <a:bodyPr/>
          <a:lstStyle/>
          <a:p>
            <a:pPr lvl="1" marL="380619" indent="-126872" defTabSz="507491">
              <a:lnSpc>
                <a:spcPct val="100000"/>
              </a:lnSpc>
              <a:spcBef>
                <a:spcPts val="200"/>
              </a:spcBef>
              <a:buFontTx/>
              <a:buChar char="-"/>
              <a:defRPr sz="1850"/>
            </a:pPr>
            <a:r>
              <a:rPr b="1"/>
              <a:t>Yrttilääkkeet</a:t>
            </a:r>
            <a:r>
              <a:t>, joiden tehokkuutta tai tehottomuutta ei voida osoittaa nykyajan lääketieteellä.</a:t>
            </a:r>
          </a:p>
          <a:p>
            <a:pPr lvl="1" marL="380619" indent="-126872" defTabSz="507491">
              <a:lnSpc>
                <a:spcPct val="100000"/>
              </a:lnSpc>
              <a:spcBef>
                <a:spcPts val="200"/>
              </a:spcBef>
              <a:buFontTx/>
              <a:buChar char="-"/>
              <a:defRPr sz="1850"/>
            </a:pPr>
          </a:p>
          <a:p>
            <a:pPr lvl="1" marL="380619" indent="-126872" defTabSz="507491">
              <a:spcBef>
                <a:spcPts val="200"/>
              </a:spcBef>
              <a:buFontTx/>
              <a:buChar char="-"/>
              <a:defRPr sz="1850"/>
            </a:pPr>
            <a:r>
              <a:t>Jotkut hoitokeinot, kuten elohopea ja suoneniskentä, olivat jopa vahingollisia potilaalle</a:t>
            </a:r>
            <a:endParaRPr sz="1332"/>
          </a:p>
          <a:p>
            <a:pPr lvl="1" marL="395843" indent="-142097" defTabSz="507491">
              <a:spcBef>
                <a:spcPts val="500"/>
              </a:spcBef>
              <a:buFontTx/>
              <a:buChar char="-"/>
              <a:defRPr sz="2072"/>
            </a:pPr>
          </a:p>
          <a:p>
            <a:pPr lvl="1" marL="380619" indent="-126872" defTabSz="507491">
              <a:lnSpc>
                <a:spcPct val="100000"/>
              </a:lnSpc>
              <a:spcBef>
                <a:spcPts val="200"/>
              </a:spcBef>
              <a:buFontTx/>
              <a:buChar char="-"/>
              <a:defRPr sz="1850"/>
            </a:pPr>
            <a:r>
              <a:rPr b="1"/>
              <a:t>Kirurgia ja leikkaukset</a:t>
            </a:r>
            <a:r>
              <a:t>, ja erityisesti nukutusaineiden eetterin ja kloroformin löytäminen 1800-luvun puolivälissä mahdollisti leikkausolosuhteiden hallinnan</a:t>
            </a:r>
          </a:p>
          <a:p>
            <a:pPr lvl="1" marL="380619" indent="-126872" defTabSz="507491">
              <a:lnSpc>
                <a:spcPct val="100000"/>
              </a:lnSpc>
              <a:spcBef>
                <a:spcPts val="200"/>
              </a:spcBef>
              <a:buFontTx/>
              <a:buChar char="-"/>
              <a:defRPr sz="1850"/>
            </a:pPr>
          </a:p>
          <a:p>
            <a:pPr lvl="1" marL="380619" indent="-126872" defTabSz="507491">
              <a:lnSpc>
                <a:spcPct val="100000"/>
              </a:lnSpc>
              <a:spcBef>
                <a:spcPts val="200"/>
              </a:spcBef>
              <a:buFontTx/>
              <a:buChar char="-"/>
              <a:defRPr sz="1850"/>
            </a:pPr>
            <a:r>
              <a:rPr b="1"/>
              <a:t>Puhdistusaineet</a:t>
            </a:r>
            <a:r>
              <a:t>, kuten alkoholi sekä jodi- ja klooriyhdisteet, joita käytettiin esim. haavojen desinfiointiin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196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891152" y="591641"/>
            <a:ext cx="7361695" cy="932359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Sairaaloiden kehittyminen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xfrm>
            <a:off x="534574" y="1641340"/>
            <a:ext cx="8074852" cy="3575320"/>
          </a:xfrm>
          <a:prstGeom prst="rect">
            <a:avLst/>
          </a:prstGeom>
        </p:spPr>
        <p:txBody>
          <a:bodyPr/>
          <a:lstStyle/>
          <a:p>
            <a:pPr marL="106298" indent="-106298" defTabSz="425195">
              <a:spcBef>
                <a:spcPts val="400"/>
              </a:spcBef>
              <a:defRPr sz="1736"/>
            </a:pPr>
            <a:r>
              <a:t>Sairaalat alettiin nähdä </a:t>
            </a:r>
            <a:r>
              <a:rPr u="sng"/>
              <a:t>keinoksi huolehtia väestön terveydestä</a:t>
            </a:r>
            <a:r>
              <a:t> jo 1700-luvulta lähtien </a:t>
            </a:r>
          </a:p>
          <a:p>
            <a:pPr lvl="1" marL="318897" indent="-106298" defTabSz="425195">
              <a:spcBef>
                <a:spcPts val="100"/>
              </a:spcBef>
              <a:buFontTx/>
              <a:buChar char="-"/>
              <a:defRPr sz="1550"/>
            </a:pPr>
            <a:r>
              <a:t>tavoitteena oli köyhien ja sairaiden eristämisen ja säilyttämisen sijaan palauttaa ihmiset takaisin tuottavaan työhön </a:t>
            </a:r>
            <a:endParaRPr sz="1116"/>
          </a:p>
          <a:p>
            <a:pPr marL="106298" indent="-106298" defTabSz="425195">
              <a:spcBef>
                <a:spcPts val="400"/>
              </a:spcBef>
              <a:defRPr sz="1736"/>
            </a:pPr>
            <a:r>
              <a:t>Sairaaloihin perustettiin poliklinikoita ja hoito-osastoja ja niissä tehtiin myös tutkimusta sekä annettiin opetusta</a:t>
            </a:r>
          </a:p>
          <a:p>
            <a:pPr marL="106298" indent="-106298" defTabSz="425195">
              <a:spcBef>
                <a:spcPts val="400"/>
              </a:spcBef>
              <a:defRPr sz="1736"/>
            </a:pPr>
            <a:r>
              <a:t>Patologia kehittyi merkittävästi, koska haluttiin saada selville ihmisten erilaiset kuolinsyyt</a:t>
            </a:r>
          </a:p>
          <a:p>
            <a:pPr marL="106298" indent="-106298" defTabSz="425195">
              <a:spcBef>
                <a:spcPts val="400"/>
              </a:spcBef>
              <a:defRPr sz="1736"/>
            </a:pPr>
            <a:r>
              <a:t>1800-luvun kuluessa sairaalat alkoivat syrjäyttämään kotikäyntejä tekevät lääkärit</a:t>
            </a:r>
          </a:p>
          <a:p>
            <a:pPr marL="106298" indent="-106298" defTabSz="425195">
              <a:spcBef>
                <a:spcPts val="400"/>
              </a:spcBef>
              <a:defRPr sz="1736"/>
            </a:pPr>
            <a:r>
              <a:t>Ennen nukutusaineiden ja kipulääkkeiden löytämistä operaatiot piti tehdä nopeasti, sillä potilas tunsi kipua suuresti: 1800-luvun lopulla nukutusaineiden tullessa käyttöön tilanne kuitenkin parani, ja kirurgiasta tuli sairaaloiden tärkeimpiä toimintoja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196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891152" y="591641"/>
            <a:ext cx="7361695" cy="932359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Sanitaation kehitys</a:t>
            </a:r>
          </a:p>
        </p:txBody>
      </p:sp>
      <p:sp>
        <p:nvSpPr>
          <p:cNvPr id="152" name="Shape 152"/>
          <p:cNvSpPr/>
          <p:nvPr>
            <p:ph type="body" sz="half" idx="1"/>
          </p:nvPr>
        </p:nvSpPr>
        <p:spPr>
          <a:xfrm>
            <a:off x="648974" y="1552440"/>
            <a:ext cx="7846053" cy="2736376"/>
          </a:xfrm>
          <a:prstGeom prst="rect">
            <a:avLst/>
          </a:prstGeom>
        </p:spPr>
        <p:txBody>
          <a:bodyPr/>
          <a:lstStyle/>
          <a:p>
            <a:pPr marL="138874" indent="-138874" defTabSz="555498">
              <a:spcBef>
                <a:spcPts val="500"/>
              </a:spcBef>
              <a:defRPr sz="2268"/>
            </a:pPr>
            <a:r>
              <a:t>Sanitaatio tarkoittaa käymälöiden terveellisten olosuhteiden ylläpitoa, jotta tartuntataudit eivät leviäisi.</a:t>
            </a:r>
          </a:p>
          <a:p>
            <a:pPr marL="138874" indent="-138874" defTabSz="555498">
              <a:spcBef>
                <a:spcPts val="500"/>
              </a:spcBef>
              <a:defRPr sz="2268"/>
            </a:pPr>
            <a:r>
              <a:t>Kaupunkien vesi- ja jätehuoltoa alettiin kehittää ja veden välityksellä leviävät taudit saatiin vähitellen kuriin</a:t>
            </a:r>
          </a:p>
          <a:p>
            <a:pPr marL="138874" indent="-138874" defTabSz="555498">
              <a:spcBef>
                <a:spcPts val="500"/>
              </a:spcBef>
              <a:defRPr sz="2268"/>
            </a:pPr>
            <a:r>
              <a:t>Veden suodatus otettiin käyttöön juomaveden puhdistamisessa 1800-luvulla, vaikka keino oli tunnettu jo antiikin aikana. </a:t>
            </a:r>
          </a:p>
          <a:p>
            <a:pPr marL="138874" indent="-138874" defTabSz="555498">
              <a:spcBef>
                <a:spcPts val="500"/>
              </a:spcBef>
              <a:defRPr sz="2268"/>
            </a:pPr>
            <a:r>
              <a:t>Veden klooraus otettiin käyttöön vasta vuonna 1915.</a:t>
            </a:r>
          </a:p>
        </p:txBody>
      </p:sp>
      <p:pic>
        <p:nvPicPr>
          <p:cNvPr id="15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51300" y="4533900"/>
            <a:ext cx="4038600" cy="200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