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Shape 1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Terveysviestintä</a:t>
            </a:r>
          </a:p>
        </p:txBody>
      </p:sp>
      <p:sp>
        <p:nvSpPr>
          <p:cNvPr id="131" name="Shape 131"/>
          <p:cNvSpPr/>
          <p:nvPr>
            <p:ph type="subTitle" sz="quarter" idx="1"/>
          </p:nvPr>
        </p:nvSpPr>
        <p:spPr>
          <a:xfrm>
            <a:off x="1371600" y="3454400"/>
            <a:ext cx="6400800" cy="17526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Milla Koskenniemi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432453" y="332656"/>
            <a:ext cx="82296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defRPr b="1" sz="4200"/>
            </a:lvl1pPr>
          </a:lstStyle>
          <a:p>
            <a:pPr/>
            <a:r>
              <a:t>Terveysviestintä monipuolistuu</a:t>
            </a:r>
          </a:p>
        </p:txBody>
      </p:sp>
      <p:sp>
        <p:nvSpPr>
          <p:cNvPr id="158" name="Shape 158"/>
          <p:cNvSpPr/>
          <p:nvPr>
            <p:ph type="body" sz="half" idx="4294967295"/>
          </p:nvPr>
        </p:nvSpPr>
        <p:spPr>
          <a:xfrm>
            <a:off x="299922" y="1497732"/>
            <a:ext cx="8544156" cy="2348955"/>
          </a:xfrm>
          <a:prstGeom prst="rect">
            <a:avLst/>
          </a:prstGeom>
        </p:spPr>
        <p:txBody>
          <a:bodyPr/>
          <a:lstStyle/>
          <a:p>
            <a:pPr marL="312039" indent="-312039" defTabSz="832104">
              <a:lnSpc>
                <a:spcPct val="80000"/>
              </a:lnSpc>
              <a:spcBef>
                <a:spcPts val="500"/>
              </a:spcBef>
              <a:defRPr sz="2457"/>
            </a:pPr>
            <a:r>
              <a:t>yhteiskunnan </a:t>
            </a:r>
            <a:r>
              <a:rPr u="sng"/>
              <a:t>medioituminen</a:t>
            </a:r>
            <a:r>
              <a:t> on aiheuttanut uusia haasteita perinteiselle terveysviestinnälle ja sen toteuttamistavoille:</a:t>
            </a:r>
          </a:p>
          <a:p>
            <a:pPr lvl="1" marL="676084" indent="-260032" defTabSz="832104">
              <a:lnSpc>
                <a:spcPct val="80000"/>
              </a:lnSpc>
              <a:spcBef>
                <a:spcPts val="400"/>
              </a:spcBef>
              <a:defRPr sz="2002"/>
            </a:pPr>
            <a:r>
              <a:t>Miten erottaa luotettava terveysviestintä epäluotettavasta yhä suuremmassa tietotulvassa?</a:t>
            </a:r>
            <a:endParaRPr sz="2093"/>
          </a:p>
          <a:p>
            <a:pPr lvl="1" marL="676084" indent="-260032" defTabSz="832104">
              <a:lnSpc>
                <a:spcPct val="80000"/>
              </a:lnSpc>
              <a:spcBef>
                <a:spcPts val="400"/>
              </a:spcBef>
              <a:defRPr sz="2002"/>
            </a:pPr>
            <a:r>
              <a:t>Tavoittaako sähköinen viestintä koko väestön? </a:t>
            </a:r>
            <a:endParaRPr sz="2093"/>
          </a:p>
          <a:p>
            <a:pPr lvl="1" marL="676084" indent="-260032" defTabSz="832104">
              <a:lnSpc>
                <a:spcPct val="80000"/>
              </a:lnSpc>
              <a:spcBef>
                <a:spcPts val="400"/>
              </a:spcBef>
              <a:defRPr sz="2002"/>
            </a:pPr>
            <a:r>
              <a:t>Kuinka saada esim. iäkkäät, sairaat ja vieraskieliset ihmiset sähköisten terveyspalveluiden käyttäjiksi? </a:t>
            </a:r>
          </a:p>
        </p:txBody>
      </p:sp>
      <p:pic>
        <p:nvPicPr>
          <p:cNvPr id="15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2099" y="3975099"/>
            <a:ext cx="2670325" cy="2670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500" y="4049451"/>
            <a:ext cx="2521620" cy="2521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432453" y="332656"/>
            <a:ext cx="82296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defRPr b="1" sz="4200"/>
            </a:lvl1pPr>
          </a:lstStyle>
          <a:p>
            <a:pPr/>
            <a:r>
              <a:t>Mainonnan vaikutuskeinot</a:t>
            </a:r>
          </a:p>
        </p:txBody>
      </p:sp>
      <p:pic>
        <p:nvPicPr>
          <p:cNvPr id="163" name="Screen Shot 2021-03-01 at 16.02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06719"/>
            <a:ext cx="9144000" cy="3844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432453" y="332656"/>
            <a:ext cx="8229601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>
              <a:defRPr b="1" sz="4200"/>
            </a:lvl1pPr>
          </a:lstStyle>
          <a:p>
            <a:pPr/>
            <a:r>
              <a:t>Terveysviestintä monipuolistuu</a:t>
            </a:r>
          </a:p>
        </p:txBody>
      </p:sp>
      <p:sp>
        <p:nvSpPr>
          <p:cNvPr id="166" name="Shape 166"/>
          <p:cNvSpPr/>
          <p:nvPr>
            <p:ph type="body" sz="half" idx="4294967295"/>
          </p:nvPr>
        </p:nvSpPr>
        <p:spPr>
          <a:xfrm>
            <a:off x="324668" y="1002432"/>
            <a:ext cx="8494664" cy="2629694"/>
          </a:xfrm>
          <a:prstGeom prst="rect">
            <a:avLst/>
          </a:prstGeom>
        </p:spPr>
        <p:txBody>
          <a:bodyPr/>
          <a:lstStyle/>
          <a:p>
            <a:pPr lvl="1" marL="0" indent="425195" defTabSz="850391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2511"/>
            </a:pPr>
          </a:p>
          <a:p>
            <a:pPr marL="318897" indent="-318897" defTabSz="850391">
              <a:lnSpc>
                <a:spcPct val="80000"/>
              </a:lnSpc>
              <a:spcBef>
                <a:spcPts val="600"/>
              </a:spcBef>
              <a:defRPr sz="2511"/>
            </a:pPr>
            <a:r>
              <a:t>nykyaikaisella, monipuolisesti eri terveysviestinnän keinoja ja välineitä käyttävällä terveysviestinnällä voidaan tavoittaa suuri joukko ihmisiä</a:t>
            </a:r>
          </a:p>
          <a:p>
            <a:pPr marL="0" indent="0" defTabSz="850391">
              <a:lnSpc>
                <a:spcPct val="80000"/>
              </a:lnSpc>
              <a:spcBef>
                <a:spcPts val="500"/>
              </a:spcBef>
              <a:buSzTx/>
              <a:buFontTx/>
              <a:buNone/>
              <a:defRPr sz="2418"/>
            </a:pPr>
            <a:r>
              <a:t>       </a:t>
            </a:r>
            <a:r>
              <a:rPr sz="2046"/>
              <a:t>─ terveyden asiantuntijan rooli säilyy terveysalan ammattilaisilla</a:t>
            </a:r>
            <a:endParaRPr sz="2511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FontTx/>
              <a:buNone/>
              <a:defRPr sz="2046"/>
            </a:pPr>
            <a:r>
              <a:t>        ─ väestön terveyskäyttäytymiseen ja asenteisiin voidaan 	      </a:t>
            </a:r>
            <a:endParaRPr sz="2511"/>
          </a:p>
          <a:p>
            <a:pPr marL="0" indent="0" defTabSz="850391">
              <a:lnSpc>
                <a:spcPct val="80000"/>
              </a:lnSpc>
              <a:spcBef>
                <a:spcPts val="400"/>
              </a:spcBef>
              <a:buSzTx/>
              <a:buFontTx/>
              <a:buNone/>
              <a:defRPr sz="2046"/>
            </a:pPr>
            <a:r>
              <a:t>           vaikuttaa suhteellisen helposti ja edullisesti </a:t>
            </a:r>
          </a:p>
        </p:txBody>
      </p:sp>
      <p:pic>
        <p:nvPicPr>
          <p:cNvPr id="16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9650" y="3498850"/>
            <a:ext cx="2501900" cy="3238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6950" y="3924300"/>
            <a:ext cx="3797300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creen Shot 2021-03-01 at 12.07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2325" y="0"/>
            <a:ext cx="43593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creen Shot 2021-03-01 at 12.07.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28366"/>
            <a:ext cx="9144000" cy="2801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creen Shot 2021-03-01 at 12.07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2767" y="0"/>
            <a:ext cx="4498466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creen Shot 2021-03-01 at 12.08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89132"/>
            <a:ext cx="9144000" cy="6079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Terveysviestintä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508000" y="1628799"/>
            <a:ext cx="8325148" cy="4083448"/>
          </a:xfrm>
          <a:prstGeom prst="rect">
            <a:avLst/>
          </a:prstGeom>
        </p:spPr>
        <p:txBody>
          <a:bodyPr/>
          <a:lstStyle/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2162"/>
            </a:pPr>
            <a:r>
              <a:t>väline, jonka avulla voidaan edistää yksilön ja yhteiskunnan jäsenten terveyttä sekä ennaltaehkäistä sairauksia (WHO)</a:t>
            </a:r>
            <a:endParaRPr sz="3196"/>
          </a:p>
          <a:p>
            <a:pPr lvl="1" marL="698373" indent="-268604" defTabSz="859536">
              <a:lnSpc>
                <a:spcPct val="80000"/>
              </a:lnSpc>
              <a:spcBef>
                <a:spcPts val="400"/>
              </a:spcBef>
              <a:defRPr sz="1786"/>
            </a:pPr>
            <a:r>
              <a:t>välittää terveystietoa</a:t>
            </a:r>
          </a:p>
          <a:p>
            <a:pPr lvl="1" marL="698373" indent="-268604" defTabSz="859536">
              <a:lnSpc>
                <a:spcPct val="80000"/>
              </a:lnSpc>
              <a:spcBef>
                <a:spcPts val="400"/>
              </a:spcBef>
              <a:defRPr sz="1786"/>
            </a:pPr>
            <a:r>
              <a:t>ylläpitää julkista keskustelua merkittävistä terveyskysymyksistä </a:t>
            </a:r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2162" u="sng"/>
            </a:pPr>
            <a:endParaRPr sz="1786"/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2162" u="sng"/>
            </a:pPr>
            <a:r>
              <a:t>laaja määritelmä</a:t>
            </a:r>
            <a:r>
              <a:rPr u="none"/>
              <a:t>: kaikki viestintä, jossa tarkastellaan terveyttä ja sairautta, riippumaatta siitä, edistääkö se terveyttä vai ei</a:t>
            </a:r>
            <a:endParaRPr sz="2068"/>
          </a:p>
          <a:p>
            <a:pPr lvl="1" marL="698373" indent="-268604" defTabSz="859536">
              <a:lnSpc>
                <a:spcPct val="80000"/>
              </a:lnSpc>
              <a:spcBef>
                <a:spcPts val="400"/>
              </a:spcBef>
              <a:defRPr sz="1786"/>
            </a:pPr>
            <a:r>
              <a:t>mm. uutiset, televisiosarjat, elokuvat, mainokset, sosiaalinen media</a:t>
            </a:r>
          </a:p>
          <a:p>
            <a:pPr lvl="1" marL="698373" indent="-268604" defTabSz="859536">
              <a:lnSpc>
                <a:spcPct val="80000"/>
              </a:lnSpc>
              <a:spcBef>
                <a:spcPts val="400"/>
              </a:spcBef>
              <a:defRPr sz="1786"/>
            </a:pPr>
            <a:r>
              <a:t>sisällöllisesti voi perustua tietoon, tunteeseen tai kokemukseen tai olla faktaa tai fiktiota</a:t>
            </a:r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2162"/>
            </a:pPr>
            <a:endParaRPr sz="1786"/>
          </a:p>
          <a:p>
            <a:pPr marL="322325" indent="-322325" defTabSz="859536">
              <a:lnSpc>
                <a:spcPct val="80000"/>
              </a:lnSpc>
              <a:spcBef>
                <a:spcPts val="500"/>
              </a:spcBef>
              <a:defRPr sz="2162"/>
            </a:pPr>
            <a:r>
              <a:t>liittyy kulttuuriin, yhteiskuntaan, talouteen ja ympäristöön</a:t>
            </a:r>
            <a:endParaRPr sz="3196"/>
          </a:p>
          <a:p>
            <a:pPr lvl="1" marL="698373" indent="-268604" defTabSz="859536">
              <a:lnSpc>
                <a:spcPct val="80000"/>
              </a:lnSpc>
              <a:spcBef>
                <a:spcPts val="400"/>
              </a:spcBef>
              <a:defRPr sz="1786"/>
            </a:pPr>
            <a:r>
              <a:t>voi olla mm. tiedonsiirtoa, vuorovaikutusta, terveysosaamista, yhteisöllisyyden vahvistaja, kaupallisuuden väline sekä viihdettä ja ajankulua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creen Shot 2021-03-01 at 12.06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454" y="0"/>
            <a:ext cx="430509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21-03-01 at 12.06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91931"/>
            <a:ext cx="9144000" cy="5474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creen Shot 2021-03-01 at 12.06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6122" y="435163"/>
            <a:ext cx="9356244" cy="5987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457200" y="404664"/>
            <a:ext cx="8229600" cy="994122"/>
          </a:xfrm>
          <a:prstGeom prst="rect">
            <a:avLst/>
          </a:prstGeom>
        </p:spPr>
        <p:txBody>
          <a:bodyPr/>
          <a:lstStyle>
            <a:lvl1pPr defTabSz="905255">
              <a:defRPr b="1" sz="3861"/>
            </a:lvl1pPr>
          </a:lstStyle>
          <a:p>
            <a:pPr/>
            <a:r>
              <a:t>Terveyttä edistävä terveysviestintä</a:t>
            </a:r>
          </a:p>
        </p:txBody>
      </p:sp>
      <p:sp>
        <p:nvSpPr>
          <p:cNvPr id="143" name="Shape 143"/>
          <p:cNvSpPr/>
          <p:nvPr>
            <p:ph type="body" idx="1"/>
          </p:nvPr>
        </p:nvSpPr>
        <p:spPr>
          <a:xfrm>
            <a:off x="457200" y="1556791"/>
            <a:ext cx="8229600" cy="49685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yksilötaso</a:t>
            </a:r>
            <a:endParaRPr b="1" sz="28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b="1" sz="1800"/>
            </a:pPr>
            <a:r>
              <a:t>terveysneuvonta</a:t>
            </a:r>
            <a:r>
              <a:rPr b="0"/>
              <a:t> = terveysalan ammattilaisen ja potilaan välistä sanallista, kirjallista tai sähköistä kommunikointia</a:t>
            </a:r>
            <a:endParaRPr sz="23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lähtökohtana asiakkaan tai potilaan tarpeet ja tiedon vastaanottokyky </a:t>
            </a:r>
            <a:endParaRPr sz="20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tasa-arvoinen ja kunnioittava vuorovaikutus tärkeä osa vastaanottotilanteen onnistumista </a:t>
            </a:r>
            <a:endParaRPr sz="2000"/>
          </a:p>
          <a:p>
            <a:pPr lvl="2" marL="1143000" indent="-228600">
              <a:lnSpc>
                <a:spcPct val="80000"/>
              </a:lnSpc>
              <a:spcBef>
                <a:spcPts val="400"/>
              </a:spcBef>
              <a:defRPr sz="1800"/>
            </a:pPr>
            <a:r>
              <a:t>parhaimmillaan luottamuksellista ja voimaannuttavaa, mutta esim. vaihtuva henkilöstö ja vaikeudet vastaanotolle pääsemisessä ja ajanvarauksessa voivat lisätä epävarmuutta</a:t>
            </a:r>
          </a:p>
        </p:txBody>
      </p:sp>
      <p:pic>
        <p:nvPicPr>
          <p:cNvPr id="1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9850" y="4464050"/>
            <a:ext cx="3051225" cy="2030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457200" y="404664"/>
            <a:ext cx="8229600" cy="994123"/>
          </a:xfrm>
          <a:prstGeom prst="rect">
            <a:avLst/>
          </a:prstGeom>
        </p:spPr>
        <p:txBody>
          <a:bodyPr/>
          <a:lstStyle>
            <a:lvl1pPr defTabSz="905255">
              <a:defRPr b="1" sz="3861"/>
            </a:lvl1pPr>
          </a:lstStyle>
          <a:p>
            <a:pPr/>
            <a:r>
              <a:t>Terveyttä edistävä terveysviestintä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635000" y="1340891"/>
            <a:ext cx="8229600" cy="496855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700"/>
            </a:pPr>
          </a:p>
          <a:p>
            <a:pPr>
              <a:lnSpc>
                <a:spcPct val="80000"/>
              </a:lnSpc>
              <a:spcBef>
                <a:spcPts val="500"/>
              </a:spcBef>
              <a:defRPr sz="2300"/>
            </a:pPr>
            <a:r>
              <a:t>yhteisötaso</a:t>
            </a:r>
            <a:endParaRPr sz="27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b="1" sz="1800"/>
            </a:pPr>
            <a:r>
              <a:t>terveyskasvatus </a:t>
            </a:r>
            <a:r>
              <a:rPr b="0"/>
              <a:t>= terveyttä edistävien tietojen ja taitojen opettamista ja levittämistä</a:t>
            </a:r>
            <a:endParaRPr sz="23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mm. perhe, päiväkoti, koulu ja harrastukset</a:t>
            </a:r>
            <a:endParaRPr sz="23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vanhemmilla tärkeä rooli lastensa ensimmäisinä terveyden ja hyvinvoinnin vaalijoina </a:t>
            </a:r>
            <a:endParaRPr sz="2300"/>
          </a:p>
          <a:p>
            <a:pPr lvl="1" marL="742950" indent="-285750">
              <a:lnSpc>
                <a:spcPct val="80000"/>
              </a:lnSpc>
              <a:spcBef>
                <a:spcPts val="400"/>
              </a:spcBef>
              <a:defRPr sz="1800"/>
            </a:pPr>
            <a:r>
              <a:t>koulun </a:t>
            </a:r>
            <a:r>
              <a:rPr b="1"/>
              <a:t>terveystieto</a:t>
            </a:r>
            <a:r>
              <a:t>-oppiaine tähtää terveysosaamisen kehittämiseen</a:t>
            </a:r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3949" y="3892549"/>
            <a:ext cx="1904286" cy="2394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body" sz="half" idx="1"/>
          </p:nvPr>
        </p:nvSpPr>
        <p:spPr>
          <a:xfrm>
            <a:off x="604068" y="1548531"/>
            <a:ext cx="7656464" cy="3024338"/>
          </a:xfrm>
          <a:prstGeom prst="rect">
            <a:avLst/>
          </a:prstGeom>
        </p:spPr>
        <p:txBody>
          <a:bodyPr/>
          <a:lstStyle/>
          <a:p>
            <a:pPr marL="267461" indent="-267461" defTabSz="713231">
              <a:lnSpc>
                <a:spcPct val="90000"/>
              </a:lnSpc>
              <a:spcBef>
                <a:spcPts val="500"/>
              </a:spcBef>
              <a:defRPr sz="2262"/>
            </a:pPr>
            <a:r>
              <a:t>yhteiskuntataso</a:t>
            </a:r>
          </a:p>
          <a:p>
            <a:pPr lvl="1" marL="579500" indent="-222884" defTabSz="713231">
              <a:lnSpc>
                <a:spcPct val="90000"/>
              </a:lnSpc>
              <a:spcBef>
                <a:spcPts val="400"/>
              </a:spcBef>
              <a:defRPr b="1" sz="1871"/>
            </a:pPr>
            <a:r>
              <a:t>terveysvalistus</a:t>
            </a:r>
            <a:r>
              <a:rPr b="0"/>
              <a:t> = koko väestölle tai sen osalle suunnattua terveyden joukkoviestintää</a:t>
            </a:r>
            <a:endParaRPr sz="1950"/>
          </a:p>
          <a:p>
            <a:pPr lvl="1" marL="579500" indent="-222884" defTabSz="713231">
              <a:lnSpc>
                <a:spcPct val="90000"/>
              </a:lnSpc>
              <a:spcBef>
                <a:spcPts val="400"/>
              </a:spcBef>
              <a:defRPr b="1" sz="1871"/>
            </a:pPr>
            <a:r>
              <a:t>terveyskampanjoilla </a:t>
            </a:r>
            <a:r>
              <a:rPr b="0"/>
              <a:t>pyritään saamaan aikaan muutos ihmisten terveyskäyttäytymisessä tai ajattelussa </a:t>
            </a:r>
            <a:endParaRPr sz="1950"/>
          </a:p>
          <a:p>
            <a:pPr lvl="2" marL="891539" indent="-178307" defTabSz="713231">
              <a:lnSpc>
                <a:spcPct val="90000"/>
              </a:lnSpc>
              <a:spcBef>
                <a:spcPts val="300"/>
              </a:spcBef>
              <a:defRPr sz="1560"/>
            </a:pPr>
            <a:r>
              <a:t>tietyn ajan kestäviä projekteja, jotka suunnitellaan ja toteutetaan terveys- ja viestintäalan ammattilaisten yhteistyönä</a:t>
            </a:r>
            <a:endParaRPr sz="1716"/>
          </a:p>
          <a:p>
            <a:pPr lvl="2" marL="891539" indent="-178307" defTabSz="713231">
              <a:lnSpc>
                <a:spcPct val="90000"/>
              </a:lnSpc>
              <a:spcBef>
                <a:spcPts val="300"/>
              </a:spcBef>
              <a:defRPr sz="1560"/>
            </a:pPr>
            <a:r>
              <a:t>mediaa käytetään monipuolisesti ja siihen voi kuulua myös mahdollisuus saada esim. neuvontaa ja  lisätietoja kyseisestä terveysaiheesta </a:t>
            </a:r>
            <a:endParaRPr sz="1716"/>
          </a:p>
          <a:p>
            <a:pPr lvl="2" marL="891539" indent="-178307" defTabSz="713231">
              <a:lnSpc>
                <a:spcPct val="90000"/>
              </a:lnSpc>
              <a:spcBef>
                <a:spcPts val="300"/>
              </a:spcBef>
              <a:defRPr sz="1560"/>
            </a:pPr>
            <a:r>
              <a:t>runsaasti hyötyjä, mutta voivat myös epäonnistua ja aiheuttaa esim. turhaa huolta ja pelkoja ihmisissä</a:t>
            </a:r>
          </a:p>
        </p:txBody>
      </p:sp>
      <p:sp>
        <p:nvSpPr>
          <p:cNvPr id="151" name="Shape 151"/>
          <p:cNvSpPr/>
          <p:nvPr>
            <p:ph type="title"/>
          </p:nvPr>
        </p:nvSpPr>
        <p:spPr>
          <a:xfrm>
            <a:off x="457200" y="370879"/>
            <a:ext cx="8229600" cy="1143001"/>
          </a:xfrm>
          <a:prstGeom prst="rect">
            <a:avLst/>
          </a:prstGeom>
        </p:spPr>
        <p:txBody>
          <a:bodyPr/>
          <a:lstStyle>
            <a:lvl1pPr defTabSz="905255">
              <a:defRPr b="1" sz="3861"/>
            </a:lvl1pPr>
          </a:lstStyle>
          <a:p>
            <a:pPr/>
            <a:r>
              <a:t>Terveyttä edistävä terveysviestintä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5400" y="4634781"/>
            <a:ext cx="3487386" cy="1906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300" y="4634781"/>
            <a:ext cx="3389222" cy="190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A9B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21-03-01 at 12.07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225" y="542115"/>
            <a:ext cx="7125550" cy="5231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