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 Light"/>
        <a:ea typeface="Calibri Light"/>
        <a:cs typeface="Calibri Light"/>
        <a:sym typeface="Calibri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5EB"/>
          </a:solidFill>
        </a:fill>
      </a:tcStyle>
    </a:wholeTbl>
    <a:band2H>
      <a:tcTxStyle b="def" i="def"/>
      <a:tcStyle>
        <a:tcBdr/>
        <a:fill>
          <a:solidFill>
            <a:srgbClr val="E8F2F5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BD0"/>
          </a:solidFill>
        </a:fill>
      </a:tcStyle>
    </a:wholeTbl>
    <a:band2H>
      <a:tcTxStyle b="def" i="def"/>
      <a:tcStyle>
        <a:tcBdr/>
        <a:fill>
          <a:solidFill>
            <a:srgbClr val="EFEEE9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2DE"/>
          </a:solidFill>
        </a:fill>
      </a:tcStyle>
    </a:wholeTbl>
    <a:band2H>
      <a:tcTxStyle b="def" i="def"/>
      <a:tcStyle>
        <a:tcBdr/>
        <a:fill>
          <a:solidFill>
            <a:srgbClr val="ECF1EF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 Light"/>
          <a:ea typeface="Calibri Light"/>
          <a:cs typeface="Calibri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Otsikkodia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452627" y="770467"/>
            <a:ext cx="8086726" cy="33528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500633" y="4198408"/>
            <a:ext cx="6921153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Shape 95"/>
          <p:cNvSpPr/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6557963" y="695325"/>
            <a:ext cx="1971676" cy="4800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578643" y="714376"/>
            <a:ext cx="5800726" cy="540067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452627" y="767419"/>
            <a:ext cx="8085583" cy="3355848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8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500633" y="4187275"/>
            <a:ext cx="6919723" cy="164592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  <a:lvl2pPr marL="0" indent="457200">
              <a:buSzTx/>
              <a:buFontTx/>
              <a:buNone/>
              <a:defRPr sz="2800">
                <a:solidFill>
                  <a:srgbClr val="000000"/>
                </a:solidFill>
              </a:defRPr>
            </a:lvl2pPr>
            <a:lvl3pPr marL="0" indent="914400">
              <a:buSzTx/>
              <a:buFontTx/>
              <a:buNone/>
              <a:defRPr sz="2800">
                <a:solidFill>
                  <a:srgbClr val="000000"/>
                </a:solidFill>
              </a:defRPr>
            </a:lvl3pPr>
            <a:lvl4pPr marL="0" indent="1371600">
              <a:buSzTx/>
              <a:buFontTx/>
              <a:buNone/>
              <a:defRPr sz="2800">
                <a:solidFill>
                  <a:srgbClr val="000000"/>
                </a:solidFill>
              </a:defRPr>
            </a:lvl4pPr>
            <a:lvl5pPr marL="0" indent="1828800">
              <a:buSzTx/>
              <a:buFontTx/>
              <a:buNone/>
              <a:defRPr sz="2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half" idx="1"/>
          </p:nvPr>
        </p:nvSpPr>
        <p:spPr>
          <a:xfrm>
            <a:off x="507491" y="1993392"/>
            <a:ext cx="3806192" cy="376732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328462" indent="-397042">
              <a:defRPr sz="2200"/>
            </a:lvl2pPr>
            <a:lvl3pPr marL="710004" indent="-710004">
              <a:defRPr sz="2200"/>
            </a:lvl3pPr>
            <a:lvl4pPr marL="1207008" indent="-1207008">
              <a:defRPr sz="2200"/>
            </a:lvl4pPr>
            <a:lvl5pPr marL="1724297" indent="-1724297"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507491" y="2032000"/>
            <a:ext cx="3806192" cy="7234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FontTx/>
              <a:buNone/>
              <a:defRPr cap="all" sz="2000"/>
            </a:lvl1pPr>
            <a:lvl2pPr marL="0" indent="457200">
              <a:spcBef>
                <a:spcPts val="0"/>
              </a:spcBef>
              <a:buSzTx/>
              <a:buFontTx/>
              <a:buNone/>
              <a:defRPr cap="all" sz="2000"/>
            </a:lvl2pPr>
            <a:lvl3pPr marL="0" indent="914400">
              <a:spcBef>
                <a:spcPts val="0"/>
              </a:spcBef>
              <a:buSzTx/>
              <a:buFontTx/>
              <a:buNone/>
              <a:defRPr cap="all" sz="2000"/>
            </a:lvl3pPr>
            <a:lvl4pPr marL="0" indent="1371600">
              <a:spcBef>
                <a:spcPts val="0"/>
              </a:spcBef>
              <a:buSzTx/>
              <a:buFontTx/>
              <a:buNone/>
              <a:defRPr cap="all" sz="2000"/>
            </a:lvl4pPr>
            <a:lvl5pPr marL="0" indent="1828800">
              <a:spcBef>
                <a:spcPts val="0"/>
              </a:spcBef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body" sz="quarter" idx="13"/>
          </p:nvPr>
        </p:nvSpPr>
        <p:spPr>
          <a:xfrm>
            <a:off x="4766309" y="2029967"/>
            <a:ext cx="3806191" cy="722377"/>
          </a:xfrm>
          <a:prstGeom prst="rect">
            <a:avLst/>
          </a:prstGeom>
        </p:spPr>
        <p:txBody>
          <a:bodyPr anchor="ctr"/>
          <a:lstStyle/>
          <a:p>
            <a:pPr marL="0" indent="0">
              <a:spcBef>
                <a:spcPts val="0"/>
              </a:spcBef>
              <a:buSzTx/>
              <a:buFontTx/>
              <a:buNone/>
              <a:defRPr cap="all" sz="2000"/>
            </a:pP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6196052" y="542282"/>
            <a:ext cx="2537461" cy="192024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571500" y="762000"/>
            <a:ext cx="4572000" cy="45720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 marL="328462" indent="-397042">
              <a:defRPr sz="2200"/>
            </a:lvl2pPr>
            <a:lvl3pPr marL="710004" indent="-710004">
              <a:defRPr sz="2200"/>
            </a:lvl3pPr>
            <a:lvl4pPr marL="1207008" indent="-1207008">
              <a:defRPr sz="2200"/>
            </a:lvl4pPr>
            <a:lvl5pPr marL="1724297" indent="-1724297"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body" sz="quarter" idx="13"/>
          </p:nvPr>
        </p:nvSpPr>
        <p:spPr>
          <a:xfrm>
            <a:off x="6206987" y="2511812"/>
            <a:ext cx="2548890" cy="31269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400"/>
              </a:spcBef>
              <a:buSzTx/>
              <a:buFontTx/>
              <a:buNone/>
              <a:defRPr sz="1500">
                <a:solidFill>
                  <a:srgbClr val="404040"/>
                </a:solidFill>
              </a:defRPr>
            </a:pP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tsikollinen kuva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486918" y="5418668"/>
            <a:ext cx="8085582" cy="613284"/>
          </a:xfrm>
          <a:prstGeom prst="rect">
            <a:avLst/>
          </a:prstGeom>
        </p:spPr>
        <p:txBody>
          <a:bodyPr anchor="b"/>
          <a:lstStyle>
            <a:lvl1pPr>
              <a:lnSpc>
                <a:spcPct val="85000"/>
              </a:lnSpc>
              <a:defRPr sz="2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Shape 85"/>
          <p:cNvSpPr/>
          <p:nvPr>
            <p:ph type="pic" idx="13"/>
          </p:nvPr>
        </p:nvSpPr>
        <p:spPr>
          <a:xfrm>
            <a:off x="0" y="0"/>
            <a:ext cx="9144000" cy="533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507491" y="5909735"/>
            <a:ext cx="6922009" cy="533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 sz="1400"/>
            </a:lvl1pPr>
            <a:lvl2pPr marL="0" indent="45720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 sz="1400"/>
            </a:lvl2pPr>
            <a:lvl3pPr marL="0" indent="91440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 sz="1400"/>
            </a:lvl3pPr>
            <a:lvl4pPr marL="0" indent="137160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 sz="1400"/>
            </a:lvl4pPr>
            <a:lvl5pPr marL="0" indent="1828800">
              <a:lnSpc>
                <a:spcPct val="90000"/>
              </a:lnSpc>
              <a:spcBef>
                <a:spcPts val="12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92918" y="499532"/>
            <a:ext cx="8079583" cy="165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360596" y="5763746"/>
            <a:ext cx="1375157" cy="14630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9000">
                <a:solidFill>
                  <a:schemeClr val="accent1">
                    <a:alpha val="20000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0" strike="noStrike" sz="4800" u="none">
          <a:ln>
            <a:noFill/>
          </a:ln>
          <a:solidFill>
            <a:schemeClr val="accent1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91439" marR="0" indent="-91439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274320" marR="0" indent="-3429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658368" marR="0" indent="-658368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1097280" marR="0" indent="-109728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1463040" marR="0" indent="-146304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12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14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16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1876200" marR="0" indent="-304800" algn="l" defTabSz="914400" rtl="0" latinLnBrk="0">
        <a:lnSpc>
          <a:spcPct val="85000"/>
        </a:lnSpc>
        <a:spcBef>
          <a:spcPts val="1300"/>
        </a:spcBef>
        <a:spcAft>
          <a:spcPts val="0"/>
        </a:spcAft>
        <a:buClrTx/>
        <a:buSzPct val="100000"/>
        <a:buFont typeface="Arial"/>
        <a:buChar char=" 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Calibri Light"/>
          <a:ea typeface="Calibri Light"/>
          <a:cs typeface="Calibri Light"/>
          <a:sym typeface="Calibri 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ctrTitle"/>
          </p:nvPr>
        </p:nvSpPr>
        <p:spPr>
          <a:xfrm>
            <a:off x="755575" y="764704"/>
            <a:ext cx="7575758" cy="2298494"/>
          </a:xfrm>
          <a:prstGeom prst="rect">
            <a:avLst/>
          </a:prstGeom>
        </p:spPr>
        <p:txBody>
          <a:bodyPr/>
          <a:lstStyle>
            <a:lvl1pPr algn="ctr">
              <a:defRPr spc="-200" sz="5400"/>
            </a:lvl1pPr>
          </a:lstStyle>
          <a:p>
            <a:pPr/>
            <a:r>
              <a:t>Geneettinen perimä ja sosiaalinen perimä</a:t>
            </a:r>
          </a:p>
        </p:txBody>
      </p:sp>
      <p:sp>
        <p:nvSpPr>
          <p:cNvPr id="124" name="Shape 124"/>
          <p:cNvSpPr/>
          <p:nvPr>
            <p:ph type="subTitle" sz="quarter" idx="1"/>
          </p:nvPr>
        </p:nvSpPr>
        <p:spPr>
          <a:xfrm>
            <a:off x="971599" y="4077072"/>
            <a:ext cx="6921153" cy="164592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Milla Koskenniemi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456997" y="764704"/>
            <a:ext cx="8435483" cy="936105"/>
          </a:xfrm>
          <a:prstGeom prst="rect">
            <a:avLst/>
          </a:prstGeom>
        </p:spPr>
        <p:txBody>
          <a:bodyPr/>
          <a:lstStyle/>
          <a:p>
            <a:pPr defTabSz="603504">
              <a:defRPr spc="-132" sz="2904"/>
            </a:pPr>
            <a:r>
              <a:t>Terveyden geneettinen perusta  </a:t>
            </a:r>
            <a:br/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835866" y="1740050"/>
            <a:ext cx="7677746" cy="3830657"/>
          </a:xfrm>
          <a:prstGeom prst="rect">
            <a:avLst/>
          </a:prstGeom>
        </p:spPr>
        <p:txBody>
          <a:bodyPr/>
          <a:lstStyle/>
          <a:p>
            <a:pPr marL="199724" indent="-199724" defTabSz="758951">
              <a:lnSpc>
                <a:spcPct val="76500"/>
              </a:lnSpc>
              <a:spcBef>
                <a:spcPts val="1000"/>
              </a:spcBef>
              <a:buFontTx/>
              <a:buChar char="•"/>
              <a:defRPr sz="1992"/>
            </a:pPr>
            <a:r>
              <a:t>hedelmöittyneen munasolun geneettinen perimä peräisin isän siittiösolusta ja äidin munasolusta </a:t>
            </a:r>
            <a:br/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puolet geeniperimästä isältä ja puolet äidiltä </a:t>
            </a:r>
          </a:p>
          <a:p>
            <a:pPr marL="199724" indent="-199724" defTabSz="758951">
              <a:lnSpc>
                <a:spcPct val="76500"/>
              </a:lnSpc>
              <a:spcBef>
                <a:spcPts val="1000"/>
              </a:spcBef>
              <a:buFontTx/>
              <a:buChar char="•"/>
              <a:defRPr sz="1992"/>
            </a:pPr>
            <a:r>
              <a:t>jokaisen perimä yksilöllinen ja ainutlaatuinen </a:t>
            </a:r>
          </a:p>
          <a:p>
            <a:pPr marL="199724" indent="-199724" defTabSz="758951">
              <a:lnSpc>
                <a:spcPct val="76500"/>
              </a:lnSpc>
              <a:spcBef>
                <a:spcPts val="1000"/>
              </a:spcBef>
              <a:buFontTx/>
              <a:buChar char="•"/>
              <a:defRPr sz="1992"/>
            </a:pPr>
            <a:r>
              <a:t>lähisukulaisten perimät muistuttavat toisiaan, erot kasvavat, mitä kauemmas sukulaisuussuhteissa edetään </a:t>
            </a:r>
          </a:p>
          <a:p>
            <a:pPr marL="199724" indent="-199724" defTabSz="758951">
              <a:lnSpc>
                <a:spcPct val="76500"/>
              </a:lnSpc>
              <a:spcBef>
                <a:spcPts val="1000"/>
              </a:spcBef>
              <a:buFontTx/>
              <a:buChar char="•"/>
              <a:defRPr sz="1992"/>
            </a:pPr>
            <a:r>
              <a:t>perintötekijät eli geenit sijaitsevat solun tumassa olevissa kromosomeissa </a:t>
            </a:r>
          </a:p>
          <a:p>
            <a:pPr lvl="1" marL="227685" indent="-284606" defTabSz="758951">
              <a:lnSpc>
                <a:spcPct val="76500"/>
              </a:lnSpc>
              <a:spcBef>
                <a:spcPts val="400"/>
              </a:spcBef>
              <a:buFontTx/>
              <a:buChar char="-"/>
              <a:defRPr sz="1992"/>
            </a:pPr>
            <a:r>
              <a:t>koostuvat DNA:sta</a:t>
            </a:r>
          </a:p>
          <a:p>
            <a:pPr lvl="1" marL="227685" indent="-284606" defTabSz="758951">
              <a:lnSpc>
                <a:spcPct val="76500"/>
              </a:lnSpc>
              <a:spcBef>
                <a:spcPts val="400"/>
              </a:spcBef>
              <a:buFontTx/>
              <a:buChar char="-"/>
              <a:defRPr sz="1992"/>
            </a:pPr>
            <a:r>
              <a:t>sisältävät ohjeet elimistön rakenteita ja toimintoja varten</a:t>
            </a:r>
          </a:p>
          <a:p>
            <a:pPr lvl="1" marL="227685" indent="-284606" defTabSz="758951">
              <a:lnSpc>
                <a:spcPct val="76500"/>
              </a:lnSpc>
              <a:spcBef>
                <a:spcPts val="400"/>
              </a:spcBef>
              <a:buFontTx/>
              <a:buChar char="-"/>
              <a:defRPr sz="1992"/>
            </a:pPr>
            <a:r>
              <a:t>vaikuttavat monien fyysisten ja psykososiaalisten ominaisuuksien kehittymiseen ja ilmenemiseen </a:t>
            </a:r>
            <a:br/>
            <a:r>
              <a:t>(esim. pituus ja temperamentti)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351848" y="1681479"/>
            <a:ext cx="8280921" cy="349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t>mutaatio = muutos solun DNA:ssa </a:t>
            </a:r>
          </a:p>
          <a:p>
            <a:pPr lvl="1">
              <a:defRPr sz="1900"/>
            </a:pPr>
            <a:r>
              <a:t>─ aiheuttajina esim. UV-säteily ja tietyt kemikaalit (esim. alkoholi)</a:t>
            </a:r>
          </a:p>
          <a:p>
            <a:pPr lvl="1">
              <a:defRPr sz="1900"/>
            </a:pPr>
            <a:r>
              <a:t>─ elimistö korjaa suurimman osan</a:t>
            </a:r>
          </a:p>
          <a:p>
            <a:pPr lvl="1">
              <a:defRPr sz="1900"/>
            </a:pPr>
            <a:r>
              <a:t>─ haittaavat geenien normaalia toimintaa</a:t>
            </a:r>
          </a:p>
          <a:p>
            <a:pPr lvl="2" marL="1257300" indent="-342900">
              <a:buSzPct val="100000"/>
              <a:buFont typeface="Arial"/>
              <a:buChar char="•"/>
              <a:defRPr sz="1900"/>
            </a:pPr>
            <a:r>
              <a:t>jos mutaatio tapahtuu tavallisessa solussa (esim. ihosolu), </a:t>
            </a:r>
            <a:br/>
            <a:r>
              <a:t>voi muodostua paikallisia syöpäkasvaimia</a:t>
            </a:r>
          </a:p>
          <a:p>
            <a:pPr lvl="2" marL="1257300" indent="-342900">
              <a:buSzPct val="100000"/>
              <a:buFont typeface="Arial"/>
              <a:buChar char="•"/>
              <a:defRPr sz="1900"/>
            </a:pPr>
            <a:r>
              <a:t>jos mutaatio tapahtuu sukusolussa, se voi periytyä jälkeläiselle ja lisätä riskiä sairastua esim. sydän- ja verisuonitauteihin </a:t>
            </a:r>
          </a:p>
          <a:p>
            <a:pPr lvl="1">
              <a:defRPr sz="1900"/>
            </a:pPr>
            <a:r>
              <a:t>─ voi koskea myös kromosomien lukumäärää (esim. Downin syndrooma)</a:t>
            </a:r>
          </a:p>
        </p:txBody>
      </p:sp>
      <p:sp>
        <p:nvSpPr>
          <p:cNvPr id="155" name="Shape 155"/>
          <p:cNvSpPr/>
          <p:nvPr/>
        </p:nvSpPr>
        <p:spPr>
          <a:xfrm>
            <a:off x="-162272" y="420031"/>
            <a:ext cx="946854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 defTabSz="914400">
              <a:defRPr sz="4200"/>
            </a:lvl1pPr>
          </a:lstStyle>
          <a:p>
            <a:pPr/>
            <a:r>
              <a:t>Mutaatiot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0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0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0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0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0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0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21-02-18 at 14.03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7523"/>
            <a:ext cx="9144000" cy="3602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21-02-18 at 16.16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7038" y="0"/>
            <a:ext cx="286992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een Shot 2021-02-18 at 14.04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906059"/>
            <a:ext cx="9144000" cy="3045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31539" y="1696745"/>
            <a:ext cx="8280922" cy="236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defRPr sz="1900"/>
            </a:pPr>
          </a:p>
          <a:p>
            <a:pPr marL="342900" indent="-342900">
              <a:buSzPct val="100000"/>
              <a:buFont typeface="Arial"/>
              <a:buChar char="•"/>
              <a:defRPr sz="2200"/>
            </a:pPr>
            <a:r>
              <a:t>epigeneettinen merkki = perimään väliaikaisesti kiinnittyvä, kemiallinen merkki</a:t>
            </a:r>
          </a:p>
          <a:p>
            <a:pPr lvl="1">
              <a:defRPr sz="1900"/>
            </a:pPr>
            <a:r>
              <a:t>─ aiheutuvat esim. ravinnosta, tupakoinnista ja alkoholin käytöstä</a:t>
            </a:r>
          </a:p>
          <a:p>
            <a:pPr lvl="1">
              <a:defRPr sz="1900"/>
            </a:pPr>
            <a:r>
              <a:t>─ muuttavat geenien toiminnan säätelyä</a:t>
            </a:r>
          </a:p>
          <a:p>
            <a:pPr lvl="1">
              <a:defRPr sz="1900"/>
            </a:pPr>
            <a:r>
              <a:t>─ liittyvät joidenkin sairauksien syntyyn ja periytymiseen</a:t>
            </a:r>
          </a:p>
          <a:p>
            <a:pPr lvl="1">
              <a:defRPr sz="1900"/>
            </a:pPr>
            <a:r>
              <a:t>─ terveelliset elämäntavat vaikuttavat myönteisesti geenien säätelyyn</a:t>
            </a:r>
          </a:p>
        </p:txBody>
      </p:sp>
      <p:sp>
        <p:nvSpPr>
          <p:cNvPr id="164" name="Shape 164"/>
          <p:cNvSpPr/>
          <p:nvPr/>
        </p:nvSpPr>
        <p:spPr>
          <a:xfrm>
            <a:off x="-162272" y="420031"/>
            <a:ext cx="9468544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ctr" defTabSz="914400">
              <a:defRPr sz="4200"/>
            </a:lvl1pPr>
          </a:lstStyle>
          <a:p>
            <a:pPr/>
            <a:r>
              <a:t>Epigeneettiset merkit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0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0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0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xfrm>
            <a:off x="179511" y="274638"/>
            <a:ext cx="8712970" cy="1210147"/>
          </a:xfrm>
          <a:prstGeom prst="rect">
            <a:avLst/>
          </a:prstGeom>
        </p:spPr>
        <p:txBody>
          <a:bodyPr/>
          <a:lstStyle>
            <a:lvl1pPr defTabSz="795527">
              <a:defRPr spc="-174" sz="4176"/>
            </a:lvl1pPr>
          </a:lstStyle>
          <a:p>
            <a:pPr/>
            <a:r>
              <a:t>Terveyttä ja toimintakykyä tukevat geenit 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372362" y="1549932"/>
            <a:ext cx="8327268" cy="4192653"/>
          </a:xfrm>
          <a:prstGeom prst="rect">
            <a:avLst/>
          </a:prstGeom>
        </p:spPr>
        <p:txBody>
          <a:bodyPr/>
          <a:lstStyle/>
          <a:p>
            <a:pPr marL="85953" indent="-85953" defTabSz="859536">
              <a:spcBef>
                <a:spcPts val="1200"/>
              </a:spcBef>
              <a:defRPr b="1" sz="2256"/>
            </a:pPr>
            <a:r>
              <a:t>Elimistön normaali toiminta perustuu siihen, että solut toimivat geenien ohjeiden mukaan </a:t>
            </a:r>
          </a:p>
          <a:p>
            <a:pPr marL="483488" indent="-483488" defTabSz="859536">
              <a:spcBef>
                <a:spcPts val="1200"/>
              </a:spcBef>
              <a:buFontTx/>
              <a:buAutoNum type="arabicPeriod" startAt="1"/>
              <a:defRPr i="1" sz="2256" u="sng"/>
            </a:pPr>
            <a:r>
              <a:t>mahdollistavat hyvän terveyden ja toimintakyvyn</a:t>
            </a:r>
          </a:p>
          <a:p>
            <a:pPr lvl="1" marL="257860" indent="-322325" defTabSz="859536">
              <a:spcBef>
                <a:spcPts val="500"/>
              </a:spcBef>
              <a:defRPr sz="2162"/>
            </a:pPr>
            <a:r>
              <a:t>ohjaavat esim. aistien ja energia-aineenvaihdunnan rakentumista</a:t>
            </a:r>
          </a:p>
          <a:p>
            <a:pPr marL="483488" indent="-483488" defTabSz="859536">
              <a:spcBef>
                <a:spcPts val="1200"/>
              </a:spcBef>
              <a:buFontTx/>
              <a:buAutoNum type="arabicPeriod" startAt="1"/>
              <a:defRPr i="1" sz="2256" u="sng"/>
            </a:pPr>
            <a:r>
              <a:t>suojaavat terveyttä ja toimintakykyä </a:t>
            </a:r>
          </a:p>
          <a:p>
            <a:pPr lvl="1" marL="257860" indent="-322325" defTabSz="859536">
              <a:spcBef>
                <a:spcPts val="500"/>
              </a:spcBef>
              <a:defRPr sz="2162"/>
            </a:pPr>
            <a:r>
              <a:t>vähentävät vaaraa sairastua moniin sairauksiin </a:t>
            </a:r>
            <a:br/>
            <a:r>
              <a:t>(esim. tartuntataudit, sydän- ja verisuonisairaudet)</a:t>
            </a:r>
          </a:p>
          <a:p>
            <a:pPr marL="483488" indent="-483488" defTabSz="859536">
              <a:spcBef>
                <a:spcPts val="1200"/>
              </a:spcBef>
              <a:buFontTx/>
              <a:buAutoNum type="arabicPeriod" startAt="1"/>
              <a:defRPr i="1" sz="2256" u="sng"/>
            </a:pPr>
            <a:r>
              <a:t>edistävät terveyttä ja toimintakykyä</a:t>
            </a:r>
          </a:p>
          <a:p>
            <a:pPr lvl="1" marL="257860" indent="-322325" defTabSz="859536">
              <a:spcBef>
                <a:spcPts val="500"/>
              </a:spcBef>
              <a:defRPr sz="2162"/>
            </a:pPr>
            <a:r>
              <a:t>voivat vaikuttaa esim. hyvän lihasvoiman tai stressinsietokyvyn rakentumiseen ja kognitiivisten taitojen (esim. muisti, oppiminen) kehittymiseen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323527" y="274638"/>
            <a:ext cx="8568954" cy="1143001"/>
          </a:xfrm>
          <a:prstGeom prst="rect">
            <a:avLst/>
          </a:prstGeom>
        </p:spPr>
        <p:txBody>
          <a:bodyPr/>
          <a:lstStyle>
            <a:lvl1pPr defTabSz="813816">
              <a:defRPr spc="-178" sz="4272"/>
            </a:lvl1pPr>
          </a:lstStyle>
          <a:p>
            <a:pPr/>
            <a:r>
              <a:t>Perinnölliset ja monitekijäiset sairaudet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57200" y="2076598"/>
            <a:ext cx="8229600" cy="51125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8000"/>
              </a:lnSpc>
              <a:defRPr sz="3100"/>
            </a:pPr>
            <a:r>
              <a:t>Geeniperimä voi myös rajoittaa ja heikentää terveyttä ja toimintakykyä</a:t>
            </a:r>
            <a:endParaRPr sz="2200"/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- </a:t>
            </a:r>
            <a:r>
              <a:t>vaikuttaa esim. alttiuteen sairastua ja taudinkulkuun lähes kaikissa sairauksissa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323527" y="274638"/>
            <a:ext cx="8568954" cy="1143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Perinnölliset sairaudet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457200" y="1454049"/>
            <a:ext cx="8229600" cy="51125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8000"/>
              </a:lnSpc>
              <a:defRPr sz="3100"/>
            </a:pPr>
            <a:endParaRPr sz="2200"/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- </a:t>
            </a:r>
            <a:r>
              <a:t>perimällä tärkeä osuus synnyssä ja kehittymisessä</a:t>
            </a:r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- </a:t>
            </a:r>
            <a:r>
              <a:t>yksi virheellinen geeni tai geenipari aiheuttaa sairauden lähes ympäristöolosuhteista riippumatta</a:t>
            </a:r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- </a:t>
            </a:r>
            <a:r>
              <a:t>ilmenevät yleensä aikuisikään mennessä harvinaisia (esim. AGU-tauti)</a:t>
            </a:r>
          </a:p>
        </p:txBody>
      </p:sp>
      <p:pic>
        <p:nvPicPr>
          <p:cNvPr id="174" name="Screen Shot 2021-02-18 at 14.08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04" y="4025556"/>
            <a:ext cx="9144001" cy="2301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323527" y="274638"/>
            <a:ext cx="8568954" cy="1143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Monitekijäiset sairaudet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457200" y="1082704"/>
            <a:ext cx="8229600" cy="51125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8000"/>
              </a:lnSpc>
              <a:defRPr sz="3100"/>
            </a:pPr>
            <a:endParaRPr sz="2200"/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- </a:t>
            </a:r>
            <a:r>
              <a:t>perimä altistaa sairauksille</a:t>
            </a:r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- </a:t>
            </a:r>
            <a:r>
              <a:t>geenit, ympäristötekijät ja elämäntavat vaikuttavat sairauksien syntyyn ja kehittymiseen yhdessä</a:t>
            </a:r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- </a:t>
            </a:r>
            <a:r>
              <a:t>kehittyvät hitaasti ja ilmenevät keski-iässä ja vanhuudessa</a:t>
            </a:r>
          </a:p>
          <a:p>
            <a:pPr lvl="1">
              <a:lnSpc>
                <a:spcPct val="68000"/>
              </a:lnSpc>
              <a:spcBef>
                <a:spcPts val="600"/>
              </a:spcBef>
              <a:defRPr sz="2200"/>
            </a:pPr>
            <a:r>
              <a:t>väestössä suhteellisen yleisiä (esim. sydän- ja verisuonitaudit)</a:t>
            </a:r>
          </a:p>
        </p:txBody>
      </p:sp>
      <p:pic>
        <p:nvPicPr>
          <p:cNvPr id="178" name="Screen Shot 2021-02-18 at 14.09.1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6844"/>
          <a:stretch>
            <a:fillRect/>
          </a:stretch>
        </p:blipFill>
        <p:spPr>
          <a:xfrm>
            <a:off x="1662509" y="3877610"/>
            <a:ext cx="5818879" cy="2623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926640" y="404280"/>
            <a:ext cx="6944429" cy="936106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Solut ja kromosomit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733127" y="1699344"/>
            <a:ext cx="7677746" cy="3830657"/>
          </a:xfrm>
          <a:prstGeom prst="rect">
            <a:avLst/>
          </a:prstGeom>
        </p:spPr>
        <p:txBody>
          <a:bodyPr/>
          <a:lstStyle/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Ihmisellä on miljardeja </a:t>
            </a:r>
            <a:r>
              <a:rPr b="1"/>
              <a:t>soluja. </a:t>
            </a:r>
            <a:r>
              <a:t>Kaikki ihmisen kudokset muodostuu soluista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Jokaisen solun tumassa on 46 </a:t>
            </a:r>
            <a:r>
              <a:rPr b="1"/>
              <a:t>kromosomia</a:t>
            </a:r>
            <a:r>
              <a:t> (23 kromosomiparia), paitsi sukusolujen (munasolu ja siittiö) tumassa on 23 kromosomia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Kromosomeja on siis olemassa 23 erilaista, ja äidiltä ja isältä on peritty molempia yksi</a:t>
            </a:r>
          </a:p>
        </p:txBody>
      </p:sp>
      <p:pic>
        <p:nvPicPr>
          <p:cNvPr id="12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6991" y="4114528"/>
            <a:ext cx="2316756" cy="23064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creen Shot 2021-02-18 at 14.09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69344"/>
            <a:ext cx="9144000" cy="3319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 Shot 2021-02-18 at 14.10.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29689"/>
            <a:ext cx="9144000" cy="4598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449231" y="237407"/>
            <a:ext cx="8079582" cy="165819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Sosiaalinen perimä 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457200" y="2061230"/>
            <a:ext cx="8229600" cy="4525964"/>
          </a:xfrm>
          <a:prstGeom prst="rect">
            <a:avLst/>
          </a:prstGeom>
        </p:spPr>
        <p:txBody>
          <a:bodyPr/>
          <a:lstStyle/>
          <a:p>
            <a:pPr/>
            <a:r>
              <a:t>- perheessä, koulussa ja yhteiskunnassa vallitsevat arvot, asenteet, kokemukset ja käyttäytymismallit sekä monenlaiset elämässä selviytymiseen liittyvät tiedot, taidot ja tavat siirtyy sukupolvelta toiselle sosiaalisissa vuorovaikutussuhteissa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449231" y="237407"/>
            <a:ext cx="8079582" cy="165819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Sosiaalinen perimä </a:t>
            </a:r>
          </a:p>
        </p:txBody>
      </p:sp>
      <p:sp>
        <p:nvSpPr>
          <p:cNvPr id="188" name="Shape 188"/>
          <p:cNvSpPr/>
          <p:nvPr>
            <p:ph type="body" idx="1"/>
          </p:nvPr>
        </p:nvSpPr>
        <p:spPr>
          <a:xfrm>
            <a:off x="457200" y="1700808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 b="1"/>
            </a:pPr>
            <a:r>
              <a:t>Voi olla terveyden kannalta myönteistä tai kielteistä</a:t>
            </a:r>
          </a:p>
          <a:p>
            <a:pPr/>
            <a:r>
              <a:t>- parhaimmillaan vahvistaa yksilön voimavaroja ja näkyy esim. terveellisten elämäntapojen omaksumisena vanhemmilta tai isovanhemmilta</a:t>
            </a:r>
          </a:p>
          <a:p>
            <a:pPr/>
            <a:r>
              <a:t>- voi vaarantaa terveyden ja näkyä esim. päihteiden käytön siirtymisenä vanhemmilta jälkipolville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457200" y="188639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Sosiaalinen pääoma 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457200" y="1709372"/>
            <a:ext cx="8435280" cy="4744347"/>
          </a:xfrm>
          <a:prstGeom prst="rect">
            <a:avLst/>
          </a:prstGeom>
        </p:spPr>
        <p:txBody>
          <a:bodyPr/>
          <a:lstStyle/>
          <a:p>
            <a:pPr marL="290763" indent="-290763">
              <a:lnSpc>
                <a:spcPct val="68000"/>
              </a:lnSpc>
              <a:buFontTx/>
              <a:buChar char="•"/>
              <a:defRPr sz="2200"/>
            </a:pPr>
            <a:r>
              <a:t>kuvaa ihmisten tai yhteisöjen (esim. perhe) välisiä sosiaalisia suhteita ja niissä syntyvää vuorovaikutusta, luottamusta ja yhteisöllisyyttä</a:t>
            </a:r>
          </a:p>
          <a:p>
            <a:pPr marL="290763" indent="-290763">
              <a:lnSpc>
                <a:spcPct val="68000"/>
              </a:lnSpc>
              <a:buFontTx/>
              <a:buChar char="•"/>
              <a:defRPr sz="2200"/>
            </a:pPr>
            <a:r>
              <a:t>yksilö perii sosiaalista pääomaa vanhemmiltaan</a:t>
            </a:r>
          </a:p>
          <a:p>
            <a:pPr lvl="1" marL="641684" indent="-260684">
              <a:lnSpc>
                <a:spcPct val="68000"/>
              </a:lnSpc>
              <a:spcBef>
                <a:spcPts val="600"/>
              </a:spcBef>
              <a:buFontTx/>
              <a:buChar char="•"/>
              <a:defRPr sz="2200"/>
            </a:pPr>
            <a:r>
              <a:t>esim. perheen sosiaaliset suhteet voivat vaikuttaa sosiaalisten taitojen ja suhteiden kehitykseen koko elämän ajan </a:t>
            </a:r>
          </a:p>
          <a:p>
            <a:pPr marL="290763" indent="-290763">
              <a:lnSpc>
                <a:spcPct val="68000"/>
              </a:lnSpc>
              <a:buFontTx/>
              <a:buChar char="•"/>
              <a:defRPr sz="2200"/>
            </a:pPr>
            <a:r>
              <a:t>yksilö myös omaksuu sosiaalista pääomaa esim. päiväkodissa ja koulussa </a:t>
            </a:r>
          </a:p>
          <a:p>
            <a:pPr lvl="1" marL="641684" indent="-260684">
              <a:lnSpc>
                <a:spcPct val="68000"/>
              </a:lnSpc>
              <a:spcBef>
                <a:spcPts val="600"/>
              </a:spcBef>
              <a:buFontTx/>
              <a:buChar char="•"/>
              <a:defRPr sz="2200"/>
            </a:pPr>
            <a:r>
              <a:t>jos kasvuympäristössä riittävästi tukea ja luottamusta, halu toimia yhdessä ja yhteisön hyväksi vahvistuu ja yksilölle muodostuu lisää sosiaalista pääomaa </a:t>
            </a:r>
          </a:p>
          <a:p>
            <a:pPr lvl="1" marL="641684" indent="-260684">
              <a:lnSpc>
                <a:spcPct val="68000"/>
              </a:lnSpc>
              <a:spcBef>
                <a:spcPts val="600"/>
              </a:spcBef>
              <a:buFontTx/>
              <a:buChar char="•"/>
              <a:defRPr sz="2200"/>
            </a:pPr>
            <a:r>
              <a:t>yksilön sosiaalinen pääoma karttuu koko elämän ajan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492918" y="499532"/>
            <a:ext cx="8079583" cy="165819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Sosiaalinen pääoma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/>
          <a:lstStyle/>
          <a:p>
            <a:pPr marL="220578" indent="-220578">
              <a:lnSpc>
                <a:spcPct val="76500"/>
              </a:lnSpc>
              <a:buFontTx/>
              <a:buChar char="•"/>
              <a:defRPr sz="2200"/>
            </a:pPr>
            <a:r>
              <a:t>Sosiaalinen pääoma on joskus terveyden kannalta riittämätön</a:t>
            </a:r>
          </a:p>
          <a:p>
            <a:pPr lvl="1" marL="601578" indent="-220578">
              <a:lnSpc>
                <a:spcPct val="76500"/>
              </a:lnSpc>
              <a:spcBef>
                <a:spcPts val="600"/>
              </a:spcBef>
              <a:buFontTx/>
              <a:buChar char="•"/>
              <a:defRPr sz="2200"/>
            </a:pPr>
            <a:r>
              <a:t>voi johtua esim. vanhempien heikosta toimeentulosta tai sosiaalisesta asemasta ja erilaisten ongelmien kasaantumisesta lapsuuden kasvuympäristössä</a:t>
            </a:r>
          </a:p>
          <a:p>
            <a:pPr marL="220578" indent="-220578">
              <a:lnSpc>
                <a:spcPct val="76500"/>
              </a:lnSpc>
              <a:buFontTx/>
              <a:buChar char="•"/>
              <a:defRPr sz="2200"/>
            </a:pPr>
            <a:r>
              <a:t>sosiaalista pääomaa voi vahvistaa läpi elämän</a:t>
            </a:r>
          </a:p>
          <a:p>
            <a:pPr lvl="1" marL="601578" indent="-220578">
              <a:lnSpc>
                <a:spcPct val="76500"/>
              </a:lnSpc>
              <a:spcBef>
                <a:spcPts val="600"/>
              </a:spcBef>
              <a:buFontTx/>
              <a:buChar char="•"/>
              <a:defRPr sz="2200"/>
            </a:pPr>
            <a:r>
              <a:t>esim. työ, vapaaehtoistoiminta ja harrastukset vahvistavat vuorovaikutustaitoja ja sosiaalisia verkostoja </a:t>
            </a:r>
          </a:p>
          <a:p>
            <a:pPr lvl="1" marL="601578" indent="-220578">
              <a:lnSpc>
                <a:spcPct val="76500"/>
              </a:lnSpc>
              <a:spcBef>
                <a:spcPts val="600"/>
              </a:spcBef>
              <a:buFontTx/>
              <a:buChar char="•"/>
              <a:defRPr sz="2200"/>
            </a:pPr>
            <a:r>
              <a:t>yhteisön (esim. perhe, ystävät, päiväkoti, koulu) antama aika ja tuki tärkeää</a:t>
            </a:r>
          </a:p>
          <a:p>
            <a:pPr marL="220578" indent="-220578">
              <a:lnSpc>
                <a:spcPct val="76500"/>
              </a:lnSpc>
              <a:buFontTx/>
              <a:buChar char="•"/>
              <a:defRPr sz="2200"/>
            </a:pPr>
            <a:r>
              <a:t>lainsäädäntö, sosiaalipolitiikka ja vakaa talouden tila voivat tukea sosiaalisen pääoman muodostumista yhteiskuntatasolla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9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287523" y="188639"/>
            <a:ext cx="8568954" cy="1866788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Sosiaalisen perimän ja pääoman terveysvaikutukset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323527" y="2132856"/>
            <a:ext cx="8460942" cy="4379094"/>
          </a:xfrm>
          <a:prstGeom prst="rect">
            <a:avLst/>
          </a:prstGeom>
        </p:spPr>
        <p:txBody>
          <a:bodyPr/>
          <a:lstStyle/>
          <a:p>
            <a:pPr marL="86867" indent="-86867" defTabSz="868680">
              <a:lnSpc>
                <a:spcPct val="76500"/>
              </a:lnSpc>
              <a:spcBef>
                <a:spcPts val="1200"/>
              </a:spcBef>
              <a:defRPr sz="3230"/>
            </a:pPr>
            <a:r>
              <a:t>yksilö</a:t>
            </a:r>
          </a:p>
          <a:p>
            <a:pPr lvl="1" marL="590550" indent="-228600" defTabSz="868680">
              <a:lnSpc>
                <a:spcPct val="76500"/>
              </a:lnSpc>
              <a:spcBef>
                <a:spcPts val="500"/>
              </a:spcBef>
              <a:buFontTx/>
              <a:buChar char="•"/>
              <a:defRPr sz="2280"/>
            </a:pPr>
            <a:r>
              <a:t>lapsuuden suotuisat kasvuolosuhteet tuottavat aikuisiän terveyttä ja toimintakykyä – epäsuotuisat  voivat johtaa terveyden heikkenemiseen</a:t>
            </a:r>
          </a:p>
          <a:p>
            <a:pPr lvl="1" marL="590550" indent="-228600" defTabSz="868680">
              <a:lnSpc>
                <a:spcPct val="76500"/>
              </a:lnSpc>
              <a:spcBef>
                <a:spcPts val="500"/>
              </a:spcBef>
              <a:buFontTx/>
              <a:buChar char="•"/>
              <a:defRPr sz="2280"/>
            </a:pPr>
            <a:r>
              <a:t>sosiaalinen pääoma suojaa yksinäisyydeltä ja edistää mielenterveyttä – riittämätön  sosiaalinen pääoma laskee elämänlaatua ja saattaa johtaa esim. syrjäytymiseen</a:t>
            </a:r>
          </a:p>
          <a:p>
            <a:pPr marL="86867" indent="-86867" defTabSz="868680">
              <a:lnSpc>
                <a:spcPct val="76500"/>
              </a:lnSpc>
              <a:spcBef>
                <a:spcPts val="1200"/>
              </a:spcBef>
              <a:defRPr sz="3230"/>
            </a:pPr>
            <a:r>
              <a:t>yhteisö</a:t>
            </a:r>
          </a:p>
          <a:p>
            <a:pPr lvl="1" marL="590550" indent="-228600" defTabSz="868680">
              <a:lnSpc>
                <a:spcPct val="76500"/>
              </a:lnSpc>
              <a:spcBef>
                <a:spcPts val="500"/>
              </a:spcBef>
              <a:buFontTx/>
              <a:buChar char="•"/>
              <a:defRPr sz="2280"/>
            </a:pPr>
            <a:r>
              <a:t>yhteisön tarjoama sosiaalinen tuki ja mahdollisuudet osallistua luovat yksilöille onnistumisen tunteita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kartuttaa yhteisön sosiaalista pääomaa ja lisää yhteisöllisyyttä  </a:t>
            </a:r>
          </a:p>
          <a:p>
            <a:pPr lvl="1" marL="590550" indent="-228600" defTabSz="868680">
              <a:lnSpc>
                <a:spcPct val="76500"/>
              </a:lnSpc>
              <a:spcBef>
                <a:spcPts val="500"/>
              </a:spcBef>
              <a:buFontTx/>
              <a:buChar char="•"/>
              <a:defRPr sz="2280"/>
            </a:pPr>
            <a:r>
              <a:t>sosiaalinen pääoma edistää terveyttä ja hyvinvointia sekä lisää luottamusta yhteiskunnan toimintaan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4993" y="196594"/>
            <a:ext cx="719742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915718" y="447968"/>
            <a:ext cx="6944429" cy="936105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Geenit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733127" y="1743031"/>
            <a:ext cx="7677746" cy="3830658"/>
          </a:xfrm>
          <a:prstGeom prst="rect">
            <a:avLst/>
          </a:prstGeom>
        </p:spPr>
        <p:txBody>
          <a:bodyPr/>
          <a:lstStyle/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Jokaisessa kromosomissa on suuri määrä DNA-rihmastoa, jossa sijaitsevat </a:t>
            </a:r>
            <a:r>
              <a:rPr b="1"/>
              <a:t>geenit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Ihmisen geenejä on n. 20 000, ja ne on jaettu 23:n kromosomiin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Geenit määrittävät ihmisen ominaisuudet hyvin pitkälle (ihon, silmien, hiusten väri, koko, temperamentti, kognitiiviset taidot)</a:t>
            </a:r>
          </a:p>
        </p:txBody>
      </p:sp>
      <p:pic>
        <p:nvPicPr>
          <p:cNvPr id="13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0356" y="4481050"/>
            <a:ext cx="2990530" cy="1680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Screen Shot 2021-02-18 at 14.02.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7921" y="384948"/>
            <a:ext cx="9459842" cy="6088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915718" y="371515"/>
            <a:ext cx="7405026" cy="936105"/>
          </a:xfrm>
          <a:prstGeom prst="rect">
            <a:avLst/>
          </a:prstGeom>
        </p:spPr>
        <p:txBody>
          <a:bodyPr/>
          <a:lstStyle>
            <a:lvl1pPr defTabSz="813816">
              <a:defRPr spc="-178" sz="3916"/>
            </a:lvl1pPr>
          </a:lstStyle>
          <a:p>
            <a:pPr/>
            <a:r>
              <a:t>Sukusolut määrittävät ihmisen geenit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879554" y="1794659"/>
            <a:ext cx="7677746" cy="3830658"/>
          </a:xfrm>
          <a:prstGeom prst="rect">
            <a:avLst/>
          </a:prstGeom>
        </p:spPr>
        <p:txBody>
          <a:bodyPr/>
          <a:lstStyle/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Sukusolut ovat aluksi kantasoluja (46 kromosomia)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Kantasolu jakautuu kahteen (meioosi), jolloin 46 kromosomia jakautuu sattumanvaraisesti kahteen sukusoluun (molemmissa 23 eri kromosomia)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Sukusolut jakautuu vielä kahteen, joten yhdestä kantasolusta tulee 4 sukusolua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0845" y="0"/>
            <a:ext cx="470231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828342" y="677328"/>
            <a:ext cx="6066538" cy="936105"/>
          </a:xfrm>
          <a:prstGeom prst="rect">
            <a:avLst/>
          </a:prstGeom>
        </p:spPr>
        <p:txBody>
          <a:bodyPr/>
          <a:lstStyle>
            <a:lvl1pPr defTabSz="859536">
              <a:defRPr spc="-188" sz="4136"/>
            </a:lvl1pPr>
          </a:lstStyle>
          <a:p>
            <a:pPr/>
            <a:r>
              <a:t>Hedelmöittyminen ja kehitys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835866" y="2089551"/>
            <a:ext cx="7677746" cy="3830657"/>
          </a:xfrm>
          <a:prstGeom prst="rect">
            <a:avLst/>
          </a:prstGeom>
        </p:spPr>
        <p:txBody>
          <a:bodyPr/>
          <a:lstStyle/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Munasoluun ui siittiö, ja taphtuu hedelmöittyminen - hedelmöittyneessä munasolussa on nyt 46 kromosomia (23 munasolusta ja 23 siittiöstä)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Solut alkavat jakautua ja jakautua, ja lopulta ne ohjautuvat tiettyihin tehtäviin (esim. lihassolut, luusolut, hermosolut)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xfrm>
            <a:off x="828342" y="677328"/>
            <a:ext cx="6066538" cy="936105"/>
          </a:xfrm>
          <a:prstGeom prst="rect">
            <a:avLst/>
          </a:prstGeom>
        </p:spPr>
        <p:txBody>
          <a:bodyPr/>
          <a:lstStyle>
            <a:lvl1pPr>
              <a:defRPr spc="-200" sz="4400"/>
            </a:lvl1pPr>
          </a:lstStyle>
          <a:p>
            <a:pPr/>
            <a:r>
              <a:t>Sukupuoli</a:t>
            </a:r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xfrm>
            <a:off x="835866" y="2122316"/>
            <a:ext cx="7677746" cy="3830658"/>
          </a:xfrm>
          <a:prstGeom prst="rect">
            <a:avLst/>
          </a:prstGeom>
        </p:spPr>
        <p:txBody>
          <a:bodyPr/>
          <a:lstStyle/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23. kromosomi on naisella aina X, naisen soluissa 23. kromosomipari on aina XX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Jos 23. kromosomi on miehellä X, syntyy nainen (XX)</a:t>
            </a:r>
          </a:p>
          <a:p>
            <a:pPr marL="240631" indent="-240631">
              <a:lnSpc>
                <a:spcPct val="76500"/>
              </a:lnSpc>
              <a:buFontTx/>
              <a:buChar char="•"/>
            </a:pPr>
            <a:r>
              <a:t>Jos 23. kromosomi on miehellä Y, syntyy mies (XY)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uurkaupunki">
  <a:themeElements>
    <a:clrScheme name="Suurkaupunk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Suurkaupunk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uurkaupunki">
  <a:themeElements>
    <a:clrScheme name="Suurkaupunk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0000FF"/>
      </a:hlink>
      <a:folHlink>
        <a:srgbClr val="FF00FF"/>
      </a:folHlink>
    </a:clrScheme>
    <a:fontScheme name="Suurkaupunki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 Light"/>
            <a:ea typeface="Calibri Light"/>
            <a:cs typeface="Calibri Light"/>
            <a:sym typeface="Calibri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