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le.fi/aihe/artikkeli/2014/11/21/onko-sinulla-kannykkaniska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xfrm>
            <a:off x="685800" y="488294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TUKI- JA LIIKUNTAELINTEN SAIRAUDET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xfrm>
            <a:off x="3180323" y="5623526"/>
            <a:ext cx="2451981" cy="417115"/>
          </a:xfrm>
          <a:prstGeom prst="rect">
            <a:avLst/>
          </a:prstGeom>
        </p:spPr>
        <p:txBody>
          <a:bodyPr/>
          <a:lstStyle>
            <a:lvl1pPr defTabSz="566927">
              <a:spcBef>
                <a:spcPts val="400"/>
              </a:spcBef>
              <a:defRPr b="1" sz="1984"/>
            </a:lvl1pPr>
          </a:lstStyle>
          <a:p>
            <a:pPr/>
            <a:r>
              <a:t>MILLA KOSKENNIEMI</a:t>
            </a:r>
          </a:p>
        </p:txBody>
      </p:sp>
      <p:pic>
        <p:nvPicPr>
          <p:cNvPr id="12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6530" y="2285736"/>
            <a:ext cx="5210940" cy="3010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Niskahartiakipu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57200" y="1850089"/>
            <a:ext cx="8229600" cy="4525964"/>
          </a:xfrm>
          <a:prstGeom prst="rect">
            <a:avLst/>
          </a:prstGeom>
        </p:spPr>
        <p:txBody>
          <a:bodyPr/>
          <a:lstStyle/>
          <a:p>
            <a:pPr lvl="1" marL="531394" indent="-150394">
              <a:lnSpc>
                <a:spcPct val="140000"/>
              </a:lnSpc>
              <a:spcBef>
                <a:spcPts val="300"/>
              </a:spcBef>
              <a:buFontTx/>
              <a:buChar char="•"/>
              <a:defRPr sz="2000"/>
            </a:pPr>
            <a:r>
              <a:t>staattinen lihasjännitys, ryhtivirhe, fyysinen passiivisuus</a:t>
            </a:r>
          </a:p>
          <a:p>
            <a:pPr lvl="1" marL="531394" indent="-150394">
              <a:lnSpc>
                <a:spcPct val="140000"/>
              </a:lnSpc>
              <a:spcBef>
                <a:spcPts val="300"/>
              </a:spcBef>
              <a:buFontTx/>
              <a:buChar char="•"/>
              <a:defRPr sz="2000"/>
            </a:pPr>
            <a:r>
              <a:t>oikea asento ja työskentelyvälineet, venyttely, työskentelyn tauottaminen</a:t>
            </a:r>
          </a:p>
          <a:p>
            <a:pPr>
              <a:spcBef>
                <a:spcPts val="600"/>
              </a:spcBef>
              <a:defRPr sz="24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https://yle.fi/aihe/artikkeli/2014/11/21/onko-sinulla-kannykkaniska</a:t>
            </a:r>
            <a:r>
              <a:t> 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0" t="8603" r="0" b="0"/>
          <a:stretch>
            <a:fillRect/>
          </a:stretch>
        </p:blipFill>
        <p:spPr>
          <a:xfrm>
            <a:off x="6751032" y="3928666"/>
            <a:ext cx="1667693" cy="2545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0331" y="4322394"/>
            <a:ext cx="4112826" cy="2168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57200" y="417431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Noidannuoli eli lumbago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57200" y="1909586"/>
            <a:ext cx="8229600" cy="4525964"/>
          </a:xfrm>
          <a:prstGeom prst="rect">
            <a:avLst/>
          </a:prstGeom>
        </p:spPr>
        <p:txBody>
          <a:bodyPr/>
          <a:lstStyle/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sz="2000"/>
            </a:pPr>
            <a:r>
              <a:t>selän pehmytkudosten venähdys, josta seuraa äkillinen kipu</a:t>
            </a:r>
          </a:p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sz="2000"/>
            </a:pPr>
            <a:r>
              <a:t>aiheuttaa: äkillinen ja hallitsematon liike</a:t>
            </a:r>
          </a:p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sz="2000"/>
            </a:pPr>
            <a:r>
              <a:t>noidannuoli ärsyttää välilevyn uloimmissa säikeissä, nivelsiteissä tai lihaksissa sijaitsevia kipuhermopäätteitä</a:t>
            </a:r>
          </a:p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sz="2000"/>
            </a:pPr>
            <a:r>
              <a:t>hyvälaatuinen kipu, noin 4 viidestä suomalaisesta kokee jossain vaiheessa elämää</a:t>
            </a:r>
          </a:p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sz="2000"/>
            </a:pPr>
            <a:r>
              <a:t>tärkeää on lähteä liikkeelle heti kun voi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9355" y="4478073"/>
            <a:ext cx="2666187" cy="1941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457200" y="417431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Välilevyn pullistuma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457199" y="1683496"/>
            <a:ext cx="8229601" cy="4525964"/>
          </a:xfrm>
          <a:prstGeom prst="rect">
            <a:avLst/>
          </a:prstGeom>
        </p:spPr>
        <p:txBody>
          <a:bodyPr/>
          <a:lstStyle/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b="1" sz="2000"/>
            </a:pPr>
            <a:r>
              <a:t>välilevyn pullistuu rappeuman tai tapaturman seurauksena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iskiaskipu</a:t>
            </a:r>
          </a:p>
          <a:p>
            <a:pPr lvl="1" marL="531394" indent="-150394">
              <a:lnSpc>
                <a:spcPct val="150000"/>
              </a:lnSpc>
              <a:spcBef>
                <a:spcPts val="0"/>
              </a:spcBef>
              <a:buFontTx/>
              <a:buChar char="•"/>
              <a:defRPr sz="2000"/>
            </a:pPr>
            <a:r>
              <a:t> hoito ja ehkäisy: liikkuminen kivun sallimissa rajoissa, lihasten vahvistaminen, ergonomia, ylipainon ja tupakoinnin välttäminen</a:t>
            </a:r>
          </a:p>
        </p:txBody>
      </p:sp>
      <p:pic>
        <p:nvPicPr>
          <p:cNvPr id="15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941" y="3824344"/>
            <a:ext cx="5396118" cy="2554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21-02-09 at 13.32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0368"/>
            <a:ext cx="9144000" cy="6577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823" y="882335"/>
            <a:ext cx="3454950" cy="4925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752" y="1820622"/>
            <a:ext cx="4086628" cy="408662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title" idx="4294967295"/>
          </p:nvPr>
        </p:nvSpPr>
        <p:spPr>
          <a:xfrm>
            <a:off x="4666483" y="572125"/>
            <a:ext cx="3965166" cy="874240"/>
          </a:xfrm>
          <a:prstGeom prst="rect">
            <a:avLst/>
          </a:prstGeom>
        </p:spPr>
        <p:txBody>
          <a:bodyPr/>
          <a:lstStyle>
            <a:lvl1pPr defTabSz="704087">
              <a:defRPr b="1" sz="3387"/>
            </a:lvl1pPr>
          </a:lstStyle>
          <a:p>
            <a:pPr/>
            <a:r>
              <a:t>Pullistunut välilevy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Screen Shot 2021-02-09 at 13.39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3489"/>
            <a:ext cx="9144000" cy="5391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Rasituskivut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140000"/>
              </a:lnSpc>
              <a:spcBef>
                <a:spcPts val="400"/>
              </a:spcBef>
              <a:defRPr sz="1900"/>
            </a:pPr>
            <a:r>
              <a:t>Aiheuttaa: jänteen tai nivelen yksipuolinen, toistuva kuormitus, </a:t>
            </a:r>
          </a:p>
          <a:p>
            <a:pPr marL="342899" indent="-342899">
              <a:lnSpc>
                <a:spcPct val="140000"/>
              </a:lnSpc>
              <a:spcBef>
                <a:spcPts val="400"/>
              </a:spcBef>
              <a:defRPr sz="1900"/>
            </a:pPr>
            <a:r>
              <a:t>Lapsilla yleisiä: </a:t>
            </a:r>
            <a:r>
              <a:rPr b="1"/>
              <a:t>kasvukivut </a:t>
            </a:r>
            <a:endParaRPr b="1"/>
          </a:p>
          <a:p>
            <a:pPr marL="342899" indent="-342899">
              <a:lnSpc>
                <a:spcPct val="140000"/>
              </a:lnSpc>
              <a:spcBef>
                <a:spcPts val="400"/>
              </a:spcBef>
              <a:defRPr sz="1900"/>
            </a:pPr>
            <a:r>
              <a:rPr b="1"/>
              <a:t>Hoito: </a:t>
            </a:r>
            <a:r>
              <a:t>lepo, hieronta, tulehduskipulääkkeet</a:t>
            </a:r>
          </a:p>
        </p:txBody>
      </p:sp>
      <p:pic>
        <p:nvPicPr>
          <p:cNvPr id="171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037"/>
          <a:stretch>
            <a:fillRect/>
          </a:stretch>
        </p:blipFill>
        <p:spPr>
          <a:xfrm>
            <a:off x="5736691" y="3272360"/>
            <a:ext cx="2445996" cy="3097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7221" y="3332537"/>
            <a:ext cx="1973788" cy="2976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Rasituskivut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140000"/>
              </a:lnSpc>
              <a:spcBef>
                <a:spcPts val="400"/>
              </a:spcBef>
              <a:defRPr sz="1900"/>
            </a:pPr>
            <a:r>
              <a:t>Aiheuttaa: jänteen tai nivelen yksipuolinen, toistuva kuormitus, </a:t>
            </a:r>
          </a:p>
          <a:p>
            <a:pPr marL="342899" indent="-342899">
              <a:lnSpc>
                <a:spcPct val="140000"/>
              </a:lnSpc>
              <a:spcBef>
                <a:spcPts val="400"/>
              </a:spcBef>
              <a:defRPr sz="1900"/>
            </a:pPr>
            <a:r>
              <a:t>Lapsilla yleisiä: </a:t>
            </a:r>
            <a:r>
              <a:rPr b="1"/>
              <a:t>kasvukivut </a:t>
            </a:r>
            <a:endParaRPr b="1"/>
          </a:p>
          <a:p>
            <a:pPr marL="342899" indent="-342899">
              <a:lnSpc>
                <a:spcPct val="140000"/>
              </a:lnSpc>
              <a:spcBef>
                <a:spcPts val="400"/>
              </a:spcBef>
              <a:defRPr sz="1900"/>
            </a:pPr>
            <a:r>
              <a:rPr b="1"/>
              <a:t>Hoito: </a:t>
            </a:r>
            <a:r>
              <a:t>lepo, hieronta, tulehduskipulääkkeet</a:t>
            </a:r>
          </a:p>
        </p:txBody>
      </p:sp>
      <p:pic>
        <p:nvPicPr>
          <p:cNvPr id="176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037"/>
          <a:stretch>
            <a:fillRect/>
          </a:stretch>
        </p:blipFill>
        <p:spPr>
          <a:xfrm>
            <a:off x="5736690" y="3272360"/>
            <a:ext cx="2445997" cy="3097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7221" y="3332537"/>
            <a:ext cx="1973788" cy="2976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Tapaturmat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457200" y="1707295"/>
            <a:ext cx="8229601" cy="4781129"/>
          </a:xfrm>
          <a:prstGeom prst="rect">
            <a:avLst/>
          </a:prstGeom>
        </p:spPr>
        <p:txBody>
          <a:bodyPr/>
          <a:lstStyle/>
          <a:p>
            <a:pPr lvl="1" marL="571500" indent="-190500">
              <a:lnSpc>
                <a:spcPct val="140000"/>
              </a:lnSpc>
              <a:spcBef>
                <a:spcPts val="300"/>
              </a:spcBef>
              <a:buFontTx/>
              <a:buChar char="•"/>
              <a:defRPr sz="1900"/>
            </a:pPr>
            <a:r>
              <a:t>äkillinen ja odottamaton tapahtuma, jonka seurauksena henkilö loukkaantuu, vammautuu tai kuolee</a:t>
            </a:r>
          </a:p>
          <a:p>
            <a:pPr lvl="1" marL="571500" indent="-190500">
              <a:lnSpc>
                <a:spcPct val="140000"/>
              </a:lnSpc>
              <a:spcBef>
                <a:spcPts val="300"/>
              </a:spcBef>
              <a:buFontTx/>
              <a:buChar char="•"/>
              <a:defRPr sz="1900"/>
            </a:pPr>
            <a:r>
              <a:t>liikuntatapaturmat yleisimpiä (ensiapu, jatkohoito tarvittaessa)</a:t>
            </a:r>
          </a:p>
          <a:p>
            <a:pPr lvl="1" marL="571500" indent="-190500">
              <a:lnSpc>
                <a:spcPct val="140000"/>
              </a:lnSpc>
              <a:spcBef>
                <a:spcPts val="300"/>
              </a:spcBef>
              <a:buFontTx/>
              <a:buChar char="•"/>
              <a:defRPr sz="1900"/>
            </a:pPr>
            <a:r>
              <a:t>suurin osa ehkäistävissä sääntöjä noudattamalla, asiallisten varusteiden ja turvalaitteiden käytöllä, päihteettömyydellä, iäkkäiden kaatumisia vähentämällä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1065" y="4194668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Nivelrikko eli artroosi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80000"/>
              </a:lnSpc>
              <a:spcBef>
                <a:spcPts val="400"/>
              </a:spcBef>
              <a:defRPr sz="1900"/>
            </a:pPr>
            <a:r>
              <a:t>nivelten pinnoilla oleva nivelrusto rappeutuu ja vähitellen tuhoutuu </a:t>
            </a:r>
            <a:br/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aiheuttaa nivelpintojen mekaanista hankausta toisiaan vasten </a:t>
            </a:r>
            <a:br/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johtaa hermopäiden ärsytykseen, kipuun ja särkyyn</a:t>
            </a:r>
            <a:endParaRPr sz="1500"/>
          </a:p>
          <a:p>
            <a:pPr marL="342899" indent="-342899">
              <a:lnSpc>
                <a:spcPct val="80000"/>
              </a:lnSpc>
              <a:spcBef>
                <a:spcPts val="400"/>
              </a:spcBef>
              <a:defRPr sz="1900"/>
            </a:pPr>
            <a:r>
              <a:t>voi olla missä nivelessä tahansa</a:t>
            </a:r>
            <a:endParaRPr sz="1500"/>
          </a:p>
          <a:p>
            <a:pPr marL="342899" indent="-342899">
              <a:lnSpc>
                <a:spcPct val="80000"/>
              </a:lnSpc>
              <a:spcBef>
                <a:spcPts val="400"/>
              </a:spcBef>
              <a:defRPr sz="1900"/>
            </a:pPr>
            <a:r>
              <a:t>noin miljoonalla suomalaisella, tyypillisesti yli 50-vuotiailla</a:t>
            </a:r>
            <a:endParaRPr sz="4200"/>
          </a:p>
          <a:p>
            <a:pPr marL="342899" indent="-342899">
              <a:lnSpc>
                <a:spcPct val="80000"/>
              </a:lnSpc>
              <a:spcBef>
                <a:spcPts val="400"/>
              </a:spcBef>
              <a:defRPr sz="1900"/>
            </a:pPr>
            <a:r>
              <a:t>syitä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vanhenemisen myötä nivelpinnat kuluvat ja heikentyvät 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perinnöllinen alttius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ympäristötekijät (esim. työn tai harrastusten aiheuttama vääränlainen tai liian raskas nivelkuormitus)</a:t>
            </a:r>
            <a:endParaRPr sz="1300"/>
          </a:p>
          <a:p>
            <a:pPr marL="342899" indent="-342899">
              <a:lnSpc>
                <a:spcPct val="80000"/>
              </a:lnSpc>
              <a:spcBef>
                <a:spcPts val="400"/>
              </a:spcBef>
              <a:defRPr sz="1900"/>
            </a:pPr>
            <a:r>
              <a:t>tärkeää vaikuttaa riskitekijöihin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painonhallinta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työn suunnittelu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turvallisuus</a:t>
            </a:r>
          </a:p>
          <a:p>
            <a:pPr marL="342899" indent="-342899">
              <a:lnSpc>
                <a:spcPct val="80000"/>
              </a:lnSpc>
              <a:spcBef>
                <a:spcPts val="400"/>
              </a:spcBef>
              <a:defRPr sz="1900"/>
            </a:pPr>
            <a:r>
              <a:t>hoito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ei voida parantaa, kipuoireita voidaan hoitaa tulehdus- ja kipulääkkeillä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niveliä tukevien rakenteiden (esim. lihakset ja nivelsiteet) vahvistaminen</a:t>
            </a:r>
            <a:endParaRPr sz="13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tekonivelleikkaukset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21-02-09 at 13.27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97443"/>
            <a:ext cx="9144000" cy="5577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creen Shot 2021-02-09 at 13.33.20.png"/>
          <p:cNvPicPr>
            <a:picLocks noChangeAspect="1"/>
          </p:cNvPicPr>
          <p:nvPr/>
        </p:nvPicPr>
        <p:blipFill>
          <a:blip r:embed="rId2">
            <a:extLst/>
          </a:blip>
          <a:srcRect l="0" t="0" r="31414" b="0"/>
          <a:stretch>
            <a:fillRect/>
          </a:stretch>
        </p:blipFill>
        <p:spPr>
          <a:xfrm>
            <a:off x="333185" y="25832"/>
            <a:ext cx="6772055" cy="4779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Screen Shot 2021-02-09 at 13.33.20.png"/>
          <p:cNvPicPr>
            <a:picLocks noChangeAspect="1"/>
          </p:cNvPicPr>
          <p:nvPr/>
        </p:nvPicPr>
        <p:blipFill>
          <a:blip r:embed="rId2">
            <a:extLst/>
          </a:blip>
          <a:srcRect l="72902" t="10916" r="0" b="0"/>
          <a:stretch>
            <a:fillRect/>
          </a:stretch>
        </p:blipFill>
        <p:spPr>
          <a:xfrm>
            <a:off x="5702361" y="4025688"/>
            <a:ext cx="2477774" cy="394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 Shot 2021-02-09 at 13.34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1722" y="0"/>
            <a:ext cx="316055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Reuma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200" y="1600200"/>
            <a:ext cx="8551677" cy="51974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pitkäaikainen tulehdussairaus, </a:t>
            </a:r>
            <a:r>
              <a:rPr b="1"/>
              <a:t>autoimmuunisairaus</a:t>
            </a:r>
            <a:r>
              <a:t>, jossa elimistön tulehdussolut hyökkäävät omia kudoksia vastaan</a:t>
            </a:r>
            <a:endParaRPr sz="380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syytä ei tiedetä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perinnöllisellä alttiudella ja ympäristötekijöillä vaikutusta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tupakointi lisää riskiä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bakteeri- ja virussairauksilla on epäilty olevan yhteys, samoin on tutkittu ravinnon yhteyksiä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 u="sng"/>
            </a:pPr>
            <a:r>
              <a:t>nivelreuma</a:t>
            </a:r>
            <a:r>
              <a:rPr u="none"/>
              <a:t> yleisin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alkaa usein lievänä raajojen nivelten aamujäykkyytenä ja arkuutena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yleisoireina voi olla väsymystä ja kuumeilua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pitkittynyt tulehdus vaurioittaa niveliä, tulehtuneet nivelet turpoavat ja niitä aristaa. 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selvästi yleisempi naisilla kuin miehillä (hormonit?), noin 1 % suomalaisista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 u="sng"/>
            </a:pPr>
            <a:r>
              <a:t>selkärankareuma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pitkäaikainen tulehdus erityisesti selkärangan nivelissä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jäykistää vähitellen selkärankaa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voi alkaa jo lapsena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hoito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ei voida kokonaan parantaa.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yksilöllinen tulehdusta estävä lääkitys, kipulääkitys, terveelliset elintavat, kuntoutus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300"/>
            </a:pPr>
            <a:r>
              <a:t>tavoitteena tulehdusreaktion hillitseminen, kivun lievittäminen, nivelten virheasentojen estäminen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1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1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1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1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1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1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Osteoporoosi eli luukato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457200" y="1600200"/>
            <a:ext cx="8087690" cy="3300223"/>
          </a:xfrm>
          <a:prstGeom prst="rect">
            <a:avLst/>
          </a:prstGeom>
        </p:spPr>
        <p:txBody>
          <a:bodyPr/>
          <a:lstStyle/>
          <a:p>
            <a:pPr marL="294894" indent="-294894" defTabSz="786384">
              <a:lnSpc>
                <a:spcPct val="80000"/>
              </a:lnSpc>
              <a:spcBef>
                <a:spcPts val="400"/>
              </a:spcBef>
              <a:defRPr sz="1892"/>
            </a:pPr>
            <a:r>
              <a:t>luun hajoaminen nopeampaa kuin sen rakentuminen (luiden tiheys pienentynyt 25–30 % normaalista)</a:t>
            </a:r>
          </a:p>
          <a:p>
            <a:pPr marL="294894" indent="-294894" defTabSz="786384">
              <a:lnSpc>
                <a:spcPct val="80000"/>
              </a:lnSpc>
              <a:spcBef>
                <a:spcPts val="400"/>
              </a:spcBef>
              <a:defRPr sz="1892"/>
            </a:pPr>
            <a:r>
              <a:t>ei aiheuta kiputuntemuksia varhaisvaiheessa (löydetään ja diagnosoidaan usein kaatumistapaturman aiheuttaman luunmurtuman hoidon yhteydessä)</a:t>
            </a:r>
          </a:p>
          <a:p>
            <a:pPr marL="294894" indent="-294894" defTabSz="786384">
              <a:lnSpc>
                <a:spcPct val="80000"/>
              </a:lnSpc>
              <a:spcBef>
                <a:spcPts val="400"/>
              </a:spcBef>
              <a:defRPr sz="1892"/>
            </a:pPr>
            <a:r>
              <a:t>estrogeeni suojaa naisilla vaihdevuosiin asti</a:t>
            </a:r>
          </a:p>
          <a:p>
            <a:pPr marL="294894" indent="-294894" defTabSz="786384">
              <a:lnSpc>
                <a:spcPct val="80000"/>
              </a:lnSpc>
              <a:spcBef>
                <a:spcPts val="400"/>
              </a:spcBef>
              <a:defRPr sz="1892"/>
            </a:pPr>
            <a:r>
              <a:t>Suomessa sairastaa noin 400 000 ihmistä, osteopeniaa eli osteoporoosin esiastetta arviolta sama määrä (perinnöllinen alttius)</a:t>
            </a:r>
          </a:p>
          <a:p>
            <a:pPr marL="294894" indent="-294894" defTabSz="786384">
              <a:lnSpc>
                <a:spcPct val="80000"/>
              </a:lnSpc>
              <a:spcBef>
                <a:spcPts val="400"/>
              </a:spcBef>
              <a:defRPr sz="1892"/>
            </a:pPr>
            <a:r>
              <a:t>ennaltaehkäisy</a:t>
            </a:r>
          </a:p>
          <a:p>
            <a:pPr lvl="1" marL="638937" indent="-245745" defTabSz="786384">
              <a:lnSpc>
                <a:spcPct val="80000"/>
              </a:lnSpc>
              <a:spcBef>
                <a:spcPts val="300"/>
              </a:spcBef>
              <a:defRPr sz="1634"/>
            </a:pPr>
            <a:r>
              <a:t>luiden vahvistaminen säännöllisellä liikunnalla erityisesti nuorena (</a:t>
            </a:r>
            <a:r>
              <a:rPr b="1"/>
              <a:t>luuliikunta</a:t>
            </a:r>
            <a:r>
              <a:t>)</a:t>
            </a:r>
          </a:p>
          <a:p>
            <a:pPr lvl="1" marL="638937" indent="-245745" defTabSz="786384">
              <a:lnSpc>
                <a:spcPct val="80000"/>
              </a:lnSpc>
              <a:spcBef>
                <a:spcPts val="300"/>
              </a:spcBef>
              <a:defRPr sz="1634"/>
            </a:pPr>
            <a:r>
              <a:t>monipuolinen ravinto (</a:t>
            </a:r>
            <a:r>
              <a:rPr u="sng"/>
              <a:t>kalsium, D-vitamiini</a:t>
            </a:r>
            <a:r>
              <a:t>)</a:t>
            </a:r>
          </a:p>
          <a:p>
            <a:pPr lvl="1" marL="638937" indent="-245745" defTabSz="786384">
              <a:lnSpc>
                <a:spcPct val="80000"/>
              </a:lnSpc>
              <a:spcBef>
                <a:spcPts val="300"/>
              </a:spcBef>
              <a:defRPr sz="1634"/>
            </a:pPr>
            <a:r>
              <a:t>murtumien ja kaatumisten ehkäiseminen</a:t>
            </a:r>
          </a:p>
        </p:txBody>
      </p:sp>
      <p:pic>
        <p:nvPicPr>
          <p:cNvPr id="19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0883" y="4618300"/>
            <a:ext cx="3000084" cy="1928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xfrm>
            <a:off x="457200" y="4069345"/>
            <a:ext cx="2512963" cy="157632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500"/>
            </a:pPr>
            <a:r>
              <a:rPr b="1"/>
              <a:t>osteoblasti</a:t>
            </a:r>
            <a:r>
              <a:t> = luunmuodostajasolu</a:t>
            </a:r>
          </a:p>
          <a:p>
            <a:pPr marL="0" indent="0">
              <a:buSzTx/>
              <a:buFontTx/>
              <a:buNone/>
              <a:defRPr sz="1500"/>
            </a:pPr>
          </a:p>
          <a:p>
            <a:pPr marL="0" indent="0">
              <a:buSzTx/>
              <a:buFontTx/>
              <a:buNone/>
              <a:defRPr sz="1500"/>
            </a:pPr>
            <a:r>
              <a:rPr b="1"/>
              <a:t>osteoklasti</a:t>
            </a:r>
            <a:r>
              <a:t> = </a:t>
            </a:r>
          </a:p>
          <a:p>
            <a:pPr marL="0" indent="0">
              <a:buSzTx/>
              <a:buFontTx/>
              <a:buNone/>
              <a:defRPr sz="1500"/>
            </a:pPr>
            <a:r>
              <a:t>luunsyöjäsolu</a:t>
            </a:r>
          </a:p>
        </p:txBody>
      </p:sp>
      <p:pic>
        <p:nvPicPr>
          <p:cNvPr id="200" name="Screen Shot 2021-02-09 at 13.35.23.png"/>
          <p:cNvPicPr>
            <a:picLocks noChangeAspect="1"/>
          </p:cNvPicPr>
          <p:nvPr/>
        </p:nvPicPr>
        <p:blipFill>
          <a:blip r:embed="rId2">
            <a:extLst/>
          </a:blip>
          <a:srcRect l="51403" t="0" r="0" b="0"/>
          <a:stretch>
            <a:fillRect/>
          </a:stretch>
        </p:blipFill>
        <p:spPr>
          <a:xfrm>
            <a:off x="3272360" y="3388869"/>
            <a:ext cx="5575314" cy="293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21-02-09 at 13.35.23.png"/>
          <p:cNvPicPr>
            <a:picLocks noChangeAspect="1"/>
          </p:cNvPicPr>
          <p:nvPr/>
        </p:nvPicPr>
        <p:blipFill>
          <a:blip r:embed="rId2">
            <a:extLst/>
          </a:blip>
          <a:srcRect l="0" t="0" r="50796" b="0"/>
          <a:stretch>
            <a:fillRect/>
          </a:stretch>
        </p:blipFill>
        <p:spPr>
          <a:xfrm>
            <a:off x="447564" y="330897"/>
            <a:ext cx="5451325" cy="2836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Screen Shot 2021-02-09 at 13.37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118" y="-1"/>
            <a:ext cx="782376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8095">
              <a:defRPr b="1" sz="3696"/>
            </a:lvl1pPr>
          </a:lstStyle>
          <a:p>
            <a:pPr/>
            <a:r>
              <a:t>Riskitekijät kaikkiin TULE-sairauksiin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200"/>
            </a:pPr>
            <a:r>
              <a:t>syyt löytyvät yhä harvemmin työ- tai elinympäristöstä - yhä useammin ihmisten </a:t>
            </a:r>
            <a:r>
              <a:rPr u="sng"/>
              <a:t>elämäntavoista</a:t>
            </a:r>
            <a:endParaRPr u="sng"/>
          </a:p>
          <a:p>
            <a:pPr lvl="1" marL="742950" indent="-285750">
              <a:spcBef>
                <a:spcPts val="600"/>
              </a:spcBef>
              <a:defRPr sz="1700"/>
            </a:pPr>
            <a:r>
              <a:t>liikunnan puute</a:t>
            </a:r>
          </a:p>
          <a:p>
            <a:pPr lvl="1" marL="742950" indent="-285750">
              <a:spcBef>
                <a:spcPts val="600"/>
              </a:spcBef>
              <a:defRPr sz="1700"/>
            </a:pPr>
            <a:r>
              <a:t>ylipaino (huonot ravintottumukset)</a:t>
            </a:r>
          </a:p>
          <a:p>
            <a:pPr lvl="1" marL="742950" indent="-285750">
              <a:spcBef>
                <a:spcPts val="600"/>
              </a:spcBef>
              <a:defRPr sz="1700"/>
            </a:pPr>
            <a:r>
              <a:t>tupakointi, alkoholi</a:t>
            </a:r>
          </a:p>
          <a:p>
            <a:pPr lvl="1" marL="742950" indent="-285750">
              <a:spcBef>
                <a:spcPts val="600"/>
              </a:spcBef>
              <a:defRPr sz="1700"/>
            </a:pPr>
            <a:r>
              <a:t>vääränlainen kuormitus</a:t>
            </a:r>
          </a:p>
        </p:txBody>
      </p:sp>
      <p:pic>
        <p:nvPicPr>
          <p:cNvPr id="20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7880" y="3718688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Yhteiskunta ja tule-terveys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yksilö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oireet voivat vaikuttaa mielialaan, keskittymiseen , unen laatuun ja haitata arkipäivän toimintakykyisyyttä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yhteisöt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kasvattavat perheen tai työyhteisön kuormitusta lisäämällä huolta ja vaivoista kärsivän tai sairastuneen hoivaustarvetta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yhteiskunta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vähentävät työpanosta sairauspoissaolojen vuoksi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lääkärissäkäynnit, hoitokustannukset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työkyvyttömyys ja työkyvyttömyyseläkkeet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globaalisti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yleisin syy pitkään jatkuneeseen kipuun ja toimintakyvyttömyyteen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tule-sairastavuus kasvussa väestön ikääntyessä ja työ- ja vapaa-ajan muuttuessa passiivisemmaksi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liikennetapaturmissa vammautuu kehittyvissä maissa vuosittain miljoonia ihmisiä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yhteiskunta voi vaikuttaa 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suoraan (esim. lainsäädäntö) miten paljon yksilö altistuu tuki- ja liikuntaelimistön terveyttä heikentäville riskitekijöille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edistää turvallisten, tule-terveyttä parantavien toimintatapojen yleistymistä (esim. valistus)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2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2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2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6" name="Screen Shot 2021-02-09 at 13.48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956" y="1734829"/>
            <a:ext cx="9487924" cy="3429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0" name="Screen Shot 2021-02-09 at 13.38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3907" y="0"/>
            <a:ext cx="309618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Tules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700302" y="1826290"/>
            <a:ext cx="7743395" cy="4026789"/>
          </a:xfrm>
          <a:prstGeom prst="rect">
            <a:avLst/>
          </a:prstGeom>
        </p:spPr>
        <p:txBody>
          <a:bodyPr/>
          <a:lstStyle/>
          <a:p>
            <a:pPr marL="248915" indent="-248602" defTabSz="795527">
              <a:spcBef>
                <a:spcPts val="500"/>
              </a:spcBef>
              <a:buClr>
                <a:srgbClr val="000000"/>
              </a:buClr>
              <a:defRPr sz="2088"/>
            </a:pPr>
            <a:r>
              <a:t>monimuotoinen kansantautiryhmä</a:t>
            </a:r>
          </a:p>
          <a:p>
            <a:pPr lvl="1" marL="746120" indent="-397763" defTabSz="795527">
              <a:spcBef>
                <a:spcPts val="400"/>
              </a:spcBef>
              <a:buClr>
                <a:srgbClr val="000000"/>
              </a:buClr>
              <a:buFontTx/>
              <a:buAutoNum type="arabicPeriod" startAt="1"/>
              <a:defRPr sz="1740" u="sng"/>
            </a:pPr>
            <a:r>
              <a:t>lyhytaikaisia vaivoja</a:t>
            </a:r>
            <a:r>
              <a:rPr u="none"/>
              <a:t> (esim. niska-hartiaseudun kiputilat)</a:t>
            </a:r>
            <a:endParaRPr sz="2436"/>
          </a:p>
          <a:p>
            <a:pPr lvl="1" marL="746120" indent="-397763" defTabSz="795527">
              <a:spcBef>
                <a:spcPts val="400"/>
              </a:spcBef>
              <a:buClr>
                <a:srgbClr val="000000"/>
              </a:buClr>
              <a:buFontTx/>
              <a:buAutoNum type="arabicPeriod" startAt="1"/>
              <a:defRPr sz="1740" u="sng"/>
            </a:pPr>
            <a:r>
              <a:t>pitkäaikaisia sairauksia</a:t>
            </a:r>
            <a:r>
              <a:rPr u="none"/>
              <a:t> (esim. nivelrikko, reuma, osteoporoosi)</a:t>
            </a:r>
            <a:endParaRPr sz="2436"/>
          </a:p>
          <a:p>
            <a:pPr lvl="1" marL="746120" indent="-397763" defTabSz="795527">
              <a:spcBef>
                <a:spcPts val="400"/>
              </a:spcBef>
              <a:buClr>
                <a:srgbClr val="000000"/>
              </a:buClr>
              <a:buFontTx/>
              <a:buAutoNum type="arabicPeriod" startAt="1"/>
              <a:defRPr sz="1740" u="sng"/>
            </a:pPr>
            <a:r>
              <a:t>tapaturmien aiheuttamia vammoja</a:t>
            </a:r>
            <a:r>
              <a:rPr u="none"/>
              <a:t> </a:t>
            </a:r>
            <a:br>
              <a:rPr u="none"/>
            </a:br>
            <a:r>
              <a:rPr u="none"/>
              <a:t>(esim. luunmurtumat, nivelsiteiden ja jänteiden repeämiset)</a:t>
            </a:r>
            <a:endParaRPr sz="2436"/>
          </a:p>
          <a:p>
            <a:pPr marL="398077" indent="-397763" defTabSz="795527">
              <a:spcBef>
                <a:spcPts val="500"/>
              </a:spcBef>
              <a:buClr>
                <a:srgbClr val="000000"/>
              </a:buClr>
              <a:defRPr sz="2088"/>
            </a:pPr>
            <a:r>
              <a:t>harvoin hengenvaarallisia – kuitenkin kipua, elämänlaadun ja toimintakyvyn heikkenemistä sekä hoidon ja avun tarvetta useammin kuin mikään muu sairausryhmä</a:t>
            </a:r>
          </a:p>
          <a:p>
            <a:pPr marL="398077" indent="-397763" defTabSz="795527">
              <a:spcBef>
                <a:spcPts val="500"/>
              </a:spcBef>
              <a:buClr>
                <a:srgbClr val="000000"/>
              </a:buClr>
              <a:defRPr sz="2088"/>
            </a:pPr>
            <a:r>
              <a:t>yli miljoonalla suomalaisella jokin pitkäaikainen tule-sairaus tai -vamma, lähes jokaisella joskus tule-oireita</a:t>
            </a:r>
          </a:p>
          <a:p>
            <a:pPr marL="398077" indent="-397763" defTabSz="795527">
              <a:spcBef>
                <a:spcPts val="500"/>
              </a:spcBef>
              <a:buClr>
                <a:srgbClr val="000000"/>
              </a:buClr>
              <a:defRPr sz="2088"/>
            </a:pPr>
            <a:r>
              <a:t>noin joka kuudes lääkärissäkäynti liittyy tulevaivoihin, tule-sairaudet toiseksi yleisin työkyvyttömyyden syy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Tules eri ikäryhmissä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600"/>
              </a:spcBef>
              <a:defRPr sz="2871" u="sng"/>
            </a:pPr>
            <a:r>
              <a:t>lapset ja nuoret </a:t>
            </a:r>
            <a:br/>
            <a:r>
              <a:rPr u="none"/>
              <a:t>(tietotekniikka </a:t>
            </a:r>
            <a:r>
              <a:rPr u="none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u="none"/>
              <a:t>istuminen, fyysinen kunto)</a:t>
            </a:r>
          </a:p>
          <a:p>
            <a:pPr lvl="1" marL="735520" indent="-282892" defTabSz="905255">
              <a:spcBef>
                <a:spcPts val="500"/>
              </a:spcBef>
              <a:defRPr sz="2475"/>
            </a:pPr>
            <a:r>
              <a:t>niska-hartiaseudun tai selän kipuja</a:t>
            </a:r>
          </a:p>
          <a:p>
            <a:pPr lvl="1" marL="735520" indent="-282892" defTabSz="905255">
              <a:spcBef>
                <a:spcPts val="500"/>
              </a:spcBef>
              <a:defRPr sz="2475"/>
            </a:pPr>
            <a:r>
              <a:t>tapaturmat</a:t>
            </a:r>
          </a:p>
          <a:p>
            <a:pPr marL="339470" indent="-339470" defTabSz="905255">
              <a:spcBef>
                <a:spcPts val="600"/>
              </a:spcBef>
              <a:defRPr sz="2871" u="sng"/>
            </a:pPr>
            <a:r>
              <a:t>työikäiset</a:t>
            </a:r>
            <a:r>
              <a:rPr u="none"/>
              <a:t> (työn luonne, elintavat)</a:t>
            </a:r>
          </a:p>
          <a:p>
            <a:pPr lvl="1" marL="735520" indent="-282892" defTabSz="905255">
              <a:spcBef>
                <a:spcPts val="500"/>
              </a:spcBef>
              <a:defRPr sz="2475"/>
            </a:pPr>
            <a:r>
              <a:t>niska-hartiaseudun, selän ja alaraajan kivut</a:t>
            </a:r>
          </a:p>
          <a:p>
            <a:pPr marL="339470" indent="-339470" defTabSz="905255">
              <a:spcBef>
                <a:spcPts val="600"/>
              </a:spcBef>
              <a:defRPr sz="2871" u="sng"/>
            </a:pPr>
            <a:r>
              <a:t>ikääntyneet</a:t>
            </a:r>
            <a:r>
              <a:rPr u="none"/>
              <a:t> (lihasvoima)</a:t>
            </a:r>
          </a:p>
          <a:p>
            <a:pPr lvl="1" marL="735520" indent="-282892" defTabSz="905255">
              <a:spcBef>
                <a:spcPts val="500"/>
              </a:spcBef>
              <a:defRPr sz="2475"/>
            </a:pPr>
            <a:r>
              <a:t>pitkäaikaissairaudet, kuten nivelrikko ja osteoporoosi</a:t>
            </a:r>
          </a:p>
          <a:p>
            <a:pPr lvl="1" marL="735520" indent="-282892" defTabSz="905255">
              <a:spcBef>
                <a:spcPts val="500"/>
              </a:spcBef>
              <a:defRPr sz="2475"/>
            </a:pPr>
            <a:r>
              <a:t>tapaturmat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21-02-09 at 13.29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4844" y="400050"/>
            <a:ext cx="4356101" cy="605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21-02-09 at 13.28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623" y="0"/>
            <a:ext cx="387275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21-02-09 at 13.30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3452" y="107095"/>
            <a:ext cx="404415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 idx="4294967295"/>
          </p:nvPr>
        </p:nvSpPr>
        <p:spPr>
          <a:xfrm>
            <a:off x="528596" y="1762074"/>
            <a:ext cx="3682089" cy="1143001"/>
          </a:xfrm>
          <a:prstGeom prst="rect">
            <a:avLst/>
          </a:prstGeom>
        </p:spPr>
        <p:txBody>
          <a:bodyPr/>
          <a:lstStyle>
            <a:lvl1pPr defTabSz="585215">
              <a:defRPr b="1" sz="2816"/>
            </a:lvl1pPr>
          </a:lstStyle>
          <a:p>
            <a:pPr/>
            <a:r>
              <a:t>TULEkipujen yleisyys keski-ikäisillä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Tule-vaivojen syitä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54000" indent="-254000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900"/>
            </a:pPr>
            <a:r>
              <a:t>oma </a:t>
            </a:r>
            <a:r>
              <a:rPr u="sng"/>
              <a:t>kehotietoisuus</a:t>
            </a:r>
            <a:r>
              <a:t> on vähentynyt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kehon hermopäätteet lähettävät signaaleja epämukavasta asennosta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kehoaan ei malta kuunnella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lihakset ja hermosto voivat sopeutua toimimaan epämukavissa asennoissa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esim. niska-hartiaoireet tiedostaa vasta kun ne aiheuttavat päänsärkyä</a:t>
            </a:r>
            <a:endParaRPr sz="2900"/>
          </a:p>
          <a:p>
            <a:pPr marL="254000" indent="-254000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900"/>
            </a:pPr>
            <a:r>
              <a:t>ihminen voi </a:t>
            </a:r>
            <a:r>
              <a:rPr u="sng"/>
              <a:t>sopeuttaa liikkumistaan </a:t>
            </a:r>
            <a:r>
              <a:t>kehon kipusignaalien perusteella siten, että kipeä kehon osa kuormittuu vähemmän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liikkuminen muuttuu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ongelmia jossakin toisessa tuki- ja liikuntaelimistön kohdassa</a:t>
            </a:r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esim. kipu lonkkanivelessä voi näennäisesti parantua mutta tulla esille selkäkipuina muuttuneen liikeasennon seurauksena</a:t>
            </a:r>
            <a:endParaRPr sz="2900"/>
          </a:p>
          <a:p>
            <a:pPr marL="254000" indent="-254000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900" u="sng"/>
            </a:pPr>
            <a:r>
              <a:t>tulehdusreaktion </a:t>
            </a:r>
            <a:r>
              <a:rPr u="none"/>
              <a:t>seurauksia</a:t>
            </a:r>
            <a:endParaRPr sz="36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tulehtuneelle alueelle kertyy veren ja tulehdussolujen lisäksi kudosnestettä </a:t>
            </a:r>
            <a:br/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tulehtunut alue turpoaa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lisäkudosvaurioita, kipua, pitkittyneitä vaivoja</a:t>
            </a:r>
            <a:endParaRPr sz="2900"/>
          </a:p>
          <a:p>
            <a:pPr marL="254000" indent="-254000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900"/>
            </a:pPr>
            <a:r>
              <a:t>vanheneminen muuttaa kudosten rakenteita ja toimintaa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keho rappeutuu, kudokset eivät korjaudu samoin kuin nuorella</a:t>
            </a:r>
            <a:endParaRPr sz="2900"/>
          </a:p>
          <a:p>
            <a:pPr lvl="1" marL="742950" indent="-285750">
              <a:lnSpc>
                <a:spcPct val="80000"/>
              </a:lnSpc>
              <a:spcBef>
                <a:spcPts val="300"/>
              </a:spcBef>
              <a:defRPr sz="1500"/>
            </a:pPr>
            <a:r>
              <a:t>tähän vanhenemiseen liittyvään </a:t>
            </a:r>
            <a:r>
              <a:rPr u="sng"/>
              <a:t>degeneraatioon</a:t>
            </a:r>
            <a:r>
              <a:t> voi osittain vaikuttaa elämäntavoillaan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5">
            <a:lumOff val="1161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Kivun tunne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subjektiivisesti kipu yksilölle todellista, yksilöllistä ja aitoa, vaikka kivun syytä ei lääketieteellisesti (objektiivisesti) aina pystytä selvittämään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kiputuntemukset eri puolilla kehoa melko yleisiä, mutta vain pienessä osassa taustalla sairaus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700"/>
            </a:pPr>
            <a:r>
              <a:t>vaikka kudosvaurio olisi jo parantunut, keho saattaa lähettää edelleen signaaleja kudosvauriosta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700"/>
            </a:pPr>
            <a:r>
              <a:t>mitä enemmän kivusta puhutaan, kipua tarkkaillaan, kipua tietoisesti korostetaan ja nostetaan esille, sitä voimakkaammin keho tuottaa kipusignaaleja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700"/>
            </a:pPr>
            <a:r>
              <a:t>keskushermosto voi herkistyä kipusignaaleille ja kivusta voi tulla kroonista (esim. amputoidun raajan haamusärky)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tärkeää onnistua akuutin kivun hoidossa nopeasti, sillä kipu voi kroonistua jo muutamissa viikoissa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700"/>
            </a:pPr>
            <a:r>
              <a:t>vaikeampi hoitaa, sillä oireiden syynä ei ole enää pelkkä kudosvaurio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700"/>
            </a:pPr>
            <a:r>
              <a:t>kivun tunteminen lisää entisestään alakuloista mielialaa sekä pärjäämättömyyden tunnetta ja kivulle herkistyminen lisää herkkyyttä kaikille muille negatiivisille ärsykkeille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