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DCB"/>
          </a:solidFill>
        </a:fill>
      </a:tcStyle>
    </a:wholeTbl>
    <a:band2H>
      <a:tcTxStyle b="def" i="def"/>
      <a:tcStyle>
        <a:tcBdr/>
        <a:fill>
          <a:solidFill>
            <a:srgbClr val="ECEF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DE"/>
          </a:solidFill>
        </a:fill>
      </a:tcStyle>
    </a:wholeTbl>
    <a:band2H>
      <a:tcTxStyle b="def" i="def"/>
      <a:tcStyle>
        <a:tcBdr/>
        <a:fill>
          <a:solidFill>
            <a:srgbClr val="E8EB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4CD"/>
          </a:solidFill>
        </a:fill>
      </a:tcStyle>
    </a:wholeTbl>
    <a:band2H>
      <a:tcTxStyle b="def" i="def"/>
      <a:tcStyle>
        <a:tcBdr/>
        <a:fill>
          <a:solidFill>
            <a:srgbClr val="F9F2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4" name="Shape 3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Garamond"/>
      </a:defRPr>
    </a:lvl1pPr>
    <a:lvl2pPr indent="228600" latinLnBrk="0">
      <a:defRPr sz="1200">
        <a:latin typeface="+mj-lt"/>
        <a:ea typeface="+mj-ea"/>
        <a:cs typeface="+mj-cs"/>
        <a:sym typeface="Garamond"/>
      </a:defRPr>
    </a:lvl2pPr>
    <a:lvl3pPr indent="457200" latinLnBrk="0">
      <a:defRPr sz="1200">
        <a:latin typeface="+mj-lt"/>
        <a:ea typeface="+mj-ea"/>
        <a:cs typeface="+mj-cs"/>
        <a:sym typeface="Garamond"/>
      </a:defRPr>
    </a:lvl3pPr>
    <a:lvl4pPr indent="685800" latinLnBrk="0">
      <a:defRPr sz="1200">
        <a:latin typeface="+mj-lt"/>
        <a:ea typeface="+mj-ea"/>
        <a:cs typeface="+mj-cs"/>
        <a:sym typeface="Garamond"/>
      </a:defRPr>
    </a:lvl4pPr>
    <a:lvl5pPr indent="914400" latinLnBrk="0">
      <a:defRPr sz="1200">
        <a:latin typeface="+mj-lt"/>
        <a:ea typeface="+mj-ea"/>
        <a:cs typeface="+mj-cs"/>
        <a:sym typeface="Garamond"/>
      </a:defRPr>
    </a:lvl5pPr>
    <a:lvl6pPr indent="1143000" latinLnBrk="0">
      <a:defRPr sz="1200">
        <a:latin typeface="+mj-lt"/>
        <a:ea typeface="+mj-ea"/>
        <a:cs typeface="+mj-cs"/>
        <a:sym typeface="Garamond"/>
      </a:defRPr>
    </a:lvl6pPr>
    <a:lvl7pPr indent="1371600" latinLnBrk="0">
      <a:defRPr sz="1200">
        <a:latin typeface="+mj-lt"/>
        <a:ea typeface="+mj-ea"/>
        <a:cs typeface="+mj-cs"/>
        <a:sym typeface="Garamond"/>
      </a:defRPr>
    </a:lvl7pPr>
    <a:lvl8pPr indent="1600200" latinLnBrk="0">
      <a:defRPr sz="1200">
        <a:latin typeface="+mj-lt"/>
        <a:ea typeface="+mj-ea"/>
        <a:cs typeface="+mj-cs"/>
        <a:sym typeface="Garamond"/>
      </a:defRPr>
    </a:lvl8pPr>
    <a:lvl9pPr indent="1828800" latinLnBrk="0">
      <a:defRPr sz="1200">
        <a:latin typeface="+mj-lt"/>
        <a:ea typeface="+mj-ea"/>
        <a:cs typeface="+mj-cs"/>
        <a:sym typeface="Garamond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di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1" y="0"/>
            <a:ext cx="9144679" cy="6858000"/>
            <a:chOff x="0" y="0"/>
            <a:chExt cx="9144677" cy="6858000"/>
          </a:xfrm>
        </p:grpSpPr>
        <p:pic>
          <p:nvPicPr>
            <p:cNvPr id="11" name="image4.png" descr="SD-PanelTitle-R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9144002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" name="Shape 12"/>
            <p:cNvSpPr/>
            <p:nvPr/>
          </p:nvSpPr>
          <p:spPr>
            <a:xfrm>
              <a:off x="1515530" y="1520420"/>
              <a:ext cx="6112938" cy="3818472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13" name="image5.png" descr="HDRibbonTitle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47959" b="0"/>
            <a:stretch>
              <a:fillRect/>
            </a:stretch>
          </p:blipFill>
          <p:spPr>
            <a:xfrm>
              <a:off x="63" y="3128432"/>
              <a:ext cx="1664147" cy="612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5.png" descr="HDRibbonTitle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47959" b="0"/>
            <a:stretch>
              <a:fillRect/>
            </a:stretch>
          </p:blipFill>
          <p:spPr>
            <a:xfrm>
              <a:off x="7480532" y="3128432"/>
              <a:ext cx="1664146" cy="612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Shape 16"/>
          <p:cNvSpPr/>
          <p:nvPr>
            <p:ph type="title"/>
          </p:nvPr>
        </p:nvSpPr>
        <p:spPr>
          <a:xfrm>
            <a:off x="1921934" y="1811863"/>
            <a:ext cx="5308866" cy="1515535"/>
          </a:xfrm>
          <a:prstGeom prst="rect">
            <a:avLst/>
          </a:prstGeom>
        </p:spPr>
        <p:txBody>
          <a:bodyPr anchor="b"/>
          <a:lstStyle>
            <a:lvl1pPr algn="ctr" defTabSz="457200">
              <a:lnSpc>
                <a:spcPct val="100000"/>
              </a:lnSpc>
              <a:defRPr sz="48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1921934" y="3598326"/>
            <a:ext cx="5308866" cy="1377653"/>
          </a:xfrm>
          <a:prstGeom prst="rect">
            <a:avLst/>
          </a:prstGeom>
        </p:spPr>
        <p:txBody>
          <a:bodyPr/>
          <a:lstStyle>
            <a:lvl1pPr marL="0" indent="0" algn="ct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000"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alaotsikon perustyyliä napsautt.</a:t>
            </a:r>
          </a:p>
        </p:txBody>
      </p:sp>
      <p:sp>
        <p:nvSpPr>
          <p:cNvPr id="18" name="Shape 18"/>
          <p:cNvSpPr/>
          <p:nvPr/>
        </p:nvSpPr>
        <p:spPr>
          <a:xfrm>
            <a:off x="2019823" y="3471328"/>
            <a:ext cx="5113086" cy="2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xfrm>
            <a:off x="7007600" y="5072382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anoraamakuva ja kuvateksti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8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144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Shape 145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146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-3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8466668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9" name="Shape 149"/>
          <p:cNvSpPr/>
          <p:nvPr>
            <p:ph type="title"/>
          </p:nvPr>
        </p:nvSpPr>
        <p:spPr>
          <a:xfrm>
            <a:off x="1176864" y="4815413"/>
            <a:ext cx="6798736" cy="566740"/>
          </a:xfrm>
          <a:prstGeom prst="rect">
            <a:avLst/>
          </a:prstGeom>
        </p:spPr>
        <p:txBody>
          <a:bodyPr anchor="b"/>
          <a:lstStyle>
            <a:lvl1pPr algn="ctr" defTabSz="457200">
              <a:lnSpc>
                <a:spcPct val="100000"/>
              </a:lnSpc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150" name="Shape 150"/>
          <p:cNvSpPr/>
          <p:nvPr>
            <p:ph type="pic" sz="half" idx="13"/>
          </p:nvPr>
        </p:nvSpPr>
        <p:spPr>
          <a:xfrm>
            <a:off x="1026260" y="1032932"/>
            <a:ext cx="7091482" cy="3361271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xfrm>
            <a:off x="1176864" y="5382152"/>
            <a:ext cx="6798736" cy="493714"/>
          </a:xfrm>
          <a:prstGeom prst="rect">
            <a:avLst/>
          </a:prstGeom>
        </p:spPr>
        <p:txBody>
          <a:bodyPr/>
          <a:lstStyle>
            <a:lvl1pPr marL="0" indent="0" algn="ct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6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tekstin perustyylejä napsauttamalla</a:t>
            </a:r>
          </a:p>
        </p:txBody>
      </p:sp>
      <p:sp>
        <p:nvSpPr>
          <p:cNvPr id="152" name="Shape 152"/>
          <p:cNvSpPr/>
          <p:nvPr>
            <p:ph type="sldNum" sz="quarter" idx="2"/>
          </p:nvPr>
        </p:nvSpPr>
        <p:spPr>
          <a:xfrm>
            <a:off x="7752400" y="5978314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kuvateksti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3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159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0" name="Shape 160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161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39" b="0"/>
            <a:stretch>
              <a:fillRect/>
            </a:stretch>
          </p:blipFill>
          <p:spPr>
            <a:xfrm>
              <a:off x="-3" y="3128434"/>
              <a:ext cx="68580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39" b="0"/>
            <a:stretch>
              <a:fillRect/>
            </a:stretch>
          </p:blipFill>
          <p:spPr>
            <a:xfrm>
              <a:off x="8466667" y="3128434"/>
              <a:ext cx="685803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4" name="Shape 164"/>
          <p:cNvSpPr/>
          <p:nvPr>
            <p:ph type="title"/>
          </p:nvPr>
        </p:nvSpPr>
        <p:spPr>
          <a:xfrm>
            <a:off x="1176864" y="906873"/>
            <a:ext cx="6798736" cy="3097860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32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1176864" y="4275666"/>
            <a:ext cx="6798738" cy="1600204"/>
          </a:xfrm>
          <a:prstGeom prst="rect">
            <a:avLst/>
          </a:prstGeom>
        </p:spPr>
        <p:txBody>
          <a:bodyPr anchor="ctr"/>
          <a:lstStyle>
            <a:lvl1pPr marL="0" indent="0" algn="ct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000">
                <a:latin typeface="+mj-lt"/>
                <a:ea typeface="+mj-ea"/>
                <a:cs typeface="+mj-cs"/>
                <a:sym typeface="Garamond"/>
              </a:defRPr>
            </a:lvl1pPr>
            <a:lvl2pPr marL="742950" indent="-285750" algn="ctr" defTabSz="457200">
              <a:lnSpc>
                <a:spcPct val="100000"/>
              </a:lnSpc>
              <a:spcBef>
                <a:spcPts val="600"/>
              </a:spcBef>
              <a:buSzPct val="115000"/>
              <a:buFontTx/>
              <a:defRPr sz="2000">
                <a:latin typeface="+mj-lt"/>
                <a:ea typeface="+mj-ea"/>
                <a:cs typeface="+mj-cs"/>
                <a:sym typeface="Garamond"/>
              </a:defRPr>
            </a:lvl2pPr>
            <a:lvl3pPr marL="1231900" indent="-317500" algn="ctr" defTabSz="457200">
              <a:lnSpc>
                <a:spcPct val="100000"/>
              </a:lnSpc>
              <a:spcBef>
                <a:spcPts val="600"/>
              </a:spcBef>
              <a:buSzPct val="115000"/>
              <a:buFontTx/>
              <a:defRPr sz="2000">
                <a:latin typeface="+mj-lt"/>
                <a:ea typeface="+mj-ea"/>
                <a:cs typeface="+mj-cs"/>
                <a:sym typeface="Garamond"/>
              </a:defRPr>
            </a:lvl3pPr>
            <a:lvl4pPr marL="1585912" indent="-214312" algn="ctr" defTabSz="457200">
              <a:lnSpc>
                <a:spcPct val="100000"/>
              </a:lnSpc>
              <a:spcBef>
                <a:spcPts val="600"/>
              </a:spcBef>
              <a:buSzPct val="115000"/>
              <a:buFontTx/>
              <a:defRPr sz="2000">
                <a:latin typeface="+mj-lt"/>
                <a:ea typeface="+mj-ea"/>
                <a:cs typeface="+mj-cs"/>
                <a:sym typeface="Garamond"/>
              </a:defRPr>
            </a:lvl4pPr>
            <a:lvl5pPr marL="2073728" indent="-244928" algn="ctr" defTabSz="457200">
              <a:lnSpc>
                <a:spcPct val="100000"/>
              </a:lnSpc>
              <a:spcBef>
                <a:spcPts val="600"/>
              </a:spcBef>
              <a:buSzPct val="115000"/>
              <a:buFontTx/>
              <a:defRPr sz="2000">
                <a:latin typeface="+mj-lt"/>
                <a:ea typeface="+mj-ea"/>
                <a:cs typeface="+mj-cs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hape 166"/>
          <p:cNvSpPr/>
          <p:nvPr/>
        </p:nvSpPr>
        <p:spPr>
          <a:xfrm>
            <a:off x="1278465" y="4140198"/>
            <a:ext cx="6606424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7" name="Shape 167"/>
          <p:cNvSpPr/>
          <p:nvPr>
            <p:ph type="sldNum" sz="quarter" idx="2"/>
          </p:nvPr>
        </p:nvSpPr>
        <p:spPr>
          <a:xfrm>
            <a:off x="7752400" y="5978314"/>
            <a:ext cx="223201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 ja kuvateksti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78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174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Shape 175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176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-3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8466668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9" name="Shape 179"/>
          <p:cNvSpPr/>
          <p:nvPr>
            <p:ph type="title"/>
          </p:nvPr>
        </p:nvSpPr>
        <p:spPr>
          <a:xfrm>
            <a:off x="1334332" y="982132"/>
            <a:ext cx="6400252" cy="2370670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3200"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xfrm>
            <a:off x="1600200" y="3352798"/>
            <a:ext cx="5892799" cy="651935"/>
          </a:xfrm>
          <a:prstGeom prst="rect">
            <a:avLst/>
          </a:prstGeom>
        </p:spPr>
        <p:txBody>
          <a:bodyPr anchor="ctr"/>
          <a:lstStyle>
            <a:lvl1pPr marL="0" indent="0" algn="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8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tekstin perustyylejä napsauttamalla</a:t>
            </a:r>
          </a:p>
        </p:txBody>
      </p:sp>
      <p:sp>
        <p:nvSpPr>
          <p:cNvPr id="181" name="Shape 181"/>
          <p:cNvSpPr/>
          <p:nvPr>
            <p:ph type="body" sz="quarter" idx="13"/>
          </p:nvPr>
        </p:nvSpPr>
        <p:spPr>
          <a:xfrm>
            <a:off x="1176862" y="4343398"/>
            <a:ext cx="6798737" cy="1532470"/>
          </a:xfrm>
          <a:prstGeom prst="rect">
            <a:avLst/>
          </a:prstGeom>
        </p:spPr>
        <p:txBody>
          <a:bodyPr anchor="ctr"/>
          <a:lstStyle/>
          <a:p>
            <a:pPr marL="285750" indent="-28575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849967" y="637678"/>
            <a:ext cx="457321" cy="112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7200"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3503" y="2560187"/>
            <a:ext cx="457321" cy="112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7200"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84" name="Shape 184"/>
          <p:cNvSpPr/>
          <p:nvPr/>
        </p:nvSpPr>
        <p:spPr>
          <a:xfrm>
            <a:off x="1278466" y="4140198"/>
            <a:ext cx="6595535" cy="2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5" name="Shape 185"/>
          <p:cNvSpPr/>
          <p:nvPr>
            <p:ph type="sldNum" sz="quarter" idx="2"/>
          </p:nvPr>
        </p:nvSpPr>
        <p:spPr>
          <a:xfrm>
            <a:off x="7752400" y="5978314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imikortti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6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192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Shape 193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194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-3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8466668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7" name="Shape 197"/>
          <p:cNvSpPr/>
          <p:nvPr>
            <p:ph type="title"/>
          </p:nvPr>
        </p:nvSpPr>
        <p:spPr>
          <a:xfrm>
            <a:off x="1176867" y="3308579"/>
            <a:ext cx="6798731" cy="1468802"/>
          </a:xfrm>
          <a:prstGeom prst="rect">
            <a:avLst/>
          </a:prstGeom>
        </p:spPr>
        <p:txBody>
          <a:bodyPr anchor="b"/>
          <a:lstStyle>
            <a:lvl1pPr defTabSz="457200">
              <a:lnSpc>
                <a:spcPct val="100000"/>
              </a:lnSpc>
              <a:defRPr sz="32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xfrm>
            <a:off x="1176867" y="4777380"/>
            <a:ext cx="6798731" cy="860402"/>
          </a:xfrm>
          <a:prstGeom prst="rect">
            <a:avLst/>
          </a:prstGeom>
        </p:spPr>
        <p:txBody>
          <a:bodyPr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800"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tekstin perustyylejä napsauttamalla</a:t>
            </a:r>
          </a:p>
        </p:txBody>
      </p:sp>
      <p:sp>
        <p:nvSpPr>
          <p:cNvPr id="199" name="Shape 199"/>
          <p:cNvSpPr/>
          <p:nvPr>
            <p:ph type="sldNum" sz="quarter" idx="2"/>
          </p:nvPr>
        </p:nvSpPr>
        <p:spPr>
          <a:xfrm>
            <a:off x="7752400" y="5978314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ksen nimikortti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210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206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7" name="Shape 207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208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-3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8466668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1" name="Shape 211"/>
          <p:cNvSpPr/>
          <p:nvPr>
            <p:ph type="title"/>
          </p:nvPr>
        </p:nvSpPr>
        <p:spPr>
          <a:xfrm>
            <a:off x="1409416" y="982132"/>
            <a:ext cx="6325169" cy="2243670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3200"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xfrm>
            <a:off x="1176867" y="3639310"/>
            <a:ext cx="6798731" cy="886970"/>
          </a:xfrm>
          <a:prstGeom prst="rect">
            <a:avLst/>
          </a:prstGeom>
        </p:spPr>
        <p:txBody>
          <a:bodyPr anchor="b"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000"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tekstin perustyylejä napsauttamalla</a:t>
            </a:r>
          </a:p>
        </p:txBody>
      </p:sp>
      <p:sp>
        <p:nvSpPr>
          <p:cNvPr id="213" name="Shape 213"/>
          <p:cNvSpPr/>
          <p:nvPr>
            <p:ph type="body" sz="quarter" idx="13"/>
          </p:nvPr>
        </p:nvSpPr>
        <p:spPr>
          <a:xfrm>
            <a:off x="1176864" y="4529666"/>
            <a:ext cx="6798737" cy="1346202"/>
          </a:xfrm>
          <a:prstGeom prst="rect">
            <a:avLst/>
          </a:prstGeom>
        </p:spPr>
        <p:txBody>
          <a:bodyPr/>
          <a:lstStyle/>
          <a:p>
            <a:pPr marL="285750" indent="-28575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pPr>
          </a:p>
        </p:txBody>
      </p:sp>
      <p:sp>
        <p:nvSpPr>
          <p:cNvPr id="214" name="Shape 214"/>
          <p:cNvSpPr/>
          <p:nvPr/>
        </p:nvSpPr>
        <p:spPr>
          <a:xfrm>
            <a:off x="878058" y="572061"/>
            <a:ext cx="457322" cy="123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8000"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215" name="Shape 215"/>
          <p:cNvSpPr/>
          <p:nvPr/>
        </p:nvSpPr>
        <p:spPr>
          <a:xfrm>
            <a:off x="7649795" y="2282895"/>
            <a:ext cx="457321" cy="123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0"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216" name="Shape 216"/>
          <p:cNvSpPr/>
          <p:nvPr/>
        </p:nvSpPr>
        <p:spPr>
          <a:xfrm>
            <a:off x="1278466" y="3429000"/>
            <a:ext cx="6595535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7" name="Shape 217"/>
          <p:cNvSpPr/>
          <p:nvPr>
            <p:ph type="sldNum" sz="quarter" idx="2"/>
          </p:nvPr>
        </p:nvSpPr>
        <p:spPr>
          <a:xfrm>
            <a:off x="7752400" y="5978314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si tai epätosi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228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224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Shape 225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226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-3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8466668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9" name="Shape 229"/>
          <p:cNvSpPr/>
          <p:nvPr>
            <p:ph type="title"/>
          </p:nvPr>
        </p:nvSpPr>
        <p:spPr>
          <a:xfrm>
            <a:off x="1176864" y="982131"/>
            <a:ext cx="6798735" cy="2294467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32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230" name="Shape 230"/>
          <p:cNvSpPr/>
          <p:nvPr>
            <p:ph type="body" sz="quarter" idx="1"/>
          </p:nvPr>
        </p:nvSpPr>
        <p:spPr>
          <a:xfrm>
            <a:off x="1176867" y="3566159"/>
            <a:ext cx="6798731" cy="905258"/>
          </a:xfrm>
          <a:prstGeom prst="rect">
            <a:avLst/>
          </a:prstGeom>
        </p:spPr>
        <p:txBody>
          <a:bodyPr anchor="b"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000"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tekstin perustyylejä napsauttamalla</a:t>
            </a:r>
          </a:p>
        </p:txBody>
      </p:sp>
      <p:sp>
        <p:nvSpPr>
          <p:cNvPr id="231" name="Shape 231"/>
          <p:cNvSpPr/>
          <p:nvPr>
            <p:ph type="body" sz="quarter" idx="13"/>
          </p:nvPr>
        </p:nvSpPr>
        <p:spPr>
          <a:xfrm>
            <a:off x="1176866" y="4470398"/>
            <a:ext cx="6798734" cy="1405470"/>
          </a:xfrm>
          <a:prstGeom prst="rect">
            <a:avLst/>
          </a:prstGeom>
        </p:spPr>
        <p:txBody>
          <a:bodyPr/>
          <a:lstStyle/>
          <a:p>
            <a:pPr marL="285750" indent="-28575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pPr>
          </a:p>
        </p:txBody>
      </p:sp>
      <p:sp>
        <p:nvSpPr>
          <p:cNvPr id="232" name="Shape 232"/>
          <p:cNvSpPr/>
          <p:nvPr/>
        </p:nvSpPr>
        <p:spPr>
          <a:xfrm>
            <a:off x="1278469" y="3429000"/>
            <a:ext cx="6606421" cy="0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3" name="Shape 233"/>
          <p:cNvSpPr/>
          <p:nvPr>
            <p:ph type="sldNum" sz="quarter" idx="2"/>
          </p:nvPr>
        </p:nvSpPr>
        <p:spPr>
          <a:xfrm>
            <a:off x="7752400" y="5978314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pystysuora teksti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oup 244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240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1" name="Shape 241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242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39" b="0"/>
            <a:stretch>
              <a:fillRect/>
            </a:stretch>
          </p:blipFill>
          <p:spPr>
            <a:xfrm>
              <a:off x="-3" y="3128434"/>
              <a:ext cx="68580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39" b="0"/>
            <a:stretch>
              <a:fillRect/>
            </a:stretch>
          </p:blipFill>
          <p:spPr>
            <a:xfrm>
              <a:off x="8466667" y="3128434"/>
              <a:ext cx="685803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5" name="Shape 245"/>
          <p:cNvSpPr/>
          <p:nvPr>
            <p:ph type="title"/>
          </p:nvPr>
        </p:nvSpPr>
        <p:spPr>
          <a:xfrm>
            <a:off x="1176864" y="915335"/>
            <a:ext cx="6798736" cy="1303869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40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6" name="Shape 246"/>
          <p:cNvSpPr/>
          <p:nvPr>
            <p:ph type="body" sz="half" idx="1"/>
          </p:nvPr>
        </p:nvSpPr>
        <p:spPr>
          <a:xfrm>
            <a:off x="1176864" y="2490135"/>
            <a:ext cx="6798738" cy="3385733"/>
          </a:xfrm>
          <a:prstGeom prst="rect">
            <a:avLst/>
          </a:prstGeom>
        </p:spPr>
        <p:txBody>
          <a:bodyPr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  <a:lvl2pPr marL="800100" indent="-34290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2pPr>
            <a:lvl3pPr marL="1295400" indent="-38100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Shape 247"/>
          <p:cNvSpPr/>
          <p:nvPr/>
        </p:nvSpPr>
        <p:spPr>
          <a:xfrm>
            <a:off x="1278466" y="2354670"/>
            <a:ext cx="6606424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8" name="Shape 248"/>
          <p:cNvSpPr/>
          <p:nvPr>
            <p:ph type="sldNum" sz="quarter" idx="2"/>
          </p:nvPr>
        </p:nvSpPr>
        <p:spPr>
          <a:xfrm>
            <a:off x="7752400" y="5978314"/>
            <a:ext cx="223201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ystysuora otsikko ja teksti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259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255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6" name="Shape 256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257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-3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8466668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0" name="Shape 260"/>
          <p:cNvSpPr/>
          <p:nvPr>
            <p:ph type="title"/>
          </p:nvPr>
        </p:nvSpPr>
        <p:spPr>
          <a:xfrm>
            <a:off x="6356667" y="906873"/>
            <a:ext cx="1618930" cy="4968996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40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261" name="Shape 261"/>
          <p:cNvSpPr/>
          <p:nvPr>
            <p:ph type="body" sz="half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  <a:lvl2pPr marL="800100" indent="-34290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2pPr>
            <a:lvl3pPr marL="1295400" indent="-38100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5pPr>
          </a:lstStyle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262" name="Shape 262"/>
          <p:cNvSpPr/>
          <p:nvPr/>
        </p:nvSpPr>
        <p:spPr>
          <a:xfrm flipH="1">
            <a:off x="6245512" y="906873"/>
            <a:ext cx="2" cy="4968993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3" name="Shape 263"/>
          <p:cNvSpPr/>
          <p:nvPr>
            <p:ph type="sldNum" sz="quarter" idx="2"/>
          </p:nvPr>
        </p:nvSpPr>
        <p:spPr>
          <a:xfrm>
            <a:off x="7752400" y="5978314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1" name="Shape 2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Shape 2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sisältö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oup 283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279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0" name="Shape 280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281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-3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8466668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4" name="Shape 284"/>
          <p:cNvSpPr/>
          <p:nvPr/>
        </p:nvSpPr>
        <p:spPr>
          <a:xfrm>
            <a:off x="1278465" y="2356260"/>
            <a:ext cx="6595535" cy="2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5" name="Shape 285"/>
          <p:cNvSpPr/>
          <p:nvPr>
            <p:ph type="title"/>
          </p:nvPr>
        </p:nvSpPr>
        <p:spPr>
          <a:xfrm>
            <a:off x="1176864" y="915335"/>
            <a:ext cx="6798736" cy="1303869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40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6" name="Shape 286"/>
          <p:cNvSpPr/>
          <p:nvPr>
            <p:ph type="body" sz="half" idx="1"/>
          </p:nvPr>
        </p:nvSpPr>
        <p:spPr>
          <a:xfrm>
            <a:off x="1176864" y="2490135"/>
            <a:ext cx="6798738" cy="3444998"/>
          </a:xfrm>
          <a:prstGeom prst="rect">
            <a:avLst/>
          </a:prstGeom>
        </p:spPr>
        <p:txBody>
          <a:bodyPr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  <a:lvl2pPr marL="800100" indent="-34290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2pPr>
            <a:lvl3pPr marL="1295400" indent="-38100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7" name="Shape 287"/>
          <p:cNvSpPr/>
          <p:nvPr>
            <p:ph type="sldNum" sz="quarter" idx="2"/>
          </p:nvPr>
        </p:nvSpPr>
        <p:spPr>
          <a:xfrm>
            <a:off x="7752400" y="5978314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sisältö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26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" name="Shape 27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28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-3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8466668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" name="Shape 31"/>
          <p:cNvSpPr/>
          <p:nvPr/>
        </p:nvSpPr>
        <p:spPr>
          <a:xfrm>
            <a:off x="1278465" y="2356260"/>
            <a:ext cx="6595535" cy="2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1176864" y="915335"/>
            <a:ext cx="6798736" cy="1303869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40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33" name="Shape 33"/>
          <p:cNvSpPr/>
          <p:nvPr>
            <p:ph type="body" sz="half" idx="1"/>
          </p:nvPr>
        </p:nvSpPr>
        <p:spPr>
          <a:xfrm>
            <a:off x="1176864" y="2490135"/>
            <a:ext cx="6798738" cy="3444998"/>
          </a:xfrm>
          <a:prstGeom prst="rect">
            <a:avLst/>
          </a:prstGeom>
        </p:spPr>
        <p:txBody>
          <a:bodyPr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  <a:lvl2pPr marL="800100" indent="-34290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2pPr>
            <a:lvl3pPr marL="1295400" indent="-38100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5pPr>
          </a:lstStyle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xfrm>
            <a:off x="7752400" y="5978314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sisältö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 298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294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5" name="Shape 295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296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39" b="0"/>
            <a:stretch>
              <a:fillRect/>
            </a:stretch>
          </p:blipFill>
          <p:spPr>
            <a:xfrm>
              <a:off x="-3" y="3128434"/>
              <a:ext cx="68580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39" b="0"/>
            <a:stretch>
              <a:fillRect/>
            </a:stretch>
          </p:blipFill>
          <p:spPr>
            <a:xfrm>
              <a:off x="8466667" y="3128434"/>
              <a:ext cx="685803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9" name="Shape 299"/>
          <p:cNvSpPr/>
          <p:nvPr/>
        </p:nvSpPr>
        <p:spPr>
          <a:xfrm>
            <a:off x="1278465" y="2356260"/>
            <a:ext cx="6595534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0" name="Shape 300"/>
          <p:cNvSpPr/>
          <p:nvPr>
            <p:ph type="title"/>
          </p:nvPr>
        </p:nvSpPr>
        <p:spPr>
          <a:xfrm>
            <a:off x="1176864" y="915335"/>
            <a:ext cx="6798736" cy="1303869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40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1" name="Shape 301"/>
          <p:cNvSpPr/>
          <p:nvPr>
            <p:ph type="body" sz="half" idx="1"/>
          </p:nvPr>
        </p:nvSpPr>
        <p:spPr>
          <a:xfrm>
            <a:off x="1176864" y="2490135"/>
            <a:ext cx="6798738" cy="3444998"/>
          </a:xfrm>
          <a:prstGeom prst="rect">
            <a:avLst/>
          </a:prstGeom>
        </p:spPr>
        <p:txBody>
          <a:bodyPr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  <a:lvl2pPr marL="800100" indent="-34290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2pPr>
            <a:lvl3pPr marL="1295400" indent="-38100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Shape 302"/>
          <p:cNvSpPr/>
          <p:nvPr>
            <p:ph type="sldNum" sz="quarter" idx="2"/>
          </p:nvPr>
        </p:nvSpPr>
        <p:spPr>
          <a:xfrm>
            <a:off x="7752400" y="5978314"/>
            <a:ext cx="223201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di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roup 313"/>
          <p:cNvGrpSpPr/>
          <p:nvPr/>
        </p:nvGrpSpPr>
        <p:grpSpPr>
          <a:xfrm>
            <a:off x="-1" y="0"/>
            <a:ext cx="9144679" cy="6858000"/>
            <a:chOff x="0" y="0"/>
            <a:chExt cx="9144677" cy="6858000"/>
          </a:xfrm>
        </p:grpSpPr>
        <p:pic>
          <p:nvPicPr>
            <p:cNvPr id="309" name="image4.png" descr="SD-PanelTitle-R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9144002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0" name="Shape 310"/>
            <p:cNvSpPr/>
            <p:nvPr/>
          </p:nvSpPr>
          <p:spPr>
            <a:xfrm>
              <a:off x="1515530" y="1520420"/>
              <a:ext cx="6112938" cy="381847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311" name="image5.png" descr="HDRibbonTitle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47959" b="0"/>
            <a:stretch>
              <a:fillRect/>
            </a:stretch>
          </p:blipFill>
          <p:spPr>
            <a:xfrm>
              <a:off x="63" y="3128433"/>
              <a:ext cx="1664147" cy="6126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2" name="image5.png" descr="HDRibbonTitle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47959" b="0"/>
            <a:stretch>
              <a:fillRect/>
            </a:stretch>
          </p:blipFill>
          <p:spPr>
            <a:xfrm>
              <a:off x="7480532" y="3128433"/>
              <a:ext cx="1664146" cy="6126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4" name="Shape 314"/>
          <p:cNvSpPr/>
          <p:nvPr>
            <p:ph type="title"/>
          </p:nvPr>
        </p:nvSpPr>
        <p:spPr>
          <a:xfrm>
            <a:off x="1921934" y="1811863"/>
            <a:ext cx="5308866" cy="1515535"/>
          </a:xfrm>
          <a:prstGeom prst="rect">
            <a:avLst/>
          </a:prstGeom>
        </p:spPr>
        <p:txBody>
          <a:bodyPr anchor="b"/>
          <a:lstStyle>
            <a:lvl1pPr algn="ctr" defTabSz="457200">
              <a:lnSpc>
                <a:spcPct val="100000"/>
              </a:lnSpc>
              <a:defRPr sz="48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5" name="Shape 315"/>
          <p:cNvSpPr/>
          <p:nvPr>
            <p:ph type="body" sz="quarter" idx="1"/>
          </p:nvPr>
        </p:nvSpPr>
        <p:spPr>
          <a:xfrm>
            <a:off x="1921934" y="3598326"/>
            <a:ext cx="5308866" cy="1377653"/>
          </a:xfrm>
          <a:prstGeom prst="rect">
            <a:avLst/>
          </a:prstGeom>
        </p:spPr>
        <p:txBody>
          <a:bodyPr/>
          <a:lstStyle>
            <a:lvl1pPr marL="0" indent="0" algn="ct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000">
                <a:latin typeface="+mj-lt"/>
                <a:ea typeface="+mj-ea"/>
                <a:cs typeface="+mj-cs"/>
                <a:sym typeface="Garamond"/>
              </a:defRPr>
            </a:lvl1pPr>
            <a:lvl2pPr marL="742950" indent="-285750" algn="ctr" defTabSz="457200">
              <a:lnSpc>
                <a:spcPct val="100000"/>
              </a:lnSpc>
              <a:spcBef>
                <a:spcPts val="600"/>
              </a:spcBef>
              <a:buSzPct val="115000"/>
              <a:buFontTx/>
              <a:defRPr sz="2000">
                <a:latin typeface="+mj-lt"/>
                <a:ea typeface="+mj-ea"/>
                <a:cs typeface="+mj-cs"/>
                <a:sym typeface="Garamond"/>
              </a:defRPr>
            </a:lvl2pPr>
            <a:lvl3pPr marL="1231900" indent="-317500" algn="ctr" defTabSz="457200">
              <a:lnSpc>
                <a:spcPct val="100000"/>
              </a:lnSpc>
              <a:spcBef>
                <a:spcPts val="600"/>
              </a:spcBef>
              <a:buSzPct val="115000"/>
              <a:buFontTx/>
              <a:defRPr sz="2000">
                <a:latin typeface="+mj-lt"/>
                <a:ea typeface="+mj-ea"/>
                <a:cs typeface="+mj-cs"/>
                <a:sym typeface="Garamond"/>
              </a:defRPr>
            </a:lvl3pPr>
            <a:lvl4pPr marL="1585912" indent="-214312" algn="ctr" defTabSz="457200">
              <a:lnSpc>
                <a:spcPct val="100000"/>
              </a:lnSpc>
              <a:spcBef>
                <a:spcPts val="600"/>
              </a:spcBef>
              <a:buSzPct val="115000"/>
              <a:buFontTx/>
              <a:defRPr sz="2000">
                <a:latin typeface="+mj-lt"/>
                <a:ea typeface="+mj-ea"/>
                <a:cs typeface="+mj-cs"/>
                <a:sym typeface="Garamond"/>
              </a:defRPr>
            </a:lvl4pPr>
            <a:lvl5pPr marL="2073728" indent="-244928" algn="ctr" defTabSz="457200">
              <a:lnSpc>
                <a:spcPct val="100000"/>
              </a:lnSpc>
              <a:spcBef>
                <a:spcPts val="600"/>
              </a:spcBef>
              <a:buSzPct val="115000"/>
              <a:buFontTx/>
              <a:defRPr sz="2000">
                <a:latin typeface="+mj-lt"/>
                <a:ea typeface="+mj-ea"/>
                <a:cs typeface="+mj-cs"/>
                <a:sym typeface="Garamon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6" name="Shape 316"/>
          <p:cNvSpPr/>
          <p:nvPr/>
        </p:nvSpPr>
        <p:spPr>
          <a:xfrm>
            <a:off x="2019823" y="3471328"/>
            <a:ext cx="5113086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7" name="Shape 317"/>
          <p:cNvSpPr/>
          <p:nvPr>
            <p:ph type="sldNum" sz="quarter" idx="2"/>
          </p:nvPr>
        </p:nvSpPr>
        <p:spPr>
          <a:xfrm>
            <a:off x="7007600" y="5072382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san ylätunnis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41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" name="Shape 42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43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-3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8466668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" name="Shape 46"/>
          <p:cNvSpPr/>
          <p:nvPr>
            <p:ph type="title"/>
          </p:nvPr>
        </p:nvSpPr>
        <p:spPr>
          <a:xfrm>
            <a:off x="1278464" y="1641412"/>
            <a:ext cx="6595535" cy="1822515"/>
          </a:xfrm>
          <a:prstGeom prst="rect">
            <a:avLst/>
          </a:prstGeom>
        </p:spPr>
        <p:txBody>
          <a:bodyPr anchor="b"/>
          <a:lstStyle>
            <a:lvl1pPr algn="ctr" defTabSz="457200">
              <a:lnSpc>
                <a:spcPct val="100000"/>
              </a:lnSpc>
              <a:defRPr sz="40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1278464" y="3734858"/>
            <a:ext cx="6595535" cy="1090017"/>
          </a:xfrm>
          <a:prstGeom prst="rect">
            <a:avLst/>
          </a:prstGeom>
        </p:spPr>
        <p:txBody>
          <a:bodyPr/>
          <a:lstStyle>
            <a:lvl1pPr marL="0" indent="0" algn="ct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tekstin perustyylejä napsauttamalla</a:t>
            </a:r>
          </a:p>
        </p:txBody>
      </p:sp>
      <p:sp>
        <p:nvSpPr>
          <p:cNvPr id="48" name="Shape 48"/>
          <p:cNvSpPr/>
          <p:nvPr/>
        </p:nvSpPr>
        <p:spPr>
          <a:xfrm>
            <a:off x="1278465" y="3599391"/>
            <a:ext cx="6595535" cy="2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xfrm>
            <a:off x="7752400" y="5978314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aksi sisältökohdett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0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56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Shape 57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58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-3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8466668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1" name="Shape 61"/>
          <p:cNvSpPr/>
          <p:nvPr/>
        </p:nvSpPr>
        <p:spPr>
          <a:xfrm>
            <a:off x="1278465" y="2356260"/>
            <a:ext cx="6595535" cy="2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2" name="Shape 62"/>
          <p:cNvSpPr/>
          <p:nvPr>
            <p:ph type="title"/>
          </p:nvPr>
        </p:nvSpPr>
        <p:spPr>
          <a:xfrm>
            <a:off x="1176864" y="915335"/>
            <a:ext cx="6798736" cy="1303869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40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63" name="Shape 63"/>
          <p:cNvSpPr/>
          <p:nvPr>
            <p:ph type="body" sz="quarter" idx="1"/>
          </p:nvPr>
        </p:nvSpPr>
        <p:spPr>
          <a:xfrm>
            <a:off x="1176864" y="2487166"/>
            <a:ext cx="3337562" cy="3447291"/>
          </a:xfrm>
          <a:prstGeom prst="rect">
            <a:avLst/>
          </a:prstGeom>
        </p:spPr>
        <p:txBody>
          <a:bodyPr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  <a:lvl2pPr marL="800100" indent="-34290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2pPr>
            <a:lvl3pPr marL="1295400" indent="-38100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5pPr>
          </a:lstStyle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xfrm>
            <a:off x="7752400" y="5978314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ail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5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71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" name="Shape 72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73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-3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8466668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" name="Shape 76"/>
          <p:cNvSpPr/>
          <p:nvPr>
            <p:ph type="title"/>
          </p:nvPr>
        </p:nvSpPr>
        <p:spPr>
          <a:xfrm>
            <a:off x="1176864" y="915335"/>
            <a:ext cx="6798736" cy="1303869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40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1176867" y="2658533"/>
            <a:ext cx="3337562" cy="576264"/>
          </a:xfrm>
          <a:prstGeom prst="rect">
            <a:avLst/>
          </a:prstGeom>
        </p:spPr>
        <p:txBody>
          <a:bodyPr anchor="b"/>
          <a:lstStyle>
            <a:lvl1pPr marL="0" indent="0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400">
                <a:solidFill>
                  <a:schemeClr val="accent1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tekstin perustyylejä napsauttamalla</a:t>
            </a:r>
          </a:p>
        </p:txBody>
      </p:sp>
      <p:sp>
        <p:nvSpPr>
          <p:cNvPr id="78" name="Shape 78"/>
          <p:cNvSpPr/>
          <p:nvPr>
            <p:ph type="body" sz="quarter" idx="13"/>
          </p:nvPr>
        </p:nvSpPr>
        <p:spPr>
          <a:xfrm>
            <a:off x="4641832" y="2658533"/>
            <a:ext cx="3337560" cy="576264"/>
          </a:xfrm>
          <a:prstGeom prst="rect">
            <a:avLst/>
          </a:prstGeom>
        </p:spPr>
        <p:txBody>
          <a:bodyPr anchor="b"/>
          <a:lstStyle/>
          <a:p>
            <a:pPr marL="285750" indent="-28575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pPr>
          </a:p>
        </p:txBody>
      </p:sp>
      <p:sp>
        <p:nvSpPr>
          <p:cNvPr id="79" name="Shape 79"/>
          <p:cNvSpPr/>
          <p:nvPr/>
        </p:nvSpPr>
        <p:spPr>
          <a:xfrm>
            <a:off x="1278466" y="2354670"/>
            <a:ext cx="6595535" cy="2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7752400" y="5978314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ain otsikk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1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87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8" name="Shape 88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89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39" b="0"/>
            <a:stretch>
              <a:fillRect/>
            </a:stretch>
          </p:blipFill>
          <p:spPr>
            <a:xfrm>
              <a:off x="-3" y="3128434"/>
              <a:ext cx="685802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39" b="0"/>
            <a:stretch>
              <a:fillRect/>
            </a:stretch>
          </p:blipFill>
          <p:spPr>
            <a:xfrm>
              <a:off x="8466667" y="3128434"/>
              <a:ext cx="685803" cy="606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" name="Shape 92"/>
          <p:cNvSpPr/>
          <p:nvPr>
            <p:ph type="title"/>
          </p:nvPr>
        </p:nvSpPr>
        <p:spPr>
          <a:xfrm>
            <a:off x="1176864" y="915335"/>
            <a:ext cx="6798737" cy="1303869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 sz="40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3" name="Shape 93"/>
          <p:cNvSpPr/>
          <p:nvPr/>
        </p:nvSpPr>
        <p:spPr>
          <a:xfrm>
            <a:off x="1278466" y="2354670"/>
            <a:ext cx="6595534" cy="1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xfrm>
            <a:off x="7752400" y="5978314"/>
            <a:ext cx="223201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5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101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" name="Shape 102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103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-3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8466668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6" name="Shape 106"/>
          <p:cNvSpPr/>
          <p:nvPr>
            <p:ph type="sldNum" sz="quarter" idx="2"/>
          </p:nvPr>
        </p:nvSpPr>
        <p:spPr>
          <a:xfrm>
            <a:off x="7752400" y="5978314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sisältö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7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113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" name="Shape 114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115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-3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8466668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8" name="Shape 118"/>
          <p:cNvSpPr/>
          <p:nvPr>
            <p:ph type="title"/>
          </p:nvPr>
        </p:nvSpPr>
        <p:spPr>
          <a:xfrm>
            <a:off x="1176864" y="1388534"/>
            <a:ext cx="2536801" cy="1371602"/>
          </a:xfrm>
          <a:prstGeom prst="rect">
            <a:avLst/>
          </a:prstGeom>
        </p:spPr>
        <p:txBody>
          <a:bodyPr anchor="b"/>
          <a:lstStyle>
            <a:lvl1pPr algn="ctr" defTabSz="457200">
              <a:lnSpc>
                <a:spcPct val="100000"/>
              </a:lnSpc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119" name="Shape 119"/>
          <p:cNvSpPr/>
          <p:nvPr>
            <p:ph type="body" sz="half" idx="1"/>
          </p:nvPr>
        </p:nvSpPr>
        <p:spPr>
          <a:xfrm>
            <a:off x="4120062" y="982132"/>
            <a:ext cx="3855540" cy="4893737"/>
          </a:xfrm>
          <a:prstGeom prst="rect">
            <a:avLst/>
          </a:prstGeom>
        </p:spPr>
        <p:txBody>
          <a:bodyPr anchor="ctr"/>
          <a:lstStyle>
            <a:lvl1pPr marL="285750" indent="-28575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  <a:lvl2pPr marL="800100" indent="-34290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2pPr>
            <a:lvl3pPr marL="1295400" indent="-38100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3pPr>
            <a:lvl4pPr marL="1628775" indent="-257175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4pPr>
            <a:lvl5pPr marL="2122714" indent="-293914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5pPr>
          </a:lstStyle>
          <a:p>
            <a:pPr/>
            <a:r>
              <a:t>Muokkaa tekstin perustyylejä napsauttamalla</a:t>
            </a:r>
          </a:p>
          <a:p>
            <a:pPr lvl="1"/>
            <a:r>
              <a:t>toinen taso</a:t>
            </a:r>
          </a:p>
          <a:p>
            <a:pPr lvl="2"/>
            <a:r>
              <a:t>kolmas taso</a:t>
            </a:r>
          </a:p>
          <a:p>
            <a:pPr lvl="3"/>
            <a:r>
              <a:t>neljäs taso</a:t>
            </a:r>
          </a:p>
          <a:p>
            <a:pPr lvl="4"/>
            <a:r>
              <a:t>viides taso</a:t>
            </a:r>
          </a:p>
        </p:txBody>
      </p:sp>
      <p:sp>
        <p:nvSpPr>
          <p:cNvPr id="120" name="Shape 120"/>
          <p:cNvSpPr/>
          <p:nvPr>
            <p:ph type="body" sz="quarter" idx="13"/>
          </p:nvPr>
        </p:nvSpPr>
        <p:spPr>
          <a:xfrm>
            <a:off x="1176864" y="3031064"/>
            <a:ext cx="2536801" cy="2438407"/>
          </a:xfrm>
          <a:prstGeom prst="rect">
            <a:avLst/>
          </a:prstGeom>
        </p:spPr>
        <p:txBody>
          <a:bodyPr/>
          <a:lstStyle/>
          <a:p>
            <a:pPr marL="285750" indent="-285750" defTabSz="4572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15000"/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1278465" y="2912533"/>
            <a:ext cx="2333596" cy="2"/>
          </a:xfrm>
          <a:prstGeom prst="line">
            <a:avLst/>
          </a:prstGeom>
          <a:ln w="15875" cap="rnd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2" name="Shape 122"/>
          <p:cNvSpPr/>
          <p:nvPr>
            <p:ph type="sldNum" sz="quarter" idx="2"/>
          </p:nvPr>
        </p:nvSpPr>
        <p:spPr>
          <a:xfrm>
            <a:off x="7752400" y="5978314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kuv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3"/>
          <p:cNvGrpSpPr/>
          <p:nvPr/>
        </p:nvGrpSpPr>
        <p:grpSpPr>
          <a:xfrm>
            <a:off x="-4" y="0"/>
            <a:ext cx="9152473" cy="6858000"/>
            <a:chOff x="-2" y="0"/>
            <a:chExt cx="9152471" cy="6858000"/>
          </a:xfrm>
        </p:grpSpPr>
        <p:pic>
          <p:nvPicPr>
            <p:cNvPr id="129" name="image2.png" descr="S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" y="0"/>
              <a:ext cx="9144005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" name="Shape 130"/>
            <p:cNvSpPr/>
            <p:nvPr/>
          </p:nvSpPr>
          <p:spPr>
            <a:xfrm>
              <a:off x="553886" y="542805"/>
              <a:ext cx="8039780" cy="5756394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Garamond"/>
                </a:defRPr>
              </a:pPr>
            </a:p>
          </p:txBody>
        </p:sp>
        <p:pic>
          <p:nvPicPr>
            <p:cNvPr id="131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-3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image3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" t="0" r="14240" b="0"/>
            <a:stretch>
              <a:fillRect/>
            </a:stretch>
          </p:blipFill>
          <p:spPr>
            <a:xfrm>
              <a:off x="8466668" y="3128433"/>
              <a:ext cx="685802" cy="606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4" name="Shape 134"/>
          <p:cNvSpPr/>
          <p:nvPr>
            <p:ph type="title"/>
          </p:nvPr>
        </p:nvSpPr>
        <p:spPr>
          <a:xfrm>
            <a:off x="1176864" y="1883830"/>
            <a:ext cx="3632204" cy="1371602"/>
          </a:xfrm>
          <a:prstGeom prst="rect">
            <a:avLst/>
          </a:prstGeom>
        </p:spPr>
        <p:txBody>
          <a:bodyPr anchor="b"/>
          <a:lstStyle>
            <a:lvl1pPr algn="ctr" defTabSz="457200">
              <a:lnSpc>
                <a:spcPct val="100000"/>
              </a:lnSpc>
              <a:defRPr sz="24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perustyyl. napsautt.</a:t>
            </a:r>
          </a:p>
        </p:txBody>
      </p:sp>
      <p:sp>
        <p:nvSpPr>
          <p:cNvPr id="135" name="Shape 135"/>
          <p:cNvSpPr/>
          <p:nvPr>
            <p:ph type="pic" sz="half" idx="13"/>
          </p:nvPr>
        </p:nvSpPr>
        <p:spPr>
          <a:xfrm>
            <a:off x="5183068" y="1032932"/>
            <a:ext cx="2929465" cy="4792139"/>
          </a:xfrm>
          <a:prstGeom prst="rect">
            <a:avLst/>
          </a:prstGeom>
          <a:ln w="57150">
            <a:solidFill>
              <a:srgbClr val="808080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1176864" y="3255431"/>
            <a:ext cx="3632204" cy="1828802"/>
          </a:xfrm>
          <a:prstGeom prst="rect">
            <a:avLst/>
          </a:prstGeom>
        </p:spPr>
        <p:txBody>
          <a:bodyPr/>
          <a:lstStyle>
            <a:lvl1pPr marL="0" indent="0" algn="ctr" defTabSz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6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Muokkaa tekstin perustyylejä napsauttamalla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7752400" y="5978314"/>
            <a:ext cx="223202" cy="243839"/>
          </a:xfrm>
          <a:prstGeom prst="rect">
            <a:avLst/>
          </a:prstGeom>
        </p:spPr>
        <p:txBody>
          <a:bodyPr/>
          <a:lstStyle>
            <a:lvl1pPr defTabSz="914400"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251371" y="6404295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4572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743199" marR="0" indent="-4571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15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200399" marR="0" indent="-4571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15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57599" marR="0" indent="-4571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15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114799" marR="0" indent="-4571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15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4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png"/><Relationship Id="rId4" Type="http://schemas.openxmlformats.org/officeDocument/2006/relationships/image" Target="../media/image3.jpeg"/><Relationship Id="rId5" Type="http://schemas.openxmlformats.org/officeDocument/2006/relationships/image" Target="../media/image6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type="ctrTitle"/>
          </p:nvPr>
        </p:nvSpPr>
        <p:spPr>
          <a:xfrm>
            <a:off x="1921933" y="1811863"/>
            <a:ext cx="5308868" cy="1515535"/>
          </a:xfrm>
          <a:prstGeom prst="rect">
            <a:avLst/>
          </a:prstGeom>
        </p:spPr>
        <p:txBody>
          <a:bodyPr/>
          <a:lstStyle>
            <a:lvl1pPr>
              <a:defRPr b="1" sz="4300"/>
            </a:lvl1pPr>
          </a:lstStyle>
          <a:p>
            <a:pPr/>
            <a:r>
              <a:t>Terve 1: Terveyden perusteet</a:t>
            </a:r>
          </a:p>
        </p:txBody>
      </p:sp>
      <p:sp>
        <p:nvSpPr>
          <p:cNvPr id="327" name="Shape 327"/>
          <p:cNvSpPr/>
          <p:nvPr>
            <p:ph type="subTitle" sz="quarter" idx="1"/>
          </p:nvPr>
        </p:nvSpPr>
        <p:spPr>
          <a:xfrm>
            <a:off x="1921933" y="3598326"/>
            <a:ext cx="5308868" cy="137765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Luku 2: Terveysosaaminen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2. Terveyteen liittyvät taidot</a:t>
            </a:r>
          </a:p>
        </p:txBody>
      </p:sp>
      <p:pic>
        <p:nvPicPr>
          <p:cNvPr id="361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" y="2647950"/>
            <a:ext cx="8001000" cy="2425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3. Itsetuntemus</a:t>
            </a:r>
          </a:p>
        </p:txBody>
      </p:sp>
      <p:sp>
        <p:nvSpPr>
          <p:cNvPr id="364" name="Shape 364"/>
          <p:cNvSpPr/>
          <p:nvPr>
            <p:ph type="body" sz="half" idx="1"/>
          </p:nvPr>
        </p:nvSpPr>
        <p:spPr>
          <a:xfrm>
            <a:off x="1176864" y="2328757"/>
            <a:ext cx="6798737" cy="360637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1600"/>
            </a:pPr>
            <a:r>
              <a:t>Itsetuntemus tarkoittaa tietoisuutta ja ymmärrystä omista </a:t>
            </a:r>
            <a:r>
              <a:rPr b="1"/>
              <a:t>tunteista</a:t>
            </a:r>
            <a:r>
              <a:t>, </a:t>
            </a:r>
            <a:r>
              <a:rPr b="1"/>
              <a:t>tarpeista</a:t>
            </a:r>
            <a:r>
              <a:t>, </a:t>
            </a:r>
            <a:r>
              <a:rPr b="1"/>
              <a:t>arvoista</a:t>
            </a:r>
            <a:r>
              <a:t>, </a:t>
            </a:r>
            <a:r>
              <a:rPr b="1"/>
              <a:t>asenteista</a:t>
            </a:r>
            <a:r>
              <a:t> ja </a:t>
            </a:r>
            <a:r>
              <a:rPr b="1"/>
              <a:t>oppimistavoista:</a:t>
            </a:r>
          </a:p>
          <a:p>
            <a:pPr lvl="1" marL="742950" indent="-285750">
              <a:lnSpc>
                <a:spcPct val="80000"/>
              </a:lnSpc>
              <a:defRPr sz="1400"/>
            </a:pPr>
            <a:r>
              <a:t>millainen on</a:t>
            </a:r>
          </a:p>
          <a:p>
            <a:pPr lvl="1" marL="742950" indent="-285750">
              <a:lnSpc>
                <a:spcPct val="80000"/>
              </a:lnSpc>
              <a:defRPr sz="1400"/>
            </a:pPr>
            <a:r>
              <a:t>mihin haluaa aikansa käyttää</a:t>
            </a:r>
          </a:p>
          <a:p>
            <a:pPr lvl="1" marL="742950" indent="-285750">
              <a:lnSpc>
                <a:spcPct val="80000"/>
              </a:lnSpc>
              <a:defRPr sz="1400"/>
            </a:pPr>
            <a:r>
              <a:t>mitkä asiat on elämässä itselle tärkeitä</a:t>
            </a:r>
          </a:p>
          <a:p>
            <a:pPr lvl="1" marL="742950" indent="-285750">
              <a:lnSpc>
                <a:spcPct val="80000"/>
              </a:lnSpc>
              <a:defRPr sz="1400"/>
            </a:pPr>
            <a:r>
              <a:t>miten opin parhaiten</a:t>
            </a:r>
          </a:p>
          <a:p>
            <a:pPr lvl="1" marL="742950" indent="-285750">
              <a:lnSpc>
                <a:spcPct val="80000"/>
              </a:lnSpc>
              <a:defRPr sz="1400"/>
            </a:pPr>
            <a:r>
              <a:t>millaisia vahvuuksia itsessään haluaa kehittää</a:t>
            </a:r>
          </a:p>
          <a:p>
            <a:pPr lvl="1" marL="742950" indent="-285750">
              <a:lnSpc>
                <a:spcPct val="80000"/>
              </a:lnSpc>
              <a:defRPr sz="1400"/>
            </a:pPr>
            <a:r>
              <a:t>keiden kanssa haluaa olla</a:t>
            </a:r>
          </a:p>
          <a:p>
            <a:pPr lvl="1" marL="742950" indent="-285750">
              <a:lnSpc>
                <a:spcPct val="80000"/>
              </a:lnSpc>
              <a:defRPr sz="1400"/>
            </a:pPr>
            <a:r>
              <a:t>mitä kaipaa ihmissuhteilta</a:t>
            </a:r>
          </a:p>
          <a:p>
            <a:pPr lvl="1" marL="742950" indent="-285750">
              <a:lnSpc>
                <a:spcPct val="80000"/>
              </a:lnSpc>
              <a:defRPr sz="1400"/>
            </a:pPr>
            <a:r>
              <a:t>milloin tarvitsee lepoa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fill="hold"/>
                                        <p:tgtEl>
                                          <p:spTgt spid="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3. Itsetuntemus</a:t>
            </a:r>
          </a:p>
        </p:txBody>
      </p:sp>
      <p:sp>
        <p:nvSpPr>
          <p:cNvPr id="367" name="Shape 367"/>
          <p:cNvSpPr/>
          <p:nvPr>
            <p:ph type="body" sz="half" idx="1"/>
          </p:nvPr>
        </p:nvSpPr>
        <p:spPr>
          <a:xfrm>
            <a:off x="1176864" y="2328757"/>
            <a:ext cx="6798737" cy="360637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defRPr sz="1600"/>
            </a:pPr>
          </a:p>
          <a:p>
            <a:pPr>
              <a:lnSpc>
                <a:spcPct val="130000"/>
              </a:lnSpc>
              <a:defRPr sz="1600"/>
            </a:pPr>
            <a:r>
              <a:t>Itsetuntemus on myös kykyä tunnistaa oman kehon viestejä, kuten stressiä tai väsymystä.</a:t>
            </a:r>
          </a:p>
          <a:p>
            <a:pPr>
              <a:lnSpc>
                <a:spcPct val="130000"/>
              </a:lnSpc>
              <a:defRPr sz="1600"/>
            </a:pPr>
          </a:p>
          <a:p>
            <a:pPr>
              <a:lnSpc>
                <a:spcPct val="130000"/>
              </a:lnSpc>
              <a:defRPr sz="1600"/>
            </a:pPr>
            <a:r>
              <a:t>Itsetuntemukseen kuuluu se, että henkilö pystyy ohjaamaan käyttäytymistään (itsestään) tekemiensä havaintojen ja tietojen avulla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3. Itsetuntemus</a:t>
            </a:r>
          </a:p>
        </p:txBody>
      </p:sp>
      <p:pic>
        <p:nvPicPr>
          <p:cNvPr id="370" name="image14.png"/>
          <p:cNvPicPr>
            <a:picLocks noChangeAspect="1"/>
          </p:cNvPicPr>
          <p:nvPr/>
        </p:nvPicPr>
        <p:blipFill>
          <a:blip r:embed="rId2">
            <a:extLst/>
          </a:blip>
          <a:srcRect l="159" t="0" r="7178" b="6865"/>
          <a:stretch>
            <a:fillRect/>
          </a:stretch>
        </p:blipFill>
        <p:spPr>
          <a:xfrm>
            <a:off x="876894" y="2057399"/>
            <a:ext cx="7390361" cy="3974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4. Kriittinen ajattelu</a:t>
            </a:r>
          </a:p>
        </p:txBody>
      </p:sp>
      <p:sp>
        <p:nvSpPr>
          <p:cNvPr id="373" name="Shape 373"/>
          <p:cNvSpPr/>
          <p:nvPr>
            <p:ph type="body" sz="half" idx="1"/>
          </p:nvPr>
        </p:nvSpPr>
        <p:spPr>
          <a:xfrm>
            <a:off x="1176864" y="2490134"/>
            <a:ext cx="6798737" cy="344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defRPr sz="1500"/>
            </a:pPr>
            <a:r>
              <a:t>Kriittinen ajattelu on taitoa erottaa faktat mielipiteistä sekä kykyä vertailla ja tehdä päätelmiä ja yleistyksiä terveyteen liittyvistä asioista. Tämä ilmenee esimerkiksi kykynä arvioida kriittisesti terveysuutisointia. </a:t>
            </a:r>
          </a:p>
          <a:p>
            <a:pPr>
              <a:lnSpc>
                <a:spcPct val="130000"/>
              </a:lnSpc>
              <a:defRPr sz="1500"/>
            </a:pPr>
          </a:p>
          <a:p>
            <a:pPr>
              <a:lnSpc>
                <a:spcPct val="130000"/>
              </a:lnSpc>
              <a:defRPr sz="1500"/>
            </a:pPr>
            <a:r>
              <a:rPr b="1"/>
              <a:t>Kriittinen ajattelu</a:t>
            </a:r>
            <a:r>
              <a:t> vs. arkiajattelu:</a:t>
            </a:r>
          </a:p>
          <a:p>
            <a:pPr>
              <a:lnSpc>
                <a:spcPct val="130000"/>
              </a:lnSpc>
              <a:defRPr sz="1500"/>
            </a:pPr>
            <a:r>
              <a:t>Kriittinen ajattelu on </a:t>
            </a:r>
            <a:r>
              <a:t>arvioivaa korkean tason ajattelua </a:t>
            </a:r>
            <a:br/>
            <a:r>
              <a:t>(= loogista, johdonmukaista tiedon keräämistä ja johtopäätösten tekemistä pohtivan päätöksenteon avulla)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Medialukutaito</a:t>
            </a:r>
          </a:p>
        </p:txBody>
      </p:sp>
      <p:sp>
        <p:nvSpPr>
          <p:cNvPr id="376" name="Shape 376"/>
          <p:cNvSpPr/>
          <p:nvPr>
            <p:ph type="body" sz="half" idx="1"/>
          </p:nvPr>
        </p:nvSpPr>
        <p:spPr>
          <a:xfrm>
            <a:off x="1176864" y="2719683"/>
            <a:ext cx="6798734" cy="3215451"/>
          </a:xfrm>
          <a:prstGeom prst="rect">
            <a:avLst/>
          </a:prstGeom>
        </p:spPr>
        <p:txBody>
          <a:bodyPr/>
          <a:lstStyle/>
          <a:p>
            <a:pPr lvl="1" marL="742950" indent="-285750">
              <a:lnSpc>
                <a:spcPct val="120000"/>
              </a:lnSpc>
              <a:defRPr sz="1800"/>
            </a:pPr>
            <a:r>
              <a:t>kyky erottaa tärkeä ja luotettava tieto muusta mediasta </a:t>
            </a:r>
          </a:p>
          <a:p>
            <a:pPr lvl="1" marL="742950" indent="-285750">
              <a:lnSpc>
                <a:spcPct val="120000"/>
              </a:lnSpc>
              <a:defRPr sz="1800"/>
            </a:pPr>
            <a:r>
              <a:t>taitoa löytää ja arvioida oleelliset tiedot</a:t>
            </a:r>
          </a:p>
          <a:p>
            <a:pPr lvl="1" marL="742950" indent="-285750">
              <a:lnSpc>
                <a:spcPct val="120000"/>
              </a:lnSpc>
              <a:defRPr sz="1800"/>
            </a:pPr>
            <a:r>
              <a:t>kykyä muodostaa edellisten pohjalta oma perusteltu näkemys</a:t>
            </a:r>
          </a:p>
          <a:p>
            <a:pPr lvl="1" marL="742950" indent="-285750">
              <a:lnSpc>
                <a:spcPct val="120000"/>
              </a:lnSpc>
              <a:defRPr sz="1800"/>
            </a:pPr>
            <a:r>
              <a:t>kyky arvioida mainontaa ja tunnistaa humpuukimainos, jossa annetaan katteettomia lupauksia</a:t>
            </a:r>
          </a:p>
          <a:p>
            <a:pPr lvl="1" marL="742950" indent="-285750">
              <a:lnSpc>
                <a:spcPct val="120000"/>
              </a:lnSpc>
              <a:defRPr sz="1800"/>
            </a:pPr>
            <a:r>
              <a:t>vrt. uutismedia: mediassa uutuus on uutinen, oli se sitten luotettavaa tai epäluotettavaa tietoa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4. Kriittinen ajattelu</a:t>
            </a:r>
          </a:p>
        </p:txBody>
      </p:sp>
      <p:pic>
        <p:nvPicPr>
          <p:cNvPr id="379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3078" y="2374180"/>
            <a:ext cx="2897844" cy="3607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4. Kriittinen ajattelu</a:t>
            </a:r>
          </a:p>
        </p:txBody>
      </p:sp>
      <p:pic>
        <p:nvPicPr>
          <p:cNvPr id="382" name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" y="2493316"/>
            <a:ext cx="7886700" cy="318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5. Eettinen vastuullisuus</a:t>
            </a:r>
          </a:p>
        </p:txBody>
      </p:sp>
      <p:sp>
        <p:nvSpPr>
          <p:cNvPr id="385" name="Shape 385"/>
          <p:cNvSpPr/>
          <p:nvPr>
            <p:ph type="body" sz="half" idx="1"/>
          </p:nvPr>
        </p:nvSpPr>
        <p:spPr>
          <a:xfrm>
            <a:off x="1176864" y="2490134"/>
            <a:ext cx="6798737" cy="344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b="1" sz="1600"/>
            </a:pPr>
          </a:p>
          <a:p>
            <a:pPr>
              <a:lnSpc>
                <a:spcPct val="80000"/>
              </a:lnSpc>
              <a:defRPr sz="1600"/>
            </a:pPr>
            <a:r>
              <a:t>E</a:t>
            </a:r>
            <a:r>
              <a:t>ettinen vastuullisuus tarkoittaa yksilön </a:t>
            </a:r>
            <a:r>
              <a:rPr b="1"/>
              <a:t>velvollisuuksien</a:t>
            </a:r>
            <a:r>
              <a:t> ja </a:t>
            </a:r>
            <a:r>
              <a:rPr b="1"/>
              <a:t>oikeuksien</a:t>
            </a:r>
            <a:r>
              <a:t> hahmottamista, esim: </a:t>
            </a:r>
          </a:p>
          <a:p>
            <a:pPr>
              <a:lnSpc>
                <a:spcPct val="80000"/>
              </a:lnSpc>
              <a:defRPr sz="1600"/>
            </a:pPr>
            <a:r>
              <a:rPr b="1"/>
              <a:t>velvollisuus</a:t>
            </a:r>
            <a:r>
              <a:t> auttaa onnettomuuteen joutunutta</a:t>
            </a:r>
          </a:p>
          <a:p>
            <a:pPr>
              <a:lnSpc>
                <a:spcPct val="80000"/>
              </a:lnSpc>
              <a:defRPr sz="1600"/>
            </a:pPr>
            <a:r>
              <a:rPr b="1"/>
              <a:t>velvollisuudet</a:t>
            </a:r>
            <a:r>
              <a:t> läheisiä ja itseään kohtaan</a:t>
            </a:r>
          </a:p>
          <a:p>
            <a:pPr>
              <a:lnSpc>
                <a:spcPct val="80000"/>
              </a:lnSpc>
              <a:defRPr sz="1600"/>
            </a:pPr>
            <a:r>
              <a:rPr b="1"/>
              <a:t>vastuu</a:t>
            </a:r>
            <a:r>
              <a:t> myös heikommista, sairaista ja lapsista sekä vanhuksista</a:t>
            </a:r>
          </a:p>
          <a:p>
            <a:pPr>
              <a:lnSpc>
                <a:spcPct val="80000"/>
              </a:lnSpc>
              <a:defRPr sz="1600"/>
            </a:pPr>
            <a:r>
              <a:t>itsemääräämis</a:t>
            </a:r>
            <a:r>
              <a:rPr b="1"/>
              <a:t>oikeus, sananvapaus, uskonnonvapaus, oikeus opetukseen</a:t>
            </a:r>
            <a:endParaRPr b="1"/>
          </a:p>
          <a:p>
            <a:pPr>
              <a:lnSpc>
                <a:spcPct val="80000"/>
              </a:lnSpc>
              <a:defRPr sz="1600"/>
            </a:pPr>
            <a:r>
              <a:rPr b="1"/>
              <a:t>https://ihmisoikeudet.net/ihmisoikeudet/</a:t>
            </a:r>
            <a:endParaRPr b="1"/>
          </a:p>
          <a:p>
            <a:pPr>
              <a:lnSpc>
                <a:spcPct val="80000"/>
              </a:lnSpc>
              <a:defRPr sz="1600"/>
            </a:pPr>
          </a:p>
          <a:p>
            <a:pPr>
              <a:lnSpc>
                <a:spcPct val="80000"/>
              </a:lnSpc>
              <a:defRPr sz="1600"/>
            </a:pPr>
            <a:r>
              <a:t>Eettinen vastuullisuus on myös tietoisuutta omien tekojen ja valintojen vaikutuksista toisiin ihmisiin ja yhteiskuntaan </a:t>
            </a:r>
          </a:p>
          <a:p>
            <a:pPr>
              <a:lnSpc>
                <a:spcPct val="80000"/>
              </a:lnSpc>
              <a:defRPr sz="1600"/>
            </a:pPr>
            <a:r>
              <a:t>Terveyteen liittyvien eettisten asioiden pohdintaa, kuten onko eutanasia/abortti oikein?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8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8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Opiskeluhyvinvointi</a:t>
            </a:r>
          </a:p>
        </p:txBody>
      </p:sp>
      <p:pic>
        <p:nvPicPr>
          <p:cNvPr id="388" name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6350" y="2025650"/>
            <a:ext cx="6413500" cy="4102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title"/>
          </p:nvPr>
        </p:nvSpPr>
        <p:spPr>
          <a:xfrm>
            <a:off x="1921933" y="1811863"/>
            <a:ext cx="5308868" cy="1515535"/>
          </a:xfrm>
          <a:prstGeom prst="rect">
            <a:avLst/>
          </a:prstGeom>
        </p:spPr>
        <p:txBody>
          <a:bodyPr/>
          <a:lstStyle>
            <a:lvl1pPr>
              <a:defRPr b="1" sz="4300"/>
            </a:lvl1pPr>
          </a:lstStyle>
          <a:p>
            <a:pPr/>
            <a:r>
              <a:t>Terveysosaaminen</a:t>
            </a:r>
          </a:p>
        </p:txBody>
      </p:sp>
      <p:sp>
        <p:nvSpPr>
          <p:cNvPr id="330" name="Shape 330"/>
          <p:cNvSpPr/>
          <p:nvPr>
            <p:ph type="body" sz="quarter" idx="1"/>
          </p:nvPr>
        </p:nvSpPr>
        <p:spPr>
          <a:xfrm>
            <a:off x="1921933" y="3598326"/>
            <a:ext cx="5308868" cy="137765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93C33"/>
                </a:solidFill>
              </a:defRPr>
            </a:lvl1pPr>
          </a:lstStyle>
          <a:p>
            <a:pPr/>
            <a:r>
              <a:t>= TARKASTI MÄÄRITELTY TERVEYSTIEDON TERMI!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Opiskeluhyvinvointi</a:t>
            </a:r>
          </a:p>
        </p:txBody>
      </p:sp>
      <p:pic>
        <p:nvPicPr>
          <p:cNvPr id="391" name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950" y="1943100"/>
            <a:ext cx="7912100" cy="396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type="title"/>
          </p:nvPr>
        </p:nvSpPr>
        <p:spPr>
          <a:xfrm>
            <a:off x="785965" y="915335"/>
            <a:ext cx="7572069" cy="1303869"/>
          </a:xfrm>
          <a:prstGeom prst="rect">
            <a:avLst/>
          </a:prstGeom>
        </p:spPr>
        <p:txBody>
          <a:bodyPr/>
          <a:lstStyle>
            <a:lvl1pPr>
              <a:defRPr b="1" sz="3600"/>
            </a:lvl1pPr>
          </a:lstStyle>
          <a:p>
            <a:pPr/>
            <a:r>
              <a:t>WHO:n terveyden edistämisen malli</a:t>
            </a:r>
          </a:p>
        </p:txBody>
      </p:sp>
      <p:sp>
        <p:nvSpPr>
          <p:cNvPr id="394" name="Shape 394"/>
          <p:cNvSpPr/>
          <p:nvPr>
            <p:ph type="body" sz="half" idx="1"/>
          </p:nvPr>
        </p:nvSpPr>
        <p:spPr>
          <a:xfrm>
            <a:off x="1176864" y="2490134"/>
            <a:ext cx="6798737" cy="34449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1. päätöksenteko (terveyden huomioiminen kaikessa päätöksenteossa)</a:t>
            </a:r>
          </a:p>
          <a:p>
            <a:pPr marL="0" indent="0">
              <a:buSzTx/>
              <a:buNone/>
            </a:pPr>
            <a:r>
              <a:t>2. ympäristöt (terveyttä tukevien ympäristöjen vahvistaminen)</a:t>
            </a:r>
          </a:p>
          <a:p>
            <a:pPr marL="0" indent="0">
              <a:buSzTx/>
              <a:buNone/>
            </a:pPr>
            <a:r>
              <a:t>3. terveyspalvelujen kehittäminen</a:t>
            </a:r>
          </a:p>
          <a:p>
            <a:pPr marL="0" indent="0">
              <a:buSzTx/>
              <a:buNone/>
            </a:pPr>
            <a:r>
              <a:t>4. yhteisöjen toiminnan vahvistaminen</a:t>
            </a:r>
          </a:p>
          <a:p>
            <a:pPr marL="0" indent="0">
              <a:buSzTx/>
              <a:buNone/>
            </a:pPr>
            <a:r>
              <a:t>5. </a:t>
            </a:r>
            <a:r>
              <a:rPr b="1"/>
              <a:t>terveysosaamisen</a:t>
            </a:r>
            <a:r>
              <a:t> kehittäminen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type="title"/>
          </p:nvPr>
        </p:nvSpPr>
        <p:spPr>
          <a:xfrm>
            <a:off x="1172633" y="503242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Muistisääntö</a:t>
            </a:r>
          </a:p>
        </p:txBody>
      </p:sp>
      <p:sp>
        <p:nvSpPr>
          <p:cNvPr id="397" name="Shape 397"/>
          <p:cNvSpPr/>
          <p:nvPr>
            <p:ph type="body" sz="half" idx="1"/>
          </p:nvPr>
        </p:nvSpPr>
        <p:spPr>
          <a:xfrm>
            <a:off x="1176864" y="2490135"/>
            <a:ext cx="6798737" cy="3444998"/>
          </a:xfrm>
          <a:prstGeom prst="rect">
            <a:avLst/>
          </a:prstGeom>
        </p:spPr>
        <p:txBody>
          <a:bodyPr/>
          <a:lstStyle/>
          <a:p>
            <a:pPr marL="0" indent="0" defTabSz="425195">
              <a:spcBef>
                <a:spcPts val="500"/>
              </a:spcBef>
              <a:buSzTx/>
              <a:buNone/>
              <a:defRPr sz="2232"/>
            </a:pPr>
            <a:r>
              <a:t>Astut Business Collegen Messukeskuksen puoleisesta ovesta ulos. Portaiden yläpäässä sinua on vastassa:</a:t>
            </a:r>
          </a:p>
          <a:p>
            <a:pPr marL="0" indent="0" defTabSz="425195">
              <a:spcBef>
                <a:spcPts val="500"/>
              </a:spcBef>
              <a:buSzTx/>
              <a:buNone/>
              <a:defRPr sz="2232"/>
            </a:pPr>
            <a:r>
              <a:t>1. </a:t>
            </a:r>
            <a:r>
              <a:rPr b="1"/>
              <a:t>Pää</a:t>
            </a:r>
            <a:r>
              <a:t>llikkö Sauli Niinistö (=</a:t>
            </a:r>
            <a:r>
              <a:rPr b="1"/>
              <a:t>pää</a:t>
            </a:r>
            <a:r>
              <a:t>töksenteko) ja</a:t>
            </a:r>
          </a:p>
          <a:p>
            <a:pPr marL="0" indent="0" defTabSz="425195">
              <a:spcBef>
                <a:spcPts val="500"/>
              </a:spcBef>
              <a:buSzTx/>
              <a:buNone/>
              <a:defRPr sz="2232"/>
            </a:pPr>
            <a:r>
              <a:t>2.</a:t>
            </a:r>
            <a:r>
              <a:rPr b="1"/>
              <a:t> ympäristö</a:t>
            </a:r>
            <a:r>
              <a:t>ministeri Krista Mikkonen (= </a:t>
            </a:r>
            <a:r>
              <a:rPr b="1"/>
              <a:t>ympäristö</a:t>
            </a:r>
            <a:r>
              <a:t>t)</a:t>
            </a:r>
          </a:p>
          <a:p>
            <a:pPr marL="0" indent="0" defTabSz="425195">
              <a:spcBef>
                <a:spcPts val="500"/>
              </a:spcBef>
              <a:buSzTx/>
              <a:buNone/>
              <a:defRPr sz="2232"/>
            </a:pPr>
            <a:r>
              <a:t>3. </a:t>
            </a:r>
            <a:r>
              <a:rPr b="1"/>
              <a:t>terve</a:t>
            </a:r>
            <a:r>
              <a:t>hdit heitä kauniisti (=</a:t>
            </a:r>
            <a:r>
              <a:rPr b="1"/>
              <a:t>terve</a:t>
            </a:r>
            <a:r>
              <a:t>yspalvelujen kehittäminen)</a:t>
            </a:r>
          </a:p>
          <a:p>
            <a:pPr marL="0" indent="0" defTabSz="425195">
              <a:spcBef>
                <a:spcPts val="500"/>
              </a:spcBef>
              <a:buSzTx/>
              <a:buNone/>
              <a:defRPr sz="2232"/>
            </a:pPr>
            <a:r>
              <a:t>4. </a:t>
            </a:r>
            <a:r>
              <a:rPr b="1"/>
              <a:t>yht</a:t>
            </a:r>
            <a:r>
              <a:t>äkkiä he juoksevat sisään (=</a:t>
            </a:r>
            <a:r>
              <a:rPr b="1"/>
              <a:t>yht</a:t>
            </a:r>
            <a:r>
              <a:t>eisöjen toiminnan vahvistaminen) koska</a:t>
            </a:r>
          </a:p>
          <a:p>
            <a:pPr marL="0" indent="0" defTabSz="425195">
              <a:spcBef>
                <a:spcPts val="500"/>
              </a:spcBef>
              <a:buSzTx/>
              <a:buNone/>
              <a:defRPr sz="2232"/>
            </a:pPr>
            <a:r>
              <a:t>5. </a:t>
            </a:r>
            <a:r>
              <a:rPr b="1"/>
              <a:t>terveys</a:t>
            </a:r>
            <a:r>
              <a:t>tiedon tunti alkaa (=</a:t>
            </a:r>
            <a:r>
              <a:rPr b="1"/>
              <a:t>terveys</a:t>
            </a:r>
            <a:r>
              <a:t>osaamisen kehittäminen)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Terveysosaamisen osa-alueet</a:t>
            </a:r>
          </a:p>
        </p:txBody>
      </p:sp>
      <p:sp>
        <p:nvSpPr>
          <p:cNvPr id="400" name="Shape 400"/>
          <p:cNvSpPr/>
          <p:nvPr>
            <p:ph type="body" sz="half" idx="1"/>
          </p:nvPr>
        </p:nvSpPr>
        <p:spPr>
          <a:xfrm>
            <a:off x="1176864" y="2490135"/>
            <a:ext cx="6798737" cy="344499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1. tiedot</a:t>
            </a:r>
          </a:p>
          <a:p>
            <a:pPr marL="0" indent="0">
              <a:buSzTx/>
              <a:buNone/>
            </a:pPr>
            <a:r>
              <a:t>2. taidot</a:t>
            </a:r>
          </a:p>
          <a:p>
            <a:pPr marL="0" indent="0">
              <a:buSzTx/>
              <a:buNone/>
            </a:pPr>
            <a:r>
              <a:t>3. itsetuntemus</a:t>
            </a:r>
          </a:p>
          <a:p>
            <a:pPr marL="0" indent="0">
              <a:buSzTx/>
              <a:buNone/>
            </a:pPr>
            <a:r>
              <a:t>4. kriittinen ajattelu</a:t>
            </a:r>
          </a:p>
          <a:p>
            <a:pPr marL="0" indent="0">
              <a:buSzTx/>
              <a:buNone/>
            </a:pPr>
            <a:r>
              <a:t>5. eettinen vastuullisuus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image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61" y="1033890"/>
            <a:ext cx="9187322" cy="4790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Terveysosaaminen</a:t>
            </a:r>
          </a:p>
        </p:txBody>
      </p:sp>
      <p:pic>
        <p:nvPicPr>
          <p:cNvPr id="405" name="image20.png"/>
          <p:cNvPicPr>
            <a:picLocks noChangeAspect="1"/>
          </p:cNvPicPr>
          <p:nvPr/>
        </p:nvPicPr>
        <p:blipFill>
          <a:blip r:embed="rId2">
            <a:extLst/>
          </a:blip>
          <a:srcRect l="0" t="556" r="0" b="0"/>
          <a:stretch>
            <a:fillRect/>
          </a:stretch>
        </p:blipFill>
        <p:spPr>
          <a:xfrm>
            <a:off x="132360" y="419695"/>
            <a:ext cx="8883431" cy="5928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Terveysosaamisen osa-alueet</a:t>
            </a:r>
          </a:p>
        </p:txBody>
      </p:sp>
      <p:sp>
        <p:nvSpPr>
          <p:cNvPr id="333" name="Shape 333"/>
          <p:cNvSpPr/>
          <p:nvPr>
            <p:ph type="body" sz="half" idx="1"/>
          </p:nvPr>
        </p:nvSpPr>
        <p:spPr>
          <a:xfrm>
            <a:off x="1176864" y="2490134"/>
            <a:ext cx="6798737" cy="3445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1. tiedot</a:t>
            </a:r>
          </a:p>
          <a:p>
            <a:pPr marL="0" indent="0">
              <a:buSzTx/>
              <a:buNone/>
            </a:pPr>
            <a:r>
              <a:t>2. taidot</a:t>
            </a:r>
          </a:p>
          <a:p>
            <a:pPr marL="0" indent="0">
              <a:buSzTx/>
              <a:buNone/>
            </a:pPr>
            <a:r>
              <a:t>3. itsetuntemus</a:t>
            </a:r>
          </a:p>
          <a:p>
            <a:pPr marL="0" indent="0">
              <a:buSzTx/>
              <a:buNone/>
            </a:pPr>
            <a:r>
              <a:t>4. kriittinen ajattelu</a:t>
            </a:r>
          </a:p>
          <a:p>
            <a:pPr marL="0" indent="0">
              <a:buSzTx/>
              <a:buNone/>
            </a:pPr>
            <a:r>
              <a:t>5. eettinen vastuullisuus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Muistisääntö</a:t>
            </a:r>
          </a:p>
        </p:txBody>
      </p:sp>
      <p:sp>
        <p:nvSpPr>
          <p:cNvPr id="336" name="Shape 336"/>
          <p:cNvSpPr/>
          <p:nvPr>
            <p:ph type="body" idx="1"/>
          </p:nvPr>
        </p:nvSpPr>
        <p:spPr>
          <a:xfrm>
            <a:off x="1176865" y="2013437"/>
            <a:ext cx="6798738" cy="392169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1. </a:t>
            </a:r>
            <a:r>
              <a:rPr i="1"/>
              <a:t>Tammikuussa</a:t>
            </a:r>
            <a:r>
              <a:t>: </a:t>
            </a:r>
            <a:r>
              <a:rPr b="1"/>
              <a:t>Ti</a:t>
            </a:r>
            <a:r>
              <a:t>nan valaminen (=</a:t>
            </a:r>
            <a:r>
              <a:rPr b="1"/>
              <a:t>ti</a:t>
            </a:r>
            <a:r>
              <a:t>edot)</a:t>
            </a:r>
          </a:p>
          <a:p>
            <a:pPr marL="0" indent="0">
              <a:buSzTx/>
              <a:buNone/>
            </a:pPr>
            <a:r>
              <a:t>2. </a:t>
            </a:r>
            <a:r>
              <a:rPr i="1"/>
              <a:t>Helmikuussa</a:t>
            </a:r>
            <a:r>
              <a:t>: </a:t>
            </a:r>
            <a:r>
              <a:rPr b="1"/>
              <a:t>Ta</a:t>
            </a:r>
            <a:r>
              <a:t>mpereelle lomalle (=</a:t>
            </a:r>
            <a:r>
              <a:rPr b="1"/>
              <a:t>ta</a:t>
            </a:r>
            <a:r>
              <a:t>idot)</a:t>
            </a:r>
          </a:p>
          <a:p>
            <a:pPr marL="0" indent="0">
              <a:buSzTx/>
              <a:buNone/>
            </a:pPr>
            <a:r>
              <a:t>3. </a:t>
            </a:r>
            <a:r>
              <a:rPr i="1"/>
              <a:t>Maaliskuussa</a:t>
            </a:r>
            <a:r>
              <a:t>: </a:t>
            </a:r>
            <a:r>
              <a:rPr b="1"/>
              <a:t>It</a:t>
            </a:r>
            <a:r>
              <a:t>ku koska yo-kirjoitukset (=</a:t>
            </a:r>
            <a:r>
              <a:rPr b="1"/>
              <a:t>it</a:t>
            </a:r>
            <a:r>
              <a:t>setuntemus)</a:t>
            </a:r>
          </a:p>
          <a:p>
            <a:pPr marL="0" indent="0">
              <a:buSzTx/>
              <a:buNone/>
            </a:pPr>
            <a:r>
              <a:t>4. </a:t>
            </a:r>
            <a:r>
              <a:rPr i="1"/>
              <a:t>Huhtikuussa</a:t>
            </a:r>
            <a:r>
              <a:t>: </a:t>
            </a:r>
            <a:r>
              <a:rPr b="1"/>
              <a:t>Cri</a:t>
            </a:r>
            <a:r>
              <a:t>stina </a:t>
            </a:r>
            <a:r>
              <a:rPr b="1"/>
              <a:t>A</a:t>
            </a:r>
            <a:r>
              <a:t>guilera tulee pääsiäisenä Suomeen (=</a:t>
            </a:r>
            <a:r>
              <a:rPr b="1"/>
              <a:t>kri</a:t>
            </a:r>
            <a:r>
              <a:t>ittinen </a:t>
            </a:r>
            <a:r>
              <a:rPr b="1"/>
              <a:t>a</a:t>
            </a:r>
            <a:r>
              <a:t>jattelu)</a:t>
            </a:r>
          </a:p>
          <a:p>
            <a:pPr marL="0" indent="0">
              <a:buSzTx/>
              <a:buNone/>
            </a:pPr>
            <a:r>
              <a:t>5. </a:t>
            </a:r>
            <a:r>
              <a:rPr i="1"/>
              <a:t>Toukokuussa</a:t>
            </a:r>
            <a:r>
              <a:t>: </a:t>
            </a:r>
            <a:r>
              <a:rPr b="1"/>
              <a:t>Ee</a:t>
            </a:r>
            <a:r>
              <a:t>ppiset </a:t>
            </a:r>
            <a:r>
              <a:rPr b="1"/>
              <a:t>va</a:t>
            </a:r>
            <a:r>
              <a:t>lmistujaiset (=</a:t>
            </a:r>
            <a:r>
              <a:rPr b="1"/>
              <a:t>ee</a:t>
            </a:r>
            <a:r>
              <a:t>ttinen </a:t>
            </a:r>
            <a:r>
              <a:rPr b="1"/>
              <a:t>va</a:t>
            </a:r>
            <a:r>
              <a:t>stuullisuus)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body" sz="half" idx="1"/>
          </p:nvPr>
        </p:nvSpPr>
        <p:spPr>
          <a:xfrm>
            <a:off x="835270" y="756137"/>
            <a:ext cx="3385038" cy="517899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800"/>
            </a:pPr>
            <a:r>
              <a:t>1. </a:t>
            </a:r>
            <a:r>
              <a:rPr i="1"/>
              <a:t>Tammikuussa</a:t>
            </a:r>
            <a:r>
              <a:t>: </a:t>
            </a:r>
            <a:r>
              <a:rPr b="1"/>
              <a:t>Ti</a:t>
            </a:r>
            <a:r>
              <a:t>nan valaminen (=</a:t>
            </a:r>
            <a:r>
              <a:rPr b="1"/>
              <a:t>ti</a:t>
            </a:r>
            <a:r>
              <a:t>edot)</a:t>
            </a:r>
          </a:p>
          <a:p>
            <a:pPr marL="0" indent="0">
              <a:buSzTx/>
              <a:buNone/>
              <a:defRPr sz="1800"/>
            </a:pPr>
          </a:p>
          <a:p>
            <a:pPr marL="0" indent="0">
              <a:buSzTx/>
              <a:buNone/>
              <a:defRPr sz="1800"/>
            </a:pPr>
            <a:r>
              <a:t>2. </a:t>
            </a:r>
            <a:r>
              <a:rPr i="1"/>
              <a:t>Helmikuussa</a:t>
            </a:r>
            <a:r>
              <a:t>: </a:t>
            </a:r>
            <a:r>
              <a:rPr b="1"/>
              <a:t>Ta</a:t>
            </a:r>
            <a:r>
              <a:t>mpereelle lomalle (=</a:t>
            </a:r>
            <a:r>
              <a:rPr b="1"/>
              <a:t>ta</a:t>
            </a:r>
            <a:r>
              <a:t>idot)</a:t>
            </a:r>
          </a:p>
          <a:p>
            <a:pPr marL="0" indent="0">
              <a:buSzTx/>
              <a:buNone/>
              <a:defRPr sz="1800"/>
            </a:pPr>
          </a:p>
          <a:p>
            <a:pPr marL="0" indent="0">
              <a:buSzTx/>
              <a:buNone/>
              <a:defRPr sz="1800"/>
            </a:pPr>
            <a:r>
              <a:t>3. </a:t>
            </a:r>
            <a:r>
              <a:rPr i="1"/>
              <a:t>Maaliskuussa</a:t>
            </a:r>
            <a:r>
              <a:t>: </a:t>
            </a:r>
            <a:r>
              <a:rPr b="1"/>
              <a:t>It</a:t>
            </a:r>
            <a:r>
              <a:t>ku koska yo-kirjoitukset (=</a:t>
            </a:r>
            <a:r>
              <a:rPr b="1"/>
              <a:t>it</a:t>
            </a:r>
            <a:r>
              <a:t>setuntemus)</a:t>
            </a:r>
          </a:p>
          <a:p>
            <a:pPr marL="0" indent="0">
              <a:buSzTx/>
              <a:buNone/>
              <a:defRPr sz="1800"/>
            </a:pPr>
          </a:p>
          <a:p>
            <a:pPr marL="0" indent="0">
              <a:buSzTx/>
              <a:buNone/>
              <a:defRPr sz="1800"/>
            </a:pPr>
            <a:r>
              <a:t>4. </a:t>
            </a:r>
            <a:r>
              <a:rPr i="1"/>
              <a:t>Huhtikuussa</a:t>
            </a:r>
            <a:r>
              <a:t>: </a:t>
            </a:r>
            <a:r>
              <a:rPr b="1"/>
              <a:t>Cri</a:t>
            </a:r>
            <a:r>
              <a:t>stina </a:t>
            </a:r>
            <a:r>
              <a:rPr b="1"/>
              <a:t>A</a:t>
            </a:r>
            <a:r>
              <a:t>guilera tulee pääsiäisenä Suomeen (=</a:t>
            </a:r>
            <a:r>
              <a:rPr b="1"/>
              <a:t>kri</a:t>
            </a:r>
            <a:r>
              <a:t>ittinen </a:t>
            </a:r>
            <a:r>
              <a:rPr b="1"/>
              <a:t>a</a:t>
            </a:r>
            <a:r>
              <a:t>jattelu)</a:t>
            </a:r>
          </a:p>
          <a:p>
            <a:pPr marL="0" indent="0">
              <a:buSzTx/>
              <a:buNone/>
              <a:defRPr sz="1800"/>
            </a:pPr>
          </a:p>
          <a:p>
            <a:pPr marL="0" indent="0">
              <a:buSzTx/>
              <a:buNone/>
              <a:defRPr sz="1800"/>
            </a:pPr>
            <a:r>
              <a:t>5. </a:t>
            </a:r>
            <a:r>
              <a:rPr i="1"/>
              <a:t>Toukokuussa</a:t>
            </a:r>
            <a:r>
              <a:t>: </a:t>
            </a:r>
            <a:r>
              <a:rPr b="1"/>
              <a:t>Ee</a:t>
            </a:r>
            <a:r>
              <a:t>ppiset </a:t>
            </a:r>
            <a:r>
              <a:rPr b="1"/>
              <a:t>va</a:t>
            </a:r>
            <a:r>
              <a:t>lmistujaiset (=</a:t>
            </a:r>
            <a:r>
              <a:rPr b="1"/>
              <a:t>ee</a:t>
            </a:r>
            <a:r>
              <a:t>ttinen </a:t>
            </a:r>
            <a:r>
              <a:rPr b="1"/>
              <a:t>va</a:t>
            </a:r>
            <a:r>
              <a:t>stuullisuus)</a:t>
            </a:r>
          </a:p>
        </p:txBody>
      </p:sp>
      <p:pic>
        <p:nvPicPr>
          <p:cNvPr id="339" name="image6.jpg" descr="Lyijykielto sumensi kuluttajien ja tinakauppiaiden hintakäsityksen:  Uudenvuoden tinoja myydään kaupassa koruhopean hinnalla - Kotimaa -  Maaseudun Tulevaisuu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0596" y="260869"/>
            <a:ext cx="1857864" cy="1391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92274" y="1264993"/>
            <a:ext cx="2004281" cy="1333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8.jpg" descr="Kunnon itku helpottaa – vai helpottaako sittenkään? | Tiede | yle.fi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95305" y="2307737"/>
            <a:ext cx="2151579" cy="1209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9.png" descr="Christina Aguilera slams NBC's 'The Voice': 'It's not about music' -  Business Insider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92274" y="3345634"/>
            <a:ext cx="1769941" cy="1327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10.jpg" descr="Firman Bileet - Vie firman juhlat uudelle tasolle! Yritysjuhlat,  virkistyspäivät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97321" y="4515644"/>
            <a:ext cx="2347546" cy="1562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11.jpg" descr="Fredrikson Ylioppilaslakki, Suomalainen Ei Värikoodia - Kekäle - Kekäl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252150">
            <a:off x="5664727" y="5201346"/>
            <a:ext cx="914034" cy="914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0" fill="hold"/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00" fill="hold"/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00" fill="hold"/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1. Terveyteen liittyvät tiedot</a:t>
            </a:r>
          </a:p>
        </p:txBody>
      </p:sp>
      <p:sp>
        <p:nvSpPr>
          <p:cNvPr id="347" name="Shape 347"/>
          <p:cNvSpPr/>
          <p:nvPr>
            <p:ph type="body" sz="half" idx="1"/>
          </p:nvPr>
        </p:nvSpPr>
        <p:spPr>
          <a:xfrm>
            <a:off x="1176864" y="2490134"/>
            <a:ext cx="6798737" cy="3445000"/>
          </a:xfrm>
          <a:prstGeom prst="rect">
            <a:avLst/>
          </a:prstGeom>
        </p:spPr>
        <p:txBody>
          <a:bodyPr/>
          <a:lstStyle/>
          <a:p>
            <a:pPr/>
            <a:r>
              <a:t>terveysosaamisen perusta</a:t>
            </a:r>
          </a:p>
          <a:p>
            <a:pPr>
              <a:defRPr b="1"/>
            </a:pPr>
            <a:r>
              <a:t>kokemus- ja arkitieto vs. tieteellinen tieto</a:t>
            </a:r>
          </a:p>
          <a:p>
            <a:pPr lvl="1" marL="742950" indent="-285750">
              <a:defRPr sz="2000"/>
            </a:pPr>
            <a:r>
              <a:t>tiedonlähteiden epäluotettavuus – luotettavuus </a:t>
            </a:r>
          </a:p>
          <a:p>
            <a:pPr lvl="2" marL="1200150" indent="-285750">
              <a:defRPr sz="1800"/>
            </a:pPr>
            <a:r>
              <a:t>vanhemmat, ystävät, auktoriteetit, media ym.</a:t>
            </a:r>
          </a:p>
          <a:p>
            <a:pPr lvl="2" marL="1200150" indent="-285750">
              <a:defRPr sz="1800"/>
            </a:pPr>
            <a:r>
              <a:t>perimätieto</a:t>
            </a:r>
          </a:p>
          <a:p>
            <a:pPr lvl="2" marL="1200150" indent="-285750">
              <a:defRPr sz="1800"/>
            </a:pPr>
            <a:r>
              <a:t>karismaattisten ja vaikutusvaltaa omaavien tai voittoa tavoittelevien henkilöiden kokemustieto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age12.png"/>
          <p:cNvPicPr>
            <a:picLocks noChangeAspect="1"/>
          </p:cNvPicPr>
          <p:nvPr/>
        </p:nvPicPr>
        <p:blipFill>
          <a:blip r:embed="rId2">
            <a:extLst/>
          </a:blip>
          <a:srcRect l="1830" t="4951" r="51146" b="4951"/>
          <a:stretch>
            <a:fillRect/>
          </a:stretch>
        </p:blipFill>
        <p:spPr>
          <a:xfrm>
            <a:off x="798859" y="857212"/>
            <a:ext cx="4414124" cy="2302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12.png"/>
          <p:cNvPicPr>
            <a:picLocks noChangeAspect="1"/>
          </p:cNvPicPr>
          <p:nvPr/>
        </p:nvPicPr>
        <p:blipFill>
          <a:blip r:embed="rId2">
            <a:extLst/>
          </a:blip>
          <a:srcRect l="48762" t="5279" r="1665" b="5279"/>
          <a:stretch>
            <a:fillRect/>
          </a:stretch>
        </p:blipFill>
        <p:spPr>
          <a:xfrm>
            <a:off x="787349" y="3666046"/>
            <a:ext cx="4436909" cy="2179901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hape 351"/>
          <p:cNvSpPr/>
          <p:nvPr>
            <p:ph type="body" sz="quarter" idx="1"/>
          </p:nvPr>
        </p:nvSpPr>
        <p:spPr>
          <a:xfrm>
            <a:off x="5383293" y="1220135"/>
            <a:ext cx="2668510" cy="135088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i="1" sz="2100"/>
            </a:lvl1pPr>
          </a:lstStyle>
          <a:p>
            <a:pPr/>
            <a:r>
              <a:t>esim. flunssa paranee nopeammin kun juo paljon kuumaa</a:t>
            </a:r>
          </a:p>
        </p:txBody>
      </p:sp>
      <p:sp>
        <p:nvSpPr>
          <p:cNvPr id="352" name="Shape 352"/>
          <p:cNvSpPr/>
          <p:nvPr/>
        </p:nvSpPr>
        <p:spPr>
          <a:xfrm>
            <a:off x="5383293" y="4080619"/>
            <a:ext cx="2668510" cy="120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443483">
              <a:spcBef>
                <a:spcPts val="500"/>
              </a:spcBef>
              <a:defRPr i="1" sz="2000">
                <a:solidFill>
                  <a:srgbClr val="262626"/>
                </a:solidFill>
                <a:latin typeface="+mj-lt"/>
                <a:ea typeface="+mj-ea"/>
                <a:cs typeface="+mj-cs"/>
                <a:sym typeface="Garamond"/>
              </a:defRPr>
            </a:lvl1pPr>
          </a:lstStyle>
          <a:p>
            <a:pPr/>
            <a:r>
              <a:t>esim. sinkkiasetaattitablettien riittävä imeskely lyhentää flunssan kestoa jopa kolmanneksella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4"/>
      <p:bldP build="p" bldLvl="5" animBg="1" rev="0" advAuto="0" spid="351" grpId="2"/>
      <p:bldP build="whole" bldLvl="1" animBg="1" rev="0" advAuto="0" spid="349" grpId="1"/>
      <p:bldP build="whole" bldLvl="1" animBg="1" rev="0" advAuto="0" spid="350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2. Terveyteen liittyvät taidot</a:t>
            </a:r>
          </a:p>
        </p:txBody>
      </p:sp>
      <p:sp>
        <p:nvSpPr>
          <p:cNvPr id="355" name="Shape 355"/>
          <p:cNvSpPr/>
          <p:nvPr>
            <p:ph type="body" sz="half" idx="1"/>
          </p:nvPr>
        </p:nvSpPr>
        <p:spPr>
          <a:xfrm>
            <a:off x="1176864" y="2490134"/>
            <a:ext cx="6798737" cy="344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1900"/>
            </a:pPr>
            <a:r>
              <a:t>tarkoittavat terveellisten elämäntapojen omaksumista eli valmiutta ja kykyä toimia terveyttä vahvistavasti</a:t>
            </a:r>
          </a:p>
          <a:p>
            <a:pPr>
              <a:lnSpc>
                <a:spcPct val="80000"/>
              </a:lnSpc>
              <a:defRPr sz="1900"/>
            </a:pPr>
            <a:r>
              <a:t>kaikki sellaiset teot ja tekemättä jättämiset, jotka lisäävät yksilön ja yhteisöjen terveyttä, turvallisuutta ja hyvinvointia</a:t>
            </a:r>
          </a:p>
          <a:p>
            <a:pPr>
              <a:lnSpc>
                <a:spcPct val="80000"/>
              </a:lnSpc>
              <a:defRPr sz="1900"/>
            </a:pPr>
            <a:r>
              <a:t>monet terveystaidot liittyvät </a:t>
            </a:r>
            <a:r>
              <a:rPr b="1"/>
              <a:t>psykososiaaliseen terveyteen</a:t>
            </a:r>
            <a:r>
              <a:t> (esim. vuorovaikutustaidot, tunnetaidot)</a:t>
            </a:r>
          </a:p>
          <a:p>
            <a:pPr>
              <a:lnSpc>
                <a:spcPct val="80000"/>
              </a:lnSpc>
              <a:defRPr sz="1900"/>
            </a:pPr>
            <a:r>
              <a:t>kuuluu myös kyky tarkkailla omia elämäntapojaan ja terveystottumuksiaan arvioivasti sekä kyky tehdä muutos parempaan suuntaan  (esim. TAM-malli)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type="title"/>
          </p:nvPr>
        </p:nvSpPr>
        <p:spPr>
          <a:xfrm>
            <a:off x="1176866" y="915335"/>
            <a:ext cx="6798734" cy="130386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Terveystaitoja on esimerkiksi:</a:t>
            </a:r>
          </a:p>
        </p:txBody>
      </p:sp>
      <p:sp>
        <p:nvSpPr>
          <p:cNvPr id="358" name="Shape 358"/>
          <p:cNvSpPr/>
          <p:nvPr>
            <p:ph type="body" sz="half" idx="1"/>
          </p:nvPr>
        </p:nvSpPr>
        <p:spPr>
          <a:xfrm>
            <a:off x="1176864" y="2490134"/>
            <a:ext cx="6798737" cy="3445000"/>
          </a:xfrm>
          <a:prstGeom prst="rect">
            <a:avLst/>
          </a:prstGeom>
        </p:spPr>
        <p:txBody>
          <a:bodyPr/>
          <a:lstStyle/>
          <a:p>
            <a:pPr marL="251459" indent="-251459" defTabSz="402336">
              <a:lnSpc>
                <a:spcPct val="80000"/>
              </a:lnSpc>
              <a:spcBef>
                <a:spcPts val="500"/>
              </a:spcBef>
              <a:defRPr sz="1671"/>
            </a:pPr>
            <a:r>
              <a:t>Ensiaputaidot</a:t>
            </a:r>
          </a:p>
          <a:p>
            <a:pPr marL="251459" indent="-251459" defTabSz="402336">
              <a:lnSpc>
                <a:spcPct val="80000"/>
              </a:lnSpc>
              <a:spcBef>
                <a:spcPts val="500"/>
              </a:spcBef>
              <a:defRPr sz="1671"/>
            </a:pPr>
            <a:r>
              <a:t>Vuorovaikutustaidot</a:t>
            </a:r>
          </a:p>
          <a:p>
            <a:pPr marL="251459" indent="-251459" defTabSz="402336">
              <a:lnSpc>
                <a:spcPct val="80000"/>
              </a:lnSpc>
              <a:spcBef>
                <a:spcPts val="500"/>
              </a:spcBef>
              <a:defRPr sz="1671"/>
            </a:pPr>
            <a:r>
              <a:t>Hygieniataidot</a:t>
            </a:r>
          </a:p>
          <a:p>
            <a:pPr marL="251459" indent="-251459" defTabSz="402336">
              <a:lnSpc>
                <a:spcPct val="80000"/>
              </a:lnSpc>
              <a:spcBef>
                <a:spcPts val="500"/>
              </a:spcBef>
              <a:defRPr sz="1671"/>
            </a:pPr>
            <a:r>
              <a:t>Riittävästä unesta (määrä ja laatu) huolehtiminen</a:t>
            </a:r>
          </a:p>
          <a:p>
            <a:pPr marL="251459" indent="-251459" defTabSz="402336">
              <a:lnSpc>
                <a:spcPct val="80000"/>
              </a:lnSpc>
              <a:spcBef>
                <a:spcPts val="500"/>
              </a:spcBef>
              <a:defRPr sz="1671"/>
            </a:pPr>
            <a:r>
              <a:t>Fyysinen aktiivisuus</a:t>
            </a:r>
          </a:p>
          <a:p>
            <a:pPr marL="251459" indent="-251459" defTabSz="402336">
              <a:lnSpc>
                <a:spcPct val="80000"/>
              </a:lnSpc>
              <a:spcBef>
                <a:spcPts val="500"/>
              </a:spcBef>
              <a:defRPr sz="1671"/>
            </a:pPr>
            <a:r>
              <a:t>Ruokatottumukset: säännöllinen ja monipuolinen syöminen</a:t>
            </a:r>
          </a:p>
          <a:p>
            <a:pPr marL="251459" indent="-251459" defTabSz="402336">
              <a:lnSpc>
                <a:spcPct val="80000"/>
              </a:lnSpc>
              <a:spcBef>
                <a:spcPts val="500"/>
              </a:spcBef>
              <a:defRPr sz="1671"/>
            </a:pPr>
            <a:r>
              <a:t>Päihteiden välttäminen tai kohtuukäyttö</a:t>
            </a:r>
          </a:p>
          <a:p>
            <a:pPr marL="251459" indent="-251459" defTabSz="402336">
              <a:lnSpc>
                <a:spcPct val="80000"/>
              </a:lnSpc>
              <a:spcBef>
                <a:spcPts val="500"/>
              </a:spcBef>
              <a:defRPr sz="1671"/>
            </a:pPr>
            <a:r>
              <a:t>Sosiaalisten suhteiden ylläpitäminen</a:t>
            </a:r>
          </a:p>
          <a:p>
            <a:pPr marL="251459" indent="-251459" defTabSz="402336">
              <a:lnSpc>
                <a:spcPct val="80000"/>
              </a:lnSpc>
              <a:spcBef>
                <a:spcPts val="500"/>
              </a:spcBef>
              <a:defRPr sz="1671"/>
            </a:pPr>
            <a:r>
              <a:t>Rentoutuminen ja lepo</a:t>
            </a:r>
          </a:p>
          <a:p>
            <a:pPr marL="251459" indent="-251459" defTabSz="402336">
              <a:lnSpc>
                <a:spcPct val="80000"/>
              </a:lnSpc>
              <a:spcBef>
                <a:spcPts val="500"/>
              </a:spcBef>
              <a:defRPr sz="1671"/>
            </a:pPr>
            <a:r>
              <a:t>Stressin hillitseminen</a:t>
            </a:r>
          </a:p>
          <a:p>
            <a:pPr marL="251459" indent="-251459" defTabSz="402336">
              <a:lnSpc>
                <a:spcPct val="80000"/>
              </a:lnSpc>
              <a:spcBef>
                <a:spcPts val="500"/>
              </a:spcBef>
              <a:defRPr sz="1671"/>
            </a:pPr>
            <a:r>
              <a:t>Omien arvojen mukaan toimiminen</a:t>
            </a:r>
          </a:p>
          <a:p>
            <a:pPr marL="251459" indent="-251459" defTabSz="402336">
              <a:lnSpc>
                <a:spcPct val="80000"/>
              </a:lnSpc>
              <a:spcBef>
                <a:spcPts val="500"/>
              </a:spcBef>
              <a:defRPr sz="1671"/>
            </a:pPr>
            <a:r>
              <a:t>Mielekäs tekeminen arjessa</a:t>
            </a:r>
          </a:p>
          <a:p>
            <a:pPr marL="251459" indent="-251459" defTabSz="402336">
              <a:lnSpc>
                <a:spcPct val="80000"/>
              </a:lnSpc>
              <a:spcBef>
                <a:spcPts val="500"/>
              </a:spcBef>
              <a:defRPr sz="1671"/>
            </a:pPr>
            <a:r>
              <a:t>Tavoitteet ja tulevaisuudennäkymät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3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3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3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3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rgaaninen">
  <a:themeElements>
    <a:clrScheme name="Orgaanine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Orgaaninen">
      <a:majorFont>
        <a:latin typeface="Garamond"/>
        <a:ea typeface="Garamond"/>
        <a:cs typeface="Garamond"/>
      </a:majorFont>
      <a:minorFont>
        <a:latin typeface="Helvetica"/>
        <a:ea typeface="Helvetica"/>
        <a:cs typeface="Helvetica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rgaaninen">
  <a:themeElements>
    <a:clrScheme name="Orgaanine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Orgaaninen">
      <a:majorFont>
        <a:latin typeface="Garamond"/>
        <a:ea typeface="Garamond"/>
        <a:cs typeface="Garamond"/>
      </a:majorFont>
      <a:minorFont>
        <a:latin typeface="Helvetica"/>
        <a:ea typeface="Helvetica"/>
        <a:cs typeface="Helvetica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