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7" r:id="rId1"/>
    <p:sldMasterId id="2147483668" r:id="rId2"/>
  </p:sldMasterIdLst>
  <p:notesMasterIdLst>
    <p:notesMasterId r:id="rId10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embeddedFontLst>
    <p:embeddedFont>
      <p:font typeface="Source Sans Pro" panose="020B0503030403020204" pitchFamily="34" charset="0"/>
      <p:regular r:id="rId11"/>
      <p:bold r:id="rId12"/>
      <p:italic r:id="rId13"/>
      <p:boldItalic r:id="rId1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520" y="5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font" Target="fonts/font3.fntdata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font" Target="fonts/font2.fntdata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font" Target="fonts/font1.fntdata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font" Target="fonts/font4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135aa4d9a5f_0_8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5" name="Google Shape;125;g135aa4d9a5f_0_8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3017" y="1143000"/>
            <a:ext cx="6012000" cy="30855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136457124f7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136457124f7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1697dea3763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1697dea3763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167b75cdb9a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Google Shape;144;g167b75cdb9a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ffc9e377e0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Google Shape;150;gffc9e377e0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167b75cdb9a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Google Shape;156;g167b75cdb9a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1697dea3763_1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2" name="Google Shape;162;g1697dea3763_1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4"/>
          <p:cNvSpPr txBox="1">
            <a:spLocks noGrp="1"/>
          </p:cNvSpPr>
          <p:nvPr>
            <p:ph type="title"/>
          </p:nvPr>
        </p:nvSpPr>
        <p:spPr>
          <a:xfrm>
            <a:off x="628650" y="2162587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  <a:defRPr sz="3600" b="1">
                <a:solidFill>
                  <a:schemeClr val="lt1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4"/>
          <p:cNvSpPr txBox="1">
            <a:spLocks noGrp="1"/>
          </p:cNvSpPr>
          <p:nvPr>
            <p:ph type="body" idx="1"/>
          </p:nvPr>
        </p:nvSpPr>
        <p:spPr>
          <a:xfrm>
            <a:off x="628650" y="664404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marL="457200" lvl="0" indent="-228600" algn="ctr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Calibri"/>
              <a:buNone/>
              <a:defRPr sz="2500" b="1">
                <a:solidFill>
                  <a:schemeClr val="lt1"/>
                </a:solidFill>
              </a:defRPr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58" name="Google Shape;58;p14"/>
          <p:cNvSpPr txBox="1">
            <a:spLocks noGrp="1"/>
          </p:cNvSpPr>
          <p:nvPr>
            <p:ph type="body" idx="2"/>
          </p:nvPr>
        </p:nvSpPr>
        <p:spPr>
          <a:xfrm>
            <a:off x="628650" y="1071242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marL="457200" lvl="0" indent="-228600" algn="ctr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>
                <a:solidFill>
                  <a:schemeClr val="lt1"/>
                </a:solidFill>
              </a:defRPr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pic>
        <p:nvPicPr>
          <p:cNvPr id="59" name="Google Shape;59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51670" y="4414529"/>
            <a:ext cx="676581" cy="3724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Image Half Full">
  <p:cSld name="17_Image Half Full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5"/>
          <p:cNvSpPr txBox="1">
            <a:spLocks noGrp="1"/>
          </p:cNvSpPr>
          <p:nvPr>
            <p:ph type="title"/>
          </p:nvPr>
        </p:nvSpPr>
        <p:spPr>
          <a:xfrm>
            <a:off x="312283" y="185185"/>
            <a:ext cx="8546100" cy="72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15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5"/>
          <p:cNvSpPr txBox="1">
            <a:spLocks noGrp="1"/>
          </p:cNvSpPr>
          <p:nvPr>
            <p:ph type="body" idx="1"/>
          </p:nvPr>
        </p:nvSpPr>
        <p:spPr>
          <a:xfrm>
            <a:off x="301228" y="2955552"/>
            <a:ext cx="2575200" cy="133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64" name="Google Shape;64;p15"/>
          <p:cNvSpPr>
            <a:spLocks noGrp="1"/>
          </p:cNvSpPr>
          <p:nvPr>
            <p:ph type="pic" idx="2"/>
          </p:nvPr>
        </p:nvSpPr>
        <p:spPr>
          <a:xfrm>
            <a:off x="301397" y="1005160"/>
            <a:ext cx="25752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65" name="Google Shape;65;p15"/>
          <p:cNvSpPr txBox="1">
            <a:spLocks noGrp="1"/>
          </p:cNvSpPr>
          <p:nvPr>
            <p:ph type="body" idx="3"/>
          </p:nvPr>
        </p:nvSpPr>
        <p:spPr>
          <a:xfrm>
            <a:off x="3292078" y="2965077"/>
            <a:ext cx="2575200" cy="133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66" name="Google Shape;66;p15"/>
          <p:cNvSpPr>
            <a:spLocks noGrp="1"/>
          </p:cNvSpPr>
          <p:nvPr>
            <p:ph type="pic" idx="4"/>
          </p:nvPr>
        </p:nvSpPr>
        <p:spPr>
          <a:xfrm>
            <a:off x="3292247" y="1014685"/>
            <a:ext cx="25752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67" name="Google Shape;67;p15"/>
          <p:cNvSpPr txBox="1">
            <a:spLocks noGrp="1"/>
          </p:cNvSpPr>
          <p:nvPr>
            <p:ph type="body" idx="5"/>
          </p:nvPr>
        </p:nvSpPr>
        <p:spPr>
          <a:xfrm>
            <a:off x="6282928" y="2965077"/>
            <a:ext cx="2575200" cy="133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68" name="Google Shape;68;p15"/>
          <p:cNvSpPr>
            <a:spLocks noGrp="1"/>
          </p:cNvSpPr>
          <p:nvPr>
            <p:ph type="pic" idx="6"/>
          </p:nvPr>
        </p:nvSpPr>
        <p:spPr>
          <a:xfrm>
            <a:off x="6283097" y="1014685"/>
            <a:ext cx="25752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69" name="Google Shape;69;p15"/>
          <p:cNvSpPr txBox="1">
            <a:spLocks noGrp="1"/>
          </p:cNvSpPr>
          <p:nvPr>
            <p:ph type="sldNum" idx="12"/>
          </p:nvPr>
        </p:nvSpPr>
        <p:spPr>
          <a:xfrm>
            <a:off x="6778869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70" name="Google Shape;70;p15"/>
          <p:cNvSpPr txBox="1">
            <a:spLocks noGrp="1"/>
          </p:cNvSpPr>
          <p:nvPr>
            <p:ph type="ftr" idx="11"/>
          </p:nvPr>
        </p:nvSpPr>
        <p:spPr>
          <a:xfrm>
            <a:off x="312283" y="4609974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Image Half Full">
  <p:cSld name="18_Image Half Full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16"/>
          <p:cNvSpPr txBox="1">
            <a:spLocks noGrp="1"/>
          </p:cNvSpPr>
          <p:nvPr>
            <p:ph type="body" idx="1"/>
          </p:nvPr>
        </p:nvSpPr>
        <p:spPr>
          <a:xfrm>
            <a:off x="608229" y="1185277"/>
            <a:ext cx="4103700" cy="31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16"/>
          <p:cNvSpPr>
            <a:spLocks noGrp="1"/>
          </p:cNvSpPr>
          <p:nvPr>
            <p:ph type="pic" idx="2"/>
          </p:nvPr>
        </p:nvSpPr>
        <p:spPr>
          <a:xfrm>
            <a:off x="5047570" y="0"/>
            <a:ext cx="409650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75" name="Google Shape;75;p16"/>
          <p:cNvSpPr txBox="1">
            <a:spLocks noGrp="1"/>
          </p:cNvSpPr>
          <p:nvPr>
            <p:ph type="sldNum" idx="12"/>
          </p:nvPr>
        </p:nvSpPr>
        <p:spPr>
          <a:xfrm>
            <a:off x="6609080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76" name="Google Shape;76;p16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6"/>
          <p:cNvSpPr txBox="1">
            <a:spLocks noGrp="1"/>
          </p:cNvSpPr>
          <p:nvPr>
            <p:ph type="title"/>
          </p:nvPr>
        </p:nvSpPr>
        <p:spPr>
          <a:xfrm>
            <a:off x="608229" y="273844"/>
            <a:ext cx="4124100" cy="79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7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7"/>
          <p:cNvSpPr txBox="1">
            <a:spLocks noGrp="1"/>
          </p:cNvSpPr>
          <p:nvPr>
            <p:ph type="body" idx="1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None/>
              <a:defRPr sz="2300"/>
            </a:lvl1pPr>
            <a:lvl2pPr marL="914400" lvl="1" indent="-355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marL="1371600" lvl="2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7"/>
          <p:cNvSpPr txBox="1">
            <a:spLocks noGrp="1"/>
          </p:cNvSpPr>
          <p:nvPr>
            <p:ph type="sldNum" idx="12"/>
          </p:nvPr>
        </p:nvSpPr>
        <p:spPr>
          <a:xfrm>
            <a:off x="6457950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82" name="Google Shape;82;p17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7"/>
          <p:cNvSpPr txBox="1"/>
          <p:nvPr/>
        </p:nvSpPr>
        <p:spPr>
          <a:xfrm>
            <a:off x="361475" y="4495850"/>
            <a:ext cx="45186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 sz="1000">
                <a:latin typeface="Calibri"/>
                <a:ea typeface="Calibri"/>
                <a:cs typeface="Calibri"/>
                <a:sym typeface="Calibri"/>
              </a:rPr>
              <a:t>Forum Historia 6, Luku 8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8"/>
          <p:cNvSpPr txBox="1">
            <a:spLocks noGrp="1"/>
          </p:cNvSpPr>
          <p:nvPr>
            <p:ph type="title"/>
          </p:nvPr>
        </p:nvSpPr>
        <p:spPr>
          <a:xfrm>
            <a:off x="618445" y="273844"/>
            <a:ext cx="8049000" cy="60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18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8"/>
          <p:cNvSpPr/>
          <p:nvPr/>
        </p:nvSpPr>
        <p:spPr>
          <a:xfrm>
            <a:off x="3151764" y="1530032"/>
            <a:ext cx="1478100" cy="261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18"/>
          <p:cNvSpPr txBox="1">
            <a:spLocks noGrp="1"/>
          </p:cNvSpPr>
          <p:nvPr>
            <p:ph type="body" idx="1"/>
          </p:nvPr>
        </p:nvSpPr>
        <p:spPr>
          <a:xfrm>
            <a:off x="628650" y="1147894"/>
            <a:ext cx="3776100" cy="312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None/>
              <a:defRPr sz="2300"/>
            </a:lvl1pPr>
            <a:lvl2pPr marL="914400" lvl="1" indent="-355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marL="1371600" lvl="2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89" name="Google Shape;89;p18"/>
          <p:cNvSpPr txBox="1">
            <a:spLocks noGrp="1"/>
          </p:cNvSpPr>
          <p:nvPr>
            <p:ph type="body" idx="2"/>
          </p:nvPr>
        </p:nvSpPr>
        <p:spPr>
          <a:xfrm>
            <a:off x="4890431" y="1147894"/>
            <a:ext cx="3776100" cy="312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None/>
              <a:defRPr sz="2300"/>
            </a:lvl1pPr>
            <a:lvl2pPr marL="914400" lvl="1" indent="-355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marL="1371600" lvl="2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90" name="Google Shape;90;p18"/>
          <p:cNvSpPr txBox="1">
            <a:spLocks noGrp="1"/>
          </p:cNvSpPr>
          <p:nvPr>
            <p:ph type="sldNum" idx="12"/>
          </p:nvPr>
        </p:nvSpPr>
        <p:spPr>
          <a:xfrm>
            <a:off x="6609080" y="459581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91" name="Google Shape;91;p18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>
            <a:spLocks noGrp="1"/>
          </p:cNvSpPr>
          <p:nvPr>
            <p:ph type="pic" idx="2"/>
          </p:nvPr>
        </p:nvSpPr>
        <p:spPr>
          <a:xfrm>
            <a:off x="0" y="0"/>
            <a:ext cx="409650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94" name="Google Shape;94;p19"/>
          <p:cNvSpPr txBox="1">
            <a:spLocks noGrp="1"/>
          </p:cNvSpPr>
          <p:nvPr>
            <p:ph type="title"/>
          </p:nvPr>
        </p:nvSpPr>
        <p:spPr>
          <a:xfrm>
            <a:off x="4267880" y="273844"/>
            <a:ext cx="4399500" cy="81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95" name="Google Shape;95;p19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19"/>
          <p:cNvSpPr txBox="1">
            <a:spLocks noGrp="1"/>
          </p:cNvSpPr>
          <p:nvPr>
            <p:ph type="body" idx="1"/>
          </p:nvPr>
        </p:nvSpPr>
        <p:spPr>
          <a:xfrm>
            <a:off x="4267881" y="1326111"/>
            <a:ext cx="4399500" cy="325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97" name="Google Shape;97;p19"/>
          <p:cNvSpPr txBox="1">
            <a:spLocks noGrp="1"/>
          </p:cNvSpPr>
          <p:nvPr>
            <p:ph type="sldNum" idx="12"/>
          </p:nvPr>
        </p:nvSpPr>
        <p:spPr>
          <a:xfrm>
            <a:off x="6609080" y="462062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98" name="Google Shape;98;p19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0"/>
          <p:cNvSpPr txBox="1">
            <a:spLocks noGrp="1"/>
          </p:cNvSpPr>
          <p:nvPr>
            <p:ph type="title"/>
          </p:nvPr>
        </p:nvSpPr>
        <p:spPr>
          <a:xfrm>
            <a:off x="312283" y="185185"/>
            <a:ext cx="8546100" cy="72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101" name="Google Shape;101;p20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20"/>
          <p:cNvSpPr txBox="1">
            <a:spLocks noGrp="1"/>
          </p:cNvSpPr>
          <p:nvPr>
            <p:ph type="body" idx="1"/>
          </p:nvPr>
        </p:nvSpPr>
        <p:spPr>
          <a:xfrm>
            <a:off x="310075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103" name="Google Shape;103;p20"/>
          <p:cNvSpPr>
            <a:spLocks noGrp="1"/>
          </p:cNvSpPr>
          <p:nvPr>
            <p:ph type="pic" idx="2"/>
          </p:nvPr>
        </p:nvSpPr>
        <p:spPr>
          <a:xfrm>
            <a:off x="310245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04" name="Google Shape;104;p20"/>
          <p:cNvSpPr txBox="1">
            <a:spLocks noGrp="1"/>
          </p:cNvSpPr>
          <p:nvPr>
            <p:ph type="body" idx="3"/>
          </p:nvPr>
        </p:nvSpPr>
        <p:spPr>
          <a:xfrm>
            <a:off x="2494515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105" name="Google Shape;105;p20"/>
          <p:cNvSpPr>
            <a:spLocks noGrp="1"/>
          </p:cNvSpPr>
          <p:nvPr>
            <p:ph type="pic" idx="4"/>
          </p:nvPr>
        </p:nvSpPr>
        <p:spPr>
          <a:xfrm>
            <a:off x="2494685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06" name="Google Shape;106;p20"/>
          <p:cNvSpPr txBox="1">
            <a:spLocks noGrp="1"/>
          </p:cNvSpPr>
          <p:nvPr>
            <p:ph type="body" idx="5"/>
          </p:nvPr>
        </p:nvSpPr>
        <p:spPr>
          <a:xfrm>
            <a:off x="4691898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107" name="Google Shape;107;p20"/>
          <p:cNvSpPr>
            <a:spLocks noGrp="1"/>
          </p:cNvSpPr>
          <p:nvPr>
            <p:ph type="pic" idx="6"/>
          </p:nvPr>
        </p:nvSpPr>
        <p:spPr>
          <a:xfrm>
            <a:off x="4692067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08" name="Google Shape;108;p20"/>
          <p:cNvSpPr txBox="1">
            <a:spLocks noGrp="1"/>
          </p:cNvSpPr>
          <p:nvPr>
            <p:ph type="body" idx="7"/>
          </p:nvPr>
        </p:nvSpPr>
        <p:spPr>
          <a:xfrm>
            <a:off x="6896389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109" name="Google Shape;109;p20"/>
          <p:cNvSpPr>
            <a:spLocks noGrp="1"/>
          </p:cNvSpPr>
          <p:nvPr>
            <p:ph type="pic" idx="8"/>
          </p:nvPr>
        </p:nvSpPr>
        <p:spPr>
          <a:xfrm>
            <a:off x="6896559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10" name="Google Shape;110;p20"/>
          <p:cNvSpPr txBox="1">
            <a:spLocks noGrp="1"/>
          </p:cNvSpPr>
          <p:nvPr>
            <p:ph type="sldNum" idx="12"/>
          </p:nvPr>
        </p:nvSpPr>
        <p:spPr>
          <a:xfrm>
            <a:off x="6778869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111" name="Google Shape;111;p20"/>
          <p:cNvSpPr txBox="1">
            <a:spLocks noGrp="1"/>
          </p:cNvSpPr>
          <p:nvPr>
            <p:ph type="ftr" idx="11"/>
          </p:nvPr>
        </p:nvSpPr>
        <p:spPr>
          <a:xfrm>
            <a:off x="307731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1"/>
          <p:cNvSpPr txBox="1">
            <a:spLocks noGrp="1"/>
          </p:cNvSpPr>
          <p:nvPr>
            <p:ph type="title"/>
          </p:nvPr>
        </p:nvSpPr>
        <p:spPr>
          <a:xfrm>
            <a:off x="312283" y="185185"/>
            <a:ext cx="8546100" cy="72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114" name="Google Shape;114;p21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21"/>
          <p:cNvSpPr txBox="1">
            <a:spLocks noGrp="1"/>
          </p:cNvSpPr>
          <p:nvPr>
            <p:ph type="body" idx="1"/>
          </p:nvPr>
        </p:nvSpPr>
        <p:spPr>
          <a:xfrm>
            <a:off x="289864" y="1664208"/>
            <a:ext cx="4110000" cy="24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116" name="Google Shape;116;p21"/>
          <p:cNvSpPr txBox="1">
            <a:spLocks noGrp="1"/>
          </p:cNvSpPr>
          <p:nvPr>
            <p:ph type="body" idx="2"/>
          </p:nvPr>
        </p:nvSpPr>
        <p:spPr>
          <a:xfrm>
            <a:off x="4723346" y="1673733"/>
            <a:ext cx="4110000" cy="24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117" name="Google Shape;117;p21"/>
          <p:cNvSpPr txBox="1">
            <a:spLocks noGrp="1"/>
          </p:cNvSpPr>
          <p:nvPr>
            <p:ph type="body" idx="3"/>
          </p:nvPr>
        </p:nvSpPr>
        <p:spPr>
          <a:xfrm>
            <a:off x="289845" y="1194343"/>
            <a:ext cx="4110300" cy="37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575757"/>
              </a:buClr>
              <a:buSzPts val="1800"/>
              <a:buFont typeface="Calibri"/>
              <a:buNone/>
              <a:defRPr sz="1800" b="1">
                <a:solidFill>
                  <a:srgbClr val="575757"/>
                </a:solidFill>
              </a:defRPr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118" name="Google Shape;118;p21"/>
          <p:cNvSpPr txBox="1">
            <a:spLocks noGrp="1"/>
          </p:cNvSpPr>
          <p:nvPr>
            <p:ph type="body" idx="4"/>
          </p:nvPr>
        </p:nvSpPr>
        <p:spPr>
          <a:xfrm>
            <a:off x="4721517" y="1208110"/>
            <a:ext cx="4132500" cy="37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575757"/>
              </a:buClr>
              <a:buSzPts val="1800"/>
              <a:buFont typeface="Calibri"/>
              <a:buNone/>
              <a:defRPr sz="1800" b="1">
                <a:solidFill>
                  <a:srgbClr val="575757"/>
                </a:solidFill>
              </a:defRPr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cxnSp>
        <p:nvCxnSpPr>
          <p:cNvPr id="119" name="Google Shape;119;p21"/>
          <p:cNvCxnSpPr/>
          <p:nvPr/>
        </p:nvCxnSpPr>
        <p:spPr>
          <a:xfrm>
            <a:off x="288220" y="1576541"/>
            <a:ext cx="4111800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20" name="Google Shape;120;p21"/>
          <p:cNvCxnSpPr/>
          <p:nvPr/>
        </p:nvCxnSpPr>
        <p:spPr>
          <a:xfrm>
            <a:off x="4721703" y="1576541"/>
            <a:ext cx="4111800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21" name="Google Shape;121;p21"/>
          <p:cNvSpPr txBox="1">
            <a:spLocks noGrp="1"/>
          </p:cNvSpPr>
          <p:nvPr>
            <p:ph type="sldNum" idx="12"/>
          </p:nvPr>
        </p:nvSpPr>
        <p:spPr>
          <a:xfrm>
            <a:off x="6778869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122" name="Google Shape;122;p21"/>
          <p:cNvSpPr txBox="1">
            <a:spLocks noGrp="1"/>
          </p:cNvSpPr>
          <p:nvPr>
            <p:ph type="ftr" idx="11"/>
          </p:nvPr>
        </p:nvSpPr>
        <p:spPr>
          <a:xfrm>
            <a:off x="312283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05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65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  <a:defRPr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sldNum" idx="12"/>
          </p:nvPr>
        </p:nvSpPr>
        <p:spPr>
          <a:xfrm>
            <a:off x="6478371" y="459581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54" name="Google Shape;54;p13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9FAD"/>
        </a:solidFill>
        <a:effectLst/>
      </p:bgPr>
    </p:bg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2"/>
          <p:cNvSpPr txBox="1">
            <a:spLocks noGrp="1"/>
          </p:cNvSpPr>
          <p:nvPr>
            <p:ph type="title"/>
          </p:nvPr>
        </p:nvSpPr>
        <p:spPr>
          <a:xfrm>
            <a:off x="628650" y="2162587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 fontScale="90000"/>
          </a:bodyPr>
          <a:lstStyle/>
          <a:p>
            <a:pPr marL="457200" lvl="0" indent="-43434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00000"/>
              <a:buAutoNum type="arabicPeriod" startAt="8"/>
            </a:pPr>
            <a:r>
              <a:rPr lang="fi"/>
              <a:t>Keskustelua saamelaisten asemasta</a:t>
            </a:r>
            <a:endParaRPr/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lang="fi"/>
            </a:br>
            <a:r>
              <a:rPr lang="fi"/>
              <a:t>Saamelaisten identiteetti, oikeudet ja historia</a:t>
            </a:r>
            <a:endParaRPr/>
          </a:p>
        </p:txBody>
      </p:sp>
      <p:sp>
        <p:nvSpPr>
          <p:cNvPr id="128" name="Google Shape;128;p22"/>
          <p:cNvSpPr txBox="1">
            <a:spLocks noGrp="1"/>
          </p:cNvSpPr>
          <p:nvPr>
            <p:ph type="body" idx="2"/>
          </p:nvPr>
        </p:nvSpPr>
        <p:spPr>
          <a:xfrm>
            <a:off x="628650" y="1071242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lang="fi"/>
              <a:t>6</a:t>
            </a:r>
            <a:endParaRPr/>
          </a:p>
        </p:txBody>
      </p:sp>
      <p:sp>
        <p:nvSpPr>
          <p:cNvPr id="129" name="Google Shape;129;p22"/>
          <p:cNvSpPr txBox="1">
            <a:spLocks noGrp="1"/>
          </p:cNvSpPr>
          <p:nvPr>
            <p:ph type="body" idx="1"/>
          </p:nvPr>
        </p:nvSpPr>
        <p:spPr>
          <a:xfrm>
            <a:off x="628650" y="664404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Calibri"/>
              <a:buNone/>
            </a:pPr>
            <a:r>
              <a:rPr lang="fi"/>
              <a:t>Forum Historia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3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spcFirstLastPara="1" wrap="square" lIns="34275" tIns="17150" rIns="34275" bIns="1715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Saamelaisten identiteetti</a:t>
            </a:r>
            <a:endParaRPr/>
          </a:p>
        </p:txBody>
      </p:sp>
      <p:sp>
        <p:nvSpPr>
          <p:cNvPr id="135" name="Google Shape;135;p23"/>
          <p:cNvSpPr txBox="1">
            <a:spLocks noGrp="1"/>
          </p:cNvSpPr>
          <p:nvPr>
            <p:ph type="body" idx="1"/>
          </p:nvPr>
        </p:nvSpPr>
        <p:spPr>
          <a:xfrm>
            <a:off x="628650" y="1398951"/>
            <a:ext cx="7886700" cy="3438600"/>
          </a:xfrm>
          <a:prstGeom prst="rect">
            <a:avLst/>
          </a:prstGeom>
        </p:spPr>
        <p:txBody>
          <a:bodyPr spcFirstLastPara="1" wrap="square" lIns="34275" tIns="17150" rIns="34275" bIns="17150" anchor="t" anchorCtr="0">
            <a:normAutofit/>
          </a:bodyPr>
          <a:lstStyle/>
          <a:p>
            <a:pPr marL="457200" lvl="0" indent="-3619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Char char="●"/>
            </a:pPr>
            <a:r>
              <a:rPr lang="fi" sz="2100"/>
              <a:t>Saamelaiset eivät ole yksi ja yhtenäinen kulttuuri, vaan saamelaisuuteen kuuluu monia eri kieliä, kulttuureja ja uskontoja.</a:t>
            </a:r>
            <a:endParaRPr sz="2100"/>
          </a:p>
          <a:p>
            <a:pPr marL="457200" lvl="0" indent="-3619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Char char="●"/>
            </a:pPr>
            <a:r>
              <a:rPr lang="fi" sz="2100"/>
              <a:t>Suomen saamelaiset jakaantuvat kolmeen kieliryhmään: inarin-, koltan- ja pohjoissaameen. Pohjoissaamelaisten kieli on kaikkein käytetyin. </a:t>
            </a:r>
            <a:endParaRPr sz="2100"/>
          </a:p>
          <a:p>
            <a:pPr marL="457200" lvl="0" indent="-3619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Char char="●"/>
            </a:pPr>
            <a:r>
              <a:rPr lang="fi" sz="2100"/>
              <a:t>Saamelaiset ovat pääosin luterilaisia tai ortodokseja kristittyjä. Nykysaamelaisten maailmankuvaan vaikuttavat myös moderni tiede sekä perinteinen luonnonusko.</a:t>
            </a:r>
            <a:endParaRPr sz="21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4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spcFirstLastPara="1" wrap="square" lIns="34275" tIns="17150" rIns="34275" bIns="1715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Saamelaisten identiteetti</a:t>
            </a:r>
            <a:endParaRPr/>
          </a:p>
        </p:txBody>
      </p:sp>
      <p:sp>
        <p:nvSpPr>
          <p:cNvPr id="141" name="Google Shape;141;p24"/>
          <p:cNvSpPr txBox="1">
            <a:spLocks noGrp="1"/>
          </p:cNvSpPr>
          <p:nvPr>
            <p:ph type="body" idx="1"/>
          </p:nvPr>
        </p:nvSpPr>
        <p:spPr>
          <a:xfrm>
            <a:off x="628650" y="1398951"/>
            <a:ext cx="7886700" cy="3438600"/>
          </a:xfrm>
          <a:prstGeom prst="rect">
            <a:avLst/>
          </a:prstGeom>
        </p:spPr>
        <p:txBody>
          <a:bodyPr spcFirstLastPara="1" wrap="square" lIns="34275" tIns="17150" rIns="34275" bIns="17150" anchor="t" anchorCtr="0">
            <a:normAutofit/>
          </a:bodyPr>
          <a:lstStyle/>
          <a:p>
            <a:pPr marL="457200" lvl="0" indent="-368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fi" sz="2200"/>
              <a:t>Saamelainen kulttuuri on nykyisin monille tärkeä osa identiteettiä: he käyttävät saamenpukua eli </a:t>
            </a:r>
            <a:r>
              <a:rPr lang="fi" sz="2200" b="1"/>
              <a:t>gaktia</a:t>
            </a:r>
            <a:r>
              <a:rPr lang="fi" sz="2200"/>
              <a:t>, harjoittavat perinteisiä elinkeinoja sekä ylläpitävät ja kehittävät saamen kieliä.</a:t>
            </a:r>
            <a:endParaRPr sz="2200"/>
          </a:p>
          <a:p>
            <a:pPr marL="457200" lvl="0" indent="-368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fi" sz="2200"/>
              <a:t>Monet saamelaiset poliitikot ja kulttuurivaikuttajat myös aktiivisesti nostavat esiin epäkohtia ja ajavat saamelaisten oikeuksia. </a:t>
            </a:r>
            <a:endParaRPr sz="22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5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spcFirstLastPara="1" wrap="square" lIns="34275" tIns="17150" rIns="34275" bIns="1715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Saamelaisten oikeudet 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ja menneisyyden hallinta</a:t>
            </a:r>
            <a:endParaRPr/>
          </a:p>
        </p:txBody>
      </p:sp>
      <p:sp>
        <p:nvSpPr>
          <p:cNvPr id="147" name="Google Shape;147;p25"/>
          <p:cNvSpPr txBox="1">
            <a:spLocks noGrp="1"/>
          </p:cNvSpPr>
          <p:nvPr>
            <p:ph type="body" idx="1"/>
          </p:nvPr>
        </p:nvSpPr>
        <p:spPr>
          <a:xfrm>
            <a:off x="628650" y="1398951"/>
            <a:ext cx="7886700" cy="3438600"/>
          </a:xfrm>
          <a:prstGeom prst="rect">
            <a:avLst/>
          </a:prstGeom>
        </p:spPr>
        <p:txBody>
          <a:bodyPr spcFirstLastPara="1" wrap="square" lIns="34275" tIns="17150" rIns="34275" bIns="17150" anchor="t" anchorCtr="0">
            <a:normAutofit fontScale="85000" lnSpcReduction="10000"/>
          </a:bodyPr>
          <a:lstStyle/>
          <a:p>
            <a:pPr marL="457200" lvl="0" indent="-325755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fi" sz="1800"/>
              <a:t>Suomen perustuslain 17 § takaa, että “saamelaisilla alkuperäiskansana sekä romaneilla ja muilla ryhmillä on oikeus ylläpitää ja kehittää omaa kieltään ja kulttuuriaan.”</a:t>
            </a:r>
            <a:endParaRPr sz="1800"/>
          </a:p>
          <a:p>
            <a:pPr marL="457200" lvl="0" indent="-325755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fi" sz="1800"/>
              <a:t>Saamelaisten oikeuksia pyritään turvaamaan ja ajamaan monin tavoin, johon kuuluu</a:t>
            </a:r>
            <a:endParaRPr sz="1800"/>
          </a:p>
          <a:p>
            <a:pPr marL="914400" lvl="0" indent="-325755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Source Sans Pro"/>
              <a:buChar char="●"/>
            </a:pPr>
            <a:r>
              <a:rPr lang="fi" sz="1800"/>
              <a:t>omat </a:t>
            </a:r>
            <a:r>
              <a:rPr lang="fi" sz="1800" b="1"/>
              <a:t>saamelaiskäräjät</a:t>
            </a:r>
            <a:endParaRPr sz="1800" b="1"/>
          </a:p>
          <a:p>
            <a:pPr marL="914400" lvl="0" indent="-325755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fi" sz="1800"/>
              <a:t>saamenkielisen opetuksen järjestäminen</a:t>
            </a:r>
            <a:endParaRPr sz="1800"/>
          </a:p>
          <a:p>
            <a:pPr marL="914400" lvl="0" indent="-325755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fi" sz="1800"/>
              <a:t>kieltä ja kulttuuria koskeva itsehallinto.</a:t>
            </a:r>
            <a:endParaRPr sz="1800"/>
          </a:p>
          <a:p>
            <a:pPr marL="457200" lvl="0" indent="-325755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fi" sz="1800"/>
              <a:t>Kansallismuseo palauttaa saamelaisesineistön takaisin saamelaisten hallintaan.</a:t>
            </a:r>
            <a:endParaRPr sz="1800"/>
          </a:p>
          <a:p>
            <a:pPr marL="457200" lvl="0" indent="-325755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Source Sans Pro"/>
              <a:buChar char="●"/>
            </a:pPr>
            <a:r>
              <a:rPr lang="fi" sz="1800" b="1"/>
              <a:t>Menneisyyden hallinta</a:t>
            </a:r>
            <a:r>
              <a:rPr lang="fi" sz="1800"/>
              <a:t>: vääryyksien selvittämiseksi ja korjaamiseksi on perustettu vuonna 2017 </a:t>
            </a:r>
            <a:r>
              <a:rPr lang="fi" sz="1800" b="1"/>
              <a:t>Saamelaisten totuus- ja sovintokomissio</a:t>
            </a:r>
            <a:r>
              <a:rPr lang="fi" sz="1800"/>
              <a:t>.</a:t>
            </a:r>
            <a:endParaRPr sz="1800"/>
          </a:p>
          <a:p>
            <a:pPr marL="0" lvl="0" indent="0" algn="l" rtl="0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None/>
            </a:pPr>
            <a:endParaRPr sz="1800">
              <a:solidFill>
                <a:srgbClr val="7F7F7F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6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spcFirstLastPara="1" wrap="square" lIns="34275" tIns="17150" rIns="34275" bIns="1715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Nykyisiä epäkohtia</a:t>
            </a:r>
            <a:endParaRPr/>
          </a:p>
        </p:txBody>
      </p:sp>
      <p:sp>
        <p:nvSpPr>
          <p:cNvPr id="153" name="Google Shape;153;p26"/>
          <p:cNvSpPr txBox="1">
            <a:spLocks noGrp="1"/>
          </p:cNvSpPr>
          <p:nvPr>
            <p:ph type="body" idx="1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</p:spPr>
        <p:txBody>
          <a:bodyPr spcFirstLastPara="1" wrap="square" lIns="34275" tIns="17150" rIns="34275" bIns="17150" anchor="t" anchorCtr="0">
            <a:normAutofit/>
          </a:bodyPr>
          <a:lstStyle/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i" sz="1800"/>
              <a:t>Oikeuksien parantumisesta huolimatta saamelaiset kokevat edelleen olevansa monin tavoin syrjitty ja aliarvostettu vähemmistö, joka haluaisi päättää enemmän omista asioistaan. </a:t>
            </a:r>
            <a:endParaRPr sz="1800"/>
          </a:p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i" sz="1800"/>
              <a:t>Erityisesti seuraavien koetaan loukkaavan saamelaisten oikeuksia:</a:t>
            </a:r>
            <a:endParaRPr sz="1800"/>
          </a:p>
          <a:p>
            <a:pPr marL="9144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i" sz="1800"/>
              <a:t>saamelaisten maiden ja vesien siirtäminen valtion omaisuudeksi</a:t>
            </a:r>
            <a:endParaRPr sz="1800"/>
          </a:p>
          <a:p>
            <a:pPr marL="9144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i" sz="1800"/>
              <a:t>kalastusrajoitukset saamelaisten alueisiin kuuluvilla vesistöillä</a:t>
            </a:r>
            <a:endParaRPr sz="1800"/>
          </a:p>
          <a:p>
            <a:pPr marL="9144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i" sz="1800"/>
              <a:t>suunnitelmat poronhoitoalueita halkovasta Jäämeren radasta</a:t>
            </a:r>
            <a:endParaRPr sz="1800"/>
          </a:p>
          <a:p>
            <a:pPr marL="9144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i" sz="1800"/>
              <a:t>metsähakkuut ja kaivoshankkeet</a:t>
            </a:r>
            <a:endParaRPr sz="1800"/>
          </a:p>
          <a:p>
            <a:pPr marL="9144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i" sz="1800"/>
              <a:t>saamelaisia hyväksikäyttävä matkailubisnes, turismi ja kulttuurinen omiminen.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27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spcFirstLastPara="1" wrap="square" lIns="34275" tIns="17150" rIns="34275" bIns="1715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Miten saamelaisten historiaa on kirjoitettu?</a:t>
            </a:r>
            <a:endParaRPr/>
          </a:p>
        </p:txBody>
      </p:sp>
      <p:sp>
        <p:nvSpPr>
          <p:cNvPr id="159" name="Google Shape;159;p27"/>
          <p:cNvSpPr txBox="1">
            <a:spLocks noGrp="1"/>
          </p:cNvSpPr>
          <p:nvPr>
            <p:ph type="body" idx="1"/>
          </p:nvPr>
        </p:nvSpPr>
        <p:spPr>
          <a:xfrm>
            <a:off x="628650" y="1398951"/>
            <a:ext cx="7886700" cy="3438600"/>
          </a:xfrm>
          <a:prstGeom prst="rect">
            <a:avLst/>
          </a:prstGeom>
        </p:spPr>
        <p:txBody>
          <a:bodyPr spcFirstLastPara="1" wrap="square" lIns="34275" tIns="17150" rIns="34275" bIns="17150" anchor="t" anchorCtr="0">
            <a:normAutofit/>
          </a:bodyPr>
          <a:lstStyle/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Source Sans Pro"/>
              <a:buChar char="●"/>
            </a:pPr>
            <a:r>
              <a:rPr lang="fi" sz="1800"/>
              <a:t>Saamelaisia pidettiin pitkään historiattomana kansana, jota voidaan tutkia vain </a:t>
            </a:r>
            <a:r>
              <a:rPr lang="fi" sz="1800" b="1"/>
              <a:t>etnologian </a:t>
            </a:r>
            <a:r>
              <a:rPr lang="fi" sz="1800"/>
              <a:t>eli kansantieteellisen tutkimuksen keinoin.</a:t>
            </a:r>
            <a:endParaRPr sz="1800"/>
          </a:p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i" sz="1800"/>
              <a:t>Perinteisen historiakäsityksen mukaan vain paikoilleen asettuneet viljelykulttuurit kehittyvät, kun taas kiertävää elämäntapaa harjoittavat metsästäjä-keräilijät ja paimentolaiset tulisivat lopulta jäämään sivistyksen jalkoihin.</a:t>
            </a:r>
            <a:endParaRPr sz="1800"/>
          </a:p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i" sz="1800"/>
              <a:t>Saamelaisten historia on  vaikea tutkimuskohde, sillä monet heistä kertovat lähteet ovat muiden kuin saamelaisten laatimia ja kokoamia. Siksi saamelaiset kokevat, että muut ovat kirjoittaneet heidän historiansa.</a:t>
            </a:r>
            <a:endParaRPr sz="1800" b="1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28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spcFirstLastPara="1" wrap="square" lIns="34275" tIns="17150" rIns="34275" bIns="1715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Miten saamelaisten historiaa on kirjoitettu?</a:t>
            </a:r>
            <a:endParaRPr/>
          </a:p>
        </p:txBody>
      </p:sp>
      <p:sp>
        <p:nvSpPr>
          <p:cNvPr id="165" name="Google Shape;165;p28"/>
          <p:cNvSpPr txBox="1">
            <a:spLocks noGrp="1"/>
          </p:cNvSpPr>
          <p:nvPr>
            <p:ph type="body" idx="1"/>
          </p:nvPr>
        </p:nvSpPr>
        <p:spPr>
          <a:xfrm>
            <a:off x="628650" y="1398951"/>
            <a:ext cx="7886700" cy="3438600"/>
          </a:xfrm>
          <a:prstGeom prst="rect">
            <a:avLst/>
          </a:prstGeom>
        </p:spPr>
        <p:txBody>
          <a:bodyPr spcFirstLastPara="1" wrap="square" lIns="34275" tIns="17150" rIns="34275" bIns="17150" anchor="t" anchorCtr="0">
            <a:normAutofit/>
          </a:bodyPr>
          <a:lstStyle/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Source Sans Pro"/>
              <a:buChar char="●"/>
            </a:pPr>
            <a:r>
              <a:rPr lang="fi" sz="1800"/>
              <a:t>Ongelma koskee myös muita alkuperäiskansoja, joita on tarkasteltu pääasiassa eurooppalaisen katseen ja etnosentrismin kautta. Alkuperäisväestön näkökulman sivuuttavasta, siirtomaaisäntien kokoamista tiedoista ja tutkimuksesta käytetään nimitystä </a:t>
            </a:r>
            <a:r>
              <a:rPr lang="fi" sz="1800" b="1"/>
              <a:t>kolonialistinen arkisto</a:t>
            </a:r>
            <a:r>
              <a:rPr lang="fi" sz="1800"/>
              <a:t>.</a:t>
            </a:r>
            <a:endParaRPr sz="1800"/>
          </a:p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Source Sans Pro"/>
              <a:buChar char="●"/>
            </a:pPr>
            <a:r>
              <a:rPr lang="fi" sz="1800" b="1"/>
              <a:t>Postkoloniaalista historiantutkimuksen näkökulmaa</a:t>
            </a:r>
            <a:r>
              <a:rPr lang="fi" sz="1800"/>
              <a:t> on sovellettu myös saamelaisten historian ja aseman tutkimiseen. Sen avulla pyritään selvittämään, miten kolonialismi vaikutti ja vaikuttaa edelleen saamelaisiin.</a:t>
            </a:r>
            <a:endParaRPr sz="1800" b="1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382</Words>
  <Application>Microsoft Office PowerPoint</Application>
  <PresentationFormat>Näytössä katseltava esitys (16:9)</PresentationFormat>
  <Paragraphs>35</Paragraphs>
  <Slides>7</Slides>
  <Notes>7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2</vt:i4>
      </vt:variant>
      <vt:variant>
        <vt:lpstr>Dian otsikot</vt:lpstr>
      </vt:variant>
      <vt:variant>
        <vt:i4>7</vt:i4>
      </vt:variant>
    </vt:vector>
  </HeadingPairs>
  <TitlesOfParts>
    <vt:vector size="12" baseType="lpstr">
      <vt:lpstr>Calibri</vt:lpstr>
      <vt:lpstr>Arial</vt:lpstr>
      <vt:lpstr>Source Sans Pro</vt:lpstr>
      <vt:lpstr>Simple Light</vt:lpstr>
      <vt:lpstr>Office-teema</vt:lpstr>
      <vt:lpstr>Keskustelua saamelaisten asemasta  Saamelaisten identiteetti, oikeudet ja historia</vt:lpstr>
      <vt:lpstr>Saamelaisten identiteetti</vt:lpstr>
      <vt:lpstr>Saamelaisten identiteetti</vt:lpstr>
      <vt:lpstr>Saamelaisten oikeudet  ja menneisyyden hallinta</vt:lpstr>
      <vt:lpstr>Nykyisiä epäkohtia</vt:lpstr>
      <vt:lpstr>Miten saamelaisten historiaa on kirjoitettu?</vt:lpstr>
      <vt:lpstr>Miten saamelaisten historiaa on kirjoitettu?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Kaartinen Minna</dc:creator>
  <cp:lastModifiedBy>Kaartinen Minna</cp:lastModifiedBy>
  <cp:revision>1</cp:revision>
  <dcterms:modified xsi:type="dcterms:W3CDTF">2026-03-12T17:21:06Z</dcterms:modified>
</cp:coreProperties>
</file>