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  <p:sldMasterId id="2147483755" r:id="rId4"/>
  </p:sldMasterIdLst>
  <p:notesMasterIdLst>
    <p:notesMasterId r:id="rId19"/>
  </p:notesMasterIdLst>
  <p:handoutMasterIdLst>
    <p:handoutMasterId r:id="rId20"/>
  </p:handoutMasterIdLst>
  <p:sldIdLst>
    <p:sldId id="273" r:id="rId5"/>
    <p:sldId id="301" r:id="rId6"/>
    <p:sldId id="276" r:id="rId7"/>
    <p:sldId id="275" r:id="rId8"/>
    <p:sldId id="277" r:id="rId9"/>
    <p:sldId id="284" r:id="rId10"/>
    <p:sldId id="286" r:id="rId11"/>
    <p:sldId id="285" r:id="rId12"/>
    <p:sldId id="296" r:id="rId13"/>
    <p:sldId id="295" r:id="rId14"/>
    <p:sldId id="290" r:id="rId15"/>
    <p:sldId id="292" r:id="rId16"/>
    <p:sldId id="302" r:id="rId17"/>
    <p:sldId id="298" r:id="rId18"/>
  </p:sldIdLst>
  <p:sldSz cx="9144000" cy="6858000" type="screen4x3"/>
  <p:notesSz cx="6742113" cy="987266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3F"/>
    <a:srgbClr val="EB3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411" autoAdjust="0"/>
  </p:normalViewPr>
  <p:slideViewPr>
    <p:cSldViewPr snapToGrid="0" snapToObjects="1">
      <p:cViewPr varScale="1">
        <p:scale>
          <a:sx n="63" d="100"/>
          <a:sy n="63" d="100"/>
        </p:scale>
        <p:origin x="12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7.3.2026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7.3.2026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1E56-800E-4360-AEF8-D13B41510602}" type="datetimeFigureOut">
              <a:rPr lang="fi-FI" smtClean="0"/>
              <a:t>7.3.2026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2444-873D-41E0-916B-DF737879CB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612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7.3.2026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119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5753100" y="274638"/>
            <a:ext cx="20574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435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 rot="5400000">
            <a:off x="8248258" y="142284"/>
            <a:ext cx="763388" cy="10280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8116" y="288127"/>
            <a:ext cx="323551" cy="736410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7.3.2026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80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7.3.2026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023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7.3.2026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9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7.3.2026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905CFF-917D-A547-A88A-94A61F8F474F}" type="datetime1">
              <a:rPr lang="fi-FI" smtClean="0"/>
              <a:t>7.3.2026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2036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7.3.2026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1450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9C7791E-4FCD-2640-935C-D1D44CC31DD8}" type="datetime1">
              <a:rPr lang="fi-FI" smtClean="0"/>
              <a:t>7.3.2026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003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BD1B608-F4D6-7042-9326-5751643730CF}" type="datetime1">
              <a:rPr lang="fi-FI" smtClean="0"/>
              <a:t>7.3.2026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5132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1681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7.3.2026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094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1627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98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1716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860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4570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7374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5991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1801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3762-D0D3-4AA7-8CC3-65AE1A43E897}" type="datetimeFigureOut">
              <a:rPr lang="fi-FI" smtClean="0"/>
              <a:pPr/>
              <a:t>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6F9F-EFE3-444B-8F53-12BE563373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620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-1"/>
            <a:ext cx="9144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-1"/>
            <a:ext cx="9144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7.3.2026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7.3.2026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53" r:id="rId13"/>
    <p:sldLayoutId id="2147483754" r:id="rId14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7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8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7.3.2026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865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1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2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leikattu24.mp4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likeachampion.com/blog/meg-reuler-art-checking-understanding/" TargetMode="External"/><Relationship Id="rId2" Type="http://schemas.openxmlformats.org/officeDocument/2006/relationships/hyperlink" Target="https://www.youtube.com/watch?v=efCq_vHUMqs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tTFFzcvqfE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29.MP4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1708375" y="1655141"/>
            <a:ext cx="5727252" cy="1906777"/>
          </a:xfrm>
        </p:spPr>
        <p:txBody>
          <a:bodyPr/>
          <a:lstStyle/>
          <a:p>
            <a:r>
              <a:rPr lang="fi-FI" sz="3600" dirty="0"/>
              <a:t>Video Club </a:t>
            </a:r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>
          <a:xfrm>
            <a:off x="1708374" y="3791787"/>
            <a:ext cx="5727252" cy="1597632"/>
          </a:xfrm>
        </p:spPr>
        <p:txBody>
          <a:bodyPr>
            <a:noAutofit/>
          </a:bodyPr>
          <a:lstStyle/>
          <a:p>
            <a:r>
              <a:rPr lang="fi-FI" sz="3600" dirty="0"/>
              <a:t>Ajatteluprosessien tukeminen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E7497-FCC6-499B-8A48-461A9CB1CD77}" type="datetime1">
              <a:rPr lang="fi-FI" altLang="fi-FI" smtClean="0"/>
              <a:t>7.3.2026</a:t>
            </a:fld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pPr>
              <a:defRPr/>
            </a:pPr>
            <a:fld id="{4DC26BFD-5BA9-4C1A-B0B9-7A4DB1EE8C15}" type="slidenum">
              <a:rPr lang="en-US" altLang="fi-FI" smtClean="0"/>
              <a:pPr>
                <a:defRPr/>
              </a:pPr>
              <a:t>1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5334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Pienryhmäkeskustelu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oppilas mielestänne pyrki ratkaisemaan tehtävää? </a:t>
            </a:r>
          </a:p>
          <a:p>
            <a:pPr>
              <a:spcAft>
                <a:spcPts val="600"/>
              </a:spcAft>
            </a:pPr>
            <a:r>
              <a:rPr lang="fi-F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Millaisia ajattelun strategioita oppilailla oli?</a:t>
            </a:r>
          </a:p>
          <a:p>
            <a:pPr>
              <a:spcAft>
                <a:spcPts val="600"/>
              </a:spcAft>
            </a:pPr>
            <a:r>
              <a:rPr lang="fi-F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opettaja pyrkii saamaan selville oppilaiden laskustrategioita?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368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369" y="1339290"/>
            <a:ext cx="4741260" cy="901894"/>
          </a:xfrm>
        </p:spPr>
        <p:txBody>
          <a:bodyPr>
            <a:normAutofit/>
          </a:bodyPr>
          <a:lstStyle/>
          <a:p>
            <a:r>
              <a:rPr lang="fi-FI" dirty="0"/>
              <a:t>Video II (</a:t>
            </a:r>
            <a:r>
              <a:rPr lang="fi-FI" dirty="0">
                <a:hlinkClick r:id="rId2" action="ppaction://hlinkfile"/>
              </a:rPr>
              <a:t>nro 24</a:t>
            </a:r>
            <a:r>
              <a:rPr lang="fi-FI" dirty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7.3.2026</a:t>
            </a:fld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447369" y="2379407"/>
            <a:ext cx="4481995" cy="2616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Pulmapäättelytehtävä:</a:t>
            </a:r>
          </a:p>
          <a:p>
            <a:pPr>
              <a:spcAft>
                <a:spcPts val="1200"/>
              </a:spcAft>
            </a:pPr>
            <a:r>
              <a:rPr lang="fi-FI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Havainnoi miten oppilas pyrkii ratkaisemaan tehtävää? </a:t>
            </a:r>
          </a:p>
          <a:p>
            <a:pPr>
              <a:spcAft>
                <a:spcPts val="1200"/>
              </a:spcAft>
            </a:pPr>
            <a:r>
              <a:rPr lang="fi-FI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opettaja pyrkii saamaan selville oppilaan laskustrategioita?</a:t>
            </a:r>
          </a:p>
          <a:p>
            <a:pPr>
              <a:spcAft>
                <a:spcPts val="1200"/>
              </a:spcAft>
            </a:pPr>
            <a:r>
              <a:rPr lang="fi-FI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Varaudu keskustelemaan ajatuksistasi</a:t>
            </a:r>
            <a:r>
              <a:rPr lang="fi-FI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2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rgbClr val="F1563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</a:t>
            </a: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kumimoji="0" lang="fi-FI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Since</a:t>
            </a: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1863.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752" y="1730188"/>
            <a:ext cx="3245223" cy="63168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fi-FI" sz="3200" dirty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  <a:t>Pienryhmä-keskustelu</a:t>
            </a:r>
            <a:endParaRPr lang="fi-FI" sz="3200" b="0" dirty="0">
              <a:latin typeface="Times New Roman Normaal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752" y="2686957"/>
            <a:ext cx="4213146" cy="292341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oppilas pyrki ratkaisemaan tehtävää?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Millaisia laskustrategioita oppilailla 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opettaja pyrkii saamaan selville oppilaan laskustrategioita?</a:t>
            </a:r>
            <a:br>
              <a:rPr lang="fi-FI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05CFF-917D-A547-A88A-94A61F8F474F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7.3.2026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8062" b="8062"/>
          <a:stretch/>
        </p:blipFill>
        <p:spPr>
          <a:xfrm>
            <a:off x="4603898" y="-35858"/>
            <a:ext cx="4540102" cy="6540500"/>
          </a:xfrm>
        </p:spPr>
      </p:pic>
    </p:spTree>
    <p:extLst>
      <p:ext uri="{BB962C8B-B14F-4D97-AF65-F5344CB8AC3E}">
        <p14:creationId xmlns:p14="http://schemas.microsoft.com/office/powerpoint/2010/main" val="272092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Ohjeistus ajatteluprosessien havainnoimiseen norssilla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4700"/>
            <a:ext cx="8229600" cy="273793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Observaatio 1 (ajatteluprosessien havainnointi):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Tarkkaile oppilaita opetuksen aikana ja pyri tunnistamaan pysyvätkö he opetuksessa mukana. Millä tavalla yhtäältä osaaminen ja oivallukset tai hämmennys ja ymmärtämisen vaikeudet on havaittavissa oppilaiden kielellisessä tai ei-kielellisessä ilmaisussa?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Observaatio 2 (”</a:t>
            </a:r>
            <a:r>
              <a:rPr lang="fi-FI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checking</a:t>
            </a:r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”): 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Havainnoi, miten opettaja oppitunnin aikana tarkistaa ovatko oppilaat ymmärtäneet opittavan asian. Jos oppilailla huomataan vaikeuksia ymmärtää, miten niitä huomioidaan oppimisen ohjauksessa?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135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Video Club </a:t>
            </a:r>
            <a:br>
              <a:rPr lang="fi-FI" dirty="0"/>
            </a:br>
            <a:r>
              <a:rPr lang="fi-FI" dirty="0"/>
              <a:t>Käyttäytymisen säätely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Ennakolta luettava artikkeli</a:t>
            </a:r>
          </a:p>
          <a:p>
            <a:pPr marL="0" indent="0"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Savolainen, H., Närhi, V. &amp; Savolainen, P. (2019). Myönteisten käyttäytymismallien tukeminen opetuksessa. Teoksessa T. Ahonen, M. Aro, T. Aro, M-K. Lerkkanen, &amp; T. Siiskonen (toim.), Oppimisen vaikeudet (ss. 194-205). Otava.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225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F1563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</a:t>
            </a: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Since 1863.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5211"/>
            <a:ext cx="7543800" cy="1019912"/>
          </a:xfrm>
        </p:spPr>
        <p:txBody>
          <a:bodyPr>
            <a:normAutofit/>
          </a:bodyPr>
          <a:lstStyle/>
          <a:p>
            <a:r>
              <a:rPr lang="fi-FI" sz="2900" dirty="0"/>
              <a:t>Oppimistilanteiden havainnoinnin prosessit </a:t>
            </a:r>
            <a:r>
              <a:rPr lang="fi-FI" sz="2200" dirty="0">
                <a:solidFill>
                  <a:srgbClr val="C00000"/>
                </a:solidFill>
              </a:rPr>
              <a:t>(</a:t>
            </a:r>
            <a:r>
              <a:rPr lang="fi-FI" sz="2200" dirty="0" err="1">
                <a:solidFill>
                  <a:srgbClr val="C00000"/>
                </a:solidFill>
              </a:rPr>
              <a:t>teacher</a:t>
            </a:r>
            <a:r>
              <a:rPr lang="fi-FI" sz="2200" dirty="0">
                <a:solidFill>
                  <a:srgbClr val="C00000"/>
                </a:solidFill>
              </a:rPr>
              <a:t> </a:t>
            </a:r>
            <a:r>
              <a:rPr lang="fi-FI" sz="2200" dirty="0" err="1">
                <a:solidFill>
                  <a:srgbClr val="C00000"/>
                </a:solidFill>
              </a:rPr>
              <a:t>noticing</a:t>
            </a:r>
            <a:r>
              <a:rPr lang="fi-FI" sz="2200" dirty="0">
                <a:solidFill>
                  <a:srgbClr val="C00000"/>
                </a:solidFill>
              </a:rPr>
              <a:t>, </a:t>
            </a:r>
            <a:r>
              <a:rPr lang="fi-FI" sz="2200" dirty="0" err="1">
                <a:solidFill>
                  <a:srgbClr val="C00000"/>
                </a:solidFill>
              </a:rPr>
              <a:t>professional</a:t>
            </a:r>
            <a:r>
              <a:rPr lang="fi-FI" sz="2200" dirty="0">
                <a:solidFill>
                  <a:srgbClr val="C00000"/>
                </a:solidFill>
              </a:rPr>
              <a:t> vision)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44699"/>
            <a:ext cx="4225636" cy="4557156"/>
          </a:xfrm>
        </p:spPr>
        <p:txBody>
          <a:bodyPr/>
          <a:lstStyle/>
          <a:p>
            <a:pPr marL="0" indent="0">
              <a:buNone/>
            </a:pPr>
            <a:endParaRPr lang="fi-FI" sz="2800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3B751-1C73-F140-8F4C-4EAC8C7B914C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7.3.2026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9644" t="43121" r="49983" b="23214"/>
          <a:stretch/>
        </p:blipFill>
        <p:spPr>
          <a:xfrm>
            <a:off x="5044217" y="2164903"/>
            <a:ext cx="3888778" cy="36145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163528" y="1474779"/>
            <a:ext cx="488068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Havaitseminen</a:t>
            </a:r>
            <a:r>
              <a:rPr kumimoji="0" lang="fi-FI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opettajan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huomio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kohdistuu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johonkin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vuorovaikutuksen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osatekijään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esim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oppilaiden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tai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ryhmän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toimintaan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tunnereaktioon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19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opittavan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asian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ymmärtämiseen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Tulkinta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opettaja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tulkitsee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havaitsemaansa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kokemustensa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tietojensa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ja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oppilaan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ryhmän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tuntemuksen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perusteella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Päätöksenteko: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havaintojen teon ja tulkintojensa pohjalta opettaja päätyy johonkin toimintaan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1" y="5970380"/>
            <a:ext cx="845978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Video Clubit tukevat oppimistilanteiden havainnointitaidon kehittymistä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6719" y="1475367"/>
            <a:ext cx="41837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PID-malli</a:t>
            </a:r>
          </a:p>
          <a:p>
            <a:r>
              <a:rPr lang="fi-FI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Perception-Interpretation-Decision-making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841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56274"/>
            <a:ext cx="8229600" cy="2273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u="sng" dirty="0">
                <a:hlinkClick r:id="rId2"/>
              </a:rPr>
              <a:t>https://www.youtube.com/watch?v=efCq_vHUMqs</a:t>
            </a:r>
            <a:r>
              <a:rPr lang="fi-FI" sz="2000" u="sng" dirty="0"/>
              <a:t> (</a:t>
            </a:r>
            <a:r>
              <a:rPr lang="fi-FI" sz="2000" u="sng" dirty="0" err="1"/>
              <a:t>Executive</a:t>
            </a:r>
            <a:r>
              <a:rPr lang="fi-FI" sz="2000" u="sng" dirty="0"/>
              <a:t> </a:t>
            </a:r>
            <a:r>
              <a:rPr lang="fi-FI" sz="2000" u="sng" dirty="0" err="1"/>
              <a:t>function</a:t>
            </a:r>
            <a:r>
              <a:rPr lang="fi-FI" sz="2000" u="sng" dirty="0"/>
              <a:t>)</a:t>
            </a:r>
            <a:endParaRPr lang="fi-FI" sz="2000" dirty="0"/>
          </a:p>
          <a:p>
            <a:pPr marL="0" indent="0">
              <a:buNone/>
            </a:pPr>
            <a:r>
              <a:rPr lang="fi-FI" sz="2000" u="sng" dirty="0">
                <a:hlinkClick r:id="rId3"/>
              </a:rPr>
              <a:t>https://teachlikeachampion.com/blog/meg-reuler-art-checking-understanding/</a:t>
            </a:r>
            <a:r>
              <a:rPr lang="fi-FI" sz="2000" u="sng" dirty="0"/>
              <a:t> (Meg </a:t>
            </a:r>
            <a:r>
              <a:rPr lang="fi-FI" sz="2000" u="sng" dirty="0" err="1"/>
              <a:t>Reuler</a:t>
            </a:r>
            <a:r>
              <a:rPr lang="fi-FI" sz="2000" u="sng" dirty="0"/>
              <a:t>, </a:t>
            </a:r>
            <a:r>
              <a:rPr lang="fi-FI" sz="2000" u="sng" dirty="0" err="1"/>
              <a:t>Checking</a:t>
            </a:r>
            <a:r>
              <a:rPr lang="fi-FI" sz="2000" u="sng" dirty="0"/>
              <a:t> for </a:t>
            </a:r>
            <a:r>
              <a:rPr lang="fi-FI" sz="2000" u="sng" dirty="0" err="1"/>
              <a:t>understanding</a:t>
            </a:r>
            <a:r>
              <a:rPr lang="fi-FI" sz="2000" u="sng" dirty="0"/>
              <a:t>, teksti + video)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83CB-FA8B-4E87-8446-1E562A8B0866}" type="datetime1">
              <a:rPr lang="fi-FI" smtClean="0"/>
              <a:t>7.3.2026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2444-873D-41E0-916B-DF737879CB25}" type="slidenum">
              <a:rPr lang="fi-FI" smtClean="0"/>
              <a:t>3</a:t>
            </a:fld>
            <a:endParaRPr lang="fi-FI"/>
          </a:p>
        </p:txBody>
      </p:sp>
      <p:sp>
        <p:nvSpPr>
          <p:cNvPr id="10" name="TextBox 9"/>
          <p:cNvSpPr txBox="1"/>
          <p:nvPr/>
        </p:nvSpPr>
        <p:spPr>
          <a:xfrm>
            <a:off x="335375" y="3050754"/>
            <a:ext cx="82296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Yhteinen keskustelu ennakkotehtävästä</a:t>
            </a:r>
          </a:p>
          <a:p>
            <a:endParaRPr lang="fi-FI" sz="11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Miksi oppilaiden ymmärryksen seuraaminen ja tarkistaminen on tärkeää?</a:t>
            </a:r>
          </a:p>
          <a:p>
            <a:endParaRPr lang="fi-FI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opettaja voi tarkistaa ovatko oppilaat mukana opetuksessa ja ymmärtävätkö he opittavan asian?</a:t>
            </a:r>
          </a:p>
          <a:p>
            <a:endParaRPr lang="fi-FI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Mitkä seikat voivat vaikuttaa siihen, että oppilaan on vaikea ymmärtää/seurata oppitunnilla/oppia?</a:t>
            </a:r>
          </a:p>
          <a:p>
            <a:endParaRPr lang="fi-FI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199" y="277319"/>
            <a:ext cx="8292353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Ennakkotehtävä.</a:t>
            </a:r>
            <a:endParaRPr lang="fi-FI" sz="2800" b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6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Checking</a:t>
            </a:r>
            <a:r>
              <a:rPr lang="fi-FI" dirty="0"/>
              <a:t> for </a:t>
            </a:r>
            <a:r>
              <a:rPr lang="fi-FI" dirty="0" err="1"/>
              <a:t>understanding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99"/>
            <a:ext cx="8378456" cy="4557156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https://www.youtube.com/watch?v=atTFFzcvqfE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(00:00-2:17)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Miten opettaja voi tunnistaa oppilaiden kielellisestä tai ei-kielellisestä ilmaisusta että he eivät ymmärrä tai osaa opittavaa asiaa?</a:t>
            </a:r>
          </a:p>
        </p:txBody>
      </p:sp>
    </p:spTree>
    <p:extLst>
      <p:ext uri="{BB962C8B-B14F-4D97-AF65-F5344CB8AC3E}">
        <p14:creationId xmlns:p14="http://schemas.microsoft.com/office/powerpoint/2010/main" val="342019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37578"/>
            <a:ext cx="7991480" cy="634638"/>
          </a:xfrm>
        </p:spPr>
        <p:txBody>
          <a:bodyPr>
            <a:noAutofit/>
          </a:bodyPr>
          <a:lstStyle/>
          <a:p>
            <a:r>
              <a:rPr lang="fi-FI" sz="2400" dirty="0"/>
              <a:t>Havainnoinnin, tunnistamisen ja päätöksenteon prosessit matematiikan oppiaineessa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19198"/>
            <a:ext cx="8229600" cy="4557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Opettaja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514350" indent="-514350">
              <a:buFont typeface="+mj-lt"/>
              <a:buAutoNum type="arabicParenR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Havainnoi ja huomaa oppilaiden yrityksiä (laskustrategioita) ratkoa matikkatehtäviä</a:t>
            </a:r>
          </a:p>
          <a:p>
            <a:pPr marL="514350" indent="-514350">
              <a:buFont typeface="+mj-lt"/>
              <a:buAutoNum type="arabicParenR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Suhteuttaa havainnoimiaan oppilaiden laskustrategioita matematiikan oppimista koskevaan tietoon ja pyrkii tunnistamaan oppilaan tavan ymmärtää asia</a:t>
            </a:r>
          </a:p>
          <a:p>
            <a:pPr marL="514350" indent="-514350">
              <a:buFont typeface="+mj-lt"/>
              <a:buAutoNum type="arabicParenR"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Päättää saamansa tiedon perusteella oman toimintatapansa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996113" y="6424613"/>
            <a:ext cx="2147887" cy="180975"/>
          </a:xfrm>
        </p:spPr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9975" y="6424613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2" name="Rectangle 1"/>
          <p:cNvSpPr/>
          <p:nvPr/>
        </p:nvSpPr>
        <p:spPr>
          <a:xfrm>
            <a:off x="457200" y="5925662"/>
            <a:ext cx="8444753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Jacobs, V. R., Lamb, L. L., Philipp, R. A., &amp;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Schappelle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P. (2011). Deciding how to respond on the basis of children’s understandings.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Mathematics teacher noticing: Seeing through teachers’ eyes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97-116.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3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Esikoululainen Rex ratkoo kolmea matikkatehtävää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Sinulla on 13 keksiä. Syöt niistä 6. Kuinka monta sinulla on jäljellä?</a:t>
            </a:r>
          </a:p>
          <a:p>
            <a:pPr marL="400050" lvl="1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		Rex laskee ääneen sormien avulla takaperin 13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6 ja päätyy 				oikeaan ratkaisuun: ”Seitsemän”.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Tänään on 5. päivä kesäkuuta ja syntymäpäiväsi on 19. päivä. Kuinka monta päivää on syntymäpäivääsi?</a:t>
            </a:r>
          </a:p>
          <a:p>
            <a:pPr marL="400050" lvl="1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		Rex laskee ääneen sormien avulla eteenpäin 5.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. Viidentoista 			kohdalla sormet loppuivat, ja Rex totesi ”kymmenen”, mutta jatkoi 		laskemista vielä 19. saakka toisen käden neljällä sormella päätyen 			oikeaan ratkaisuun: ”Neljätoista”. 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Sinulla on 15 nuijapääsammakkoa. Laitat aina kolme nuijapääsammakkoa yhteen purkkiin. Kuinka moneen purkkiin laitat sammakot?</a:t>
            </a:r>
          </a:p>
          <a:p>
            <a:pPr marL="400050" lvl="1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		Rex toteaa ”En edes ymmärrä tätä. On vaikea”.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6343751"/>
            <a:ext cx="914400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Jacobs, V. R., Lamb, L. L., Philipp, R. A., &amp;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Schappelle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P. (2011). Deciding how to respond on the basis of children’s understandings.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Mathematics teacher noticing: Seeing through teachers’ eyes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97-116.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15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2383" y="1297852"/>
            <a:ext cx="8229600" cy="4557156"/>
          </a:xfrm>
        </p:spPr>
        <p:txBody>
          <a:bodyPr/>
          <a:lstStyle/>
          <a:p>
            <a:r>
              <a:rPr lang="fi-FI" sz="2800" dirty="0"/>
              <a:t>Kahden ensimmäisen tehtävän perusteella Rexin opettajalla on tietoa Rexin tavoista (laskustrategioista) ja kyvyistä ratkoa matikkatehtäviä</a:t>
            </a:r>
          </a:p>
          <a:p>
            <a:r>
              <a:rPr lang="fi-FI" sz="2800" dirty="0"/>
              <a:t>Rex: </a:t>
            </a:r>
          </a:p>
          <a:p>
            <a:pPr lvl="1"/>
            <a:r>
              <a:rPr lang="fi-FI" sz="2400" dirty="0"/>
              <a:t>Ymmärtää vähennyslaskun idean</a:t>
            </a:r>
          </a:p>
          <a:p>
            <a:pPr lvl="1"/>
            <a:r>
              <a:rPr lang="fi-FI" sz="2400" dirty="0"/>
              <a:t>Ymmärtää kymmenlukuja</a:t>
            </a:r>
          </a:p>
          <a:p>
            <a:pPr lvl="1"/>
            <a:r>
              <a:rPr lang="fi-FI" sz="2400" dirty="0"/>
              <a:t>Osaa käyttää sormia laskemisen apuna</a:t>
            </a:r>
          </a:p>
          <a:p>
            <a:pPr lvl="1"/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6352716"/>
            <a:ext cx="914400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Jacobs, V. R., Lamb, L. L., Philipp, R. A., &amp;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Schappelle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P. (2011). Deciding how to respond on the basis of children’s understandings.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Mathematics teacher noticing: Seeing through teachers’ eyes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97-116.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3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Pienryhmäkeskutelu</a:t>
            </a:r>
            <a:r>
              <a:rPr lang="fi-FI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312261"/>
          </a:xfrm>
        </p:spPr>
        <p:txBody>
          <a:bodyPr>
            <a:normAutofit fontScale="92500" lnSpcReduction="2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Rexin tapaukseen liittyvässä tutkimuksessa opettajilta kysyttiin: ”Kerro miten toimisit ja miksi.”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Lue kolmen opettajan vastaukset kysymykseen ja pohdi pienryhmässä: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Millä tavalla opettajat huomioivat vastauksessaan Rexin ratkaisustrategiat? 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Kenen toimintaan opettajat fokusoivat vastauksessaan (opettajan vai Rexin)?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Millaisia vahvuuksia eri vastauksissa on suhteessa Rexin oppimisen tukemiseen?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7.3.2026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6343751"/>
            <a:ext cx="9144000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Jacobs, V. R., Lamb, L. L., Philipp, R. A., &amp;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Schappelle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P. (2011). Deciding how to respond on the basis of children’s understandings.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Mathematics teacher noticing: Seeing through teachers’ eyes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97-116.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1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1074" y="1329448"/>
            <a:ext cx="4741260" cy="901894"/>
          </a:xfrm>
        </p:spPr>
        <p:txBody>
          <a:bodyPr>
            <a:normAutofit/>
          </a:bodyPr>
          <a:lstStyle/>
          <a:p>
            <a:r>
              <a:rPr lang="fi-FI" dirty="0"/>
              <a:t>Video I (</a:t>
            </a:r>
            <a:r>
              <a:rPr lang="fi-FI" dirty="0">
                <a:hlinkClick r:id="rId2" action="ppaction://hlinkfile"/>
              </a:rPr>
              <a:t>nro 29</a:t>
            </a:r>
            <a:r>
              <a:rPr lang="fi-FI" dirty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7.3.2026</a:t>
            </a:fld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331074" y="2485733"/>
            <a:ext cx="5155326" cy="2908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Rexin matikkatehtävät:</a:t>
            </a:r>
          </a:p>
          <a:p>
            <a:pPr>
              <a:spcAft>
                <a:spcPts val="600"/>
              </a:spcAft>
            </a:pPr>
            <a:r>
              <a:rPr lang="fi-FI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Havainnoi miten oppilas pyrkii ratkaisemaan tehtävää? </a:t>
            </a:r>
          </a:p>
          <a:p>
            <a:pPr>
              <a:spcAft>
                <a:spcPts val="600"/>
              </a:spcAft>
            </a:pPr>
            <a:r>
              <a:rPr lang="fi-FI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opettaja pyrkii saamaan selville oppilaan laskustrategioita?</a:t>
            </a:r>
          </a:p>
          <a:p>
            <a:pPr>
              <a:spcAft>
                <a:spcPts val="600"/>
              </a:spcAft>
            </a:pPr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Varaudu kirjoittamaan ja keskustelemaan havainnoistasi.</a:t>
            </a:r>
            <a:endParaRPr lang="fi-FI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04309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.potx" id="{9280246C-8154-4742-BA74-FA58D652E538}" vid="{AF9E5D57-5B5E-401D-B2CE-10D92039A025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.potx" id="{9280246C-8154-4742-BA74-FA58D652E538}" vid="{2DE237A3-F387-42F7-8438-1775296BE603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.potx" id="{9280246C-8154-4742-BA74-FA58D652E538}" vid="{7C106CE1-9F54-4332-819A-B1E99B1D9E08}"/>
    </a:ext>
  </a:extLst>
</a:theme>
</file>

<file path=ppt/theme/theme4.xml><?xml version="1.0" encoding="utf-8"?>
<a:theme xmlns:a="http://schemas.openxmlformats.org/drawingml/2006/main" name="1_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2018 JYU ei kuvia kevyt Helvetica</Template>
  <TotalTime>9439</TotalTime>
  <Words>976</Words>
  <Application>Microsoft Office PowerPoint</Application>
  <PresentationFormat>On-screen Show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Helvetica</vt:lpstr>
      <vt:lpstr>Times New Roman Normaali</vt:lpstr>
      <vt:lpstr>JYU Otsikkodiat</vt:lpstr>
      <vt:lpstr>JYU sisältö pohjat</vt:lpstr>
      <vt:lpstr>2_Mukautettu suunnittelumalli</vt:lpstr>
      <vt:lpstr>1_JYU sisältö pohjat</vt:lpstr>
      <vt:lpstr>Video Club </vt:lpstr>
      <vt:lpstr>Oppimistilanteiden havainnoinnin prosessit (teacher noticing, professional vision)</vt:lpstr>
      <vt:lpstr>PowerPoint Presentation</vt:lpstr>
      <vt:lpstr>Checking for understanding</vt:lpstr>
      <vt:lpstr>Havainnoinnin, tunnistamisen ja päätöksenteon prosessit matematiikan oppiaineessa</vt:lpstr>
      <vt:lpstr>Esikoululainen Rex ratkoo kolmea matikkatehtävää</vt:lpstr>
      <vt:lpstr>PowerPoint Presentation</vt:lpstr>
      <vt:lpstr>Pienryhmäkeskutelu </vt:lpstr>
      <vt:lpstr>Video I (nro 29)</vt:lpstr>
      <vt:lpstr>Pienryhmäkeskustelu</vt:lpstr>
      <vt:lpstr>Video II (nro 24)</vt:lpstr>
      <vt:lpstr>Pienryhmä-keskustelu</vt:lpstr>
      <vt:lpstr>Ohjeistus ajatteluprosessien havainnoimiseen norssilla</vt:lpstr>
      <vt:lpstr>Video Club  Käyttäytymisen säätely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Vuorovaikutus luokkahuoneessa</dc:title>
  <dc:creator>Pöysä, Sanni</dc:creator>
  <cp:lastModifiedBy>Kepler-Uotinen, Kaili</cp:lastModifiedBy>
  <cp:revision>216</cp:revision>
  <cp:lastPrinted>2020-02-10T12:38:17Z</cp:lastPrinted>
  <dcterms:created xsi:type="dcterms:W3CDTF">2019-08-20T07:57:08Z</dcterms:created>
  <dcterms:modified xsi:type="dcterms:W3CDTF">2026-03-07T13:53:44Z</dcterms:modified>
</cp:coreProperties>
</file>