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Ref idx="minor">
          <a:schemeClr val="accent2">
            <a:satOff val="-3676"/>
            <a:lumOff val="-12171"/>
          </a:schemeClr>
        </a:fontRef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Kirjoita lainaus tähän.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 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musiikin perusteita</a:t>
            </a:r>
          </a:p>
        </p:txBody>
      </p:sp>
      <p:sp>
        <p:nvSpPr>
          <p:cNvPr id="130" name="Shape 13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Lähtötasokokeen kysymykset 7-12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kolmisoinnut (7.)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duurisointu muodostuu intervalleista priimi, suuri terssi (S3) ja kvintti</a:t>
            </a:r>
          </a:p>
          <a:p>
            <a:pPr/>
            <a:r>
              <a:t>kuvassa c-duurikolmisointu</a:t>
            </a:r>
          </a:p>
          <a:p>
            <a:pPr/>
            <a:r>
              <a:t>mollisointu muodostuu intervalleista priimi, pieni terssi (p3) ja kvintti</a:t>
            </a:r>
          </a:p>
          <a:p>
            <a:pPr/>
            <a:r>
              <a:t>mikä intervalli määrää miltä sointu kuulostaa?</a:t>
            </a:r>
          </a:p>
        </p:txBody>
      </p:sp>
      <p:pic>
        <p:nvPicPr>
          <p:cNvPr id="135" name="200px-C_triad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7350" y="3130550"/>
            <a:ext cx="254000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d-duurikolmisointu (8.)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d-duuriin tarvitaan kaksi ylennettyä säveltä</a:t>
            </a:r>
          </a:p>
          <a:p>
            <a:pPr/>
            <a:r>
              <a:t>f - &gt; fis, c - &gt; cis</a:t>
            </a:r>
          </a:p>
          <a:p>
            <a:pPr/>
            <a:r>
              <a:t>d-duurin sävelet d,e,fis,g,a,h,cis</a:t>
            </a:r>
          </a:p>
          <a:p>
            <a:pPr/>
            <a:r>
              <a:t>niistä tarvitaan ensimmäinen, kolmas ja viides d-duurisointuun</a:t>
            </a:r>
          </a:p>
          <a:p>
            <a:pPr/>
            <a:r>
              <a:t>kirjoita d-duurisointu</a:t>
            </a:r>
          </a:p>
        </p:txBody>
      </p:sp>
      <p:pic>
        <p:nvPicPr>
          <p:cNvPr id="140" name="D_major_(B_minor).png"/>
          <p:cNvPicPr>
            <a:picLocks noChangeAspect="1"/>
          </p:cNvPicPr>
          <p:nvPr/>
        </p:nvPicPr>
        <p:blipFill>
          <a:blip r:embed="rId2">
            <a:extLst/>
          </a:blip>
          <a:srcRect l="0" t="0" r="2181" b="0"/>
          <a:stretch>
            <a:fillRect/>
          </a:stretch>
        </p:blipFill>
        <p:spPr>
          <a:xfrm>
            <a:off x="708967" y="6142729"/>
            <a:ext cx="5594698" cy="3310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G-duurisointu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G-duurissa ylennyksiä on vain yksi, fis</a:t>
            </a:r>
          </a:p>
          <a:p>
            <a:pPr/>
            <a:r>
              <a:t>kirjoita g-duurisointu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Tempo (5.)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tempo on italiaa ja tarkoittaa sananmukaisesti ”aikaa” - musiikissa se määrittää teoksen vauhdin eli nopeuden</a:t>
            </a:r>
          </a:p>
          <a:p>
            <a:pPr/>
            <a:r>
              <a:t>taidemusiikissa (klassisessa musiikissa) teoksessa lukee italiaksi kappaleen tempo, esim. largo (hitaasti), andante (käyden), allegro (nopeasti) tai presto (nopeasti, iloisesti)</a:t>
            </a:r>
          </a:p>
          <a:p>
            <a:pPr/>
            <a:r>
              <a:t>populaarimusiikissa nuottiin saatetaan kirjoittaa tarkka iskujen määrä minuutissa, esim. 100 iskua/min</a:t>
            </a:r>
          </a:p>
          <a:p>
            <a:pPr/>
            <a:r>
              <a:t>taipuu suomeksi ”tempossa”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peruskomppi rumpusetillä(10-11)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kts. video</a:t>
            </a:r>
          </a:p>
          <a:p>
            <a:pPr/>
            <a:r>
              <a:t>kirjoita taululta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Nuottien aika-arvot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kts. taulu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9" name="Shape 159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1800"/>
              </a:spcBef>
              <a:defRPr sz="4160"/>
            </a:lvl1pPr>
          </a:lstStyle>
          <a:p>
            <a:pPr/>
            <a:r>
              <a:t>Soittokoe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pienissä ryhmissä</a:t>
            </a:r>
          </a:p>
          <a:p>
            <a:pPr/>
            <a:r>
              <a:t>tunnilla soitettu</a:t>
            </a:r>
          </a:p>
          <a:p>
            <a:pPr/>
            <a:r>
              <a:t>Älä droppaa mun tunnelmaa</a:t>
            </a:r>
          </a:p>
          <a:p>
            <a:pPr/>
            <a:r>
              <a:t>Piupali paupali (Keitä te ootte te pienet poijjaat)</a:t>
            </a:r>
          </a:p>
          <a:p>
            <a:pPr/>
            <a:r>
              <a:t>Puuttuva palanen</a:t>
            </a:r>
          </a:p>
          <a:p>
            <a:pPr/>
            <a:r>
              <a:t>Tytöt ei soita kitaraa -riffi</a:t>
            </a:r>
          </a:p>
          <a:p>
            <a:pPr/>
            <a:r>
              <a:t>2-4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