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5" r:id="rId7"/>
    <p:sldId id="260" r:id="rId8"/>
    <p:sldId id="259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9A51E8-6036-6683-62DD-F738C0E8E845}" v="23" dt="2023-10-17T17:54:01.867"/>
    <p1510:client id="{96C26469-D819-A9F0-98EF-A6E125817FB0}" v="270" dt="2021-10-17T10:00:08.782"/>
    <p1510:client id="{64D383CF-FBB4-0EB2-4503-E36C104B31C6}" v="1" dt="2023-10-16T18:12:12.439"/>
    <p1510:client id="{B467446C-95C1-4080-AA6D-0BF7ED8CBD0E}" v="591" dt="2021-10-11T16:20:25.872"/>
    <p1510:client id="{75E38C0E-4949-560E-24D9-E2816150D0C4}" v="514" dt="2021-10-12T16:29:46.259"/>
    <p1510:client id="{EF1B6BA0-ECE7-7D4B-C791-F4232A7C8B50}" v="125" dt="2023-10-18T07:47:07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13.10.2024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SOntVJPps" TargetMode="External"/><Relationship Id="rId2" Type="http://schemas.openxmlformats.org/officeDocument/2006/relationships/hyperlink" Target="https://www.youtube.com/watch?v=Uff2q2l1lS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kungahuset.se/kungafamiljen.4.1c3432a100d8991c5b80002606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MEIERxRe2j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reena.yle.fi/1-5241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3DE2B74C-7E2E-4B6C-A4B3-050FD2368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625" r="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sz="8800" dirty="0">
                <a:solidFill>
                  <a:srgbClr val="FFFFFF"/>
                </a:solidFill>
                <a:latin typeface="Britannic Bold"/>
                <a:cs typeface="Calibri Light"/>
              </a:rPr>
              <a:t>RUOTSI </a:t>
            </a:r>
            <a:br>
              <a:rPr lang="fi-FI" sz="8800" dirty="0">
                <a:latin typeface="Britannic Bold"/>
                <a:cs typeface="Calibri Light"/>
              </a:rPr>
            </a:br>
            <a:r>
              <a:rPr lang="fi-FI" sz="8800" dirty="0">
                <a:solidFill>
                  <a:srgbClr val="FFFFFF"/>
                </a:solidFill>
                <a:latin typeface="Britannic Bold"/>
                <a:cs typeface="Calibri Light"/>
              </a:rPr>
              <a:t>SVERIGE</a:t>
            </a:r>
            <a:endParaRPr lang="fi-FI" sz="8800" dirty="0">
              <a:solidFill>
                <a:srgbClr val="FFFFFF"/>
              </a:solidFill>
              <a:latin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9C6A97-49FA-4FDA-82A4-AC6C216ED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534" y="1344304"/>
            <a:ext cx="7451678" cy="28437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ASTRID LINDGREN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1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FEAB15-151C-ECBF-D366-852089DA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EKSTRAT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1F6434-A49B-CC1E-4C3B-FCFEE7AFC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  <a:hlinkClick r:id="rId2"/>
              </a:rPr>
              <a:t>Pekka töpöhäntä</a:t>
            </a:r>
            <a:endParaRPr lang="fi-FI">
              <a:cs typeface="Calibri"/>
            </a:endParaRPr>
          </a:p>
          <a:p>
            <a:endParaRPr lang="fi-FI" dirty="0">
              <a:cs typeface="Calibri"/>
            </a:endParaRPr>
          </a:p>
          <a:p>
            <a:r>
              <a:rPr lang="fi-FI" dirty="0">
                <a:cs typeface="Calibri"/>
                <a:hlinkClick r:id="rId3"/>
              </a:rPr>
              <a:t>Kirjavinkkaus Vaahteramäen Eemeli</a:t>
            </a: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01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vesi, ulko, taivas, näkymä&#10;&#10;Kuvaus luotu automaattisesti">
            <a:extLst>
              <a:ext uri="{FF2B5EF4-FFF2-40B4-BE49-F238E27FC236}">
                <a16:creationId xmlns:a16="http://schemas.microsoft.com/office/drawing/2014/main" id="{619755D7-DED5-47D3-BF33-3822EDA26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99CD1F-4CDE-48D8-967A-6EAD3014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664495"/>
            <a:ext cx="3438144" cy="621505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fi-FI" sz="2800" dirty="0">
                <a:cs typeface="Calibri Light"/>
              </a:rPr>
            </a:br>
            <a:r>
              <a:rPr lang="fi-FI" sz="2800" dirty="0">
                <a:cs typeface="Calibri Light"/>
              </a:rPr>
              <a:t>Aikataulu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61CBDB-072F-432C-9799-DB7DCF6B1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884604" cy="39980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cs typeface="Calibri"/>
              </a:rPr>
              <a:t>Klo 9.20</a:t>
            </a:r>
          </a:p>
          <a:p>
            <a:pPr lvl="1"/>
            <a:r>
              <a:rPr lang="fi-FI" sz="1600" dirty="0">
                <a:cs typeface="Calibri"/>
              </a:rPr>
              <a:t>Ennakkokäsitykset Ruotsista</a:t>
            </a:r>
          </a:p>
          <a:p>
            <a:pPr lvl="1"/>
            <a:r>
              <a:rPr lang="fi-FI" sz="1600" dirty="0">
                <a:cs typeface="Calibri"/>
              </a:rPr>
              <a:t>Vihkotyöskentelyä</a:t>
            </a:r>
          </a:p>
          <a:p>
            <a:r>
              <a:rPr lang="fi-FI" sz="2000" dirty="0">
                <a:cs typeface="Calibri"/>
              </a:rPr>
              <a:t>Klo 10.10 -12.05</a:t>
            </a:r>
          </a:p>
          <a:p>
            <a:pPr lvl="1"/>
            <a:r>
              <a:rPr lang="fi-FI" sz="1600" dirty="0">
                <a:cs typeface="Calibri"/>
              </a:rPr>
              <a:t>Postikortti Ruotsista – video</a:t>
            </a:r>
          </a:p>
          <a:p>
            <a:pPr lvl="1"/>
            <a:r>
              <a:rPr lang="fi-FI" sz="1600" dirty="0">
                <a:cs typeface="Calibri"/>
              </a:rPr>
              <a:t>Vihkotyöskentelyä</a:t>
            </a:r>
          </a:p>
          <a:p>
            <a:pPr lvl="1"/>
            <a:r>
              <a:rPr lang="fi-FI" sz="1600" dirty="0">
                <a:cs typeface="Calibri"/>
              </a:rPr>
              <a:t>Ruokailu 10.55</a:t>
            </a:r>
          </a:p>
          <a:p>
            <a:pPr lvl="1"/>
            <a:r>
              <a:rPr lang="fi-FI" sz="1600" dirty="0">
                <a:cs typeface="Calibri"/>
              </a:rPr>
              <a:t>Tutustumista kirjallisuuteen</a:t>
            </a:r>
          </a:p>
          <a:p>
            <a:r>
              <a:rPr lang="fi-FI" sz="2000" dirty="0">
                <a:cs typeface="Calibri"/>
              </a:rPr>
              <a:t>Klo 12.30 -14</a:t>
            </a:r>
          </a:p>
          <a:p>
            <a:pPr lvl="1"/>
            <a:r>
              <a:rPr lang="fi-FI" sz="1600" dirty="0">
                <a:cs typeface="Calibri"/>
              </a:rPr>
              <a:t>Pakopeli, ulkona!</a:t>
            </a:r>
          </a:p>
        </p:txBody>
      </p:sp>
    </p:spTree>
    <p:extLst>
      <p:ext uri="{BB962C8B-B14F-4D97-AF65-F5344CB8AC3E}">
        <p14:creationId xmlns:p14="http://schemas.microsoft.com/office/powerpoint/2010/main" val="266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55CF16-A702-45F4-AF32-C8A60326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6094471" cy="2452687"/>
          </a:xfrm>
        </p:spPr>
        <p:txBody>
          <a:bodyPr anchor="ctr">
            <a:normAutofit/>
          </a:bodyPr>
          <a:lstStyle/>
          <a:p>
            <a:r>
              <a:rPr lang="fi-FI" sz="3600" dirty="0">
                <a:latin typeface="Bodoni MT"/>
                <a:cs typeface="Calibri Light"/>
              </a:rPr>
              <a:t>MITÄ TIEDÄT RUOTSISTA?</a:t>
            </a:r>
            <a:br>
              <a:rPr lang="fi-FI" sz="3600" dirty="0">
                <a:latin typeface="Bodoni MT"/>
                <a:cs typeface="Calibri Light"/>
              </a:rPr>
            </a:br>
            <a:r>
              <a:rPr lang="fi-FI" sz="3600" dirty="0" err="1">
                <a:latin typeface="Bodoni MT"/>
                <a:cs typeface="Calibri Light"/>
              </a:rPr>
              <a:t>Vad</a:t>
            </a:r>
            <a:r>
              <a:rPr lang="fi-FI" sz="3600" dirty="0">
                <a:latin typeface="Bodoni MT"/>
                <a:cs typeface="Calibri Light"/>
              </a:rPr>
              <a:t> </a:t>
            </a:r>
            <a:r>
              <a:rPr lang="fi-FI" sz="3600" dirty="0" err="1">
                <a:latin typeface="Bodoni MT"/>
                <a:cs typeface="Calibri Light"/>
              </a:rPr>
              <a:t>vet</a:t>
            </a:r>
            <a:r>
              <a:rPr lang="fi-FI" sz="3600" dirty="0">
                <a:latin typeface="Bodoni MT"/>
                <a:cs typeface="Calibri Light"/>
              </a:rPr>
              <a:t> du </a:t>
            </a:r>
            <a:r>
              <a:rPr lang="fi-FI" sz="3600" dirty="0" err="1">
                <a:latin typeface="Bodoni MT"/>
                <a:cs typeface="Calibri Light"/>
              </a:rPr>
              <a:t>om</a:t>
            </a:r>
            <a:r>
              <a:rPr lang="fi-FI" sz="3600" dirty="0">
                <a:latin typeface="Bodoni MT"/>
                <a:cs typeface="Calibri Light"/>
              </a:rPr>
              <a:t> Sverige?</a:t>
            </a:r>
            <a:endParaRPr lang="fi-FI" sz="3600" dirty="0">
              <a:latin typeface="Bodoni MT"/>
            </a:endParaRPr>
          </a:p>
        </p:txBody>
      </p:sp>
      <p:pic>
        <p:nvPicPr>
          <p:cNvPr id="4" name="Kuva 4" descr="Kuva, joka sisältää kohteen vesi, ulko, näkymä, satama&#10;&#10;Kuvaus luotu automaattisesti">
            <a:extLst>
              <a:ext uri="{FF2B5EF4-FFF2-40B4-BE49-F238E27FC236}">
                <a16:creationId xmlns:a16="http://schemas.microsoft.com/office/drawing/2014/main" id="{8282D29A-7746-429A-B887-41CE88810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960" b="1321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B847F1-8B42-4F11-BB49-6DA8A41BE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641" y="3795983"/>
            <a:ext cx="5228169" cy="26108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1500">
                <a:cs typeface="Calibri"/>
              </a:rPr>
              <a:t>Oletko käynyt Ruotsissa? Missä siellä?</a:t>
            </a:r>
          </a:p>
          <a:p>
            <a:r>
              <a:rPr lang="fi-FI" sz="1500">
                <a:cs typeface="Calibri"/>
              </a:rPr>
              <a:t>Pääkaupunki?</a:t>
            </a:r>
          </a:p>
          <a:p>
            <a:r>
              <a:rPr lang="fi-FI" sz="1500">
                <a:cs typeface="Calibri"/>
              </a:rPr>
              <a:t>Muut suuret kaupungit?</a:t>
            </a:r>
          </a:p>
          <a:p>
            <a:r>
              <a:rPr lang="fi-FI" sz="1500">
                <a:ea typeface="+mn-lt"/>
                <a:cs typeface="+mn-lt"/>
              </a:rPr>
              <a:t>Kuka hallitsee Ruotsia? Valtiomuoto?</a:t>
            </a:r>
          </a:p>
          <a:p>
            <a:r>
              <a:rPr lang="fi-FI" sz="1500">
                <a:cs typeface="Calibri"/>
              </a:rPr>
              <a:t>Missä urheilulajeissa ruotsalaiset pärjäävät maailmalla?</a:t>
            </a:r>
          </a:p>
          <a:p>
            <a:r>
              <a:rPr lang="fi-FI" sz="1500">
                <a:cs typeface="Calibri"/>
              </a:rPr>
              <a:t>Ruotsalaisia muusikoita/bändejä?</a:t>
            </a:r>
          </a:p>
          <a:p>
            <a:r>
              <a:rPr lang="fi-FI" sz="1500">
                <a:cs typeface="Calibri"/>
              </a:rPr>
              <a:t>Millainen luonto Ruotsissa on?</a:t>
            </a:r>
          </a:p>
          <a:p>
            <a:endParaRPr lang="fi-FI"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5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475051-60C9-4D32-A478-CA453ECC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468" y="169000"/>
            <a:ext cx="4416048" cy="622019"/>
          </a:xfrm>
        </p:spPr>
        <p:txBody>
          <a:bodyPr>
            <a:normAutofit fontScale="90000"/>
          </a:bodyPr>
          <a:lstStyle/>
          <a:p>
            <a:r>
              <a:rPr lang="fi-FI" sz="4000">
                <a:cs typeface="Calibri Light"/>
              </a:rPr>
              <a:t>Vastauksia  - svaret</a:t>
            </a:r>
          </a:p>
        </p:txBody>
      </p:sp>
      <p:pic>
        <p:nvPicPr>
          <p:cNvPr id="5" name="Kuva 5" descr="Kuva, joka sisältää kohteen ulko, jääkiekko, hiihtäminen, lumi&#10;&#10;Kuvaus luotu automaattisesti">
            <a:extLst>
              <a:ext uri="{FF2B5EF4-FFF2-40B4-BE49-F238E27FC236}">
                <a16:creationId xmlns:a16="http://schemas.microsoft.com/office/drawing/2014/main" id="{DC4A337E-73F1-4760-882F-F2BBF1A46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3" r="17015" b="-2"/>
          <a:stretch/>
        </p:blipFill>
        <p:spPr>
          <a:xfrm>
            <a:off x="20" y="-1"/>
            <a:ext cx="3997732" cy="4469126"/>
          </a:xfrm>
          <a:prstGeom prst="rect">
            <a:avLst/>
          </a:prstGeom>
        </p:spPr>
      </p:pic>
      <p:pic>
        <p:nvPicPr>
          <p:cNvPr id="8" name="Kuva 8" descr="Kuva, joka sisältää kohteen teksti, luonto&#10;&#10;Kuvaus luotu automaattisesti">
            <a:extLst>
              <a:ext uri="{FF2B5EF4-FFF2-40B4-BE49-F238E27FC236}">
                <a16:creationId xmlns:a16="http://schemas.microsoft.com/office/drawing/2014/main" id="{9BD9DC4D-AFDA-454D-8C58-E33718349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20" r="590" b="-1"/>
          <a:stretch/>
        </p:blipFill>
        <p:spPr>
          <a:xfrm>
            <a:off x="4184069" y="-2"/>
            <a:ext cx="3027239" cy="2226220"/>
          </a:xfrm>
          <a:prstGeom prst="rect">
            <a:avLst/>
          </a:prstGeom>
        </p:spPr>
      </p:pic>
      <p:pic>
        <p:nvPicPr>
          <p:cNvPr id="6" name="Kuva 6" descr="Kuva, joka sisältää kohteen ruoho, henkilö, kenttä, soittaminen&#10;&#10;Kuvaus luotu automaattisesti">
            <a:extLst>
              <a:ext uri="{FF2B5EF4-FFF2-40B4-BE49-F238E27FC236}">
                <a16:creationId xmlns:a16="http://schemas.microsoft.com/office/drawing/2014/main" id="{6D7C0E46-6073-48D5-BEA6-6D632E7644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4" r="16084" b="-1"/>
          <a:stretch/>
        </p:blipFill>
        <p:spPr>
          <a:xfrm>
            <a:off x="4184069" y="2406570"/>
            <a:ext cx="3027239" cy="2050948"/>
          </a:xfrm>
          <a:prstGeom prst="rect">
            <a:avLst/>
          </a:prstGeom>
        </p:spPr>
      </p:pic>
      <p:pic>
        <p:nvPicPr>
          <p:cNvPr id="4" name="Kuva 4" descr="Kuva, joka sisältää kohteen taivas, vesi, ulko, näkymä&#10;&#10;Kuvaus luotu automaattisesti">
            <a:extLst>
              <a:ext uri="{FF2B5EF4-FFF2-40B4-BE49-F238E27FC236}">
                <a16:creationId xmlns:a16="http://schemas.microsoft.com/office/drawing/2014/main" id="{BEFBE4D5-4434-4D30-9817-A87F396CBC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54" r="2385" b="4"/>
          <a:stretch/>
        </p:blipFill>
        <p:spPr>
          <a:xfrm>
            <a:off x="-3717" y="4638290"/>
            <a:ext cx="3020892" cy="2219710"/>
          </a:xfrm>
          <a:prstGeom prst="rect">
            <a:avLst/>
          </a:prstGeom>
        </p:spPr>
      </p:pic>
      <p:pic>
        <p:nvPicPr>
          <p:cNvPr id="7" name="Kuva 7" descr="Kuva, joka sisältää kohteen auringonlasku, luonto, asetus, hiekkainen&#10;&#10;Kuvaus luotu automaattisesti">
            <a:extLst>
              <a:ext uri="{FF2B5EF4-FFF2-40B4-BE49-F238E27FC236}">
                <a16:creationId xmlns:a16="http://schemas.microsoft.com/office/drawing/2014/main" id="{08833C42-5E33-40C3-A877-B60341AFCF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824" r="-3" b="-3"/>
          <a:stretch/>
        </p:blipFill>
        <p:spPr>
          <a:xfrm>
            <a:off x="3184628" y="4629236"/>
            <a:ext cx="4026679" cy="222876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655C6-B88B-44D7-87F0-05AEF10D4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619" y="962740"/>
            <a:ext cx="4186012" cy="5214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600" dirty="0">
                <a:cs typeface="Calibri"/>
              </a:rPr>
              <a:t>Pääkaupunki - Tukholma</a:t>
            </a:r>
          </a:p>
          <a:p>
            <a:r>
              <a:rPr lang="fi-FI" sz="1600" dirty="0">
                <a:cs typeface="Calibri"/>
              </a:rPr>
              <a:t>Suuria kaupunkeja - Malmö, Göteborg</a:t>
            </a:r>
          </a:p>
          <a:p>
            <a:r>
              <a:rPr lang="fi-FI" sz="1600" dirty="0">
                <a:cs typeface="Calibri"/>
              </a:rPr>
              <a:t>Kuningaskunta </a:t>
            </a:r>
          </a:p>
          <a:p>
            <a:pPr lvl="1"/>
            <a:r>
              <a:rPr lang="fi-FI" sz="1000" dirty="0">
                <a:ea typeface="+mn-lt"/>
                <a:cs typeface="+mn-lt"/>
                <a:hlinkClick r:id="rId7"/>
              </a:rPr>
              <a:t>https://www.kungahuset.se/kungafamiljen.4.1c3432a100d8991c5b80002606.html</a:t>
            </a:r>
            <a:endParaRPr lang="fi-FI" sz="1000" dirty="0">
              <a:cs typeface="Calibri"/>
            </a:endParaRPr>
          </a:p>
          <a:p>
            <a:pPr lvl="1"/>
            <a:r>
              <a:rPr lang="fi-FI" sz="1600" dirty="0">
                <a:cs typeface="Calibri"/>
              </a:rPr>
              <a:t>Kuningas Kaarle Kustaa, kuningatar Silvia</a:t>
            </a:r>
          </a:p>
          <a:p>
            <a:pPr lvl="1"/>
            <a:r>
              <a:rPr lang="fi-FI" sz="1600" dirty="0">
                <a:cs typeface="Calibri"/>
              </a:rPr>
              <a:t>tuleva kuningatar Victoria ja kuningas Daniel</a:t>
            </a:r>
          </a:p>
          <a:p>
            <a:pPr lvl="1"/>
            <a:r>
              <a:rPr lang="fi-FI" sz="1600" dirty="0">
                <a:ea typeface="+mn-lt"/>
                <a:cs typeface="+mn-lt"/>
              </a:rPr>
              <a:t>Periytyy vanhimmalle lapselle</a:t>
            </a:r>
          </a:p>
          <a:p>
            <a:r>
              <a:rPr lang="fi-FI" sz="1600" dirty="0">
                <a:ea typeface="+mn-lt"/>
                <a:cs typeface="+mn-lt"/>
              </a:rPr>
              <a:t>Urheilulajit</a:t>
            </a:r>
          </a:p>
          <a:p>
            <a:pPr lvl="1"/>
            <a:r>
              <a:rPr lang="fi-FI" sz="1600" dirty="0">
                <a:ea typeface="+mn-lt"/>
                <a:cs typeface="+mn-lt"/>
              </a:rPr>
              <a:t>Mm. hiihto, jääkiekko, futis, sähly, yleisurheilussa monet lajit </a:t>
            </a:r>
          </a:p>
          <a:p>
            <a:r>
              <a:rPr lang="fi-FI" sz="1600" dirty="0">
                <a:ea typeface="+mn-lt"/>
                <a:cs typeface="+mn-lt"/>
              </a:rPr>
              <a:t>Bändit/Artistit</a:t>
            </a:r>
          </a:p>
          <a:p>
            <a:pPr lvl="1"/>
            <a:r>
              <a:rPr lang="fi-FI" sz="1600" dirty="0">
                <a:ea typeface="+mn-lt"/>
                <a:cs typeface="+mn-lt"/>
              </a:rPr>
              <a:t>ABBA</a:t>
            </a:r>
            <a:endParaRPr lang="fi-FI" sz="1600" dirty="0">
              <a:cs typeface="Calibri"/>
            </a:endParaRPr>
          </a:p>
          <a:p>
            <a:pPr lvl="1"/>
            <a:r>
              <a:rPr lang="fi-FI" sz="1600" dirty="0" err="1">
                <a:cs typeface="Calibri"/>
              </a:rPr>
              <a:t>Roxette</a:t>
            </a:r>
            <a:endParaRPr lang="fi-FI" sz="1600" dirty="0">
              <a:cs typeface="Calibri"/>
            </a:endParaRPr>
          </a:p>
          <a:p>
            <a:pPr lvl="1"/>
            <a:r>
              <a:rPr lang="fi-FI" sz="1200" dirty="0" err="1">
                <a:cs typeface="Calibri"/>
              </a:rPr>
              <a:t>The</a:t>
            </a:r>
            <a:r>
              <a:rPr lang="fi-FI" sz="1200" dirty="0">
                <a:cs typeface="Calibri"/>
              </a:rPr>
              <a:t> </a:t>
            </a:r>
            <a:r>
              <a:rPr lang="fi-FI" sz="1200" dirty="0" err="1">
                <a:cs typeface="Calibri"/>
              </a:rPr>
              <a:t>Sounds</a:t>
            </a:r>
            <a:endParaRPr lang="fi-FI" sz="1200" dirty="0">
              <a:cs typeface="Calibri"/>
            </a:endParaRPr>
          </a:p>
          <a:p>
            <a:endParaRPr lang="fi-FI" sz="1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0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1A89AD-7A2A-4158-AA4C-FF6CCC2D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85" y="135148"/>
            <a:ext cx="5388645" cy="1100802"/>
          </a:xfrm>
        </p:spPr>
        <p:txBody>
          <a:bodyPr>
            <a:normAutofit fontScale="90000"/>
          </a:bodyPr>
          <a:lstStyle/>
          <a:p>
            <a:r>
              <a:rPr lang="fi-FI" dirty="0">
                <a:cs typeface="Calibri Light"/>
              </a:rPr>
              <a:t>Ruotsin pinnanmuodot ja ilmasto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C2DCE9-88E5-41BE-9651-B5C25EA19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68" y="1331462"/>
            <a:ext cx="5602599" cy="54900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dirty="0" err="1">
                <a:ea typeface="+mn-lt"/>
                <a:cs typeface="+mn-lt"/>
              </a:rPr>
              <a:t>Pohjois-Ruotisissa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havumetsiä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soita</a:t>
            </a:r>
            <a:r>
              <a:rPr lang="en-US" sz="2000" dirty="0">
                <a:ea typeface="+mn-lt"/>
                <a:cs typeface="+mn-lt"/>
              </a:rPr>
              <a:t> ja </a:t>
            </a:r>
            <a:r>
              <a:rPr lang="en-US" sz="2000" dirty="0" err="1">
                <a:ea typeface="+mn-lt"/>
                <a:cs typeface="+mn-lt"/>
              </a:rPr>
              <a:t>vuoristoa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 err="1">
                <a:ea typeface="+mn-lt"/>
                <a:cs typeface="+mn-lt"/>
              </a:rPr>
              <a:t>Skandit</a:t>
            </a:r>
            <a:r>
              <a:rPr lang="en-US" sz="2000" dirty="0">
                <a:ea typeface="+mn-lt"/>
                <a:cs typeface="+mn-lt"/>
              </a:rPr>
              <a:t>)</a:t>
            </a:r>
          </a:p>
          <a:p>
            <a:r>
              <a:rPr lang="en-US" sz="2000" dirty="0" err="1">
                <a:ea typeface="+mn-lt"/>
                <a:cs typeface="+mn-lt"/>
              </a:rPr>
              <a:t>Keskiosassa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havumetsiä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viljelyalueita</a:t>
            </a:r>
            <a:r>
              <a:rPr lang="en-US" sz="2000" dirty="0">
                <a:ea typeface="+mn-lt"/>
                <a:cs typeface="+mn-lt"/>
              </a:rPr>
              <a:t> ja </a:t>
            </a:r>
            <a:r>
              <a:rPr lang="en-US" sz="2000" dirty="0" err="1">
                <a:ea typeface="+mn-lt"/>
                <a:cs typeface="+mn-lt"/>
              </a:rPr>
              <a:t>suuria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järviä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 err="1">
                <a:ea typeface="+mn-lt"/>
                <a:cs typeface="+mn-lt"/>
              </a:rPr>
              <a:t>Eteläosassa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lehtimetsää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tasaista</a:t>
            </a:r>
            <a:r>
              <a:rPr lang="en-US" sz="2000" dirty="0">
                <a:ea typeface="+mn-lt"/>
                <a:cs typeface="+mn-lt"/>
              </a:rPr>
              <a:t> ja </a:t>
            </a:r>
            <a:r>
              <a:rPr lang="en-US" sz="2000" dirty="0" err="1">
                <a:ea typeface="+mn-lt"/>
                <a:cs typeface="+mn-lt"/>
              </a:rPr>
              <a:t>paljon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viljelysmaata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ILMASTO:</a:t>
            </a:r>
          </a:p>
          <a:p>
            <a:r>
              <a:rPr lang="en-US" sz="2000" dirty="0" err="1">
                <a:ea typeface="+mn-lt"/>
                <a:cs typeface="+mn-lt"/>
              </a:rPr>
              <a:t>Tukholman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pohjoispuolinen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Ruotsi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muistuttaa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ilmastoltaan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Suomea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mutta</a:t>
            </a:r>
            <a:r>
              <a:rPr lang="en-US" sz="1600" dirty="0">
                <a:ea typeface="+mn-lt"/>
                <a:cs typeface="+mn-lt"/>
              </a:rPr>
              <a:t> on </a:t>
            </a:r>
            <a:r>
              <a:rPr lang="en-US" sz="1600" dirty="0" err="1">
                <a:ea typeface="+mn-lt"/>
                <a:cs typeface="+mn-lt"/>
              </a:rPr>
              <a:t>kuivempi</a:t>
            </a:r>
            <a:r>
              <a:rPr lang="en-US" sz="1600" dirty="0">
                <a:ea typeface="+mn-lt"/>
                <a:cs typeface="+mn-lt"/>
              </a:rPr>
              <a:t> ja </a:t>
            </a:r>
            <a:r>
              <a:rPr lang="en-US" sz="1600" dirty="0" err="1">
                <a:ea typeface="+mn-lt"/>
                <a:cs typeface="+mn-lt"/>
              </a:rPr>
              <a:t>aurinkoisempi</a:t>
            </a:r>
            <a:endParaRPr lang="en-US" sz="1600">
              <a:ea typeface="+mn-lt"/>
              <a:cs typeface="+mn-lt"/>
            </a:endParaRPr>
          </a:p>
          <a:p>
            <a:pPr lvl="1"/>
            <a:r>
              <a:rPr lang="en-US" sz="1600" dirty="0" err="1">
                <a:ea typeface="+mn-lt"/>
                <a:cs typeface="+mn-lt"/>
              </a:rPr>
              <a:t>Alueella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talvet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ovat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kylmiä</a:t>
            </a:r>
            <a:r>
              <a:rPr lang="en-US" sz="1600" dirty="0">
                <a:ea typeface="+mn-lt"/>
                <a:cs typeface="+mn-lt"/>
              </a:rPr>
              <a:t> ja </a:t>
            </a:r>
            <a:r>
              <a:rPr lang="en-US" sz="1600" dirty="0" err="1">
                <a:ea typeface="+mn-lt"/>
                <a:cs typeface="+mn-lt"/>
              </a:rPr>
              <a:t>lumipeite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pysyy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maassa</a:t>
            </a:r>
            <a:r>
              <a:rPr lang="en-US" sz="1600" dirty="0">
                <a:ea typeface="+mn-lt"/>
                <a:cs typeface="+mn-lt"/>
              </a:rPr>
              <a:t> 3–6 </a:t>
            </a:r>
            <a:r>
              <a:rPr lang="en-US" sz="1600" dirty="0" err="1">
                <a:ea typeface="+mn-lt"/>
                <a:cs typeface="+mn-lt"/>
              </a:rPr>
              <a:t>kuukautta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vuodesta</a:t>
            </a:r>
            <a:r>
              <a:rPr lang="en-US" sz="1600" dirty="0">
                <a:ea typeface="+mn-lt"/>
                <a:cs typeface="+mn-lt"/>
              </a:rPr>
              <a:t>. </a:t>
            </a:r>
          </a:p>
          <a:p>
            <a:pPr lvl="1"/>
            <a:r>
              <a:rPr lang="en-US" sz="1600" dirty="0" err="1">
                <a:ea typeface="+mn-lt"/>
                <a:cs typeface="+mn-lt"/>
              </a:rPr>
              <a:t>Varsinkin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pohjoisessa</a:t>
            </a:r>
            <a:r>
              <a:rPr lang="en-US" sz="1600" dirty="0">
                <a:ea typeface="+mn-lt"/>
                <a:cs typeface="+mn-lt"/>
              </a:rPr>
              <a:t> on </a:t>
            </a:r>
            <a:r>
              <a:rPr lang="en-US" sz="1600" dirty="0" err="1">
                <a:ea typeface="+mn-lt"/>
                <a:cs typeface="+mn-lt"/>
              </a:rPr>
              <a:t>talvisin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hyvin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kylmää</a:t>
            </a:r>
            <a:endParaRPr lang="en-US" sz="1600" dirty="0">
              <a:ea typeface="+mn-lt"/>
              <a:cs typeface="+mn-lt"/>
            </a:endParaRPr>
          </a:p>
          <a:p>
            <a:r>
              <a:rPr lang="en-US" sz="2000" dirty="0" err="1">
                <a:ea typeface="+mn-lt"/>
                <a:cs typeface="+mn-lt"/>
              </a:rPr>
              <a:t>Tukholman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eteläpuolinen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Ruotsi</a:t>
            </a:r>
            <a:endParaRPr lang="en-US" sz="2000" dirty="0">
              <a:ea typeface="+mn-lt"/>
              <a:cs typeface="+mn-lt"/>
            </a:endParaRPr>
          </a:p>
          <a:p>
            <a:pPr lvl="1"/>
            <a:r>
              <a:rPr lang="en-US" sz="1600" dirty="0" err="1">
                <a:ea typeface="+mn-lt"/>
                <a:cs typeface="+mn-lt"/>
              </a:rPr>
              <a:t>vallitsee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leutotalvinen</a:t>
            </a:r>
            <a:r>
              <a:rPr lang="en-US" sz="1600" dirty="0">
                <a:ea typeface="+mn-lt"/>
                <a:cs typeface="+mn-lt"/>
              </a:rPr>
              <a:t> ja </a:t>
            </a:r>
            <a:r>
              <a:rPr lang="en-US" sz="1600" dirty="0" err="1">
                <a:ea typeface="+mn-lt"/>
                <a:cs typeface="+mn-lt"/>
              </a:rPr>
              <a:t>lämminkesäinen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ilmasto</a:t>
            </a:r>
            <a:r>
              <a:rPr lang="en-US" sz="1600" dirty="0">
                <a:ea typeface="+mn-lt"/>
                <a:cs typeface="+mn-lt"/>
              </a:rPr>
              <a:t>  </a:t>
            </a:r>
            <a:r>
              <a:rPr lang="en-US" sz="1600" dirty="0" err="1">
                <a:ea typeface="+mn-lt"/>
                <a:cs typeface="+mn-lt"/>
              </a:rPr>
              <a:t>lounaisrannikkoa</a:t>
            </a:r>
            <a:r>
              <a:rPr lang="en-US" sz="1600" dirty="0">
                <a:ea typeface="+mn-lt"/>
                <a:cs typeface="+mn-lt"/>
              </a:rPr>
              <a:t> ja </a:t>
            </a:r>
            <a:r>
              <a:rPr lang="en-US" sz="1600" dirty="0" err="1">
                <a:ea typeface="+mn-lt"/>
                <a:cs typeface="+mn-lt"/>
              </a:rPr>
              <a:t>Skånea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lukuun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ottamatta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>
              <a:cs typeface="Calibri"/>
            </a:endParaRPr>
          </a:p>
          <a:p>
            <a:pPr lvl="1"/>
            <a:r>
              <a:rPr lang="en-US" sz="1600" dirty="0">
                <a:ea typeface="+mn-lt"/>
                <a:cs typeface="+mn-lt"/>
              </a:rPr>
              <a:t> Alue on lumen </a:t>
            </a:r>
            <a:r>
              <a:rPr lang="en-US" sz="1600" err="1">
                <a:ea typeface="+mn-lt"/>
                <a:cs typeface="+mn-lt"/>
              </a:rPr>
              <a:t>peitossa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puolesta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kahteen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kuukautta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vuosittain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mutta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toisinaan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talvet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ovat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lounaistuulten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vallitessa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hyvinkin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lumettomia</a:t>
            </a:r>
            <a:r>
              <a:rPr lang="en-US" sz="1600" dirty="0">
                <a:ea typeface="+mn-lt"/>
                <a:cs typeface="+mn-lt"/>
              </a:rPr>
              <a:t>. </a:t>
            </a:r>
          </a:p>
          <a:p>
            <a:pPr lvl="1"/>
            <a:r>
              <a:rPr lang="en-US" sz="1600" dirty="0" err="1">
                <a:ea typeface="+mn-lt"/>
                <a:cs typeface="+mn-lt"/>
              </a:rPr>
              <a:t>Talvella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säät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ovat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leutoja</a:t>
            </a:r>
            <a:endParaRPr lang="en-US" sz="1600" dirty="0">
              <a:ea typeface="+mn-lt"/>
              <a:cs typeface="+mn-lt"/>
            </a:endParaRPr>
          </a:p>
          <a:p>
            <a:pPr lvl="1"/>
            <a:r>
              <a:rPr lang="en-US" sz="1600" err="1">
                <a:ea typeface="+mn-lt"/>
                <a:cs typeface="+mn-lt"/>
              </a:rPr>
              <a:t>Helteitä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esiintyy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kesäisin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säännöllisesti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toukokuulta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syyskuulle</a:t>
            </a:r>
            <a:endParaRPr lang="en-US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Miten </a:t>
            </a:r>
            <a:r>
              <a:rPr lang="en-US" sz="2000" dirty="0" err="1">
                <a:ea typeface="+mn-lt"/>
                <a:cs typeface="+mn-lt"/>
              </a:rPr>
              <a:t>lähes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kaikki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suuret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kaupungit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ovat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kartalla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sijoittuneet</a:t>
            </a:r>
            <a:r>
              <a:rPr lang="en-US" sz="2000" dirty="0">
                <a:ea typeface="+mn-lt"/>
                <a:cs typeface="+mn-lt"/>
              </a:rPr>
              <a:t>?</a:t>
            </a:r>
          </a:p>
        </p:txBody>
      </p:sp>
      <p:pic>
        <p:nvPicPr>
          <p:cNvPr id="4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EC5557C-F3DA-46D9-9683-4C9A33FAB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742" y="98786"/>
            <a:ext cx="2803047" cy="67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97D2AE-301D-4159-A07A-D1581BDC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Nähtävyyksiä Tukholmassa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007D24-D946-4CA5-89BC-4B54B660E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548467"/>
            <a:ext cx="3387105" cy="36284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 dirty="0">
                <a:ea typeface="+mn-lt"/>
                <a:cs typeface="+mn-lt"/>
              </a:rPr>
              <a:t>Vasalaivamuseo</a:t>
            </a:r>
          </a:p>
          <a:p>
            <a:pPr lvl="1"/>
            <a:r>
              <a:rPr lang="fi-FI" sz="1400" dirty="0">
                <a:ea typeface="+mn-lt"/>
                <a:cs typeface="+mn-lt"/>
                <a:hlinkClick r:id="rId2"/>
              </a:rPr>
              <a:t>https://youtu.be/MEIERxRe2jw</a:t>
            </a:r>
            <a:endParaRPr lang="fi-FI" sz="1400" dirty="0">
              <a:ea typeface="+mn-lt"/>
              <a:cs typeface="+mn-lt"/>
            </a:endParaRPr>
          </a:p>
          <a:p>
            <a:r>
              <a:rPr lang="fi-FI" sz="1800" dirty="0" err="1">
                <a:cs typeface="Calibri"/>
              </a:rPr>
              <a:t>Grönalund</a:t>
            </a:r>
          </a:p>
          <a:p>
            <a:pPr lvl="1"/>
            <a:r>
              <a:rPr lang="fi-FI" sz="1800" dirty="0">
                <a:cs typeface="Calibri"/>
              </a:rPr>
              <a:t>Huvipuisto</a:t>
            </a:r>
          </a:p>
          <a:p>
            <a:r>
              <a:rPr lang="fi-FI" sz="1800" dirty="0">
                <a:cs typeface="Calibri"/>
              </a:rPr>
              <a:t>Kuninkaanlinna</a:t>
            </a:r>
          </a:p>
          <a:p>
            <a:pPr lvl="1"/>
            <a:r>
              <a:rPr lang="fi-FI" sz="1800" dirty="0">
                <a:cs typeface="Calibri"/>
              </a:rPr>
              <a:t>Gamla Stanissa</a:t>
            </a:r>
          </a:p>
          <a:p>
            <a:r>
              <a:rPr lang="fi-FI" sz="1800" dirty="0">
                <a:cs typeface="Calibri"/>
              </a:rPr>
              <a:t>Globen</a:t>
            </a:r>
          </a:p>
          <a:p>
            <a:pPr lvl="1"/>
            <a:r>
              <a:rPr lang="fi-FI" sz="1800" dirty="0">
                <a:cs typeface="Calibri"/>
              </a:rPr>
              <a:t>Pallon mallinen areena</a:t>
            </a:r>
          </a:p>
          <a:p>
            <a:pPr marL="0" indent="0">
              <a:buNone/>
            </a:pPr>
            <a:endParaRPr lang="fi-FI" sz="1800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4" descr="Kuva, joka sisältää kohteen taivas, vesi, ulko, laiva&#10;&#10;Kuvaus luotu automaattisesti">
            <a:extLst>
              <a:ext uri="{FF2B5EF4-FFF2-40B4-BE49-F238E27FC236}">
                <a16:creationId xmlns:a16="http://schemas.microsoft.com/office/drawing/2014/main" id="{864C7459-1AD1-42A1-85BE-1B9C46B9B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2" r="20153" b="1"/>
          <a:stretch/>
        </p:blipFill>
        <p:spPr>
          <a:xfrm>
            <a:off x="5009463" y="697087"/>
            <a:ext cx="3775899" cy="291567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B6F7020C-9FB6-4EAB-95CB-0277FFFDD0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16" r="8726" b="-1"/>
          <a:stretch/>
        </p:blipFill>
        <p:spPr>
          <a:xfrm>
            <a:off x="9279639" y="799667"/>
            <a:ext cx="2438503" cy="20667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7" descr="Kuva, joka sisältää kohteen taivas, ulko, rakennus, kaupunki&#10;&#10;Kuvaus luotu automaattisesti">
            <a:extLst>
              <a:ext uri="{FF2B5EF4-FFF2-40B4-BE49-F238E27FC236}">
                <a16:creationId xmlns:a16="http://schemas.microsoft.com/office/drawing/2014/main" id="{F7B1D322-DC7C-4881-BF25-B000FFE3D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463" y="4331596"/>
            <a:ext cx="3775899" cy="20389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5" descr="Kuva, joka sisältää kohteen vesiskootteri, kuljetus, purjealus, lautta&#10;&#10;Kuvaus luotu automaattisesti">
            <a:extLst>
              <a:ext uri="{FF2B5EF4-FFF2-40B4-BE49-F238E27FC236}">
                <a16:creationId xmlns:a16="http://schemas.microsoft.com/office/drawing/2014/main" id="{DDC770E3-FEF1-4A12-95D8-FAD5DFFB8F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66" r="10878" b="3"/>
          <a:stretch/>
        </p:blipFill>
        <p:spPr>
          <a:xfrm>
            <a:off x="9279639" y="3801527"/>
            <a:ext cx="2438503" cy="245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50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532AE1-3E02-470C-B898-A0C62F2E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401DF7-4687-415B-A91D-DB43BEEBD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646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FC09D2-72D2-4174-A2DF-1017D0FEB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912" y="685800"/>
            <a:ext cx="6048935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E98A63-2886-4527-93DC-3F409333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612" y="1095152"/>
            <a:ext cx="4773616" cy="1065313"/>
          </a:xfrm>
        </p:spPr>
        <p:txBody>
          <a:bodyPr anchor="b">
            <a:normAutofit/>
          </a:bodyPr>
          <a:lstStyle/>
          <a:p>
            <a:pPr algn="ctr"/>
            <a:r>
              <a:rPr lang="fi-FI" sz="3200">
                <a:solidFill>
                  <a:schemeClr val="tx1">
                    <a:lumMod val="65000"/>
                    <a:lumOff val="35000"/>
                  </a:schemeClr>
                </a:solidFill>
                <a:cs typeface="Calibri Light"/>
              </a:rPr>
              <a:t>Postikortteja Pohjolasta</a:t>
            </a:r>
            <a:endParaRPr lang="fi-FI" sz="3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87ECA6-39D5-4130-8855-46F9A7DCF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13" y="2447337"/>
            <a:ext cx="4773616" cy="31719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  <a:hlinkClick r:id="rId2"/>
              </a:rPr>
              <a:t>https://areena.yle.fi/1-524138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https://yle.fi/aihe/artikkeli/2013/01/07/postikortteja-pohjolasta</a:t>
            </a:r>
          </a:p>
          <a:p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Kesto n. 14 min</a:t>
            </a:r>
          </a:p>
        </p:txBody>
      </p:sp>
      <p:pic>
        <p:nvPicPr>
          <p:cNvPr id="4" name="Kuva 4" descr="Kuva, joka sisältää kohteen kevyt, tumma&#10;&#10;Kuvaus luotu automaattisesti">
            <a:extLst>
              <a:ext uri="{FF2B5EF4-FFF2-40B4-BE49-F238E27FC236}">
                <a16:creationId xmlns:a16="http://schemas.microsoft.com/office/drawing/2014/main" id="{70425C3D-E35C-4345-B01F-EE2058462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706" y="685799"/>
            <a:ext cx="2743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7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273756-A0A5-4441-8FBC-07C0A90C8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cs typeface="Calibri Light"/>
              </a:rPr>
              <a:t>PORTFOLION TÄYDENNYS</a:t>
            </a:r>
            <a:endParaRPr lang="fi-FI" sz="400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814E4C-E401-4A80-97AF-533D8B435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492" y="2490436"/>
            <a:ext cx="9752127" cy="41997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200" dirty="0">
                <a:ea typeface="+mn-lt"/>
                <a:cs typeface="+mn-lt"/>
              </a:rPr>
              <a:t>Asukasluku: 10,3 miljoonaa </a:t>
            </a:r>
            <a:endParaRPr lang="fi-FI">
              <a:ea typeface="+mn-lt"/>
              <a:cs typeface="+mn-lt"/>
            </a:endParaRPr>
          </a:p>
          <a:p>
            <a:r>
              <a:rPr lang="fi-FI" sz="2200" dirty="0">
                <a:ea typeface="+mn-lt"/>
                <a:cs typeface="+mn-lt"/>
              </a:rPr>
              <a:t>pinta-ala (suhteessa Suomeen): 30% suurempi kuin Suomi, 447 430km2</a:t>
            </a:r>
            <a:endParaRPr lang="fi-FI">
              <a:cs typeface="Calibri"/>
            </a:endParaRPr>
          </a:p>
          <a:p>
            <a:r>
              <a:rPr lang="fi-FI" sz="2200" dirty="0">
                <a:ea typeface="+mn-lt"/>
                <a:cs typeface="+mn-lt"/>
              </a:rPr>
              <a:t>Pääkaupunki: Tukholma</a:t>
            </a:r>
          </a:p>
          <a:p>
            <a:r>
              <a:rPr lang="fi-FI" sz="2200" dirty="0">
                <a:ea typeface="+mn-lt"/>
                <a:cs typeface="+mn-lt"/>
              </a:rPr>
              <a:t>Valtiomuoto: kuningaskunta</a:t>
            </a:r>
          </a:p>
          <a:p>
            <a:r>
              <a:rPr lang="fi-FI" sz="2200" dirty="0">
                <a:ea typeface="+mn-lt"/>
                <a:cs typeface="+mn-lt"/>
              </a:rPr>
              <a:t>EU: kuuluu</a:t>
            </a:r>
          </a:p>
          <a:p>
            <a:r>
              <a:rPr lang="fi-FI" sz="2200" dirty="0">
                <a:ea typeface="+mn-lt"/>
                <a:cs typeface="+mn-lt"/>
              </a:rPr>
              <a:t>Viralliset kielet: ruotsi</a:t>
            </a:r>
            <a:endParaRPr lang="fi-FI" sz="2200" dirty="0"/>
          </a:p>
          <a:p>
            <a:r>
              <a:rPr lang="fi-FI" sz="2200" dirty="0">
                <a:ea typeface="+mn-lt"/>
                <a:cs typeface="+mn-lt"/>
              </a:rPr>
              <a:t>Valuutta: ruotsin kruunu</a:t>
            </a:r>
          </a:p>
          <a:p>
            <a:r>
              <a:rPr lang="fi-FI" sz="2200" dirty="0">
                <a:ea typeface="+mn-lt"/>
                <a:cs typeface="+mn-lt"/>
              </a:rPr>
              <a:t>Muuta tärkeää tietoa Ruotsista: paperiteollisuus, autoteollisuus, malmit</a:t>
            </a:r>
          </a:p>
          <a:p>
            <a:r>
              <a:rPr lang="fi-FI" sz="2200" dirty="0">
                <a:cs typeface="Calibri"/>
              </a:rPr>
              <a:t>Väritä lippu!</a:t>
            </a:r>
          </a:p>
        </p:txBody>
      </p:sp>
    </p:spTree>
    <p:extLst>
      <p:ext uri="{BB962C8B-B14F-4D97-AF65-F5344CB8AC3E}">
        <p14:creationId xmlns:p14="http://schemas.microsoft.com/office/powerpoint/2010/main" val="319490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F9CF1EA-4B54-4798-AF0E-0F846A72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PORTFOLION TÄYDENNYS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E247BD-FAE0-4569-9B96-A71F8A2E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>
                <a:cs typeface="Calibri"/>
              </a:rPr>
              <a:t>Täydennä Ruotsin karttaan pyydetyt kohdat</a:t>
            </a:r>
          </a:p>
          <a:p>
            <a:endParaRPr lang="fi-FI" dirty="0">
              <a:cs typeface="Calibri"/>
            </a:endParaRPr>
          </a:p>
          <a:p>
            <a:r>
              <a:rPr lang="fi-FI" dirty="0">
                <a:ea typeface="+mn-lt"/>
                <a:cs typeface="+mn-lt"/>
              </a:rPr>
              <a:t>Ruotsin naapurimaat: </a:t>
            </a:r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1. Suomi 2. Norja 3. Tanska</a:t>
            </a:r>
          </a:p>
          <a:p>
            <a:r>
              <a:rPr lang="fi-FI" dirty="0">
                <a:ea typeface="+mn-lt"/>
                <a:cs typeface="+mn-lt"/>
              </a:rPr>
              <a:t>Merialueet: </a:t>
            </a:r>
          </a:p>
          <a:p>
            <a:pPr marL="0" indent="0">
              <a:buNone/>
            </a:pPr>
            <a:r>
              <a:rPr lang="fi-FI" dirty="0">
                <a:ea typeface="+mn-lt"/>
                <a:cs typeface="+mn-lt"/>
              </a:rPr>
              <a:t>4. Pohjanlahti 5. Itämeri ja 6. Kattegat </a:t>
            </a:r>
            <a:endParaRPr lang="fi-FI" dirty="0"/>
          </a:p>
          <a:p>
            <a:r>
              <a:rPr lang="fi-FI" dirty="0">
                <a:ea typeface="+mn-lt"/>
                <a:cs typeface="+mn-lt"/>
              </a:rPr>
              <a:t>Järvet: 7. Mälaren, 8.Vättern ja 9. Vänern </a:t>
            </a:r>
          </a:p>
          <a:p>
            <a:r>
              <a:rPr lang="fi-FI" dirty="0">
                <a:ea typeface="+mn-lt"/>
                <a:cs typeface="+mn-lt"/>
              </a:rPr>
              <a:t>Isot kaupungit: 10. Tukholma, 11. Göteborg ja 12. Malmö  </a:t>
            </a:r>
          </a:p>
          <a:p>
            <a:r>
              <a:rPr lang="fi-FI" dirty="0">
                <a:ea typeface="+mn-lt"/>
                <a:cs typeface="+mn-lt"/>
              </a:rPr>
              <a:t>Vuoristo 13. Skandit</a:t>
            </a:r>
          </a:p>
          <a:p>
            <a:r>
              <a:rPr lang="fi-FI" dirty="0">
                <a:ea typeface="+mn-lt"/>
                <a:cs typeface="+mn-lt"/>
              </a:rPr>
              <a:t>Saaret: 14. Gotlanti 15. Öölanti </a:t>
            </a:r>
          </a:p>
        </p:txBody>
      </p:sp>
    </p:spTree>
    <p:extLst>
      <p:ext uri="{BB962C8B-B14F-4D97-AF65-F5344CB8AC3E}">
        <p14:creationId xmlns:p14="http://schemas.microsoft.com/office/powerpoint/2010/main" val="2455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440</Words>
  <Application>Microsoft Office PowerPoint</Application>
  <PresentationFormat>Laajakuva</PresentationFormat>
  <Paragraphs>88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Bodoni MT</vt:lpstr>
      <vt:lpstr>Britannic Bold</vt:lpstr>
      <vt:lpstr>Calibri</vt:lpstr>
      <vt:lpstr>Calibri Light</vt:lpstr>
      <vt:lpstr>Office-teema</vt:lpstr>
      <vt:lpstr>RUOTSI  SVERIGE</vt:lpstr>
      <vt:lpstr> Aikataulu</vt:lpstr>
      <vt:lpstr>MITÄ TIEDÄT RUOTSISTA? Vad vet du om Sverige?</vt:lpstr>
      <vt:lpstr>Vastauksia  - svaret</vt:lpstr>
      <vt:lpstr>Ruotsin pinnanmuodot ja ilmasto</vt:lpstr>
      <vt:lpstr>Nähtävyyksiä Tukholmassa</vt:lpstr>
      <vt:lpstr>Postikortteja Pohjolasta</vt:lpstr>
      <vt:lpstr>PORTFOLION TÄYDENNYS</vt:lpstr>
      <vt:lpstr>PORTFOLION TÄYDENNYS</vt:lpstr>
      <vt:lpstr>ASTRID LINDGREN</vt:lpstr>
      <vt:lpstr>EKSTRAT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Katariina jansson</dc:creator>
  <cp:lastModifiedBy>Katariina jansson</cp:lastModifiedBy>
  <cp:revision>323</cp:revision>
  <dcterms:created xsi:type="dcterms:W3CDTF">2021-10-11T15:50:26Z</dcterms:created>
  <dcterms:modified xsi:type="dcterms:W3CDTF">2024-10-13T13:37:25Z</dcterms:modified>
</cp:coreProperties>
</file>