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58" d="100"/>
          <a:sy n="58" d="100"/>
        </p:scale>
        <p:origin x="3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h.fi/download/182479_rakentavaa_vuorovaikutusta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e.int/en/web/education/competences-for-democratic-cultur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725" y="944151"/>
            <a:ext cx="10318418" cy="3473612"/>
          </a:xfrm>
        </p:spPr>
        <p:txBody>
          <a:bodyPr/>
          <a:lstStyle/>
          <a:p>
            <a:r>
              <a:rPr lang="fi-FI" sz="4400" dirty="0" smtClean="0"/>
              <a:t>POMM1002 </a:t>
            </a:r>
            <a:br>
              <a:rPr lang="fi-FI" sz="4400" dirty="0" smtClean="0"/>
            </a:br>
            <a:r>
              <a:rPr lang="fi-FI" sz="4400" dirty="0" smtClean="0"/>
              <a:t>Johdanto monialaisiin opintoihin</a:t>
            </a:r>
            <a:endParaRPr lang="fi-FI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012" y="4219460"/>
            <a:ext cx="8045373" cy="1586429"/>
          </a:xfrm>
        </p:spPr>
        <p:txBody>
          <a:bodyPr>
            <a:normAutofit/>
          </a:bodyPr>
          <a:lstStyle/>
          <a:p>
            <a:r>
              <a:rPr lang="fi-FI" dirty="0" smtClean="0"/>
              <a:t>Emma Kostiainen</a:t>
            </a:r>
          </a:p>
          <a:p>
            <a:r>
              <a:rPr lang="fi-FI" cap="none" dirty="0" smtClean="0"/>
              <a:t>emma.kostiainen@jyu.fi</a:t>
            </a:r>
          </a:p>
          <a:p>
            <a:r>
              <a:rPr lang="fi-FI" dirty="0" smtClean="0"/>
              <a:t>Kimo </a:t>
            </a:r>
            <a:r>
              <a:rPr lang="fi-FI" dirty="0" err="1" smtClean="0"/>
              <a:t>sl</a:t>
            </a:r>
            <a:r>
              <a:rPr lang="fi-FI" dirty="0" smtClean="0"/>
              <a:t> 2020</a:t>
            </a:r>
          </a:p>
          <a:p>
            <a:r>
              <a:rPr lang="fi-FI" sz="1600" dirty="0" smtClean="0"/>
              <a:t>(materiaali opettajatiimin työstämää)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52854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467" y="382385"/>
            <a:ext cx="10471533" cy="873538"/>
          </a:xfrm>
        </p:spPr>
        <p:txBody>
          <a:bodyPr>
            <a:normAutofit/>
          </a:bodyPr>
          <a:lstStyle/>
          <a:p>
            <a:r>
              <a:rPr lang="fi-FI" sz="3200" dirty="0" smtClean="0"/>
              <a:t>POM-opintokokonaisuuden (60 op) suoritettuasi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467" y="1255923"/>
            <a:ext cx="7623673" cy="5354197"/>
          </a:xfrm>
        </p:spPr>
        <p:txBody>
          <a:bodyPr>
            <a:normAutofit/>
          </a:bodyPr>
          <a:lstStyle/>
          <a:p>
            <a:r>
              <a:rPr lang="fi-FI" dirty="0" smtClean="0"/>
              <a:t>tiedostat </a:t>
            </a:r>
            <a:r>
              <a:rPr lang="fi-FI" dirty="0"/>
              <a:t>omat </a:t>
            </a:r>
            <a:r>
              <a:rPr lang="fi-FI" dirty="0" smtClean="0"/>
              <a:t>asenteesi </a:t>
            </a:r>
            <a:r>
              <a:rPr lang="fi-FI" dirty="0"/>
              <a:t>ja </a:t>
            </a:r>
            <a:r>
              <a:rPr lang="fi-FI" dirty="0" smtClean="0"/>
              <a:t>uskomuksesi </a:t>
            </a:r>
            <a:r>
              <a:rPr lang="fi-FI" dirty="0"/>
              <a:t>eri oppiaineita kohtaan ja </a:t>
            </a:r>
            <a:r>
              <a:rPr lang="fi-FI" dirty="0" smtClean="0"/>
              <a:t>kykenet </a:t>
            </a:r>
            <a:r>
              <a:rPr lang="fi-FI" dirty="0"/>
              <a:t>tarkastelemaan </a:t>
            </a:r>
            <a:r>
              <a:rPr lang="fi-FI" dirty="0" smtClean="0"/>
              <a:t>niitä </a:t>
            </a:r>
            <a:r>
              <a:rPr lang="fi-FI" dirty="0"/>
              <a:t>kriittisesti</a:t>
            </a:r>
          </a:p>
          <a:p>
            <a:r>
              <a:rPr lang="fi-FI" dirty="0" smtClean="0"/>
              <a:t>tunnistat </a:t>
            </a:r>
            <a:r>
              <a:rPr lang="fi-FI" dirty="0"/>
              <a:t>eri oppiaineiden ja niiden taustalla olevien tiedonalojen merkityksen lapsen kehityksen ja hyvinvoinnin näkökulmasta</a:t>
            </a:r>
          </a:p>
          <a:p>
            <a:r>
              <a:rPr lang="fi-FI" dirty="0" smtClean="0"/>
              <a:t>ymmärrät </a:t>
            </a:r>
            <a:r>
              <a:rPr lang="fi-FI" dirty="0" err="1"/>
              <a:t>oppijoiden</a:t>
            </a:r>
            <a:r>
              <a:rPr lang="fi-FI" dirty="0"/>
              <a:t> ja oppijaryhmien moninaisuuden merkityksen oppimisen ohjaamisessa</a:t>
            </a:r>
          </a:p>
          <a:p>
            <a:r>
              <a:rPr lang="fi-FI" dirty="0" smtClean="0"/>
              <a:t>tunnistat </a:t>
            </a:r>
            <a:r>
              <a:rPr lang="fi-FI" dirty="0"/>
              <a:t>oppiaineiden erityisluonteen ja </a:t>
            </a:r>
            <a:r>
              <a:rPr lang="fi-FI" dirty="0" smtClean="0"/>
              <a:t>osaat </a:t>
            </a:r>
            <a:r>
              <a:rPr lang="fi-FI" dirty="0"/>
              <a:t>tarkastella sitä yli oppiainerajojen</a:t>
            </a:r>
          </a:p>
          <a:p>
            <a:r>
              <a:rPr lang="fi-FI" dirty="0" smtClean="0"/>
              <a:t>osaat </a:t>
            </a:r>
            <a:r>
              <a:rPr lang="fi-FI" dirty="0"/>
              <a:t>eritellä oppiaineiden pedagogista kulttuuria sekä oppiainekirjoon liittyviä ideologisia ja poliittisia sidoksia</a:t>
            </a:r>
          </a:p>
          <a:p>
            <a:r>
              <a:rPr lang="fi-FI" dirty="0" smtClean="0"/>
              <a:t>osaat </a:t>
            </a:r>
            <a:r>
              <a:rPr lang="fi-FI" dirty="0"/>
              <a:t>suunnitella opetusta sekä ohjata ja arvioida oppimista eri oppiaineissa ja monialaisissa oppimiskokonaisuuksissa luokilla 1–6 </a:t>
            </a:r>
            <a:r>
              <a:rPr lang="fi-FI" dirty="0" smtClean="0"/>
              <a:t>sekä</a:t>
            </a:r>
            <a:r>
              <a:rPr lang="fi-FI" dirty="0"/>
              <a:t> </a:t>
            </a:r>
            <a:r>
              <a:rPr lang="fi-FI" dirty="0" smtClean="0"/>
              <a:t>esiopetuksessa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smtClean="0"/>
              <a:t>					(JY, OKL OPS 2020-2023)</a:t>
            </a:r>
            <a:endParaRPr lang="fi-FI" dirty="0"/>
          </a:p>
        </p:txBody>
      </p:sp>
      <p:pic>
        <p:nvPicPr>
          <p:cNvPr id="4" name="Picture 3" descr="Background Black Coffee Breakfast · Free photo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40" y="2129461"/>
            <a:ext cx="3205908" cy="2872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017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208" y="291947"/>
            <a:ext cx="10178322" cy="1492132"/>
          </a:xfrm>
        </p:spPr>
        <p:txBody>
          <a:bodyPr>
            <a:normAutofit/>
          </a:bodyPr>
          <a:lstStyle/>
          <a:p>
            <a:r>
              <a:rPr lang="fi-FI" sz="3600" dirty="0" smtClean="0"/>
              <a:t>POMM1002 Johdatus monialaisiin opintoihin opintojakson (3 op) suoritettuasi</a:t>
            </a:r>
            <a:endParaRPr lang="fi-F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251" y="1480978"/>
            <a:ext cx="10448235" cy="4691536"/>
          </a:xfrm>
        </p:spPr>
        <p:txBody>
          <a:bodyPr/>
          <a:lstStyle/>
          <a:p>
            <a:r>
              <a:rPr lang="fi-FI" dirty="0" smtClean="0"/>
              <a:t>tunnistat </a:t>
            </a:r>
            <a:r>
              <a:rPr lang="fi-FI" dirty="0"/>
              <a:t>oppiaineita kohtaan </a:t>
            </a:r>
            <a:r>
              <a:rPr lang="fi-FI" dirty="0" smtClean="0"/>
              <a:t>omaksumiasi </a:t>
            </a:r>
            <a:r>
              <a:rPr lang="fi-FI" dirty="0"/>
              <a:t>asenteita ja valmiuksia</a:t>
            </a:r>
          </a:p>
          <a:p>
            <a:r>
              <a:rPr lang="fi-FI" dirty="0" smtClean="0"/>
              <a:t>tunnistat </a:t>
            </a:r>
            <a:r>
              <a:rPr lang="fi-FI" dirty="0"/>
              <a:t>perusopetuksen opetussuunnitelman perusteiden linjauksia sekä oppiaineiden pedagogiikkaan liittyviä erilaisia valintoja, jotka voivat olla esimerkiksi ideologisia ja poliittisia</a:t>
            </a:r>
          </a:p>
          <a:p>
            <a:r>
              <a:rPr lang="fi-FI" dirty="0" smtClean="0"/>
              <a:t>hahmotat </a:t>
            </a:r>
            <a:r>
              <a:rPr lang="fi-FI" dirty="0"/>
              <a:t>oppiaineiden ominaispiirteitä ja yhtäläisyyksiä </a:t>
            </a:r>
            <a:r>
              <a:rPr lang="fi-FI" dirty="0" err="1"/>
              <a:t>geneeristen</a:t>
            </a:r>
            <a:r>
              <a:rPr lang="fi-FI" dirty="0"/>
              <a:t> taitojen kehittämisessä ja monialaisten oppimiskokonaisuuksien suunnittelussa, toteuttamisessa ja arvioinnissa</a:t>
            </a:r>
          </a:p>
          <a:p>
            <a:r>
              <a:rPr lang="fi-FI" dirty="0" smtClean="0"/>
              <a:t>tiedostat </a:t>
            </a:r>
            <a:r>
              <a:rPr lang="fi-FI" dirty="0"/>
              <a:t>aistihavaintojen, toiminnan ja oppimistapojen sekä oppimisen ympäristöjen merkityksen oppimisessa</a:t>
            </a:r>
          </a:p>
          <a:p>
            <a:r>
              <a:rPr lang="fi-FI" dirty="0" smtClean="0"/>
              <a:t>osaat </a:t>
            </a:r>
            <a:r>
              <a:rPr lang="fi-FI" dirty="0"/>
              <a:t>eritellä ajatteluaan sekä vahvuuksiaan ja kehittymistarpeitaan opettajuuden ydinosaamisalueiden näkökulmasta.</a:t>
            </a:r>
          </a:p>
          <a:p>
            <a:endParaRPr lang="fi-FI" dirty="0"/>
          </a:p>
        </p:txBody>
      </p:sp>
      <p:pic>
        <p:nvPicPr>
          <p:cNvPr id="4" name="Picture 3" descr="A View From Serenity Acres: BORROWING TROUB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705" y="4545319"/>
            <a:ext cx="2928395" cy="2312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706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Luvassa siis…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26" y="1536854"/>
            <a:ext cx="5433469" cy="5130164"/>
          </a:xfrm>
        </p:spPr>
        <p:txBody>
          <a:bodyPr>
            <a:normAutofit/>
          </a:bodyPr>
          <a:lstStyle/>
          <a:p>
            <a:r>
              <a:rPr lang="fi-FI" dirty="0" smtClean="0"/>
              <a:t>… suomalaisen koulun tutkimista</a:t>
            </a:r>
          </a:p>
          <a:p>
            <a:r>
              <a:rPr lang="fi-FI" dirty="0" smtClean="0"/>
              <a:t>… kasvatustyön eettisyyden pohdintaa</a:t>
            </a:r>
          </a:p>
          <a:p>
            <a:r>
              <a:rPr lang="fi-FI" dirty="0" smtClean="0"/>
              <a:t>… ilmiölähtöisen opetuksen ja oppimisen</a:t>
            </a:r>
          </a:p>
          <a:p>
            <a:pPr marL="0" indent="0">
              <a:buNone/>
            </a:pPr>
            <a:r>
              <a:rPr lang="fi-FI" dirty="0" smtClean="0"/>
              <a:t> tarkastelua</a:t>
            </a:r>
          </a:p>
          <a:p>
            <a:r>
              <a:rPr lang="fi-FI" dirty="0" smtClean="0"/>
              <a:t>… uusien kulttuurielämysten kokemista</a:t>
            </a:r>
          </a:p>
          <a:p>
            <a:r>
              <a:rPr lang="fi-FI" dirty="0" smtClean="0"/>
              <a:t>… kielitietoisen ja monikielisen koulun tutkimista</a:t>
            </a:r>
          </a:p>
          <a:p>
            <a:r>
              <a:rPr lang="fi-FI" dirty="0" smtClean="0"/>
              <a:t>… </a:t>
            </a:r>
            <a:r>
              <a:rPr lang="fi-FI" dirty="0" err="1" smtClean="0"/>
              <a:t>esi</a:t>
            </a:r>
            <a:r>
              <a:rPr lang="fi-FI" dirty="0" smtClean="0"/>
              <a:t>- ja alkuopetuksen tarkastelua</a:t>
            </a:r>
          </a:p>
          <a:p>
            <a:r>
              <a:rPr lang="fi-FI" dirty="0" smtClean="0"/>
              <a:t>… tiedonkäsitysten puntarointia</a:t>
            </a:r>
          </a:p>
          <a:p>
            <a:r>
              <a:rPr lang="fi-FI" dirty="0" smtClean="0"/>
              <a:t>… hyvinvoinnin merkityksen pohtimista</a:t>
            </a:r>
            <a:endParaRPr lang="fi-FI" dirty="0"/>
          </a:p>
        </p:txBody>
      </p:sp>
      <p:pic>
        <p:nvPicPr>
          <p:cNvPr id="4" name="Picture 3" descr="How can freedom of expression and undistorted competit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42" y="1874517"/>
            <a:ext cx="5069712" cy="397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205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ife's Charmed Life: Movie: Up (Life Lessons Learned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8" y="143219"/>
            <a:ext cx="10569422" cy="6413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98293" y="4350632"/>
            <a:ext cx="5152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</a:rPr>
              <a:t>Aikataulu ja itsenäiset tehtävät </a:t>
            </a:r>
            <a:endParaRPr lang="fi-FI" sz="2400" b="1" dirty="0" smtClean="0">
              <a:solidFill>
                <a:schemeClr val="bg1"/>
              </a:solidFill>
            </a:endParaRPr>
          </a:p>
          <a:p>
            <a:r>
              <a:rPr lang="fi-FI" sz="2400" b="1" dirty="0" smtClean="0">
                <a:solidFill>
                  <a:schemeClr val="bg1"/>
                </a:solidFill>
              </a:rPr>
              <a:t>-&gt; ks. </a:t>
            </a:r>
            <a:r>
              <a:rPr lang="fi-FI" sz="2400" b="1" dirty="0">
                <a:solidFill>
                  <a:schemeClr val="bg1"/>
                </a:solidFill>
              </a:rPr>
              <a:t>o</a:t>
            </a:r>
            <a:r>
              <a:rPr lang="fi-FI" sz="2400" b="1" dirty="0" smtClean="0">
                <a:solidFill>
                  <a:schemeClr val="bg1"/>
                </a:solidFill>
              </a:rPr>
              <a:t>pintojakson Peda.net-sivulla</a:t>
            </a:r>
            <a:endParaRPr lang="fi-FI" sz="2400" b="1" dirty="0">
              <a:solidFill>
                <a:schemeClr val="bg1"/>
              </a:solidFill>
            </a:endParaRPr>
          </a:p>
          <a:p>
            <a:endParaRPr lang="fi-FI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4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Matin luennoilla…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/>
              <a:t>1 = minuun osui ja upposi…</a:t>
            </a:r>
          </a:p>
          <a:p>
            <a:pPr marL="0" indent="0">
              <a:buNone/>
            </a:pPr>
            <a:r>
              <a:rPr lang="fi-FI" sz="2800" dirty="0" smtClean="0"/>
              <a:t>2 = oivalsin…</a:t>
            </a:r>
          </a:p>
          <a:p>
            <a:pPr marL="0" indent="0">
              <a:buNone/>
            </a:pPr>
            <a:r>
              <a:rPr lang="fi-FI" sz="2800" dirty="0" smtClean="0"/>
              <a:t>3 = olisin toivonut enemmän aikaa, olisin halunnut kuulla lisää…</a:t>
            </a:r>
          </a:p>
          <a:p>
            <a:pPr marL="0" indent="0">
              <a:buNone/>
            </a:pPr>
            <a:r>
              <a:rPr lang="fi-FI" sz="2800" dirty="0" smtClean="0"/>
              <a:t>4 = kotiin viemisinä luennolta on se, että…</a:t>
            </a:r>
          </a:p>
          <a:p>
            <a:pPr marL="0" indent="0">
              <a:buNone/>
            </a:pPr>
            <a:r>
              <a:rPr lang="fi-FI" sz="2800" dirty="0" smtClean="0"/>
              <a:t>5 = tämä puudutti…</a:t>
            </a:r>
          </a:p>
          <a:p>
            <a:pPr marL="0" indent="0">
              <a:buNone/>
            </a:pPr>
            <a:r>
              <a:rPr lang="fi-FI" sz="2800" dirty="0" smtClean="0"/>
              <a:t>6 = vapaa sana</a:t>
            </a:r>
            <a:endParaRPr lang="fi-FI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741" y="517794"/>
            <a:ext cx="3692143" cy="219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730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463" y="2440236"/>
            <a:ext cx="8846544" cy="42910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3552" y="150149"/>
            <a:ext cx="107304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Euroopan neuvosto on määritellyt 20 kompetenssia, jotka ovat demokratian ja sen kehittämisen perusta. </a:t>
            </a:r>
            <a:endParaRPr lang="fi-FI" dirty="0" smtClean="0"/>
          </a:p>
          <a:p>
            <a:r>
              <a:rPr lang="fi-FI" dirty="0" smtClean="0"/>
              <a:t>Pohtikaa </a:t>
            </a:r>
            <a:r>
              <a:rPr lang="fi-FI" dirty="0"/>
              <a:t>kahdella ensimmäisellä luennolla esitettyjä asioita vasten, mitkä kompetenssit kaipaavat eniten kehittämistä </a:t>
            </a:r>
            <a:r>
              <a:rPr lang="fi-FI" dirty="0" smtClean="0"/>
              <a:t>suomalaisessa </a:t>
            </a:r>
            <a:r>
              <a:rPr lang="fi-FI" dirty="0"/>
              <a:t>koulussa (valitkaa kaikista neljästä laatikosta yksi). Millaisia muutoksia kehittäminen </a:t>
            </a:r>
            <a:r>
              <a:rPr lang="fi-FI" dirty="0" smtClean="0"/>
              <a:t>koululta edellyttää</a:t>
            </a:r>
            <a:r>
              <a:rPr lang="fi-FI" dirty="0"/>
              <a:t>?</a:t>
            </a:r>
          </a:p>
          <a:p>
            <a:r>
              <a:rPr lang="fi-FI" dirty="0"/>
              <a:t>Lue lisää: </a:t>
            </a:r>
          </a:p>
          <a:p>
            <a:r>
              <a:rPr lang="fi-FI" dirty="0"/>
              <a:t>• </a:t>
            </a:r>
            <a:r>
              <a:rPr lang="fi-FI" dirty="0">
                <a:hlinkClick r:id="rId3"/>
              </a:rPr>
              <a:t>http://</a:t>
            </a:r>
            <a:r>
              <a:rPr lang="fi-FI" dirty="0" smtClean="0">
                <a:hlinkClick r:id="rId3"/>
              </a:rPr>
              <a:t>www.oph.fi/download/182479_rakentavaa_vuorovaikutusta.pdf</a:t>
            </a:r>
            <a:endParaRPr lang="fi-FI" dirty="0" smtClean="0"/>
          </a:p>
          <a:p>
            <a:r>
              <a:rPr lang="fi-FI" dirty="0" smtClean="0"/>
              <a:t>• </a:t>
            </a:r>
            <a:r>
              <a:rPr lang="fi-FI" dirty="0">
                <a:hlinkClick r:id="rId4"/>
              </a:rPr>
              <a:t>https://</a:t>
            </a:r>
            <a:r>
              <a:rPr lang="fi-FI" dirty="0" smtClean="0">
                <a:hlinkClick r:id="rId4"/>
              </a:rPr>
              <a:t>www.coe.int/en/web/education/competences-for-democratic-culture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9261491" y="3816574"/>
            <a:ext cx="3676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solidFill>
                  <a:srgbClr val="FF0000"/>
                </a:solidFill>
              </a:rPr>
              <a:t>Vink</a:t>
            </a:r>
            <a:r>
              <a:rPr lang="fi-FI" dirty="0" smtClean="0">
                <a:solidFill>
                  <a:srgbClr val="FF0000"/>
                </a:solidFill>
              </a:rPr>
              <a:t>: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Nämä teemat ja pohdinnat kannattaa 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hyödyntää </a:t>
            </a:r>
            <a:r>
              <a:rPr lang="fi-FI" dirty="0" err="1" smtClean="0">
                <a:solidFill>
                  <a:srgbClr val="FF0000"/>
                </a:solidFill>
              </a:rPr>
              <a:t>PROpeen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1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Seuraavalle pienryhmäkerralle</a:t>
            </a:r>
            <a:endParaRPr lang="fi-FI" dirty="0"/>
          </a:p>
        </p:txBody>
      </p:sp>
      <p:pic>
        <p:nvPicPr>
          <p:cNvPr id="4" name="Picture 3" descr="A Wife's Charmed Life: Movie: Up (Life Lessons Learned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94" y="1029478"/>
            <a:ext cx="10058400" cy="582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88125" y="3778786"/>
            <a:ext cx="55732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</a:rPr>
              <a:t>Perehdy opintojakson arviointiin </a:t>
            </a:r>
            <a:r>
              <a:rPr lang="fi-FI" sz="2400" b="1" dirty="0" smtClean="0">
                <a:solidFill>
                  <a:schemeClr val="bg1"/>
                </a:solidFill>
              </a:rPr>
              <a:t>&amp;</a:t>
            </a:r>
          </a:p>
          <a:p>
            <a:r>
              <a:rPr lang="fi-FI" sz="2400" b="1" dirty="0" smtClean="0">
                <a:solidFill>
                  <a:schemeClr val="bg1"/>
                </a:solidFill>
              </a:rPr>
              <a:t> arviointikriteereihin</a:t>
            </a:r>
          </a:p>
          <a:p>
            <a:r>
              <a:rPr lang="fi-FI" sz="2400" b="1" dirty="0" smtClean="0">
                <a:solidFill>
                  <a:schemeClr val="bg1"/>
                </a:solidFill>
              </a:rPr>
              <a:t>(</a:t>
            </a:r>
            <a:r>
              <a:rPr lang="fi-FI" sz="2400" b="1" dirty="0">
                <a:solidFill>
                  <a:schemeClr val="bg1"/>
                </a:solidFill>
              </a:rPr>
              <a:t>löytyy opintojakson Peda.net-sivulta)</a:t>
            </a:r>
          </a:p>
          <a:p>
            <a:endParaRPr lang="fi-FI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4627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70</TotalTime>
  <Words>352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Impact</vt:lpstr>
      <vt:lpstr>Badge</vt:lpstr>
      <vt:lpstr>POMM1002  Johdanto monialaisiin opintoihin</vt:lpstr>
      <vt:lpstr>POM-opintokokonaisuuden (60 op) suoritettuasi</vt:lpstr>
      <vt:lpstr>POMM1002 Johdatus monialaisiin opintoihin opintojakson (3 op) suoritettuasi</vt:lpstr>
      <vt:lpstr>Luvassa siis…</vt:lpstr>
      <vt:lpstr>PowerPoint Presentation</vt:lpstr>
      <vt:lpstr>Matin luennoilla…</vt:lpstr>
      <vt:lpstr>PowerPoint Presentation</vt:lpstr>
      <vt:lpstr>Seuraavalle pienryhmäkerralle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POMM1002  Johdanto monialaisiin opintoihin</dc:title>
  <dc:creator>Kostiainen, Emma</dc:creator>
  <cp:lastModifiedBy>Kostiainen, Emma</cp:lastModifiedBy>
  <cp:revision>13</cp:revision>
  <dcterms:created xsi:type="dcterms:W3CDTF">2020-09-08T07:50:41Z</dcterms:created>
  <dcterms:modified xsi:type="dcterms:W3CDTF">2020-09-08T09:01:05Z</dcterms:modified>
</cp:coreProperties>
</file>