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160000" cy="160401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992" y="-150"/>
      </p:cViewPr>
      <p:guideLst>
        <p:guide orient="horz" pos="5052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62000" y="4982831"/>
            <a:ext cx="8636000" cy="34382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9089390"/>
            <a:ext cx="7112000" cy="4099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87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648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66000" y="642351"/>
            <a:ext cx="2286000" cy="1368606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8001" y="642351"/>
            <a:ext cx="6688667" cy="1368606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32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58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2570" y="10307253"/>
            <a:ext cx="8636000" cy="31857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02570" y="6798480"/>
            <a:ext cx="8636000" cy="350877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26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08000" y="3742693"/>
            <a:ext cx="4487333" cy="1058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64667" y="3742693"/>
            <a:ext cx="4487333" cy="1058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359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8000" y="3590459"/>
            <a:ext cx="4489098" cy="1496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8000" y="5086791"/>
            <a:ext cx="4489098" cy="9241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161141" y="3590459"/>
            <a:ext cx="4490861" cy="1496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161141" y="5086791"/>
            <a:ext cx="4490861" cy="9241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7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5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95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8001" y="638634"/>
            <a:ext cx="3342570" cy="27179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72278" y="638637"/>
            <a:ext cx="5679722" cy="136897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08001" y="3356543"/>
            <a:ext cx="3342570" cy="10971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98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91431" y="11228070"/>
            <a:ext cx="6096000" cy="1325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91431" y="1433213"/>
            <a:ext cx="6096000" cy="96240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91431" y="12553607"/>
            <a:ext cx="6096000" cy="1882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59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8000" y="642348"/>
            <a:ext cx="9144000" cy="2673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8000" y="3742693"/>
            <a:ext cx="9144000" cy="1058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8001" y="14866800"/>
            <a:ext cx="2370667" cy="853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7D3C4-7D97-4A4C-89DE-A100EED9D9A0}" type="datetimeFigureOut">
              <a:rPr lang="fi-FI" smtClean="0"/>
              <a:t>2.4.2020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71335" y="14866800"/>
            <a:ext cx="3217333" cy="853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281334" y="14866800"/>
            <a:ext cx="2370667" cy="853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541B6-47A7-405D-8477-FF5485A662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4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31800" y="127000"/>
            <a:ext cx="8940800" cy="255653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600" b="1" smtClean="0">
                <a:solidFill>
                  <a:srgbClr val="000000"/>
                </a:solidFill>
                <a:latin typeface="Arial - 22"/>
              </a:rPr>
              <a:t>KESKIAIKA</a:t>
            </a:r>
          </a:p>
          <a:p>
            <a:endParaRPr lang="fi-FI" sz="1600" b="1" smtClean="0">
              <a:solidFill>
                <a:srgbClr val="000000"/>
              </a:solidFill>
              <a:latin typeface="Arial - 22"/>
            </a:endParaRPr>
          </a:p>
          <a:p>
            <a:r>
              <a:rPr lang="fi-FI" sz="1600" b="1" smtClean="0">
                <a:solidFill>
                  <a:srgbClr val="000000"/>
                </a:solidFill>
                <a:latin typeface="Arial - 22"/>
              </a:rPr>
              <a:t>KIRKKOARKKITEHTUURI</a:t>
            </a:r>
          </a:p>
          <a:p>
            <a:endParaRPr lang="fi-FI" sz="1600" b="1" smtClean="0">
              <a:solidFill>
                <a:srgbClr val="000000"/>
              </a:solidFill>
              <a:latin typeface="Arial - 22"/>
            </a:endParaRPr>
          </a:p>
          <a:p>
            <a:r>
              <a:rPr lang="fi-FI" sz="1600" b="1" smtClean="0">
                <a:solidFill>
                  <a:srgbClr val="000000"/>
                </a:solidFill>
                <a:latin typeface="Arial - 22"/>
              </a:rPr>
              <a:t>1</a:t>
            </a:r>
            <a:r>
              <a:rPr lang="fi-FI" sz="1500" u="sng" smtClean="0">
                <a:solidFill>
                  <a:srgbClr val="000000"/>
                </a:solidFill>
                <a:latin typeface="Arial - 20"/>
              </a:rPr>
              <a:t>) varhainen tyyli ja bysanttilainen tyyli</a:t>
            </a:r>
            <a:r>
              <a:rPr lang="fi-FI" sz="1500" smtClean="0">
                <a:solidFill>
                  <a:srgbClr val="000000"/>
                </a:solidFill>
                <a:latin typeface="Arial - 20"/>
              </a:rPr>
              <a:t> 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varhainen kirkko sai mallinsa roomalaisista julkisista rakennuksista, basilikoista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pohjaltaan suorakaiteen muotoisia ja sisätila oli jaettu pylväsrivien laivoihin, puolipyöreässä apsiksessa alttari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marmorilattiat, pylväät ja värikkäät mosaiikit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bysanttilaisessa kirkkorakennuksessa tyypillistä keskuskupoli ja värikkäät mosaiikit</a:t>
            </a:r>
            <a:endParaRPr lang="fi-FI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3" name="Kuva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797300"/>
            <a:ext cx="4638040" cy="34533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Kuva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816350"/>
            <a:ext cx="4737608" cy="34174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780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62000" y="279400"/>
            <a:ext cx="4241800" cy="12464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500" u="sng" smtClean="0">
                <a:solidFill>
                  <a:srgbClr val="000000"/>
                </a:solidFill>
                <a:latin typeface="Arial - 20"/>
              </a:rPr>
              <a:t>3) goottilainen tyyli 1100-1200-l</a:t>
            </a:r>
          </a:p>
          <a:p>
            <a:r>
              <a:rPr lang="fi-FI" sz="1500" u="sng" smtClean="0">
                <a:solidFill>
                  <a:srgbClr val="000000"/>
                </a:solidFill>
                <a:latin typeface="Arial - 20"/>
              </a:rPr>
              <a:t>-</a:t>
            </a:r>
            <a:r>
              <a:rPr lang="fi-FI" sz="1500" smtClean="0">
                <a:solidFill>
                  <a:srgbClr val="000000"/>
                </a:solidFill>
                <a:latin typeface="Arial - 20"/>
              </a:rPr>
              <a:t> korkeutta ja valoa lisää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holvikaaret suippokärkisiä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lasimaalaukset ikkunoissa</a:t>
            </a:r>
          </a:p>
          <a:p>
            <a:r>
              <a:rPr lang="fi-FI" sz="1500" smtClean="0">
                <a:solidFill>
                  <a:srgbClr val="000000"/>
                </a:solidFill>
                <a:latin typeface="Arial - 20"/>
              </a:rPr>
              <a:t>- veistoksia ja koristelua runsaasti</a:t>
            </a:r>
            <a:endParaRPr lang="fi-FI" sz="1500">
              <a:solidFill>
                <a:srgbClr val="000000"/>
              </a:solidFill>
              <a:latin typeface="Arial - 20"/>
            </a:endParaRPr>
          </a:p>
        </p:txBody>
      </p:sp>
      <p:pic>
        <p:nvPicPr>
          <p:cNvPr id="3" name="Kuva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6" y="2171700"/>
            <a:ext cx="5815584" cy="3850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1947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57" y="469900"/>
            <a:ext cx="6583172" cy="4367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2232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6773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0354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4000" y="1524000"/>
            <a:ext cx="10160000" cy="6773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7156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546100"/>
            <a:ext cx="7480300" cy="6451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8659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419100"/>
            <a:ext cx="10160000" cy="6773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3602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35100" y="3136900"/>
            <a:ext cx="10160000" cy="6773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0991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152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0642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2400"/>
            <a:ext cx="7855712" cy="71318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0537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127000"/>
            <a:ext cx="10160000" cy="6773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8086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8271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-762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3174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3978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4412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35000" y="215900"/>
            <a:ext cx="62992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i-FI" sz="1400" u="sng" smtClean="0">
                <a:solidFill>
                  <a:srgbClr val="000000"/>
                </a:solidFill>
                <a:latin typeface="Arial - 19"/>
              </a:rPr>
              <a:t>2) romaaninen tyyli 1000-luvulla</a:t>
            </a:r>
          </a:p>
          <a:p>
            <a:r>
              <a:rPr lang="fi-FI" sz="1400" u="sng" smtClean="0">
                <a:solidFill>
                  <a:srgbClr val="000000"/>
                </a:solidFill>
                <a:latin typeface="Arial - 19"/>
              </a:rPr>
              <a:t>-</a:t>
            </a:r>
            <a:r>
              <a:rPr lang="fi-FI" sz="1400" smtClean="0">
                <a:solidFill>
                  <a:srgbClr val="000000"/>
                </a:solidFill>
                <a:latin typeface="Arial - 19"/>
              </a:rPr>
              <a:t> suuret kirkot</a:t>
            </a:r>
          </a:p>
          <a:p>
            <a:r>
              <a:rPr lang="fi-FI" sz="1400" smtClean="0">
                <a:solidFill>
                  <a:srgbClr val="000000"/>
                </a:solidFill>
                <a:latin typeface="Arial - 19"/>
              </a:rPr>
              <a:t>- puurakenteet korvattiin kivellä</a:t>
            </a:r>
          </a:p>
          <a:p>
            <a:r>
              <a:rPr lang="fi-FI" sz="1400" smtClean="0">
                <a:solidFill>
                  <a:srgbClr val="000000"/>
                </a:solidFill>
                <a:latin typeface="Arial - 19"/>
              </a:rPr>
              <a:t>- holvikaaret puoliympyrän muotoisia</a:t>
            </a:r>
          </a:p>
          <a:p>
            <a:r>
              <a:rPr lang="fi-FI" sz="1400" smtClean="0">
                <a:solidFill>
                  <a:srgbClr val="000000"/>
                </a:solidFill>
                <a:latin typeface="Arial - 19"/>
              </a:rPr>
              <a:t>- ikkunoita vähän, samoin koristeita ja veistoksia</a:t>
            </a:r>
          </a:p>
          <a:p>
            <a:r>
              <a:rPr lang="fi-FI" sz="1400" smtClean="0">
                <a:solidFill>
                  <a:srgbClr val="000000"/>
                </a:solidFill>
                <a:latin typeface="Arial - 19"/>
              </a:rPr>
              <a:t>- tornit ja jyhkeä ulkomuoto toivat ulkonaista suuruutta</a:t>
            </a:r>
            <a:endParaRPr lang="fi-FI" sz="1400">
              <a:solidFill>
                <a:srgbClr val="000000"/>
              </a:solidFill>
              <a:latin typeface="Arial - 19"/>
            </a:endParaRPr>
          </a:p>
        </p:txBody>
      </p:sp>
      <p:pic>
        <p:nvPicPr>
          <p:cNvPr id="3" name="Kuva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095500"/>
            <a:ext cx="5677916" cy="42805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7686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-12700"/>
            <a:ext cx="98679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537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3200"/>
            <a:ext cx="5715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8183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41300"/>
            <a:ext cx="2794000" cy="3822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Kuva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5750"/>
            <a:ext cx="4578223" cy="3570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3909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Mukautettu</PresentationFormat>
  <Paragraphs>20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Arial - 22</vt:lpstr>
      <vt:lpstr>Arial - 20</vt:lpstr>
      <vt:lpstr>Arial - 19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Heikki Jokinen</dc:creator>
  <cp:lastModifiedBy>Heikki Jokinen</cp:lastModifiedBy>
  <cp:revision>1</cp:revision>
  <dcterms:created xsi:type="dcterms:W3CDTF">2020-04-02T15:17:37Z</dcterms:created>
  <dcterms:modified xsi:type="dcterms:W3CDTF">2020-04-02T15:17:44Z</dcterms:modified>
</cp:coreProperties>
</file>