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notesMasterIdLst>
    <p:notesMasterId r:id="rId20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9144000" cy="6858000" type="screen4x3"/>
  <p:notesSz cx="6805613" cy="99441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9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fi-FI"/>
              <a:t>Napsauta muokataksesi muistiinpanojen muotoilua</a:t>
            </a:r>
            <a:endParaRPr/>
          </a:p>
        </p:txBody>
      </p:sp>
      <p:sp>
        <p:nvSpPr>
          <p:cNvPr id="119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fi-FI"/>
              <a:t>&lt;ylätunniste&gt;</a:t>
            </a:r>
            <a:endParaRPr/>
          </a:p>
        </p:txBody>
      </p:sp>
      <p:sp>
        <p:nvSpPr>
          <p:cNvPr id="120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wrap="none" lIns="0" tIns="0" rIns="0" bIns="0"/>
          <a:lstStyle/>
          <a:p>
            <a:pPr algn="r"/>
            <a:r>
              <a:rPr lang="fi-FI"/>
              <a:t>&lt;päivämäärä/kellonaika&gt;</a:t>
            </a:r>
            <a:endParaRPr/>
          </a:p>
        </p:txBody>
      </p:sp>
      <p:sp>
        <p:nvSpPr>
          <p:cNvPr id="121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wrap="none" lIns="0" tIns="0" rIns="0" bIns="0" anchor="b"/>
          <a:lstStyle/>
          <a:p>
            <a:r>
              <a:rPr lang="fi-FI"/>
              <a:t>&lt;alatunniste&gt;</a:t>
            </a:r>
            <a:endParaRPr/>
          </a:p>
        </p:txBody>
      </p:sp>
      <p:sp>
        <p:nvSpPr>
          <p:cNvPr id="122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wrap="none" lIns="0" tIns="0" rIns="0" bIns="0" anchor="b"/>
          <a:lstStyle/>
          <a:p>
            <a:pPr algn="r"/>
            <a:fld id="{CFC63993-CC7F-4BFF-85CC-97BDFED2B581}" type="slidenum">
              <a:rPr lang="fi-FI"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body"/>
          </p:nvPr>
        </p:nvSpPr>
        <p:spPr>
          <a:xfrm>
            <a:off x="680400" y="4723560"/>
            <a:ext cx="5444280" cy="44744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8" name="TextShape 2"/>
          <p:cNvSpPr txBox="1"/>
          <p:nvPr/>
        </p:nvSpPr>
        <p:spPr>
          <a:xfrm>
            <a:off x="3854880" y="9445320"/>
            <a:ext cx="2948760" cy="496800"/>
          </a:xfrm>
          <a:prstGeom prst="rect">
            <a:avLst/>
          </a:prstGeom>
        </p:spPr>
        <p:txBody>
          <a:bodyPr anchor="b"/>
          <a:lstStyle/>
          <a:p>
            <a:pPr algn="r">
              <a:lnSpc>
                <a:spcPct val="100000"/>
              </a:lnSpc>
            </a:pPr>
            <a:fld id="{E7662182-CC9E-48AC-A64C-426DF13DD4D3}" type="slidenum">
              <a:rPr lang="fi-FI" sz="1200">
                <a:solidFill>
                  <a:srgbClr val="000000"/>
                </a:solidFill>
                <a:latin typeface="Calibri"/>
                <a:ea typeface="Calibri"/>
              </a:rPr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37" name="Kuva 36"/>
          <p:cNvPicPr/>
          <p:nvPr/>
        </p:nvPicPr>
        <p:blipFill>
          <a:blip r:embed="rId2"/>
          <a:stretch>
            <a:fillRect/>
          </a:stretch>
        </p:blipFill>
        <p:spPr>
          <a:xfrm>
            <a:off x="5328720" y="3963240"/>
            <a:ext cx="2704680" cy="2158200"/>
          </a:xfrm>
          <a:prstGeom prst="rect">
            <a:avLst/>
          </a:prstGeom>
          <a:ln>
            <a:noFill/>
          </a:ln>
        </p:spPr>
      </p:pic>
      <p:pic>
        <p:nvPicPr>
          <p:cNvPr id="38" name="Kuva 37"/>
          <p:cNvPicPr/>
          <p:nvPr/>
        </p:nvPicPr>
        <p:blipFill>
          <a:blip r:embed="rId2"/>
          <a:stretch>
            <a:fillRect/>
          </a:stretch>
        </p:blipFill>
        <p:spPr>
          <a:xfrm>
            <a:off x="1112400" y="3963240"/>
            <a:ext cx="2704680" cy="2158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76" name="Kuva 75"/>
          <p:cNvPicPr/>
          <p:nvPr/>
        </p:nvPicPr>
        <p:blipFill>
          <a:blip r:embed="rId2"/>
          <a:stretch>
            <a:fillRect/>
          </a:stretch>
        </p:blipFill>
        <p:spPr>
          <a:xfrm>
            <a:off x="5328720" y="3963240"/>
            <a:ext cx="2704680" cy="2158200"/>
          </a:xfrm>
          <a:prstGeom prst="rect">
            <a:avLst/>
          </a:prstGeom>
          <a:ln>
            <a:noFill/>
          </a:ln>
        </p:spPr>
      </p:pic>
      <p:pic>
        <p:nvPicPr>
          <p:cNvPr id="77" name="Kuva 76"/>
          <p:cNvPicPr/>
          <p:nvPr/>
        </p:nvPicPr>
        <p:blipFill>
          <a:blip r:embed="rId2"/>
          <a:stretch>
            <a:fillRect/>
          </a:stretch>
        </p:blipFill>
        <p:spPr>
          <a:xfrm>
            <a:off x="1112400" y="3963240"/>
            <a:ext cx="2704680" cy="2158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5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6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116" name="Kuva 115"/>
          <p:cNvPicPr/>
          <p:nvPr/>
        </p:nvPicPr>
        <p:blipFill>
          <a:blip r:embed="rId2"/>
          <a:stretch>
            <a:fillRect/>
          </a:stretch>
        </p:blipFill>
        <p:spPr>
          <a:xfrm>
            <a:off x="5328720" y="3963240"/>
            <a:ext cx="2704680" cy="2158200"/>
          </a:xfrm>
          <a:prstGeom prst="rect">
            <a:avLst/>
          </a:prstGeom>
          <a:ln>
            <a:noFill/>
          </a:ln>
        </p:spPr>
      </p:pic>
      <p:pic>
        <p:nvPicPr>
          <p:cNvPr id="117" name="Kuva 116"/>
          <p:cNvPicPr/>
          <p:nvPr/>
        </p:nvPicPr>
        <p:blipFill>
          <a:blip r:embed="rId2"/>
          <a:stretch>
            <a:fillRect/>
          </a:stretch>
        </p:blipFill>
        <p:spPr>
          <a:xfrm>
            <a:off x="1112400" y="3963240"/>
            <a:ext cx="2704680" cy="2158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tIns="91440" bIns="91440" anchor="ctr"/>
          <a:lstStyle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tIns="91440" bIns="91440" anchor="ctr"/>
          <a:lstStyle/>
          <a:p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4E78FB3E-0DE5-4ACE-B098-A60D0178D8CF}" type="slidenum">
              <a:rPr lang="fi-FI" sz="1200">
                <a:solidFill>
                  <a:srgbClr val="888888"/>
                </a:solidFill>
                <a:latin typeface="Calibri"/>
                <a:ea typeface="Calibri"/>
              </a:rPr>
              <a:t>‹#›</a:t>
            </a:fld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fi-FI"/>
              <a:t>Muokkaa otsikon tekstimuotoa napsauttamalla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25000"/>
              <a:buFont typeface="StarSymbol"/>
              <a:buChar char=""/>
            </a:pPr>
            <a:r>
              <a:rPr lang="fi-FI"/>
              <a:t>Muokkaa jäsennyksen tekstimuotoa napsauttamalla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fi-FI"/>
              <a:t>Toinen jäsennystaso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fi-FI"/>
              <a:t>Kolmas jäsennystaso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fi-FI"/>
              <a:t>Neljäs jäsennystaso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fi-FI"/>
              <a:t>Viides jäsennystaso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fi-FI"/>
              <a:t>Kuudes jäsennystaso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fi-FI"/>
              <a:t>Seitsemäs jäsennystaso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tIns="91440" bIns="91440" anchor="ctr"/>
          <a:lstStyle/>
          <a:p>
            <a:r>
              <a:rPr lang="fi-FI"/>
              <a:t>Muokkaa otsikon tekstimuotoa napsauttamalla</a:t>
            </a:r>
            <a:endParaRPr/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tIns="91440" bIns="91440"/>
          <a:lstStyle/>
          <a:p>
            <a:pPr>
              <a:buSzPct val="25000"/>
              <a:buFont typeface="StarSymbol"/>
              <a:buChar char=""/>
            </a:pPr>
            <a:r>
              <a:rPr lang="fi-FI"/>
              <a:t>Muokkaa jäsennyksen tekstimuotoa napsauttamalla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fi-FI"/>
              <a:t>Toinen jäsennystaso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fi-FI"/>
              <a:t>Kolmas jäsennystaso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fi-FI"/>
              <a:t>Neljäs jäsennystaso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fi-FI"/>
              <a:t>Viides jäsennystaso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fi-FI"/>
              <a:t>Kuudes jäsennystaso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fi-FI"/>
              <a:t>Seitsemäs jäsennystaso</a:t>
            </a:r>
            <a:endParaRPr/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tIns="91440" bIns="91440" anchor="ctr"/>
          <a:lstStyle/>
          <a:p>
            <a:endParaRPr/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tIns="91440" bIns="91440" anchor="ctr"/>
          <a:lstStyle/>
          <a:p>
            <a:endParaRPr/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4EF2D997-E010-41D4-9F10-54642F1E89E3}" type="slidenum">
              <a:rPr lang="fi-FI" sz="1200">
                <a:solidFill>
                  <a:srgbClr val="888888"/>
                </a:solidFill>
                <a:latin typeface="Calibri"/>
                <a:ea typeface="Calibri"/>
              </a:r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tIns="91440" bIns="91440" anchor="ctr"/>
          <a:lstStyle/>
          <a:p>
            <a:r>
              <a:rPr lang="fi-FI"/>
              <a:t>Muokkaa otsikon tekstimuotoa napsauttamalla</a:t>
            </a:r>
            <a:endParaRPr/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</p:spPr>
        <p:txBody>
          <a:bodyPr tIns="91440" bIns="91440"/>
          <a:lstStyle/>
          <a:p>
            <a:pPr>
              <a:buSzPct val="25000"/>
              <a:buFont typeface="StarSymbol"/>
              <a:buChar char=""/>
            </a:pPr>
            <a:r>
              <a:rPr lang="fi-FI"/>
              <a:t>Muokkaa jäsennyksen tekstimuotoa napsauttamalla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fi-FI"/>
              <a:t>Toinen jäsennystaso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fi-FI"/>
              <a:t>Kolmas jäsennystaso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fi-FI"/>
              <a:t>Neljäs jäsennystaso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fi-FI"/>
              <a:t>Viides jäsennystaso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fi-FI"/>
              <a:t>Kuudes jäsennystaso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fi-FI"/>
              <a:t>Seitsemäs jäsennystaso</a:t>
            </a:r>
            <a:endParaRPr/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</p:spPr>
        <p:txBody>
          <a:bodyPr tIns="91440" bIns="91440"/>
          <a:lstStyle/>
          <a:p>
            <a:pPr>
              <a:buSzPct val="25000"/>
              <a:buFont typeface="StarSymbol"/>
              <a:buChar char=""/>
            </a:pPr>
            <a:r>
              <a:rPr lang="fi-FI"/>
              <a:t>Muokkaa jäsennyksen tekstimuotoa napsauttamalla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fi-FI"/>
              <a:t>Toinen jäsennystaso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fi-FI"/>
              <a:t>Kolmas jäsennystaso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fi-FI"/>
              <a:t>Neljäs jäsennystaso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fi-FI"/>
              <a:t>Viides jäsennystaso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fi-FI"/>
              <a:t>Kuudes jäsennystaso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fi-FI"/>
              <a:t>Seitsemäs jäsennystaso</a:t>
            </a:r>
            <a:endParaRPr/>
          </a:p>
        </p:txBody>
      </p:sp>
      <p:sp>
        <p:nvSpPr>
          <p:cNvPr id="81" name="PlaceHolder 4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tIns="91440" bIns="91440" anchor="ctr"/>
          <a:lstStyle/>
          <a:p>
            <a:endParaRPr/>
          </a:p>
        </p:txBody>
      </p:sp>
      <p:sp>
        <p:nvSpPr>
          <p:cNvPr id="82" name="PlaceHolder 5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tIns="91440" bIns="91440" anchor="ctr"/>
          <a:lstStyle/>
          <a:p>
            <a:endParaRPr/>
          </a:p>
        </p:txBody>
      </p:sp>
      <p:sp>
        <p:nvSpPr>
          <p:cNvPr id="83" name="PlaceHolder 6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796C3317-02C7-4610-8C06-0A60B8DC8A57}" type="slidenum">
              <a:rPr lang="fi-FI" sz="1200">
                <a:solidFill>
                  <a:srgbClr val="888888"/>
                </a:solidFill>
                <a:latin typeface="Calibri"/>
                <a:ea typeface="Calibri"/>
              </a:r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Shape 1"/>
          <p:cNvSpPr txBox="1"/>
          <p:nvPr/>
        </p:nvSpPr>
        <p:spPr>
          <a:xfrm>
            <a:off x="1004710" y="1422400"/>
            <a:ext cx="7347289" cy="419360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25000"/>
              <a:buFont typeface="StarSymbol"/>
              <a:buChar char=""/>
            </a:pPr>
            <a:endParaRPr lang="fi-FI" b="1" dirty="0"/>
          </a:p>
          <a:p>
            <a:pPr>
              <a:buSzPct val="25000"/>
              <a:buFont typeface="StarSymbol"/>
              <a:buChar char=""/>
            </a:pPr>
            <a:endParaRPr lang="fi-FI" b="1" dirty="0"/>
          </a:p>
          <a:p>
            <a:pPr>
              <a:buSzPct val="25000"/>
              <a:buFont typeface="StarSymbol"/>
              <a:buChar char=""/>
            </a:pPr>
            <a:r>
              <a:rPr lang="fi-FI" b="1" dirty="0"/>
              <a:t>Nämä meidän automme</a:t>
            </a:r>
            <a:endParaRPr dirty="0"/>
          </a:p>
          <a:p>
            <a:pPr>
              <a:buSzPct val="25000"/>
              <a:buFont typeface="StarSymbol"/>
              <a:buChar char=""/>
            </a:pPr>
            <a:r>
              <a:rPr lang="fi-FI" b="1" dirty="0" err="1"/>
              <a:t>these</a:t>
            </a:r>
            <a:r>
              <a:rPr lang="fi-FI" b="1" dirty="0"/>
              <a:t> </a:t>
            </a:r>
            <a:r>
              <a:rPr lang="fi-FI" b="1" dirty="0" err="1"/>
              <a:t>cars</a:t>
            </a:r>
            <a:r>
              <a:rPr lang="fi-FI" b="1" dirty="0"/>
              <a:t> of </a:t>
            </a:r>
            <a:r>
              <a:rPr lang="fi-FI" b="1" dirty="0" err="1"/>
              <a:t>ours</a:t>
            </a:r>
            <a:endParaRPr dirty="0"/>
          </a:p>
          <a:p>
            <a:pPr>
              <a:buSzPct val="25000"/>
              <a:buFont typeface="StarSymbol"/>
              <a:buChar char=""/>
            </a:pPr>
            <a:r>
              <a:rPr lang="fi-FI" b="1" dirty="0"/>
              <a:t>molemmat ystäväni</a:t>
            </a:r>
            <a:endParaRPr dirty="0"/>
          </a:p>
          <a:p>
            <a:pPr>
              <a:buSzPct val="25000"/>
              <a:buFont typeface="StarSymbol"/>
              <a:buChar char=""/>
            </a:pPr>
            <a:r>
              <a:rPr lang="fi-FI" b="1" dirty="0" err="1"/>
              <a:t>both</a:t>
            </a:r>
            <a:r>
              <a:rPr lang="fi-FI" b="1" dirty="0"/>
              <a:t> </a:t>
            </a:r>
            <a:r>
              <a:rPr lang="fi-FI" b="1" dirty="0" err="1"/>
              <a:t>friends</a:t>
            </a:r>
            <a:r>
              <a:rPr lang="fi-FI" b="1" dirty="0"/>
              <a:t> of </a:t>
            </a:r>
            <a:r>
              <a:rPr lang="fi-FI" b="1" dirty="0" err="1"/>
              <a:t>mine</a:t>
            </a:r>
            <a:r>
              <a:rPr lang="fi-FI" b="1" dirty="0"/>
              <a:t> / </a:t>
            </a:r>
            <a:r>
              <a:rPr lang="fi-FI" b="1" dirty="0" err="1"/>
              <a:t>both</a:t>
            </a:r>
            <a:r>
              <a:rPr lang="fi-FI" b="1" dirty="0"/>
              <a:t> of my </a:t>
            </a:r>
            <a:r>
              <a:rPr lang="fi-FI" b="1" dirty="0" err="1"/>
              <a:t>friends</a:t>
            </a:r>
            <a:endParaRPr dirty="0"/>
          </a:p>
          <a:p>
            <a:pPr>
              <a:buSzPct val="25000"/>
              <a:buFont typeface="StarSymbol"/>
              <a:buChar char=""/>
            </a:pPr>
            <a:r>
              <a:rPr lang="fi-FI" b="1" dirty="0"/>
              <a:t>muutamia valokuviani</a:t>
            </a:r>
            <a:endParaRPr dirty="0"/>
          </a:p>
          <a:p>
            <a:pPr>
              <a:buSzPct val="25000"/>
              <a:buFont typeface="StarSymbol"/>
              <a:buChar char=""/>
            </a:pPr>
            <a:r>
              <a:rPr lang="fi-FI" b="1" dirty="0"/>
              <a:t>a </a:t>
            </a:r>
            <a:r>
              <a:rPr lang="fi-FI" b="1" dirty="0" err="1"/>
              <a:t>few</a:t>
            </a:r>
            <a:r>
              <a:rPr lang="fi-FI" b="1" dirty="0"/>
              <a:t> </a:t>
            </a:r>
            <a:r>
              <a:rPr lang="fi-FI" b="1" dirty="0" err="1"/>
              <a:t>photos</a:t>
            </a:r>
            <a:r>
              <a:rPr lang="fi-FI" b="1" dirty="0"/>
              <a:t> of </a:t>
            </a:r>
            <a:r>
              <a:rPr lang="fi-FI" b="1" dirty="0" err="1"/>
              <a:t>mine</a:t>
            </a:r>
            <a:r>
              <a:rPr lang="fi-FI" b="1" dirty="0"/>
              <a:t> / a </a:t>
            </a:r>
            <a:r>
              <a:rPr lang="fi-FI" b="1" dirty="0" err="1"/>
              <a:t>few</a:t>
            </a:r>
            <a:r>
              <a:rPr lang="fi-FI" b="1" dirty="0"/>
              <a:t> of my </a:t>
            </a:r>
            <a:r>
              <a:rPr lang="fi-FI" b="1" dirty="0" err="1"/>
              <a:t>photos</a:t>
            </a:r>
            <a:endParaRPr dirty="0"/>
          </a:p>
          <a:p>
            <a:pPr>
              <a:buSzPct val="25000"/>
              <a:buFont typeface="StarSymbol"/>
              <a:buChar char=""/>
            </a:pPr>
            <a:r>
              <a:rPr lang="fi-FI" b="1" dirty="0"/>
              <a:t>kaksi heidän naapuriaan</a:t>
            </a:r>
            <a:endParaRPr dirty="0"/>
          </a:p>
          <a:p>
            <a:pPr>
              <a:buSzPct val="25000"/>
              <a:buFont typeface="StarSymbol"/>
              <a:buChar char=""/>
            </a:pPr>
            <a:r>
              <a:rPr lang="fi-FI" b="1" dirty="0" err="1"/>
              <a:t>two</a:t>
            </a:r>
            <a:r>
              <a:rPr lang="fi-FI" b="1" dirty="0"/>
              <a:t> </a:t>
            </a:r>
            <a:r>
              <a:rPr lang="fi-FI" b="1" dirty="0" err="1"/>
              <a:t>neighbours</a:t>
            </a:r>
            <a:r>
              <a:rPr lang="fi-FI" b="1" dirty="0"/>
              <a:t> of </a:t>
            </a:r>
            <a:r>
              <a:rPr lang="fi-FI" b="1" dirty="0" err="1"/>
              <a:t>theirs</a:t>
            </a:r>
            <a:r>
              <a:rPr lang="fi-FI" b="1" dirty="0"/>
              <a:t> / </a:t>
            </a:r>
            <a:r>
              <a:rPr lang="fi-FI" b="1" dirty="0" err="1"/>
              <a:t>two</a:t>
            </a:r>
            <a:r>
              <a:rPr lang="fi-FI" b="1" dirty="0"/>
              <a:t> of </a:t>
            </a:r>
            <a:r>
              <a:rPr lang="fi-FI" b="1" dirty="0" err="1"/>
              <a:t>their</a:t>
            </a:r>
            <a:r>
              <a:rPr lang="fi-FI" b="1" dirty="0"/>
              <a:t> </a:t>
            </a:r>
            <a:r>
              <a:rPr lang="fi-FI" b="1" dirty="0" err="1"/>
              <a:t>neighbours</a:t>
            </a:r>
            <a:endParaRPr dirty="0"/>
          </a:p>
          <a:p>
            <a:pPr>
              <a:buSzPct val="25000"/>
              <a:buFont typeface="StarSymbol"/>
              <a:buChar char=""/>
            </a:pPr>
            <a:r>
              <a:rPr lang="fi-FI" b="1" dirty="0"/>
              <a:t>joitain teidän uusia lasejanne</a:t>
            </a:r>
            <a:endParaRPr dirty="0"/>
          </a:p>
          <a:p>
            <a:pPr>
              <a:buSzPct val="25000"/>
              <a:buFont typeface="StarSymbol"/>
              <a:buChar char=""/>
            </a:pPr>
            <a:r>
              <a:rPr lang="fi-FI" b="1" dirty="0" err="1"/>
              <a:t>some</a:t>
            </a:r>
            <a:r>
              <a:rPr lang="fi-FI" b="1" dirty="0"/>
              <a:t> </a:t>
            </a:r>
            <a:r>
              <a:rPr lang="fi-FI" b="1" dirty="0" err="1"/>
              <a:t>new</a:t>
            </a:r>
            <a:r>
              <a:rPr lang="fi-FI" b="1" dirty="0"/>
              <a:t> </a:t>
            </a:r>
            <a:r>
              <a:rPr lang="fi-FI" b="1" dirty="0" err="1"/>
              <a:t>glasses</a:t>
            </a:r>
            <a:r>
              <a:rPr lang="fi-FI" b="1" dirty="0"/>
              <a:t> of </a:t>
            </a:r>
            <a:r>
              <a:rPr lang="fi-FI" b="1" dirty="0" err="1"/>
              <a:t>yours</a:t>
            </a:r>
            <a:r>
              <a:rPr lang="fi-FI" b="1" dirty="0"/>
              <a:t> / </a:t>
            </a:r>
            <a:r>
              <a:rPr lang="fi-FI" b="1" dirty="0" err="1"/>
              <a:t>some</a:t>
            </a:r>
            <a:r>
              <a:rPr lang="fi-FI" b="1" dirty="0"/>
              <a:t> of </a:t>
            </a:r>
            <a:r>
              <a:rPr lang="fi-FI" b="1" dirty="0" err="1"/>
              <a:t>your</a:t>
            </a:r>
            <a:r>
              <a:rPr lang="fi-FI" b="1" dirty="0"/>
              <a:t> </a:t>
            </a:r>
            <a:r>
              <a:rPr lang="fi-FI" b="1" dirty="0" err="1"/>
              <a:t>new</a:t>
            </a:r>
            <a:r>
              <a:rPr lang="fi-FI" b="1" dirty="0"/>
              <a:t> </a:t>
            </a:r>
            <a:r>
              <a:rPr lang="fi-FI" b="1" dirty="0" err="1"/>
              <a:t>glasses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xtShape 1"/>
          <p:cNvSpPr txBox="1"/>
          <p:nvPr/>
        </p:nvSpPr>
        <p:spPr>
          <a:xfrm>
            <a:off x="457200" y="274680"/>
            <a:ext cx="845100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fi-FI" sz="3600" b="1">
                <a:solidFill>
                  <a:srgbClr val="2DA2BF"/>
                </a:solidFill>
                <a:latin typeface="Calibri"/>
                <a:ea typeface="Calibri"/>
              </a:rPr>
              <a:t>Persoonapronominit: Refleksiivipronomini</a:t>
            </a:r>
            <a:endParaRPr/>
          </a:p>
        </p:txBody>
      </p:sp>
      <p:sp>
        <p:nvSpPr>
          <p:cNvPr id="145" name="TextShape 2"/>
          <p:cNvSpPr txBox="1"/>
          <p:nvPr/>
        </p:nvSpPr>
        <p:spPr>
          <a:xfrm>
            <a:off x="2555640" y="1268640"/>
            <a:ext cx="6130800" cy="48571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10000"/>
              </a:lnSpc>
              <a:buFont typeface="Arial"/>
              <a:buChar char="•"/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Käytetään vastaamaan suomen sanaa ’itse’.</a:t>
            </a:r>
            <a:endParaRPr/>
          </a:p>
          <a:p>
            <a:pPr>
              <a:lnSpc>
                <a:spcPct val="11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I wrote these poems </a:t>
            </a:r>
            <a:r>
              <a:rPr lang="fi-FI" sz="2800" b="1">
                <a:solidFill>
                  <a:srgbClr val="2DA2BF"/>
                </a:solidFill>
                <a:latin typeface="Calibri"/>
                <a:ea typeface="Calibri"/>
              </a:rPr>
              <a:t>myself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.</a:t>
            </a:r>
            <a:endParaRPr/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Huomaa erilaiset päätteet yksikössä ja monikossa!</a:t>
            </a:r>
            <a:endParaRPr/>
          </a:p>
          <a:p>
            <a:pPr>
              <a:lnSpc>
                <a:spcPct val="11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Jim, do it </a:t>
            </a:r>
            <a:r>
              <a:rPr lang="fi-FI" sz="2800" b="1">
                <a:solidFill>
                  <a:srgbClr val="2DA2BF"/>
                </a:solidFill>
                <a:latin typeface="Calibri"/>
                <a:ea typeface="Calibri"/>
              </a:rPr>
              <a:t>yourself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!</a:t>
            </a:r>
            <a:endParaRPr/>
          </a:p>
          <a:p>
            <a:pPr>
              <a:lnSpc>
                <a:spcPct val="110000"/>
              </a:lnSpc>
            </a:pP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	Jim and Bob, do it </a:t>
            </a:r>
            <a:r>
              <a:rPr lang="fi-FI" sz="2800" b="1">
                <a:solidFill>
                  <a:srgbClr val="2DA2BF"/>
                </a:solidFill>
                <a:latin typeface="Calibri"/>
                <a:ea typeface="Calibri"/>
              </a:rPr>
              <a:t>yourselves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!</a:t>
            </a:r>
            <a:endParaRPr/>
          </a:p>
          <a:p>
            <a:pPr>
              <a:lnSpc>
                <a:spcPct val="10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- Yes, mom, we did it </a:t>
            </a:r>
            <a:r>
              <a:rPr lang="fi-FI" sz="2800" b="1">
                <a:solidFill>
                  <a:srgbClr val="2DA2BF"/>
                </a:solidFill>
                <a:latin typeface="Calibri"/>
                <a:ea typeface="Calibri"/>
              </a:rPr>
              <a:t>ourselves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!</a:t>
            </a:r>
            <a:endParaRPr/>
          </a:p>
        </p:txBody>
      </p:sp>
      <p:graphicFrame>
        <p:nvGraphicFramePr>
          <p:cNvPr id="146" name="Table 3"/>
          <p:cNvGraphicFramePr/>
          <p:nvPr/>
        </p:nvGraphicFramePr>
        <p:xfrm>
          <a:off x="395640" y="1315080"/>
          <a:ext cx="2016000" cy="4799400"/>
        </p:xfrm>
        <a:graphic>
          <a:graphicData uri="http://schemas.openxmlformats.org/drawingml/2006/table">
            <a:tbl>
              <a:tblPr/>
              <a:tblGrid>
                <a:gridCol w="2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78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000" b="1" i="1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Refleksiivi-</a:t>
                      </a:r>
                      <a:endParaRPr/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000" b="1" i="1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pronomini</a:t>
                      </a:r>
                      <a:endParaRPr/>
                    </a:p>
                    <a:p>
                      <a:pPr>
                        <a:lnSpc>
                          <a:spcPct val="100000"/>
                        </a:lnSpc>
                      </a:pP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myself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yourself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himself/herself/itself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ourselves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yourselves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3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themselves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42" end="7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71" end="1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121" end="1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143" end="17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175" end="20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extShape 1"/>
          <p:cNvSpPr txBox="1"/>
          <p:nvPr/>
        </p:nvSpPr>
        <p:spPr>
          <a:xfrm>
            <a:off x="457200" y="274680"/>
            <a:ext cx="850536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fi-FI" sz="3600" b="1">
                <a:solidFill>
                  <a:srgbClr val="2DA2BF"/>
                </a:solidFill>
                <a:latin typeface="Calibri"/>
                <a:ea typeface="Calibri"/>
              </a:rPr>
              <a:t>Persoonapronominit: Refleksiivipronomini</a:t>
            </a:r>
            <a:endParaRPr/>
          </a:p>
        </p:txBody>
      </p:sp>
      <p:sp>
        <p:nvSpPr>
          <p:cNvPr id="148" name="TextShape 2"/>
          <p:cNvSpPr txBox="1"/>
          <p:nvPr/>
        </p:nvSpPr>
        <p:spPr>
          <a:xfrm>
            <a:off x="2555640" y="1268640"/>
            <a:ext cx="6264360" cy="48571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buFont typeface="Arial"/>
              <a:buChar char="•"/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’</a:t>
            </a:r>
            <a:r>
              <a:rPr lang="fi-FI" sz="2800" b="1">
                <a:solidFill>
                  <a:srgbClr val="000000"/>
                </a:solidFill>
                <a:latin typeface="Calibri"/>
                <a:ea typeface="Calibri"/>
              </a:rPr>
              <a:t>by</a:t>
            </a: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’ + refleksiivipronomini tarkoittaa ’omin päin’, ’ilman apua’</a:t>
            </a:r>
            <a:endParaRPr/>
          </a:p>
          <a:p>
            <a:pPr>
              <a:lnSpc>
                <a:spcPct val="100000"/>
              </a:lnSpc>
            </a:pP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	I don’t need any help, I can do this 	</a:t>
            </a:r>
            <a:r>
              <a:rPr lang="fi-FI" sz="2800" b="1">
                <a:solidFill>
                  <a:srgbClr val="2DA2BF"/>
                </a:solidFill>
                <a:latin typeface="Calibri"/>
                <a:ea typeface="Calibri"/>
              </a:rPr>
              <a:t>by myself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. </a:t>
            </a:r>
            <a:r>
              <a:rPr lang="fi-FI" sz="2200">
                <a:solidFill>
                  <a:srgbClr val="2DA2BF"/>
                </a:solidFill>
                <a:latin typeface="Calibri"/>
                <a:ea typeface="Calibri"/>
              </a:rPr>
              <a:t>(= on my own)</a:t>
            </a:r>
            <a:endParaRPr/>
          </a:p>
          <a:p>
            <a:pPr>
              <a:lnSpc>
                <a:spcPct val="10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Lisa solved the maths problems </a:t>
            </a:r>
            <a:endParaRPr/>
          </a:p>
          <a:p>
            <a:pPr>
              <a:lnSpc>
                <a:spcPct val="100000"/>
              </a:lnSpc>
            </a:pP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	</a:t>
            </a:r>
            <a:r>
              <a:rPr lang="fi-FI" sz="2800" b="1">
                <a:solidFill>
                  <a:srgbClr val="2DA2BF"/>
                </a:solidFill>
                <a:latin typeface="Calibri"/>
                <a:ea typeface="Calibri"/>
              </a:rPr>
              <a:t>by herself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. </a:t>
            </a:r>
            <a:r>
              <a:rPr lang="fi-FI" sz="2200">
                <a:solidFill>
                  <a:srgbClr val="2DA2BF"/>
                </a:solidFill>
                <a:latin typeface="Calibri"/>
                <a:ea typeface="Calibri"/>
              </a:rPr>
              <a:t>(=on her own)</a:t>
            </a:r>
            <a:endParaRPr/>
          </a:p>
          <a:p>
            <a:pPr>
              <a:lnSpc>
                <a:spcPct val="8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Huom!</a:t>
            </a:r>
            <a:endParaRPr/>
          </a:p>
          <a:p>
            <a:pPr>
              <a:lnSpc>
                <a:spcPct val="80000"/>
              </a:lnSpc>
              <a:buFont typeface="Arial"/>
              <a:buChar char="•"/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’</a:t>
            </a:r>
            <a:r>
              <a:rPr lang="fi-FI" sz="2800" b="1">
                <a:solidFill>
                  <a:srgbClr val="000000"/>
                </a:solidFill>
                <a:latin typeface="Calibri"/>
                <a:ea typeface="Calibri"/>
              </a:rPr>
              <a:t>feel</a:t>
            </a: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’-verbin kanssa </a:t>
            </a:r>
            <a:r>
              <a:rPr lang="fi-FI" sz="2800" b="1">
                <a:solidFill>
                  <a:srgbClr val="000000"/>
                </a:solidFill>
                <a:latin typeface="Calibri"/>
                <a:ea typeface="Calibri"/>
              </a:rPr>
              <a:t>EI</a:t>
            </a: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 käytetä ’self’-pronominia!</a:t>
            </a:r>
            <a:endParaRPr/>
          </a:p>
          <a:p>
            <a:pPr>
              <a:lnSpc>
                <a:spcPct val="10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I feel hungry and you feel thirsty 	and we both feel dreadfully tired.</a:t>
            </a:r>
            <a:endParaRPr/>
          </a:p>
        </p:txBody>
      </p:sp>
      <p:graphicFrame>
        <p:nvGraphicFramePr>
          <p:cNvPr id="149" name="Table 3"/>
          <p:cNvGraphicFramePr/>
          <p:nvPr/>
        </p:nvGraphicFramePr>
        <p:xfrm>
          <a:off x="395640" y="1315080"/>
          <a:ext cx="2016000" cy="4799400"/>
        </p:xfrm>
        <a:graphic>
          <a:graphicData uri="http://schemas.openxmlformats.org/drawingml/2006/table">
            <a:tbl>
              <a:tblPr/>
              <a:tblGrid>
                <a:gridCol w="2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78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000" b="1" i="1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Refleksiivi-</a:t>
                      </a:r>
                      <a:endParaRPr/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000" b="1" i="1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pronomini</a:t>
                      </a:r>
                      <a:endParaRPr/>
                    </a:p>
                    <a:p>
                      <a:pPr>
                        <a:lnSpc>
                          <a:spcPct val="100000"/>
                        </a:lnSpc>
                      </a:pP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myself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yourself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himself/herself/itself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ourselves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yourselves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3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themselves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65" end="1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129" end="16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162" end="18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189" end="1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195" end="2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246" end="3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fi-FI" sz="3600">
                <a:solidFill>
                  <a:srgbClr val="2DA2BF"/>
                </a:solidFill>
                <a:latin typeface="Calibri"/>
                <a:ea typeface="Calibri"/>
              </a:rPr>
              <a:t>Persoonapronominit: Refleksiivipronomini</a:t>
            </a:r>
            <a:endParaRPr/>
          </a:p>
        </p:txBody>
      </p:sp>
      <p:sp>
        <p:nvSpPr>
          <p:cNvPr id="151" name="TextShape 2"/>
          <p:cNvSpPr txBox="1"/>
          <p:nvPr/>
        </p:nvSpPr>
        <p:spPr>
          <a:xfrm>
            <a:off x="2555640" y="1268640"/>
            <a:ext cx="6264360" cy="48571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buFont typeface="Arial"/>
              <a:buChar char="•"/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On olemassa ns. refleksiiviverbejä, joihin liittyy aina refleksiivipronomini. Sitä ei näissä yhteyksissä suomenneta sanalla ’itse’.</a:t>
            </a:r>
            <a:endParaRPr/>
          </a:p>
          <a:p>
            <a:pPr>
              <a:lnSpc>
                <a:spcPct val="100000"/>
              </a:lnSpc>
            </a:pP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				ks. kirjan s. 150</a:t>
            </a:r>
            <a:endParaRPr/>
          </a:p>
          <a:p>
            <a:pPr>
              <a:lnSpc>
                <a:spcPct val="100000"/>
              </a:lnSpc>
            </a:pP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Suomenna.</a:t>
            </a:r>
            <a:endParaRPr/>
          </a:p>
          <a:p>
            <a:pPr>
              <a:lnSpc>
                <a:spcPct val="100000"/>
              </a:lnSpc>
            </a:pP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	</a:t>
            </a: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Kids, please, behave yourselves!</a:t>
            </a:r>
            <a:endParaRPr/>
          </a:p>
          <a:p>
            <a:pPr>
              <a:lnSpc>
                <a:spcPct val="100000"/>
              </a:lnSpc>
            </a:pP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	Lapset, käyttäytykää kunnolla!</a:t>
            </a:r>
            <a:endParaRPr/>
          </a:p>
          <a:p>
            <a:pPr>
              <a:lnSpc>
                <a:spcPct val="100000"/>
              </a:lnSpc>
            </a:pP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	</a:t>
            </a: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Help yourself to more cake.</a:t>
            </a:r>
            <a:endParaRPr/>
          </a:p>
          <a:p>
            <a:pPr>
              <a:lnSpc>
                <a:spcPct val="100000"/>
              </a:lnSpc>
            </a:pP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	Ole hyvä ja ota lisää kakkua.</a:t>
            </a:r>
            <a:endParaRPr/>
          </a:p>
        </p:txBody>
      </p:sp>
      <p:graphicFrame>
        <p:nvGraphicFramePr>
          <p:cNvPr id="152" name="Table 3"/>
          <p:cNvGraphicFramePr/>
          <p:nvPr/>
        </p:nvGraphicFramePr>
        <p:xfrm>
          <a:off x="395640" y="1315080"/>
          <a:ext cx="2016000" cy="4799400"/>
        </p:xfrm>
        <a:graphic>
          <a:graphicData uri="http://schemas.openxmlformats.org/drawingml/2006/table">
            <a:tbl>
              <a:tblPr/>
              <a:tblGrid>
                <a:gridCol w="2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78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000" b="1" i="1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Refleksiivi-</a:t>
                      </a:r>
                      <a:endParaRPr/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000" b="1" i="1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pronomini</a:t>
                      </a:r>
                      <a:endParaRPr/>
                    </a:p>
                    <a:p>
                      <a:pPr>
                        <a:lnSpc>
                          <a:spcPct val="100000"/>
                        </a:lnSpc>
                      </a:pP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myself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yourself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himself/herself/itself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ourselves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yourselves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3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themselves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154" end="16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164" end="19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198" end="2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230" end="25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259" end="29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extShape 1"/>
          <p:cNvSpPr txBox="1"/>
          <p:nvPr/>
        </p:nvSpPr>
        <p:spPr>
          <a:xfrm>
            <a:off x="467640" y="620640"/>
            <a:ext cx="8229240" cy="791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fi-FI" sz="2400" b="1">
                <a:solidFill>
                  <a:srgbClr val="000000"/>
                </a:solidFill>
                <a:latin typeface="Calibri"/>
                <a:ea typeface="Calibri"/>
              </a:rPr>
              <a:t>
</a:t>
            </a:r>
            <a:r>
              <a:rPr lang="fi-FI" sz="4000" b="1">
                <a:solidFill>
                  <a:srgbClr val="2DA2BF"/>
                </a:solidFill>
                <a:latin typeface="Calibri"/>
                <a:ea typeface="Calibri"/>
              </a:rPr>
              <a:t>Activate </a:t>
            </a:r>
            <a:r>
              <a:rPr lang="fi-FI" sz="2400" b="1">
                <a:solidFill>
                  <a:srgbClr val="2DA2BF"/>
                </a:solidFill>
                <a:latin typeface="Calibri"/>
                <a:ea typeface="Calibri"/>
              </a:rPr>
              <a:t>
</a:t>
            </a:r>
            <a:endParaRPr/>
          </a:p>
        </p:txBody>
      </p:sp>
      <p:sp>
        <p:nvSpPr>
          <p:cNvPr id="154" name="TextShape 2"/>
          <p:cNvSpPr txBox="1"/>
          <p:nvPr/>
        </p:nvSpPr>
        <p:spPr>
          <a:xfrm>
            <a:off x="395640" y="1412640"/>
            <a:ext cx="8578800" cy="47520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Käännä.</a:t>
            </a:r>
            <a:endParaRPr/>
          </a:p>
          <a:p>
            <a:pPr>
              <a:lnSpc>
                <a:spcPct val="10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1. Olemme tavanneet heidät aiemmin, emmekö olekin?</a:t>
            </a:r>
            <a:endParaRPr/>
          </a:p>
          <a:p>
            <a:pPr>
              <a:lnSpc>
                <a:spcPct val="10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We’ve met them before, haven’t we?</a:t>
            </a:r>
            <a:endParaRPr/>
          </a:p>
          <a:p>
            <a:pPr>
              <a:lnSpc>
                <a:spcPct val="10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2. Teidän molempien pitäisi kertoa meille itsestänne. </a:t>
            </a:r>
            <a:endParaRPr/>
          </a:p>
          <a:p>
            <a:pPr>
              <a:lnSpc>
                <a:spcPct val="10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You both should tell us about yourselves.</a:t>
            </a:r>
            <a:endParaRPr/>
          </a:p>
          <a:p>
            <a:pPr>
              <a:lnSpc>
                <a:spcPct val="10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3. Minulla ei ole omaa kirjaa mukanani.</a:t>
            </a:r>
            <a:endParaRPr/>
          </a:p>
          <a:p>
            <a:pPr>
              <a:lnSpc>
                <a:spcPct val="10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I don’t have my own book with me.</a:t>
            </a:r>
            <a:endParaRPr/>
          </a:p>
          <a:p>
            <a:pPr>
              <a:lnSpc>
                <a:spcPct val="10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4. Minulla on viisi omaa lumilautaa.</a:t>
            </a:r>
            <a:endParaRPr/>
          </a:p>
          <a:p>
            <a:pPr>
              <a:lnSpc>
                <a:spcPct val="10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I have (got) five snowboards of my own.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59" end="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95" end="15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150" end="19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193" end="2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233" end="26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268" end="30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305" end="3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extShape 1"/>
          <p:cNvSpPr txBox="1"/>
          <p:nvPr/>
        </p:nvSpPr>
        <p:spPr>
          <a:xfrm>
            <a:off x="395640" y="1124640"/>
            <a:ext cx="8578800" cy="511236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5. Hän sulki silmänsä ja näki unelmiensa auton.</a:t>
            </a:r>
            <a:endParaRPr/>
          </a:p>
          <a:p>
            <a:pPr>
              <a:lnSpc>
                <a:spcPct val="9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She/He closed her/his eyes and saw the car of her/	his dreams.</a:t>
            </a:r>
            <a:endParaRPr/>
          </a:p>
          <a:p>
            <a:pPr>
              <a:lnSpc>
                <a:spcPct val="9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6. Tunnen itseni erityisen onnelliseksi tänään.</a:t>
            </a:r>
            <a:endParaRPr/>
          </a:p>
          <a:p>
            <a:pPr>
              <a:lnSpc>
                <a:spcPct val="9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I feel especially happy today.</a:t>
            </a:r>
            <a:endParaRPr/>
          </a:p>
          <a:p>
            <a:pPr>
              <a:lnSpc>
                <a:spcPct val="9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7. Ystäväni ja minä lähdimme elokuviin.</a:t>
            </a:r>
            <a:endParaRPr/>
          </a:p>
          <a:p>
            <a:pPr>
              <a:lnSpc>
                <a:spcPct val="9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My friend and I went to the movies.</a:t>
            </a:r>
            <a:endParaRPr/>
          </a:p>
          <a:p>
            <a:pPr>
              <a:lnSpc>
                <a:spcPct val="9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8. Me kannamme omat matkalaukkumme, mutta teidän on kannettava teidän (omanne).</a:t>
            </a:r>
            <a:endParaRPr/>
          </a:p>
          <a:p>
            <a:pPr>
              <a:lnSpc>
                <a:spcPct val="9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We’ll carry our (own) suitcases but you’ll have to 	carry yours / your own.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48" end="1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112" end="16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160" end="19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192" end="2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232" end="26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269" end="34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349" end="4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extShape 1"/>
          <p:cNvSpPr txBox="1"/>
          <p:nvPr/>
        </p:nvSpPr>
        <p:spPr>
          <a:xfrm>
            <a:off x="395640" y="1124640"/>
            <a:ext cx="8578800" cy="511236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9. Pikku Bill ei vielä pysty peseytymään omin avuin. Meidän on pestävä hänet.</a:t>
            </a:r>
            <a:endParaRPr/>
          </a:p>
          <a:p>
            <a:pPr>
              <a:lnSpc>
                <a:spcPct val="8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Little Bill can’t yet by wash by himself. We have to 	wash him.</a:t>
            </a:r>
            <a:endParaRPr/>
          </a:p>
          <a:p>
            <a:pPr>
              <a:lnSpc>
                <a:spcPct val="8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10. Naisten täytyy oppia puolustautumaan.</a:t>
            </a:r>
            <a:endParaRPr/>
          </a:p>
          <a:p>
            <a:pPr>
              <a:lnSpc>
                <a:spcPct val="8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Women have to learn to defend themselves.</a:t>
            </a:r>
            <a:endParaRPr/>
          </a:p>
          <a:p>
            <a:pPr>
              <a:lnSpc>
                <a:spcPct val="8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11. Felix-kissalla on kirppuja ja se raapii itseään koko ajan.</a:t>
            </a:r>
            <a:endParaRPr/>
          </a:p>
          <a:p>
            <a:pPr>
              <a:lnSpc>
                <a:spcPct val="8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Felix the cat has fleas and it is scratching itself/	himself the whole time.</a:t>
            </a:r>
            <a:endParaRPr/>
          </a:p>
          <a:p>
            <a:pPr>
              <a:lnSpc>
                <a:spcPct val="8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12. Nyt se nuolee turkkiaan ja sitten se tuntee itsensä puhtaaksi jälleen.</a:t>
            </a:r>
            <a:endParaRPr/>
          </a:p>
          <a:p>
            <a:pPr>
              <a:lnSpc>
                <a:spcPct val="8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Now it’s licking its fur and then it feels clean again.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78" end="1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143" end="18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185" end="2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228" end="29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291" end="36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369" end="4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444" end="50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Shape 1"/>
          <p:cNvSpPr txBox="1"/>
          <p:nvPr/>
        </p:nvSpPr>
        <p:spPr>
          <a:xfrm>
            <a:off x="467640" y="332640"/>
            <a:ext cx="8229240" cy="791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fi-FI" sz="4000" b="1">
                <a:solidFill>
                  <a:srgbClr val="2DA2BF"/>
                </a:solidFill>
                <a:latin typeface="Calibri"/>
                <a:ea typeface="Calibri"/>
              </a:rPr>
              <a:t>Persoonapronominit</a:t>
            </a:r>
            <a:endParaRPr/>
          </a:p>
        </p:txBody>
      </p:sp>
      <p:graphicFrame>
        <p:nvGraphicFramePr>
          <p:cNvPr id="124" name="Table 2"/>
          <p:cNvGraphicFramePr/>
          <p:nvPr/>
        </p:nvGraphicFramePr>
        <p:xfrm>
          <a:off x="323640" y="1124640"/>
          <a:ext cx="8640720" cy="4991640"/>
        </p:xfrm>
        <a:graphic>
          <a:graphicData uri="http://schemas.openxmlformats.org/drawingml/2006/table">
            <a:tbl>
              <a:tblPr/>
              <a:tblGrid>
                <a:gridCol w="151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167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29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000" b="1" i="1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Subjekti-muoto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000" b="1" i="1">
                          <a:solidFill>
                            <a:srgbClr val="FFFFFF"/>
                          </a:solidFill>
                          <a:latin typeface="Calibri"/>
                          <a:ea typeface="Calibri"/>
                        </a:rPr>
                        <a:t>Objekti-muoto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000" b="1" i="1">
                          <a:solidFill>
                            <a:srgbClr val="FFFFFF"/>
                          </a:solidFill>
                          <a:latin typeface="Calibri"/>
                          <a:ea typeface="Calibri"/>
                        </a:rPr>
                        <a:t>Adjektiivinen omistusmuoto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000" b="1" i="1">
                          <a:solidFill>
                            <a:srgbClr val="FFFFFF"/>
                          </a:solidFill>
                          <a:latin typeface="Calibri"/>
                          <a:ea typeface="Calibri"/>
                        </a:rPr>
                        <a:t>Itsenäinen omistusmuoto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000" b="1" i="1">
                          <a:solidFill>
                            <a:srgbClr val="FFFFFF"/>
                          </a:solidFill>
                          <a:latin typeface="Calibri"/>
                          <a:ea typeface="Calibri"/>
                        </a:rPr>
                        <a:t>Refleksiivi-</a:t>
                      </a:r>
                      <a:endParaRPr/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000" b="1" i="1">
                          <a:solidFill>
                            <a:srgbClr val="FFFFFF"/>
                          </a:solidFill>
                          <a:latin typeface="Calibri"/>
                          <a:ea typeface="Calibri"/>
                        </a:rPr>
                        <a:t>pronomini</a:t>
                      </a:r>
                      <a:endParaRPr/>
                    </a:p>
                    <a:p>
                      <a:pPr>
                        <a:lnSpc>
                          <a:spcPct val="100000"/>
                        </a:lnSpc>
                      </a:pP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I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me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my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mine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myself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9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you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you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your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yours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yourself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he/she/it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him/her/it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his/her/its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his/hers/its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himself/herself/itself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9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we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us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our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ours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ourselves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9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you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you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your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yours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yourselves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1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they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them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their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theirs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themselves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fi-FI" sz="4000" b="1">
                <a:solidFill>
                  <a:srgbClr val="2DA2BF"/>
                </a:solidFill>
                <a:latin typeface="Calibri"/>
                <a:ea typeface="Calibri"/>
              </a:rPr>
              <a:t>Persoonapronominit: Subjektimuoto</a:t>
            </a:r>
            <a:endParaRPr/>
          </a:p>
        </p:txBody>
      </p:sp>
      <p:sp>
        <p:nvSpPr>
          <p:cNvPr id="126" name="TextShape 2"/>
          <p:cNvSpPr txBox="1"/>
          <p:nvPr/>
        </p:nvSpPr>
        <p:spPr>
          <a:xfrm>
            <a:off x="2555640" y="1268640"/>
            <a:ext cx="6130800" cy="48571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Käytetään, kun pronomini on tekijänä.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’I’ kirjoitetaan aina isolla kirjaimella.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’You’ on sekä yksikön ’sinä’ että monikon ’te’ ja se kirjoitetaan kohteliaassakin tekstissä pienellä alkukirjaimella lauseen keskellä.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’He’ viittaa miehiin, ’she’ naisiin ja ’it’ eläimiin.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Lemmikeistä käytetään yleensä ’he’ tai ’she’ –pronominia. </a:t>
            </a:r>
            <a:endParaRPr/>
          </a:p>
        </p:txBody>
      </p:sp>
      <p:graphicFrame>
        <p:nvGraphicFramePr>
          <p:cNvPr id="127" name="Table 3"/>
          <p:cNvGraphicFramePr/>
          <p:nvPr/>
        </p:nvGraphicFramePr>
        <p:xfrm>
          <a:off x="323640" y="1340640"/>
          <a:ext cx="1800000" cy="4610880"/>
        </p:xfrm>
        <a:graphic>
          <a:graphicData uri="http://schemas.openxmlformats.org/drawingml/2006/table">
            <a:tbl>
              <a:tblPr/>
              <a:tblGrid>
                <a:gridCol w="180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79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000" b="1" i="1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Subjektimuoto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I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you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2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he/she/it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we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you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they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8" end="8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80" end="2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15" end="26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69" end="3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fi-FI" sz="4000" b="1">
                <a:solidFill>
                  <a:srgbClr val="2DA2BF"/>
                </a:solidFill>
                <a:latin typeface="Calibri"/>
                <a:ea typeface="Calibri"/>
              </a:rPr>
              <a:t>Persoonapronominit: Objektimuoto</a:t>
            </a:r>
            <a:endParaRPr/>
          </a:p>
        </p:txBody>
      </p:sp>
      <p:sp>
        <p:nvSpPr>
          <p:cNvPr id="129" name="TextShape 2"/>
          <p:cNvSpPr txBox="1"/>
          <p:nvPr/>
        </p:nvSpPr>
        <p:spPr>
          <a:xfrm>
            <a:off x="2555640" y="1268640"/>
            <a:ext cx="6130800" cy="48571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10000"/>
              </a:lnSpc>
              <a:buFont typeface="Arial"/>
              <a:buChar char="•"/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Käytetään, kun pronomini on tekemisen kohde.</a:t>
            </a:r>
            <a:endParaRPr/>
          </a:p>
          <a:p>
            <a:pPr>
              <a:lnSpc>
                <a:spcPct val="11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He sent </a:t>
            </a:r>
            <a:r>
              <a:rPr lang="fi-FI" sz="2800" b="1">
                <a:solidFill>
                  <a:srgbClr val="2DA2BF"/>
                </a:solidFill>
                <a:latin typeface="Calibri"/>
                <a:ea typeface="Calibri"/>
              </a:rPr>
              <a:t>me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 a message.</a:t>
            </a:r>
            <a:endParaRPr/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tai, kun se vastaa kysymykseen ’kenelle?’</a:t>
            </a:r>
            <a:endParaRPr/>
          </a:p>
          <a:p>
            <a:pPr>
              <a:lnSpc>
                <a:spcPct val="11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They sent a message </a:t>
            </a:r>
            <a:r>
              <a:rPr lang="fi-FI" sz="2800" b="1">
                <a:solidFill>
                  <a:srgbClr val="2DA2BF"/>
                </a:solidFill>
                <a:latin typeface="Calibri"/>
                <a:ea typeface="Calibri"/>
              </a:rPr>
              <a:t>to us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.</a:t>
            </a:r>
            <a:endParaRPr/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sekä jos pronominia edeltää prepositio.</a:t>
            </a:r>
            <a:endParaRPr/>
          </a:p>
          <a:p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We often chat </a:t>
            </a:r>
            <a:r>
              <a:rPr lang="fi-FI" sz="2800" b="1">
                <a:solidFill>
                  <a:srgbClr val="2DA2BF"/>
                </a:solidFill>
                <a:latin typeface="Calibri"/>
                <a:ea typeface="Calibri"/>
              </a:rPr>
              <a:t>with them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graphicFrame>
        <p:nvGraphicFramePr>
          <p:cNvPr id="130" name="Table 3"/>
          <p:cNvGraphicFramePr/>
          <p:nvPr/>
        </p:nvGraphicFramePr>
        <p:xfrm>
          <a:off x="323640" y="1340640"/>
          <a:ext cx="1776600" cy="4682880"/>
        </p:xfrm>
        <a:graphic>
          <a:graphicData uri="http://schemas.openxmlformats.org/drawingml/2006/table">
            <a:tbl>
              <a:tblPr/>
              <a:tblGrid>
                <a:gridCol w="177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92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000" b="1" i="1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Objektimuoto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7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me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7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you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3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him/her/it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7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us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7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you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8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them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45" end="6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68" end="1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110" end="1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138" end="17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178" end="20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Shape 1"/>
          <p:cNvSpPr txBox="1"/>
          <p:nvPr/>
        </p:nvSpPr>
        <p:spPr>
          <a:xfrm>
            <a:off x="467640" y="33264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fi-FI" sz="4000" b="1">
                <a:solidFill>
                  <a:srgbClr val="2DA2BF"/>
                </a:solidFill>
                <a:latin typeface="Calibri"/>
                <a:ea typeface="Calibri"/>
              </a:rPr>
              <a:t>Persoonapronominit: Adjektiivinen omistusmuoto</a:t>
            </a:r>
            <a:endParaRPr/>
          </a:p>
        </p:txBody>
      </p:sp>
      <p:sp>
        <p:nvSpPr>
          <p:cNvPr id="132" name="TextShape 2"/>
          <p:cNvSpPr txBox="1"/>
          <p:nvPr/>
        </p:nvSpPr>
        <p:spPr>
          <a:xfrm>
            <a:off x="2555640" y="1412640"/>
            <a:ext cx="6370560" cy="47131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10000"/>
              </a:lnSpc>
              <a:buFont typeface="Arial"/>
              <a:buChar char="•"/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Käytetään omistamisesta.</a:t>
            </a:r>
            <a:endParaRPr/>
          </a:p>
          <a:p>
            <a:pPr>
              <a:lnSpc>
                <a:spcPct val="11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This is </a:t>
            </a:r>
            <a:r>
              <a:rPr lang="fi-FI" sz="2800" b="1">
                <a:solidFill>
                  <a:srgbClr val="2DA2BF"/>
                </a:solidFill>
                <a:latin typeface="Calibri"/>
                <a:ea typeface="Calibri"/>
              </a:rPr>
              <a:t>my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 tablet.</a:t>
            </a:r>
            <a:endParaRPr/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Sitä seuraa aina omistettava asia eli substantiivi </a:t>
            </a:r>
            <a:endParaRPr/>
          </a:p>
          <a:p>
            <a:pPr>
              <a:lnSpc>
                <a:spcPct val="11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Do you have </a:t>
            </a:r>
            <a:r>
              <a:rPr lang="fi-FI" sz="2800" b="1">
                <a:solidFill>
                  <a:srgbClr val="2DA2BF"/>
                </a:solidFill>
                <a:latin typeface="Calibri"/>
                <a:ea typeface="Calibri"/>
              </a:rPr>
              <a:t>your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 </a:t>
            </a:r>
            <a:r>
              <a:rPr lang="fi-FI" sz="2800" b="1">
                <a:solidFill>
                  <a:srgbClr val="2DA2BF"/>
                </a:solidFill>
                <a:latin typeface="Calibri"/>
                <a:ea typeface="Calibri"/>
              </a:rPr>
              <a:t>laptop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 with you?</a:t>
            </a:r>
            <a:endParaRPr/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tai ’own’-sana.</a:t>
            </a:r>
            <a:endParaRPr/>
          </a:p>
          <a:p>
            <a:pPr>
              <a:lnSpc>
                <a:spcPct val="11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We haven’t got a car </a:t>
            </a:r>
            <a:r>
              <a:rPr lang="fi-FI" sz="2800" b="1">
                <a:solidFill>
                  <a:srgbClr val="2DA2BF"/>
                </a:solidFill>
                <a:latin typeface="Calibri"/>
                <a:ea typeface="Calibri"/>
              </a:rPr>
              <a:t>of our own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.</a:t>
            </a:r>
            <a:endParaRPr/>
          </a:p>
          <a:p>
            <a:pPr>
              <a:lnSpc>
                <a:spcPct val="110000"/>
              </a:lnSpc>
            </a:pP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	You are now on </a:t>
            </a:r>
            <a:r>
              <a:rPr lang="fi-FI" sz="2800" b="1">
                <a:solidFill>
                  <a:srgbClr val="2DA2BF"/>
                </a:solidFill>
                <a:latin typeface="Calibri"/>
                <a:ea typeface="Calibri"/>
              </a:rPr>
              <a:t>your own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graphicFrame>
        <p:nvGraphicFramePr>
          <p:cNvPr id="133" name="Table 3"/>
          <p:cNvGraphicFramePr/>
          <p:nvPr/>
        </p:nvGraphicFramePr>
        <p:xfrm>
          <a:off x="467640" y="1412640"/>
          <a:ext cx="1728000" cy="4749720"/>
        </p:xfrm>
        <a:graphic>
          <a:graphicData uri="http://schemas.openxmlformats.org/drawingml/2006/table">
            <a:tbl>
              <a:tblPr/>
              <a:tblGrid>
                <a:gridCol w="172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10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000" b="1" i="1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Adjektiivinen omistusmuoto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my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your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2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his/her/its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our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3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your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1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their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25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45" end="9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97" end="1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132" end="14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148" end="18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182" end="20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323640" y="332640"/>
            <a:ext cx="8712720" cy="935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fi-FI" sz="4000" b="1">
                <a:solidFill>
                  <a:srgbClr val="2DA2BF"/>
                </a:solidFill>
                <a:latin typeface="Calibri"/>
                <a:ea typeface="Calibri"/>
              </a:rPr>
              <a:t>Persoonapronominit: Omistusmuodot</a:t>
            </a:r>
            <a:endParaRPr/>
          </a:p>
        </p:txBody>
      </p:sp>
      <p:sp>
        <p:nvSpPr>
          <p:cNvPr id="135" name="TextShape 2"/>
          <p:cNvSpPr txBox="1"/>
          <p:nvPr/>
        </p:nvSpPr>
        <p:spPr>
          <a:xfrm>
            <a:off x="467640" y="1196640"/>
            <a:ext cx="8568720" cy="49291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1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Huom!</a:t>
            </a:r>
            <a:endParaRPr/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Jos ruumiinosat, hiukset tai vaatteet kuuluvat lauseen tekijälle itselleen, käytetään niiden edessä omistuspronominia.</a:t>
            </a:r>
            <a:endParaRPr/>
          </a:p>
          <a:p>
            <a:pPr>
              <a:lnSpc>
                <a:spcPct val="11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I just washed and blow-dried </a:t>
            </a:r>
            <a:r>
              <a:rPr lang="fi-FI" sz="2800" b="1">
                <a:solidFill>
                  <a:srgbClr val="2DA2BF"/>
                </a:solidFill>
                <a:latin typeface="Calibri"/>
                <a:ea typeface="Calibri"/>
              </a:rPr>
              <a:t>my hair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.</a:t>
            </a:r>
            <a:endParaRPr/>
          </a:p>
          <a:p>
            <a:pPr>
              <a:lnSpc>
                <a:spcPct val="11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Then I spread suntan lotion on </a:t>
            </a:r>
            <a:r>
              <a:rPr lang="fi-FI" sz="2800" b="1">
                <a:solidFill>
                  <a:srgbClr val="2DA2BF"/>
                </a:solidFill>
                <a:latin typeface="Calibri"/>
                <a:ea typeface="Calibri"/>
              </a:rPr>
              <a:t>my shoulders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.</a:t>
            </a:r>
            <a:endParaRPr/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Jos nämä kuuluvat lauseen objektille, käytetään määräistä artikkelia ’the’.	</a:t>
            </a:r>
            <a:endParaRPr/>
          </a:p>
          <a:p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He looked at me, straight in </a:t>
            </a:r>
            <a:r>
              <a:rPr lang="fi-FI" sz="2800" b="1">
                <a:solidFill>
                  <a:srgbClr val="2DA2BF"/>
                </a:solidFill>
                <a:latin typeface="Calibri"/>
                <a:ea typeface="Calibri"/>
              </a:rPr>
              <a:t>the eye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.</a:t>
            </a:r>
            <a:endParaRPr/>
          </a:p>
          <a:p>
            <a:pPr>
              <a:lnSpc>
                <a:spcPct val="11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125" end="16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164" end="2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210" end="2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287" end="3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Shape 1"/>
          <p:cNvSpPr txBox="1"/>
          <p:nvPr/>
        </p:nvSpPr>
        <p:spPr>
          <a:xfrm>
            <a:off x="467640" y="33264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fi-FI" sz="4000" b="1">
                <a:solidFill>
                  <a:srgbClr val="2DA2BF"/>
                </a:solidFill>
                <a:latin typeface="Calibri"/>
                <a:ea typeface="Calibri"/>
              </a:rPr>
              <a:t>Persoonapronominit: Itsenäinen omistusmuoto</a:t>
            </a:r>
            <a:endParaRPr/>
          </a:p>
        </p:txBody>
      </p:sp>
      <p:sp>
        <p:nvSpPr>
          <p:cNvPr id="137" name="TextShape 2"/>
          <p:cNvSpPr txBox="1"/>
          <p:nvPr/>
        </p:nvSpPr>
        <p:spPr>
          <a:xfrm>
            <a:off x="2555640" y="1772640"/>
            <a:ext cx="6130800" cy="43531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10000"/>
              </a:lnSpc>
              <a:buFont typeface="Arial"/>
              <a:buChar char="•"/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Käytetään omistamisesta.</a:t>
            </a:r>
            <a:endParaRPr/>
          </a:p>
          <a:p>
            <a:pPr>
              <a:lnSpc>
                <a:spcPct val="11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These are my books. Those are 	</a:t>
            </a:r>
            <a:r>
              <a:rPr lang="fi-FI" sz="2800" b="1">
                <a:solidFill>
                  <a:srgbClr val="2DA2BF"/>
                </a:solidFill>
                <a:latin typeface="Calibri"/>
                <a:ea typeface="Calibri"/>
              </a:rPr>
              <a:t>yours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.</a:t>
            </a:r>
            <a:endParaRPr/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Itsenäinen omistusmuoto on aina ilman pääsanaa.</a:t>
            </a:r>
            <a:endParaRPr/>
          </a:p>
          <a:p>
            <a:pPr>
              <a:lnSpc>
                <a:spcPct val="110000"/>
              </a:lnSpc>
            </a:pPr>
            <a:r>
              <a:rPr lang="fi-FI" sz="28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The ring is not </a:t>
            </a:r>
            <a:r>
              <a:rPr lang="fi-FI" sz="2800" b="1">
                <a:solidFill>
                  <a:srgbClr val="2DA2BF"/>
                </a:solidFill>
                <a:latin typeface="Calibri"/>
                <a:ea typeface="Calibri"/>
              </a:rPr>
              <a:t>hers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, is it?</a:t>
            </a:r>
            <a:endParaRPr/>
          </a:p>
          <a:p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The house is not </a:t>
            </a:r>
            <a:r>
              <a:rPr lang="fi-FI" sz="2800" b="1">
                <a:solidFill>
                  <a:srgbClr val="2DA2BF"/>
                </a:solidFill>
                <a:latin typeface="Calibri"/>
                <a:ea typeface="Calibri"/>
              </a:rPr>
              <a:t>theirs</a:t>
            </a:r>
            <a:r>
              <a:rPr lang="fi-FI" sz="2800">
                <a:solidFill>
                  <a:srgbClr val="2DA2BF"/>
                </a:solidFill>
                <a:latin typeface="Calibri"/>
                <a:ea typeface="Calibri"/>
              </a:rPr>
              <a:t> to sell.</a:t>
            </a:r>
            <a:endParaRPr/>
          </a:p>
          <a:p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graphicFrame>
        <p:nvGraphicFramePr>
          <p:cNvPr id="138" name="Table 3"/>
          <p:cNvGraphicFramePr/>
          <p:nvPr/>
        </p:nvGraphicFramePr>
        <p:xfrm>
          <a:off x="467640" y="1340640"/>
          <a:ext cx="1728000" cy="4732920"/>
        </p:xfrm>
        <a:graphic>
          <a:graphicData uri="http://schemas.openxmlformats.org/drawingml/2006/table">
            <a:tbl>
              <a:tblPr/>
              <a:tblGrid>
                <a:gridCol w="172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5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000" b="1" i="1">
                          <a:solidFill>
                            <a:srgbClr val="FFFFFF"/>
                          </a:solidFill>
                          <a:latin typeface="Arial"/>
                          <a:ea typeface="Arial"/>
                        </a:rPr>
                        <a:t>Itsenäinen omistusmuoto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0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mine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0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yours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4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his/hers/its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0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ours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0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yours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9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i-FI" sz="2200" b="1" i="1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theirs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25" end="6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64" end="1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112" end="14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142" end="17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Shape 1"/>
          <p:cNvSpPr txBox="1"/>
          <p:nvPr/>
        </p:nvSpPr>
        <p:spPr>
          <a:xfrm>
            <a:off x="323640" y="332640"/>
            <a:ext cx="8712720" cy="935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fi-FI" sz="3400" b="1">
                <a:solidFill>
                  <a:srgbClr val="2DA2BF"/>
                </a:solidFill>
                <a:latin typeface="Calibri"/>
                <a:ea typeface="Calibri"/>
              </a:rPr>
              <a:t>Persoonapronominit: Omistusmuodot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467640" y="1143360"/>
            <a:ext cx="8568720" cy="47851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fi-FI" sz="2810">
                <a:solidFill>
                  <a:srgbClr val="000000"/>
                </a:solidFill>
                <a:latin typeface="Calibri"/>
                <a:ea typeface="Calibri"/>
              </a:rPr>
              <a:t>Huom!</a:t>
            </a:r>
            <a:endParaRPr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lang="fi-FI" sz="2810">
                <a:solidFill>
                  <a:srgbClr val="000000"/>
                </a:solidFill>
                <a:latin typeface="Calibri"/>
                <a:ea typeface="Calibri"/>
              </a:rPr>
              <a:t>’own’-sanan yhteydessä on oltava omistusmuoto (’Kenen oma?’)</a:t>
            </a: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</a:pPr>
            <a:r>
              <a:rPr lang="fi-FI" sz="2810">
                <a:solidFill>
                  <a:srgbClr val="2DA2BF"/>
                </a:solidFill>
                <a:latin typeface="Calibri"/>
                <a:ea typeface="Calibri"/>
              </a:rPr>
              <a:t>Käännä.</a:t>
            </a:r>
            <a:endParaRPr/>
          </a:p>
          <a:p>
            <a:pPr>
              <a:lnSpc>
                <a:spcPct val="90000"/>
              </a:lnSpc>
            </a:pPr>
            <a:r>
              <a:rPr lang="fi-FI" sz="2810">
                <a:solidFill>
                  <a:srgbClr val="2DA2BF"/>
                </a:solidFill>
                <a:latin typeface="Calibri"/>
                <a:ea typeface="Calibri"/>
              </a:rPr>
              <a:t>	Ihanaa nukkua omassa sängyssä.</a:t>
            </a:r>
            <a:endParaRPr/>
          </a:p>
          <a:p>
            <a:pPr>
              <a:lnSpc>
                <a:spcPct val="90000"/>
              </a:lnSpc>
            </a:pPr>
            <a:r>
              <a:rPr lang="fi-FI" sz="2810">
                <a:solidFill>
                  <a:srgbClr val="2DA2BF"/>
                </a:solidFill>
                <a:latin typeface="Calibri"/>
                <a:ea typeface="Calibri"/>
              </a:rPr>
              <a:t>	</a:t>
            </a:r>
            <a:r>
              <a:rPr lang="fi-FI" sz="2810">
                <a:solidFill>
                  <a:srgbClr val="000000"/>
                </a:solidFill>
                <a:latin typeface="Calibri"/>
                <a:ea typeface="Calibri"/>
              </a:rPr>
              <a:t>It’s lovely to sleep in </a:t>
            </a:r>
            <a:r>
              <a:rPr lang="fi-FI" sz="2810" b="1">
                <a:solidFill>
                  <a:srgbClr val="000000"/>
                </a:solidFill>
                <a:latin typeface="Calibri"/>
                <a:ea typeface="Calibri"/>
              </a:rPr>
              <a:t>your own </a:t>
            </a:r>
            <a:r>
              <a:rPr lang="fi-FI" sz="2810">
                <a:solidFill>
                  <a:srgbClr val="000000"/>
                </a:solidFill>
                <a:latin typeface="Calibri"/>
                <a:ea typeface="Calibri"/>
              </a:rPr>
              <a:t>bed.</a:t>
            </a:r>
            <a:endParaRPr/>
          </a:p>
          <a:p>
            <a:pPr>
              <a:lnSpc>
                <a:spcPct val="90000"/>
              </a:lnSpc>
            </a:pPr>
            <a:r>
              <a:rPr lang="fi-FI" sz="281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fi-FI" sz="2810">
                <a:solidFill>
                  <a:srgbClr val="2DA2BF"/>
                </a:solidFill>
                <a:latin typeface="Calibri"/>
                <a:ea typeface="Calibri"/>
              </a:rPr>
              <a:t>Tuo on Aidanin oma moottoripyörä.</a:t>
            </a:r>
            <a:endParaRPr/>
          </a:p>
          <a:p>
            <a:pPr>
              <a:lnSpc>
                <a:spcPct val="90000"/>
              </a:lnSpc>
            </a:pPr>
            <a:r>
              <a:rPr lang="fi-FI" sz="2810">
                <a:solidFill>
                  <a:srgbClr val="000000"/>
                </a:solidFill>
                <a:latin typeface="Calibri"/>
                <a:ea typeface="Calibri"/>
              </a:rPr>
              <a:t>	That’s </a:t>
            </a:r>
            <a:r>
              <a:rPr lang="fi-FI" sz="2810" b="1">
                <a:solidFill>
                  <a:srgbClr val="000000"/>
                </a:solidFill>
                <a:latin typeface="Calibri"/>
                <a:ea typeface="Calibri"/>
              </a:rPr>
              <a:t>Aidan’s own </a:t>
            </a:r>
            <a:r>
              <a:rPr lang="fi-FI" sz="2810">
                <a:solidFill>
                  <a:srgbClr val="000000"/>
                </a:solidFill>
                <a:latin typeface="Calibri"/>
                <a:ea typeface="Calibri"/>
              </a:rPr>
              <a:t>motorcycle.</a:t>
            </a:r>
            <a:endParaRPr/>
          </a:p>
          <a:p>
            <a:pPr>
              <a:lnSpc>
                <a:spcPct val="90000"/>
              </a:lnSpc>
            </a:pPr>
            <a:r>
              <a:rPr lang="fi-FI" sz="281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fi-FI" sz="2810">
                <a:solidFill>
                  <a:srgbClr val="2DA2BF"/>
                </a:solidFill>
                <a:latin typeface="Calibri"/>
                <a:ea typeface="Calibri"/>
              </a:rPr>
              <a:t>Olisipa minulla oma.</a:t>
            </a:r>
            <a:endParaRPr/>
          </a:p>
          <a:p>
            <a:pPr>
              <a:lnSpc>
                <a:spcPct val="90000"/>
              </a:lnSpc>
            </a:pPr>
            <a:r>
              <a:rPr lang="fi-FI" sz="2810">
                <a:solidFill>
                  <a:srgbClr val="000000"/>
                </a:solidFill>
                <a:latin typeface="Calibri"/>
                <a:ea typeface="Calibri"/>
              </a:rPr>
              <a:t>	I wish I had </a:t>
            </a:r>
            <a:r>
              <a:rPr lang="fi-FI" sz="2810" b="1">
                <a:solidFill>
                  <a:srgbClr val="000000"/>
                </a:solidFill>
                <a:latin typeface="Calibri"/>
                <a:ea typeface="Calibri"/>
              </a:rPr>
              <a:t>my own.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68" end="7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76" end="10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08" end="14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47" end="18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82" end="2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214" end="2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236" end="25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fi-FI" sz="2400" b="1"/>
              <a:t>Persoonapronominit: omistumuodot</a:t>
            </a:r>
            <a:endParaRPr/>
          </a:p>
        </p:txBody>
      </p:sp>
      <p:sp>
        <p:nvSpPr>
          <p:cNvPr id="142" name="TextShape 2"/>
          <p:cNvSpPr txBox="1"/>
          <p:nvPr/>
        </p:nvSpPr>
        <p:spPr>
          <a:xfrm>
            <a:off x="101600" y="1306440"/>
            <a:ext cx="875440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25000"/>
              <a:buFont typeface="StarSymbol"/>
              <a:buChar char=""/>
            </a:pPr>
            <a:r>
              <a:rPr lang="fi-FI" sz="2000" b="1" dirty="0"/>
              <a:t>Omistusmuodon edessä ei voi olla </a:t>
            </a:r>
            <a:endParaRPr dirty="0"/>
          </a:p>
          <a:p>
            <a:pPr lvl="1">
              <a:buSzPct val="25000"/>
              <a:buFont typeface="StarSymbol"/>
              <a:buChar char=""/>
            </a:pPr>
            <a:r>
              <a:rPr lang="fi-FI" sz="2000" b="1" dirty="0"/>
              <a:t>-artikkelia (a, an, </a:t>
            </a:r>
            <a:r>
              <a:rPr lang="fi-FI" sz="2000" b="1" dirty="0" err="1"/>
              <a:t>the</a:t>
            </a:r>
            <a:r>
              <a:rPr lang="fi-FI" sz="2000" b="1" dirty="0"/>
              <a:t>)</a:t>
            </a:r>
            <a:endParaRPr dirty="0"/>
          </a:p>
          <a:p>
            <a:pPr lvl="1">
              <a:buSzPct val="25000"/>
              <a:buFont typeface="StarSymbol"/>
              <a:buChar char=""/>
            </a:pPr>
            <a:r>
              <a:rPr lang="fi-FI" sz="2000" b="1" dirty="0"/>
              <a:t> - lukusanaa</a:t>
            </a:r>
            <a:endParaRPr dirty="0"/>
          </a:p>
          <a:p>
            <a:pPr lvl="1">
              <a:buSzPct val="25000"/>
              <a:buFont typeface="StarSymbol"/>
              <a:buChar char=""/>
            </a:pPr>
            <a:r>
              <a:rPr lang="fi-FI" sz="2000" b="1" dirty="0"/>
              <a:t>- adjektiivista pronominia: </a:t>
            </a:r>
            <a:r>
              <a:rPr lang="fi-FI" sz="2000" b="1" dirty="0" err="1"/>
              <a:t>that</a:t>
            </a:r>
            <a:r>
              <a:rPr lang="fi-FI" sz="2000" b="1" dirty="0"/>
              <a:t>, </a:t>
            </a:r>
            <a:r>
              <a:rPr lang="fi-FI" sz="2000" b="1" dirty="0" err="1"/>
              <a:t>those</a:t>
            </a:r>
            <a:r>
              <a:rPr lang="fi-FI" sz="2000" b="1" dirty="0"/>
              <a:t>, </a:t>
            </a:r>
            <a:r>
              <a:rPr lang="fi-FI" sz="2000" b="1" dirty="0" err="1"/>
              <a:t>this</a:t>
            </a:r>
            <a:r>
              <a:rPr lang="fi-FI" sz="2000" b="1" dirty="0"/>
              <a:t>, </a:t>
            </a:r>
            <a:r>
              <a:rPr lang="fi-FI" sz="2000" b="1" dirty="0" err="1"/>
              <a:t>these</a:t>
            </a:r>
            <a:r>
              <a:rPr lang="fi-FI" sz="2000" b="1" dirty="0"/>
              <a:t>, no, </a:t>
            </a:r>
            <a:r>
              <a:rPr lang="fi-FI" sz="2000" b="1" dirty="0" err="1"/>
              <a:t>some</a:t>
            </a:r>
            <a:r>
              <a:rPr lang="fi-FI" sz="2000" b="1" dirty="0"/>
              <a:t>,</a:t>
            </a:r>
          </a:p>
          <a:p>
            <a:pPr lvl="1">
              <a:buSzPct val="25000"/>
              <a:buFont typeface="StarSymbol"/>
              <a:buChar char=""/>
            </a:pPr>
            <a:r>
              <a:rPr lang="fi-FI" sz="2000" b="1" dirty="0"/>
              <a:t> </a:t>
            </a:r>
            <a:r>
              <a:rPr lang="fi-FI" sz="2000" b="1" dirty="0" err="1"/>
              <a:t>any</a:t>
            </a:r>
            <a:r>
              <a:rPr lang="fi-FI" sz="2000" b="1" dirty="0"/>
              <a:t>, </a:t>
            </a:r>
            <a:r>
              <a:rPr lang="fi-FI" sz="2000" b="1" dirty="0" err="1"/>
              <a:t>every</a:t>
            </a:r>
            <a:r>
              <a:rPr lang="fi-FI" sz="2000" b="1" dirty="0"/>
              <a:t>, a </a:t>
            </a:r>
            <a:r>
              <a:rPr lang="fi-FI" sz="2000" b="1" dirty="0" err="1"/>
              <a:t>few</a:t>
            </a:r>
            <a:endParaRPr dirty="0"/>
          </a:p>
          <a:p>
            <a:pPr lvl="1">
              <a:buSzPct val="25000"/>
              <a:buFont typeface="StarSymbol"/>
              <a:buChar char=""/>
            </a:pPr>
            <a:r>
              <a:rPr lang="fi-FI" sz="2000" dirty="0"/>
              <a:t>Jason is a </a:t>
            </a:r>
            <a:r>
              <a:rPr lang="fi-FI" sz="2000" dirty="0" err="1"/>
              <a:t>friend</a:t>
            </a:r>
            <a:r>
              <a:rPr lang="fi-FI" sz="2000" dirty="0"/>
              <a:t> of </a:t>
            </a:r>
            <a:r>
              <a:rPr lang="fi-FI" sz="2000" dirty="0" err="1"/>
              <a:t>mine</a:t>
            </a:r>
            <a:r>
              <a:rPr lang="fi-FI" sz="2000" dirty="0"/>
              <a:t>. (puhutaan ensimmäistä kertaa)</a:t>
            </a:r>
            <a:endParaRPr dirty="0"/>
          </a:p>
          <a:p>
            <a:pPr lvl="1">
              <a:buSzPct val="25000"/>
              <a:buFont typeface="StarSymbol"/>
              <a:buChar char=""/>
            </a:pPr>
            <a:r>
              <a:rPr lang="fi-FI" sz="2000" dirty="0"/>
              <a:t>Jason is my </a:t>
            </a:r>
            <a:r>
              <a:rPr lang="fi-FI" sz="2000" dirty="0" err="1"/>
              <a:t>friend</a:t>
            </a:r>
            <a:r>
              <a:rPr lang="fi-FI" sz="2000" dirty="0"/>
              <a:t>. (tuttu)</a:t>
            </a:r>
            <a:endParaRPr dirty="0"/>
          </a:p>
          <a:p>
            <a:pPr lvl="1">
              <a:buSzPct val="25000"/>
              <a:buFont typeface="StarSymbol"/>
              <a:buChar char=""/>
            </a:pPr>
            <a:r>
              <a:rPr lang="fi-FI" sz="2000" dirty="0"/>
              <a:t>I just </a:t>
            </a:r>
            <a:r>
              <a:rPr lang="fi-FI" sz="2000" dirty="0" err="1"/>
              <a:t>met</a:t>
            </a:r>
            <a:r>
              <a:rPr lang="fi-FI" sz="2000" dirty="0"/>
              <a:t> a </a:t>
            </a:r>
            <a:r>
              <a:rPr lang="fi-FI" sz="2000" dirty="0" err="1"/>
              <a:t>cousin</a:t>
            </a:r>
            <a:r>
              <a:rPr lang="fi-FI" sz="2000" dirty="0"/>
              <a:t> of </a:t>
            </a:r>
            <a:r>
              <a:rPr lang="fi-FI" sz="2000" dirty="0" err="1"/>
              <a:t>yours</a:t>
            </a:r>
            <a:r>
              <a:rPr lang="fi-FI" sz="2000" dirty="0"/>
              <a:t>.</a:t>
            </a:r>
            <a:endParaRPr dirty="0"/>
          </a:p>
          <a:p>
            <a:pPr lvl="1">
              <a:buSzPct val="25000"/>
              <a:buFont typeface="StarSymbol"/>
              <a:buChar char=""/>
            </a:pPr>
            <a:r>
              <a:rPr lang="fi-FI" sz="2000" dirty="0" err="1"/>
              <a:t>Your</a:t>
            </a:r>
            <a:r>
              <a:rPr lang="fi-FI" sz="2000" dirty="0"/>
              <a:t> </a:t>
            </a:r>
            <a:r>
              <a:rPr lang="fi-FI" sz="2000" dirty="0" err="1"/>
              <a:t>cousin</a:t>
            </a:r>
            <a:r>
              <a:rPr lang="fi-FI" sz="2000" dirty="0"/>
              <a:t> is </a:t>
            </a:r>
            <a:r>
              <a:rPr lang="fi-FI" sz="2000" dirty="0" err="1"/>
              <a:t>really</a:t>
            </a:r>
            <a:r>
              <a:rPr lang="fi-FI" sz="2000" dirty="0"/>
              <a:t> </a:t>
            </a:r>
            <a:r>
              <a:rPr lang="fi-FI" sz="2000" dirty="0" err="1"/>
              <a:t>funny</a:t>
            </a:r>
            <a:r>
              <a:rPr lang="fi-FI" sz="2000" dirty="0"/>
              <a:t>.</a:t>
            </a:r>
            <a:endParaRPr dirty="0"/>
          </a:p>
          <a:p>
            <a:pPr lvl="1">
              <a:buSzPct val="25000"/>
              <a:buFont typeface="StarSymbol"/>
              <a:buChar char=""/>
            </a:pPr>
            <a:endParaRPr dirty="0"/>
          </a:p>
          <a:p>
            <a:pPr lvl="1">
              <a:buSzPct val="25000"/>
              <a:buFont typeface="StarSymbol"/>
              <a:buChar char=""/>
            </a:pPr>
            <a:r>
              <a:rPr lang="fi-FI" sz="2000" dirty="0"/>
              <a:t>ARTIKKELI / LUKUSANA / PRONOMINI + SUBSTANTIIVI+ </a:t>
            </a:r>
          </a:p>
          <a:p>
            <a:pPr lvl="1">
              <a:buSzPct val="25000"/>
              <a:buFont typeface="StarSymbol"/>
              <a:buChar char=""/>
            </a:pPr>
            <a:r>
              <a:rPr lang="fi-FI" sz="2000" dirty="0"/>
              <a:t>OF+OMISTUSSANAN ITSENÄINEN MUOTO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 fill="freeze">
                      <p:stCondLst>
                        <p:cond delay="indefinite"/>
                      </p:stCondLst>
                      <p:childTnLst>
                        <p:par>
                          <p:cTn id="4" fill="freeze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0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36" end="5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59" end="6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70" end="14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freeze">
                      <p:stCondLst>
                        <p:cond delay="indefinite"/>
                      </p:stCondLst>
                      <p:childTnLst>
                        <p:par>
                          <p:cTn id="14" fill="freeze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150" end="20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205" end="2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231" end="25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259" end="28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freeze">
                      <p:stCondLst>
                        <p:cond delay="indefinite"/>
                      </p:stCondLst>
                      <p:childTnLst>
                        <p:par>
                          <p:cTn id="24" fill="freeze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287" end="36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499</Words>
  <Application>Microsoft Office PowerPoint</Application>
  <PresentationFormat>Näytössä katseltava diaesitys (4:3)</PresentationFormat>
  <Paragraphs>215</Paragraphs>
  <Slides>16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16</vt:i4>
      </vt:variant>
    </vt:vector>
  </HeadingPairs>
  <TitlesOfParts>
    <vt:vector size="23" baseType="lpstr">
      <vt:lpstr>Arial</vt:lpstr>
      <vt:lpstr>Calibri</vt:lpstr>
      <vt:lpstr>DejaVu Sans</vt:lpstr>
      <vt:lpstr>StarSymbol</vt:lpstr>
      <vt:lpstr>Office Theme</vt:lpstr>
      <vt:lpstr>Office Theme</vt:lpstr>
      <vt:lpstr>Office Theme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cp:lastModifiedBy>Satu Siltala</cp:lastModifiedBy>
  <cp:revision>2</cp:revision>
  <dcterms:modified xsi:type="dcterms:W3CDTF">2016-11-20T09:13:24Z</dcterms:modified>
</cp:coreProperties>
</file>