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66" r:id="rId6"/>
    <p:sldMasterId id="2147483672" r:id="rId7"/>
    <p:sldMasterId id="2147483684" r:id="rId8"/>
  </p:sldMasterIdLst>
  <p:notesMasterIdLst>
    <p:notesMasterId r:id="rId17"/>
  </p:notesMasterIdLst>
  <p:sldIdLst>
    <p:sldId id="257" r:id="rId9"/>
    <p:sldId id="258" r:id="rId10"/>
    <p:sldId id="259" r:id="rId11"/>
    <p:sldId id="260" r:id="rId12"/>
    <p:sldId id="263" r:id="rId13"/>
    <p:sldId id="264" r:id="rId14"/>
    <p:sldId id="262" r:id="rId15"/>
    <p:sldId id="261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ornanen Tero" initials="VT" lastIdx="1" clrIdx="0">
    <p:extLst>
      <p:ext uri="{19B8F6BF-5375-455C-9EA6-DF929625EA0E}">
        <p15:presenceInfo xmlns:p15="http://schemas.microsoft.com/office/powerpoint/2012/main" userId="S-1-5-21-73586283-1979792683-839522115-285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6-02T12:42:49.295" idx="1">
    <p:pos x="7261" y="179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3EFC9B-6622-451B-8047-425DE3D15DF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FE510758-FC81-4AC7-991E-961A531CA41E}">
      <dgm:prSet phldrT="[Teksti]"/>
      <dgm:spPr/>
      <dgm:t>
        <a:bodyPr/>
        <a:lstStyle/>
        <a:p>
          <a:r>
            <a:rPr lang="fi-FI" b="1" dirty="0" smtClean="0"/>
            <a:t>Organisaatiotaso</a:t>
          </a:r>
        </a:p>
        <a:p>
          <a:r>
            <a:rPr lang="fi-FI" dirty="0" smtClean="0"/>
            <a:t>Verkostojen kartoitus ja toimijoiden sitouttaminen</a:t>
          </a:r>
          <a:endParaRPr lang="fi-FI" dirty="0"/>
        </a:p>
      </dgm:t>
    </dgm:pt>
    <dgm:pt modelId="{01CE3FE2-C97D-4C02-984B-0548E71AFCEA}" type="parTrans" cxnId="{123D337C-1D4D-4630-80F2-E67D029803FF}">
      <dgm:prSet/>
      <dgm:spPr/>
      <dgm:t>
        <a:bodyPr/>
        <a:lstStyle/>
        <a:p>
          <a:endParaRPr lang="fi-FI"/>
        </a:p>
      </dgm:t>
    </dgm:pt>
    <dgm:pt modelId="{719A8A03-D78A-47ED-BC4F-85E18226D735}" type="sibTrans" cxnId="{123D337C-1D4D-4630-80F2-E67D029803FF}">
      <dgm:prSet/>
      <dgm:spPr/>
      <dgm:t>
        <a:bodyPr/>
        <a:lstStyle/>
        <a:p>
          <a:endParaRPr lang="fi-FI"/>
        </a:p>
      </dgm:t>
    </dgm:pt>
    <dgm:pt modelId="{82CFCFAA-1910-49A0-854D-26F0FA654C7F}">
      <dgm:prSet phldrT="[Teksti]" custT="1"/>
      <dgm:spPr/>
      <dgm:t>
        <a:bodyPr/>
        <a:lstStyle/>
        <a:p>
          <a:r>
            <a:rPr lang="fi-FI" sz="1200" dirty="0" smtClean="0"/>
            <a:t>Kuntakierrokset: Kitee, Tohmajärvi, Rääkkylä, Lieksa, Kontiolahti, Polvijärvi, Liperi, Outokumpu</a:t>
          </a:r>
          <a:endParaRPr lang="fi-FI" sz="1200" dirty="0"/>
        </a:p>
      </dgm:t>
    </dgm:pt>
    <dgm:pt modelId="{8287BC11-8E26-4CC2-94DD-7FF594F16662}" type="parTrans" cxnId="{EEF007D1-7955-4620-8AD2-0D81EFDEA1C1}">
      <dgm:prSet/>
      <dgm:spPr/>
      <dgm:t>
        <a:bodyPr/>
        <a:lstStyle/>
        <a:p>
          <a:endParaRPr lang="fi-FI"/>
        </a:p>
      </dgm:t>
    </dgm:pt>
    <dgm:pt modelId="{65E1A3D3-6725-4D79-B434-2AEE08A4AB55}" type="sibTrans" cxnId="{EEF007D1-7955-4620-8AD2-0D81EFDEA1C1}">
      <dgm:prSet/>
      <dgm:spPr/>
      <dgm:t>
        <a:bodyPr/>
        <a:lstStyle/>
        <a:p>
          <a:endParaRPr lang="fi-FI"/>
        </a:p>
      </dgm:t>
    </dgm:pt>
    <dgm:pt modelId="{EAB9C9FB-E7FD-49F8-889E-FCA127C6C042}">
      <dgm:prSet phldrT="[Teksti]" custT="1"/>
      <dgm:spPr/>
      <dgm:t>
        <a:bodyPr/>
        <a:lstStyle/>
        <a:p>
          <a:r>
            <a:rPr lang="fi-FI" sz="1200" dirty="0" smtClean="0"/>
            <a:t>Päättäjä- ja toimijataso</a:t>
          </a:r>
          <a:endParaRPr lang="fi-FI" sz="1200" dirty="0"/>
        </a:p>
      </dgm:t>
    </dgm:pt>
    <dgm:pt modelId="{65A01B1C-13D5-45A9-88BD-00E56EA59861}" type="parTrans" cxnId="{B8A951B3-000B-48D7-A5A3-825A67A51A05}">
      <dgm:prSet/>
      <dgm:spPr/>
      <dgm:t>
        <a:bodyPr/>
        <a:lstStyle/>
        <a:p>
          <a:endParaRPr lang="fi-FI"/>
        </a:p>
      </dgm:t>
    </dgm:pt>
    <dgm:pt modelId="{5E9910DB-E0BA-4B20-B7B4-197AB49D3061}" type="sibTrans" cxnId="{B8A951B3-000B-48D7-A5A3-825A67A51A05}">
      <dgm:prSet/>
      <dgm:spPr/>
      <dgm:t>
        <a:bodyPr/>
        <a:lstStyle/>
        <a:p>
          <a:endParaRPr lang="fi-FI"/>
        </a:p>
      </dgm:t>
    </dgm:pt>
    <dgm:pt modelId="{07CE51D9-CA79-4B7B-B9E3-66A3505E1F5A}">
      <dgm:prSet phldrT="[Teksti]"/>
      <dgm:spPr/>
      <dgm:t>
        <a:bodyPr/>
        <a:lstStyle/>
        <a:p>
          <a:r>
            <a:rPr lang="fi-FI" b="1" dirty="0" smtClean="0"/>
            <a:t>Palvelutaso</a:t>
          </a:r>
        </a:p>
        <a:p>
          <a:r>
            <a:rPr lang="fi-FI" dirty="0" smtClean="0"/>
            <a:t>Maakunnan tarpeiden selvitys</a:t>
          </a:r>
          <a:endParaRPr lang="fi-FI" dirty="0"/>
        </a:p>
      </dgm:t>
    </dgm:pt>
    <dgm:pt modelId="{BBB43E28-0814-445E-B979-8FD51FE1C487}" type="parTrans" cxnId="{7DA7B8AB-0AAA-4066-B4FC-073B870C8B11}">
      <dgm:prSet/>
      <dgm:spPr/>
      <dgm:t>
        <a:bodyPr/>
        <a:lstStyle/>
        <a:p>
          <a:endParaRPr lang="fi-FI"/>
        </a:p>
      </dgm:t>
    </dgm:pt>
    <dgm:pt modelId="{6DBE39BF-5B1D-46D9-9F89-9D557D20981A}" type="sibTrans" cxnId="{7DA7B8AB-0AAA-4066-B4FC-073B870C8B11}">
      <dgm:prSet/>
      <dgm:spPr/>
      <dgm:t>
        <a:bodyPr/>
        <a:lstStyle/>
        <a:p>
          <a:endParaRPr lang="fi-FI"/>
        </a:p>
      </dgm:t>
    </dgm:pt>
    <dgm:pt modelId="{0FA70B1F-3643-493D-81E8-126BB45B0338}">
      <dgm:prSet phldrT="[Teksti]" custT="1"/>
      <dgm:spPr/>
      <dgm:t>
        <a:bodyPr/>
        <a:lstStyle/>
        <a:p>
          <a:r>
            <a:rPr lang="fi-FI" sz="1200" dirty="0" smtClean="0"/>
            <a:t>Hyvät käytänteet ja Ohjaamon prosessit</a:t>
          </a:r>
          <a:endParaRPr lang="fi-FI" sz="1200" dirty="0"/>
        </a:p>
      </dgm:t>
    </dgm:pt>
    <dgm:pt modelId="{89383574-798D-4001-95A1-9B852BAA0EB5}" type="parTrans" cxnId="{BBDC09BF-2717-4950-B53D-37990AF672B9}">
      <dgm:prSet/>
      <dgm:spPr/>
      <dgm:t>
        <a:bodyPr/>
        <a:lstStyle/>
        <a:p>
          <a:endParaRPr lang="fi-FI"/>
        </a:p>
      </dgm:t>
    </dgm:pt>
    <dgm:pt modelId="{E49DB289-6D75-401A-845F-106E9436E82E}" type="sibTrans" cxnId="{BBDC09BF-2717-4950-B53D-37990AF672B9}">
      <dgm:prSet/>
      <dgm:spPr/>
      <dgm:t>
        <a:bodyPr/>
        <a:lstStyle/>
        <a:p>
          <a:endParaRPr lang="fi-FI"/>
        </a:p>
      </dgm:t>
    </dgm:pt>
    <dgm:pt modelId="{08591C69-53B0-40E6-BFA7-9C2B086BEF58}">
      <dgm:prSet phldrT="[Teksti]" custT="1"/>
      <dgm:spPr/>
      <dgm:t>
        <a:bodyPr/>
        <a:lstStyle/>
        <a:p>
          <a:r>
            <a:rPr lang="fi-FI" sz="1200" dirty="0" smtClean="0"/>
            <a:t>Kehittämisen kohteet</a:t>
          </a:r>
          <a:endParaRPr lang="fi-FI" sz="1200" dirty="0"/>
        </a:p>
      </dgm:t>
    </dgm:pt>
    <dgm:pt modelId="{C5164D74-6132-4F0A-B499-D26EF5D311B7}" type="parTrans" cxnId="{39CB6667-8D93-4973-ABC7-EA6E45D0F1AE}">
      <dgm:prSet/>
      <dgm:spPr/>
      <dgm:t>
        <a:bodyPr/>
        <a:lstStyle/>
        <a:p>
          <a:endParaRPr lang="fi-FI"/>
        </a:p>
      </dgm:t>
    </dgm:pt>
    <dgm:pt modelId="{8AE6CA5E-7972-484E-943C-ED101B88378A}" type="sibTrans" cxnId="{39CB6667-8D93-4973-ABC7-EA6E45D0F1AE}">
      <dgm:prSet/>
      <dgm:spPr/>
      <dgm:t>
        <a:bodyPr/>
        <a:lstStyle/>
        <a:p>
          <a:endParaRPr lang="fi-FI"/>
        </a:p>
      </dgm:t>
    </dgm:pt>
    <dgm:pt modelId="{2D9AE5E4-785D-4930-A48F-9D5256A2DA1D}">
      <dgm:prSet phldrT="[Teksti]"/>
      <dgm:spPr/>
      <dgm:t>
        <a:bodyPr/>
        <a:lstStyle/>
        <a:p>
          <a:r>
            <a:rPr lang="fi-FI" b="1" dirty="0" smtClean="0"/>
            <a:t>Menetelmätaso</a:t>
          </a:r>
        </a:p>
        <a:p>
          <a:r>
            <a:rPr lang="fi-FI" dirty="0" smtClean="0"/>
            <a:t>Toimintasuunnitelmien tekeminen</a:t>
          </a:r>
          <a:endParaRPr lang="fi-FI" dirty="0"/>
        </a:p>
      </dgm:t>
    </dgm:pt>
    <dgm:pt modelId="{F3EC3066-25D1-4031-8DC1-B36158599CCA}" type="parTrans" cxnId="{098AA49E-4747-4973-B381-381EB9CC636B}">
      <dgm:prSet/>
      <dgm:spPr/>
      <dgm:t>
        <a:bodyPr/>
        <a:lstStyle/>
        <a:p>
          <a:endParaRPr lang="fi-FI"/>
        </a:p>
      </dgm:t>
    </dgm:pt>
    <dgm:pt modelId="{E8C5F9ED-46C9-46B0-828F-1EA5C8392817}" type="sibTrans" cxnId="{098AA49E-4747-4973-B381-381EB9CC636B}">
      <dgm:prSet/>
      <dgm:spPr/>
      <dgm:t>
        <a:bodyPr/>
        <a:lstStyle/>
        <a:p>
          <a:endParaRPr lang="fi-FI"/>
        </a:p>
      </dgm:t>
    </dgm:pt>
    <dgm:pt modelId="{99DE337D-71D5-44FF-9751-82DD44F16191}">
      <dgm:prSet phldrT="[Teksti]" custT="1"/>
      <dgm:spPr/>
      <dgm:t>
        <a:bodyPr/>
        <a:lstStyle/>
        <a:p>
          <a:r>
            <a:rPr lang="fi-FI" sz="1000" dirty="0" smtClean="0"/>
            <a:t>Ohjausosaamisen kehittäminen</a:t>
          </a:r>
          <a:endParaRPr lang="fi-FI" sz="1000" dirty="0"/>
        </a:p>
      </dgm:t>
    </dgm:pt>
    <dgm:pt modelId="{07F8A331-CE80-4A27-9298-890C53D8B1A9}" type="parTrans" cxnId="{B5FD2D2C-0136-4C6D-9DA2-51E223A82488}">
      <dgm:prSet/>
      <dgm:spPr/>
      <dgm:t>
        <a:bodyPr/>
        <a:lstStyle/>
        <a:p>
          <a:endParaRPr lang="fi-FI"/>
        </a:p>
      </dgm:t>
    </dgm:pt>
    <dgm:pt modelId="{BD7725F6-4D85-4295-A218-0E3BA2CF0B75}" type="sibTrans" cxnId="{B5FD2D2C-0136-4C6D-9DA2-51E223A82488}">
      <dgm:prSet/>
      <dgm:spPr/>
      <dgm:t>
        <a:bodyPr/>
        <a:lstStyle/>
        <a:p>
          <a:endParaRPr lang="fi-FI"/>
        </a:p>
      </dgm:t>
    </dgm:pt>
    <dgm:pt modelId="{FE420E4C-519F-4805-BB4A-0FF65473FDA2}">
      <dgm:prSet phldrT="[Teksti]" custT="1"/>
      <dgm:spPr/>
      <dgm:t>
        <a:bodyPr/>
        <a:lstStyle/>
        <a:p>
          <a:r>
            <a:rPr lang="fi-FI" sz="1200" dirty="0" smtClean="0"/>
            <a:t>Toimijoiden toiveet</a:t>
          </a:r>
          <a:endParaRPr lang="fi-FI" sz="1200" dirty="0"/>
        </a:p>
      </dgm:t>
    </dgm:pt>
    <dgm:pt modelId="{7E135BE4-84D2-4F99-9343-4E86963F1605}" type="parTrans" cxnId="{B14CA0D6-3EF7-4969-87A8-9C7ACDA3ADFC}">
      <dgm:prSet/>
      <dgm:spPr/>
      <dgm:t>
        <a:bodyPr/>
        <a:lstStyle/>
        <a:p>
          <a:endParaRPr lang="fi-FI"/>
        </a:p>
      </dgm:t>
    </dgm:pt>
    <dgm:pt modelId="{2E1BA324-DBA3-4646-9211-32AE47EF16FA}" type="sibTrans" cxnId="{B14CA0D6-3EF7-4969-87A8-9C7ACDA3ADFC}">
      <dgm:prSet/>
      <dgm:spPr/>
      <dgm:t>
        <a:bodyPr/>
        <a:lstStyle/>
        <a:p>
          <a:endParaRPr lang="fi-FI"/>
        </a:p>
      </dgm:t>
    </dgm:pt>
    <dgm:pt modelId="{84D6E894-4ADE-4609-A9AC-9C77B415D85E}">
      <dgm:prSet phldrT="[Teksti]" custT="1"/>
      <dgm:spPr/>
      <dgm:t>
        <a:bodyPr/>
        <a:lstStyle/>
        <a:p>
          <a:r>
            <a:rPr lang="fi-FI" sz="1200" dirty="0" smtClean="0"/>
            <a:t>Nuorten ääni</a:t>
          </a:r>
          <a:endParaRPr lang="fi-FI" sz="1200" dirty="0"/>
        </a:p>
      </dgm:t>
    </dgm:pt>
    <dgm:pt modelId="{28EA3C3E-5934-4565-994F-05CCA07ADC4F}" type="parTrans" cxnId="{B797D4C4-FAAE-4446-B013-E1813C3DB1CF}">
      <dgm:prSet/>
      <dgm:spPr/>
      <dgm:t>
        <a:bodyPr/>
        <a:lstStyle/>
        <a:p>
          <a:endParaRPr lang="fi-FI"/>
        </a:p>
      </dgm:t>
    </dgm:pt>
    <dgm:pt modelId="{CB759B5E-5AE2-48CF-8794-74EBC09B0BDF}" type="sibTrans" cxnId="{B797D4C4-FAAE-4446-B013-E1813C3DB1CF}">
      <dgm:prSet/>
      <dgm:spPr/>
      <dgm:t>
        <a:bodyPr/>
        <a:lstStyle/>
        <a:p>
          <a:endParaRPr lang="fi-FI"/>
        </a:p>
      </dgm:t>
    </dgm:pt>
    <dgm:pt modelId="{292E6471-E154-4B55-B6C6-B3C140AF36C0}">
      <dgm:prSet phldrT="[Teksti]" custT="1"/>
      <dgm:spPr/>
      <dgm:t>
        <a:bodyPr/>
        <a:lstStyle/>
        <a:p>
          <a:r>
            <a:rPr lang="fi-FI" sz="1200" dirty="0" smtClean="0"/>
            <a:t>Tulossa Valtimo</a:t>
          </a:r>
          <a:endParaRPr lang="fi-FI" sz="1200" dirty="0"/>
        </a:p>
      </dgm:t>
    </dgm:pt>
    <dgm:pt modelId="{2060D2D0-C2DB-4ACE-A05B-21BE4402D40E}" type="parTrans" cxnId="{1B1A0246-C5C0-4051-BDDC-2A31A2478C03}">
      <dgm:prSet/>
      <dgm:spPr/>
      <dgm:t>
        <a:bodyPr/>
        <a:lstStyle/>
        <a:p>
          <a:endParaRPr lang="fi-FI"/>
        </a:p>
      </dgm:t>
    </dgm:pt>
    <dgm:pt modelId="{4A50230B-5C24-4B7B-8856-54C8DF15B13B}" type="sibTrans" cxnId="{1B1A0246-C5C0-4051-BDDC-2A31A2478C03}">
      <dgm:prSet/>
      <dgm:spPr/>
      <dgm:t>
        <a:bodyPr/>
        <a:lstStyle/>
        <a:p>
          <a:endParaRPr lang="fi-FI"/>
        </a:p>
      </dgm:t>
    </dgm:pt>
    <dgm:pt modelId="{D4F471CD-DD14-4ADA-AEEE-843DB31E9009}">
      <dgm:prSet phldrT="[Teksti]" custT="1"/>
      <dgm:spPr/>
      <dgm:t>
        <a:bodyPr/>
        <a:lstStyle/>
        <a:p>
          <a:r>
            <a:rPr lang="fi-FI" sz="1000" dirty="0" smtClean="0"/>
            <a:t>Tulossa Ohjaamo-päivystystä (miten maakunnassa, puhelinpalvelu), </a:t>
          </a:r>
          <a:r>
            <a:rPr lang="fi-FI" sz="1000" i="1" dirty="0" smtClean="0"/>
            <a:t>yhdessä tehtävää asiakasohjaustyötä</a:t>
          </a:r>
          <a:r>
            <a:rPr lang="fi-FI" sz="1000" dirty="0" smtClean="0"/>
            <a:t>, seminaareja hyvien käytänteiden jakamiseen, </a:t>
          </a:r>
          <a:r>
            <a:rPr lang="fi-FI" sz="1000" dirty="0" err="1" smtClean="0"/>
            <a:t>kesäOhjaamo</a:t>
          </a:r>
          <a:endParaRPr lang="fi-FI" sz="1000" dirty="0"/>
        </a:p>
      </dgm:t>
    </dgm:pt>
    <dgm:pt modelId="{9CF180B8-52E5-4C28-A6E4-935DAA304DAB}" type="parTrans" cxnId="{6FC76CC0-DB5B-4E73-98B1-621C79334671}">
      <dgm:prSet/>
      <dgm:spPr/>
      <dgm:t>
        <a:bodyPr/>
        <a:lstStyle/>
        <a:p>
          <a:endParaRPr lang="fi-FI"/>
        </a:p>
      </dgm:t>
    </dgm:pt>
    <dgm:pt modelId="{42607917-0FA2-4C54-93A0-16CB20B7A6FC}" type="sibTrans" cxnId="{6FC76CC0-DB5B-4E73-98B1-621C79334671}">
      <dgm:prSet/>
      <dgm:spPr/>
      <dgm:t>
        <a:bodyPr/>
        <a:lstStyle/>
        <a:p>
          <a:endParaRPr lang="fi-FI"/>
        </a:p>
      </dgm:t>
    </dgm:pt>
    <dgm:pt modelId="{3E332315-E6CD-43CE-90A5-CF7E736BD59F}">
      <dgm:prSet phldrT="[Teksti]" custT="1"/>
      <dgm:spPr/>
      <dgm:t>
        <a:bodyPr/>
        <a:lstStyle/>
        <a:p>
          <a:r>
            <a:rPr lang="fi-FI" sz="1000" dirty="0" smtClean="0"/>
            <a:t>Case-työnohjaus yhdistettynä menetelmällisen osaamisen kehittämiseen</a:t>
          </a:r>
        </a:p>
        <a:p>
          <a:endParaRPr lang="fi-FI" sz="1000" dirty="0"/>
        </a:p>
      </dgm:t>
    </dgm:pt>
    <dgm:pt modelId="{F0D7ADF5-C4F4-4662-8361-F942292AC127}" type="parTrans" cxnId="{95291D47-BB2D-4B0B-8959-9061E1C71D82}">
      <dgm:prSet/>
      <dgm:spPr/>
      <dgm:t>
        <a:bodyPr/>
        <a:lstStyle/>
        <a:p>
          <a:endParaRPr lang="fi-FI"/>
        </a:p>
      </dgm:t>
    </dgm:pt>
    <dgm:pt modelId="{C4DEC6EB-1B4B-4E72-9BC4-A847BC19016D}" type="sibTrans" cxnId="{95291D47-BB2D-4B0B-8959-9061E1C71D82}">
      <dgm:prSet/>
      <dgm:spPr/>
      <dgm:t>
        <a:bodyPr/>
        <a:lstStyle/>
        <a:p>
          <a:endParaRPr lang="fi-FI"/>
        </a:p>
      </dgm:t>
    </dgm:pt>
    <dgm:pt modelId="{E37C6A67-8B96-404B-A741-A46D5550F3B7}">
      <dgm:prSet phldrT="[Teksti]" custT="1"/>
      <dgm:spPr/>
      <dgm:t>
        <a:bodyPr/>
        <a:lstStyle/>
        <a:p>
          <a:endParaRPr lang="fi-FI" sz="1000" dirty="0"/>
        </a:p>
      </dgm:t>
    </dgm:pt>
    <dgm:pt modelId="{36A3C396-C4D1-47CA-8246-4B25BECC6090}" type="parTrans" cxnId="{E9DD57ED-5B6C-487D-8F42-7B2B816539EE}">
      <dgm:prSet/>
      <dgm:spPr/>
      <dgm:t>
        <a:bodyPr/>
        <a:lstStyle/>
        <a:p>
          <a:endParaRPr lang="fi-FI"/>
        </a:p>
      </dgm:t>
    </dgm:pt>
    <dgm:pt modelId="{7BFE6F5D-1C1D-4182-B8EE-434AB353DA0D}" type="sibTrans" cxnId="{E9DD57ED-5B6C-487D-8F42-7B2B816539EE}">
      <dgm:prSet/>
      <dgm:spPr/>
      <dgm:t>
        <a:bodyPr/>
        <a:lstStyle/>
        <a:p>
          <a:endParaRPr lang="fi-FI"/>
        </a:p>
      </dgm:t>
    </dgm:pt>
    <dgm:pt modelId="{CB1D363E-E613-4D1A-AD11-C3C0F9E0F4A9}" type="pres">
      <dgm:prSet presAssocID="{863EFC9B-6622-451B-8047-425DE3D15DF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695902BC-723B-4B71-AECA-E9802FD9FC97}" type="pres">
      <dgm:prSet presAssocID="{FE510758-FC81-4AC7-991E-961A531CA41E}" presName="linNode" presStyleCnt="0"/>
      <dgm:spPr/>
    </dgm:pt>
    <dgm:pt modelId="{D203D21C-2060-47D1-9BCC-E7AFAFC8A6AC}" type="pres">
      <dgm:prSet presAssocID="{FE510758-FC81-4AC7-991E-961A531CA41E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74C45F4-9B4F-48E9-85D5-1F61CAACB7AD}" type="pres">
      <dgm:prSet presAssocID="{FE510758-FC81-4AC7-991E-961A531CA41E}" presName="descendantText" presStyleLbl="alignAccFollowNode1" presStyleIdx="0" presStyleCnt="3" custLinFactNeighborX="4776" custLinFactNeighborY="-49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2D96422-2C2F-4818-9D92-CC96405F16FB}" type="pres">
      <dgm:prSet presAssocID="{719A8A03-D78A-47ED-BC4F-85E18226D735}" presName="sp" presStyleCnt="0"/>
      <dgm:spPr/>
    </dgm:pt>
    <dgm:pt modelId="{336EAC81-4FC1-4281-8CDF-F261A9284D8D}" type="pres">
      <dgm:prSet presAssocID="{07CE51D9-CA79-4B7B-B9E3-66A3505E1F5A}" presName="linNode" presStyleCnt="0"/>
      <dgm:spPr/>
    </dgm:pt>
    <dgm:pt modelId="{358C013E-CE9B-42A6-BA52-4C8E80912EA0}" type="pres">
      <dgm:prSet presAssocID="{07CE51D9-CA79-4B7B-B9E3-66A3505E1F5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EA19D34-5C5D-4E96-B481-8253C8A2798C}" type="pres">
      <dgm:prSet presAssocID="{07CE51D9-CA79-4B7B-B9E3-66A3505E1F5A}" presName="descendantText" presStyleLbl="alignAccFollowNode1" presStyleIdx="1" presStyleCnt="3" custScaleY="121136" custLinFactNeighborX="8361" custLinFactNeighborY="406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B6608EA-A2F7-461F-B8E0-F0DA1F911A77}" type="pres">
      <dgm:prSet presAssocID="{6DBE39BF-5B1D-46D9-9F89-9D557D20981A}" presName="sp" presStyleCnt="0"/>
      <dgm:spPr/>
    </dgm:pt>
    <dgm:pt modelId="{1915E89B-0A42-44C9-BE34-0A0763C270C3}" type="pres">
      <dgm:prSet presAssocID="{2D9AE5E4-785D-4930-A48F-9D5256A2DA1D}" presName="linNode" presStyleCnt="0"/>
      <dgm:spPr/>
    </dgm:pt>
    <dgm:pt modelId="{DC42E9E2-17C4-4A57-9CD0-5919D7DF268E}" type="pres">
      <dgm:prSet presAssocID="{2D9AE5E4-785D-4930-A48F-9D5256A2DA1D}" presName="parentText" presStyleLbl="node1" presStyleIdx="2" presStyleCnt="3" custScaleY="197106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EB91BC2-E159-41A5-A02A-0F374066D7D8}" type="pres">
      <dgm:prSet presAssocID="{2D9AE5E4-785D-4930-A48F-9D5256A2DA1D}" presName="descendantText" presStyleLbl="alignAccFollowNode1" presStyleIdx="2" presStyleCnt="3" custScaleY="16875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6EFC5E94-87E8-4274-8102-4882A83932D6}" type="presOf" srcId="{EAB9C9FB-E7FD-49F8-889E-FCA127C6C042}" destId="{F74C45F4-9B4F-48E9-85D5-1F61CAACB7AD}" srcOrd="0" destOrd="2" presId="urn:microsoft.com/office/officeart/2005/8/layout/vList5"/>
    <dgm:cxn modelId="{B84A1741-E6FA-492F-9348-18F01BF2E966}" type="presOf" srcId="{3E332315-E6CD-43CE-90A5-CF7E736BD59F}" destId="{0EB91BC2-E159-41A5-A02A-0F374066D7D8}" srcOrd="0" destOrd="2" presId="urn:microsoft.com/office/officeart/2005/8/layout/vList5"/>
    <dgm:cxn modelId="{055075D9-12C7-4612-8E1E-9AD9D5B0D491}" type="presOf" srcId="{99DE337D-71D5-44FF-9751-82DD44F16191}" destId="{0EB91BC2-E159-41A5-A02A-0F374066D7D8}" srcOrd="0" destOrd="1" presId="urn:microsoft.com/office/officeart/2005/8/layout/vList5"/>
    <dgm:cxn modelId="{DD719D02-A56C-40E5-9792-C26E4964E91D}" type="presOf" srcId="{07CE51D9-CA79-4B7B-B9E3-66A3505E1F5A}" destId="{358C013E-CE9B-42A6-BA52-4C8E80912EA0}" srcOrd="0" destOrd="0" presId="urn:microsoft.com/office/officeart/2005/8/layout/vList5"/>
    <dgm:cxn modelId="{098AA49E-4747-4973-B381-381EB9CC636B}" srcId="{863EFC9B-6622-451B-8047-425DE3D15DFB}" destId="{2D9AE5E4-785D-4930-A48F-9D5256A2DA1D}" srcOrd="2" destOrd="0" parTransId="{F3EC3066-25D1-4031-8DC1-B36158599CCA}" sibTransId="{E8C5F9ED-46C9-46B0-828F-1EA5C8392817}"/>
    <dgm:cxn modelId="{09AA4CF2-2ECE-4241-A2C9-BF7EA4CFD1FA}" type="presOf" srcId="{FE420E4C-519F-4805-BB4A-0FF65473FDA2}" destId="{9EA19D34-5C5D-4E96-B481-8253C8A2798C}" srcOrd="0" destOrd="2" presId="urn:microsoft.com/office/officeart/2005/8/layout/vList5"/>
    <dgm:cxn modelId="{A5822874-BEE2-49CF-A212-E08150FF0369}" type="presOf" srcId="{D4F471CD-DD14-4ADA-AEEE-843DB31E9009}" destId="{0EB91BC2-E159-41A5-A02A-0F374066D7D8}" srcOrd="0" destOrd="3" presId="urn:microsoft.com/office/officeart/2005/8/layout/vList5"/>
    <dgm:cxn modelId="{FC0DAE02-F6C1-487F-9B59-AB9A938B5636}" type="presOf" srcId="{292E6471-E154-4B55-B6C6-B3C140AF36C0}" destId="{F74C45F4-9B4F-48E9-85D5-1F61CAACB7AD}" srcOrd="0" destOrd="1" presId="urn:microsoft.com/office/officeart/2005/8/layout/vList5"/>
    <dgm:cxn modelId="{6FC76CC0-DB5B-4E73-98B1-621C79334671}" srcId="{2D9AE5E4-785D-4930-A48F-9D5256A2DA1D}" destId="{D4F471CD-DD14-4ADA-AEEE-843DB31E9009}" srcOrd="2" destOrd="0" parTransId="{9CF180B8-52E5-4C28-A6E4-935DAA304DAB}" sibTransId="{42607917-0FA2-4C54-93A0-16CB20B7A6FC}"/>
    <dgm:cxn modelId="{95291D47-BB2D-4B0B-8959-9061E1C71D82}" srcId="{99DE337D-71D5-44FF-9751-82DD44F16191}" destId="{3E332315-E6CD-43CE-90A5-CF7E736BD59F}" srcOrd="0" destOrd="0" parTransId="{F0D7ADF5-C4F4-4662-8361-F942292AC127}" sibTransId="{C4DEC6EB-1B4B-4E72-9BC4-A847BC19016D}"/>
    <dgm:cxn modelId="{6C23978E-02CE-4130-8712-391EC276EC3D}" type="presOf" srcId="{84D6E894-4ADE-4609-A9AC-9C77B415D85E}" destId="{9EA19D34-5C5D-4E96-B481-8253C8A2798C}" srcOrd="0" destOrd="3" presId="urn:microsoft.com/office/officeart/2005/8/layout/vList5"/>
    <dgm:cxn modelId="{86928AE1-6A42-4071-A0C9-C278BAC6E059}" type="presOf" srcId="{08591C69-53B0-40E6-BFA7-9C2B086BEF58}" destId="{9EA19D34-5C5D-4E96-B481-8253C8A2798C}" srcOrd="0" destOrd="1" presId="urn:microsoft.com/office/officeart/2005/8/layout/vList5"/>
    <dgm:cxn modelId="{1DDE3925-7A9F-4959-B833-87375ACEA77F}" type="presOf" srcId="{FE510758-FC81-4AC7-991E-961A531CA41E}" destId="{D203D21C-2060-47D1-9BCC-E7AFAFC8A6AC}" srcOrd="0" destOrd="0" presId="urn:microsoft.com/office/officeart/2005/8/layout/vList5"/>
    <dgm:cxn modelId="{96F8023C-34DD-46A1-A723-F7FD89C84D93}" type="presOf" srcId="{82CFCFAA-1910-49A0-854D-26F0FA654C7F}" destId="{F74C45F4-9B4F-48E9-85D5-1F61CAACB7AD}" srcOrd="0" destOrd="0" presId="urn:microsoft.com/office/officeart/2005/8/layout/vList5"/>
    <dgm:cxn modelId="{4314379E-9C4A-4752-9FA9-8DEE6B8F8A53}" type="presOf" srcId="{E37C6A67-8B96-404B-A741-A46D5550F3B7}" destId="{0EB91BC2-E159-41A5-A02A-0F374066D7D8}" srcOrd="0" destOrd="0" presId="urn:microsoft.com/office/officeart/2005/8/layout/vList5"/>
    <dgm:cxn modelId="{EEF007D1-7955-4620-8AD2-0D81EFDEA1C1}" srcId="{FE510758-FC81-4AC7-991E-961A531CA41E}" destId="{82CFCFAA-1910-49A0-854D-26F0FA654C7F}" srcOrd="0" destOrd="0" parTransId="{8287BC11-8E26-4CC2-94DD-7FF594F16662}" sibTransId="{65E1A3D3-6725-4D79-B434-2AEE08A4AB55}"/>
    <dgm:cxn modelId="{F2B646AA-20C1-467C-9A4A-48CB86D7EFE8}" type="presOf" srcId="{2D9AE5E4-785D-4930-A48F-9D5256A2DA1D}" destId="{DC42E9E2-17C4-4A57-9CD0-5919D7DF268E}" srcOrd="0" destOrd="0" presId="urn:microsoft.com/office/officeart/2005/8/layout/vList5"/>
    <dgm:cxn modelId="{FB9D0D0E-77D4-411B-9B28-57ADFAC513D4}" type="presOf" srcId="{0FA70B1F-3643-493D-81E8-126BB45B0338}" destId="{9EA19D34-5C5D-4E96-B481-8253C8A2798C}" srcOrd="0" destOrd="0" presId="urn:microsoft.com/office/officeart/2005/8/layout/vList5"/>
    <dgm:cxn modelId="{FA8265F7-518B-42C5-AC9C-34CA14382CA1}" type="presOf" srcId="{863EFC9B-6622-451B-8047-425DE3D15DFB}" destId="{CB1D363E-E613-4D1A-AD11-C3C0F9E0F4A9}" srcOrd="0" destOrd="0" presId="urn:microsoft.com/office/officeart/2005/8/layout/vList5"/>
    <dgm:cxn modelId="{B14CA0D6-3EF7-4969-87A8-9C7ACDA3ADFC}" srcId="{07CE51D9-CA79-4B7B-B9E3-66A3505E1F5A}" destId="{FE420E4C-519F-4805-BB4A-0FF65473FDA2}" srcOrd="2" destOrd="0" parTransId="{7E135BE4-84D2-4F99-9343-4E86963F1605}" sibTransId="{2E1BA324-DBA3-4646-9211-32AE47EF16FA}"/>
    <dgm:cxn modelId="{E9DD57ED-5B6C-487D-8F42-7B2B816539EE}" srcId="{2D9AE5E4-785D-4930-A48F-9D5256A2DA1D}" destId="{E37C6A67-8B96-404B-A741-A46D5550F3B7}" srcOrd="0" destOrd="0" parTransId="{36A3C396-C4D1-47CA-8246-4B25BECC6090}" sibTransId="{7BFE6F5D-1C1D-4182-B8EE-434AB353DA0D}"/>
    <dgm:cxn modelId="{7DA7B8AB-0AAA-4066-B4FC-073B870C8B11}" srcId="{863EFC9B-6622-451B-8047-425DE3D15DFB}" destId="{07CE51D9-CA79-4B7B-B9E3-66A3505E1F5A}" srcOrd="1" destOrd="0" parTransId="{BBB43E28-0814-445E-B979-8FD51FE1C487}" sibTransId="{6DBE39BF-5B1D-46D9-9F89-9D557D20981A}"/>
    <dgm:cxn modelId="{BBDC09BF-2717-4950-B53D-37990AF672B9}" srcId="{07CE51D9-CA79-4B7B-B9E3-66A3505E1F5A}" destId="{0FA70B1F-3643-493D-81E8-126BB45B0338}" srcOrd="0" destOrd="0" parTransId="{89383574-798D-4001-95A1-9B852BAA0EB5}" sibTransId="{E49DB289-6D75-401A-845F-106E9436E82E}"/>
    <dgm:cxn modelId="{B797D4C4-FAAE-4446-B013-E1813C3DB1CF}" srcId="{07CE51D9-CA79-4B7B-B9E3-66A3505E1F5A}" destId="{84D6E894-4ADE-4609-A9AC-9C77B415D85E}" srcOrd="3" destOrd="0" parTransId="{28EA3C3E-5934-4565-994F-05CCA07ADC4F}" sibTransId="{CB759B5E-5AE2-48CF-8794-74EBC09B0BDF}"/>
    <dgm:cxn modelId="{B5FD2D2C-0136-4C6D-9DA2-51E223A82488}" srcId="{2D9AE5E4-785D-4930-A48F-9D5256A2DA1D}" destId="{99DE337D-71D5-44FF-9751-82DD44F16191}" srcOrd="1" destOrd="0" parTransId="{07F8A331-CE80-4A27-9298-890C53D8B1A9}" sibTransId="{BD7725F6-4D85-4295-A218-0E3BA2CF0B75}"/>
    <dgm:cxn modelId="{123D337C-1D4D-4630-80F2-E67D029803FF}" srcId="{863EFC9B-6622-451B-8047-425DE3D15DFB}" destId="{FE510758-FC81-4AC7-991E-961A531CA41E}" srcOrd="0" destOrd="0" parTransId="{01CE3FE2-C97D-4C02-984B-0548E71AFCEA}" sibTransId="{719A8A03-D78A-47ED-BC4F-85E18226D735}"/>
    <dgm:cxn modelId="{B8A951B3-000B-48D7-A5A3-825A67A51A05}" srcId="{FE510758-FC81-4AC7-991E-961A531CA41E}" destId="{EAB9C9FB-E7FD-49F8-889E-FCA127C6C042}" srcOrd="2" destOrd="0" parTransId="{65A01B1C-13D5-45A9-88BD-00E56EA59861}" sibTransId="{5E9910DB-E0BA-4B20-B7B4-197AB49D3061}"/>
    <dgm:cxn modelId="{1B1A0246-C5C0-4051-BDDC-2A31A2478C03}" srcId="{FE510758-FC81-4AC7-991E-961A531CA41E}" destId="{292E6471-E154-4B55-B6C6-B3C140AF36C0}" srcOrd="1" destOrd="0" parTransId="{2060D2D0-C2DB-4ACE-A05B-21BE4402D40E}" sibTransId="{4A50230B-5C24-4B7B-8856-54C8DF15B13B}"/>
    <dgm:cxn modelId="{39CB6667-8D93-4973-ABC7-EA6E45D0F1AE}" srcId="{07CE51D9-CA79-4B7B-B9E3-66A3505E1F5A}" destId="{08591C69-53B0-40E6-BFA7-9C2B086BEF58}" srcOrd="1" destOrd="0" parTransId="{C5164D74-6132-4F0A-B499-D26EF5D311B7}" sibTransId="{8AE6CA5E-7972-484E-943C-ED101B88378A}"/>
    <dgm:cxn modelId="{17B62819-E800-4D98-99F1-5BFB0ECC58EC}" type="presParOf" srcId="{CB1D363E-E613-4D1A-AD11-C3C0F9E0F4A9}" destId="{695902BC-723B-4B71-AECA-E9802FD9FC97}" srcOrd="0" destOrd="0" presId="urn:microsoft.com/office/officeart/2005/8/layout/vList5"/>
    <dgm:cxn modelId="{B735EB2C-FA5C-4C82-9001-C55BAD98F1F1}" type="presParOf" srcId="{695902BC-723B-4B71-AECA-E9802FD9FC97}" destId="{D203D21C-2060-47D1-9BCC-E7AFAFC8A6AC}" srcOrd="0" destOrd="0" presId="urn:microsoft.com/office/officeart/2005/8/layout/vList5"/>
    <dgm:cxn modelId="{470792D0-3D56-4A22-94FE-7B3FC8452624}" type="presParOf" srcId="{695902BC-723B-4B71-AECA-E9802FD9FC97}" destId="{F74C45F4-9B4F-48E9-85D5-1F61CAACB7AD}" srcOrd="1" destOrd="0" presId="urn:microsoft.com/office/officeart/2005/8/layout/vList5"/>
    <dgm:cxn modelId="{BCE8AC0A-156D-45F1-B0BC-9CF935EB06D6}" type="presParOf" srcId="{CB1D363E-E613-4D1A-AD11-C3C0F9E0F4A9}" destId="{E2D96422-2C2F-4818-9D92-CC96405F16FB}" srcOrd="1" destOrd="0" presId="urn:microsoft.com/office/officeart/2005/8/layout/vList5"/>
    <dgm:cxn modelId="{9C1478F7-8693-4C01-B0E6-BB6714DCAB42}" type="presParOf" srcId="{CB1D363E-E613-4D1A-AD11-C3C0F9E0F4A9}" destId="{336EAC81-4FC1-4281-8CDF-F261A9284D8D}" srcOrd="2" destOrd="0" presId="urn:microsoft.com/office/officeart/2005/8/layout/vList5"/>
    <dgm:cxn modelId="{5857D455-47CF-4E80-82FC-D3FCC7318600}" type="presParOf" srcId="{336EAC81-4FC1-4281-8CDF-F261A9284D8D}" destId="{358C013E-CE9B-42A6-BA52-4C8E80912EA0}" srcOrd="0" destOrd="0" presId="urn:microsoft.com/office/officeart/2005/8/layout/vList5"/>
    <dgm:cxn modelId="{1C845A25-4F74-4BFA-BDA2-F7025E1950AC}" type="presParOf" srcId="{336EAC81-4FC1-4281-8CDF-F261A9284D8D}" destId="{9EA19D34-5C5D-4E96-B481-8253C8A2798C}" srcOrd="1" destOrd="0" presId="urn:microsoft.com/office/officeart/2005/8/layout/vList5"/>
    <dgm:cxn modelId="{B4B582C1-F2B6-490D-BCBE-9E74D66BE6B9}" type="presParOf" srcId="{CB1D363E-E613-4D1A-AD11-C3C0F9E0F4A9}" destId="{AB6608EA-A2F7-461F-B8E0-F0DA1F911A77}" srcOrd="3" destOrd="0" presId="urn:microsoft.com/office/officeart/2005/8/layout/vList5"/>
    <dgm:cxn modelId="{21C367EF-5ABD-42D4-BA6F-4503A7CA253B}" type="presParOf" srcId="{CB1D363E-E613-4D1A-AD11-C3C0F9E0F4A9}" destId="{1915E89B-0A42-44C9-BE34-0A0763C270C3}" srcOrd="4" destOrd="0" presId="urn:microsoft.com/office/officeart/2005/8/layout/vList5"/>
    <dgm:cxn modelId="{90B50597-915A-4633-8C3C-A30CF4C9E9A5}" type="presParOf" srcId="{1915E89B-0A42-44C9-BE34-0A0763C270C3}" destId="{DC42E9E2-17C4-4A57-9CD0-5919D7DF268E}" srcOrd="0" destOrd="0" presId="urn:microsoft.com/office/officeart/2005/8/layout/vList5"/>
    <dgm:cxn modelId="{35BC10ED-6DB7-478D-B7A9-48413C79885F}" type="presParOf" srcId="{1915E89B-0A42-44C9-BE34-0A0763C270C3}" destId="{0EB91BC2-E159-41A5-A02A-0F374066D7D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EF5B9B-B7DC-485C-B778-DE91628E6F30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fi-FI"/>
        </a:p>
      </dgm:t>
    </dgm:pt>
    <dgm:pt modelId="{817823F1-E3A8-4A35-9A3D-46F0C039ECFA}" type="pres">
      <dgm:prSet presAssocID="{6EEF5B9B-B7DC-485C-B778-DE91628E6F3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</dgm:ptLst>
  <dgm:cxnLst>
    <dgm:cxn modelId="{22EAC274-0D8C-4F74-ABB8-F2DEE65A817B}" type="presOf" srcId="{6EEF5B9B-B7DC-485C-B778-DE91628E6F30}" destId="{817823F1-E3A8-4A35-9A3D-46F0C039ECFA}" srcOrd="0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A81943-980E-4E12-A41D-0D11A176E937}" type="doc">
      <dgm:prSet loTypeId="urn:microsoft.com/office/officeart/2005/8/layout/radial6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8649FC74-6BE5-40CE-97CD-5CD9F82B9D81}">
      <dgm:prSet phldrT="[Teksti]" custT="1"/>
      <dgm:spPr/>
      <dgm:t>
        <a:bodyPr/>
        <a:lstStyle/>
        <a:p>
          <a:r>
            <a:rPr lang="fi-FI" sz="2400" b="0" dirty="0" smtClean="0"/>
            <a:t>Asiakas ja verkosto </a:t>
          </a:r>
          <a:endParaRPr lang="fi-FI" sz="2400" b="0" dirty="0"/>
        </a:p>
      </dgm:t>
    </dgm:pt>
    <dgm:pt modelId="{5146DB95-4CCF-4133-B9CA-BEE3DD36B2F0}" type="parTrans" cxnId="{E9BEB8F1-CF65-41B1-A6AE-8A0FC418211C}">
      <dgm:prSet/>
      <dgm:spPr/>
      <dgm:t>
        <a:bodyPr/>
        <a:lstStyle/>
        <a:p>
          <a:endParaRPr lang="fi-FI"/>
        </a:p>
      </dgm:t>
    </dgm:pt>
    <dgm:pt modelId="{8C017A21-93E1-4DE0-A3CA-9403A65C2035}" type="sibTrans" cxnId="{E9BEB8F1-CF65-41B1-A6AE-8A0FC418211C}">
      <dgm:prSet/>
      <dgm:spPr/>
      <dgm:t>
        <a:bodyPr/>
        <a:lstStyle/>
        <a:p>
          <a:endParaRPr lang="fi-FI"/>
        </a:p>
      </dgm:t>
    </dgm:pt>
    <dgm:pt modelId="{9BEC9AE1-227A-49B0-B572-A3DFB21A6FB1}">
      <dgm:prSet phldrT="[Teksti]"/>
      <dgm:spPr/>
      <dgm:t>
        <a:bodyPr/>
        <a:lstStyle/>
        <a:p>
          <a:r>
            <a:rPr lang="fi-FI" dirty="0" smtClean="0"/>
            <a:t>Koulutus</a:t>
          </a:r>
          <a:endParaRPr lang="fi-FI" dirty="0"/>
        </a:p>
      </dgm:t>
    </dgm:pt>
    <dgm:pt modelId="{2CB40479-FA81-4080-A9A2-594CFA12D8B2}" type="parTrans" cxnId="{F8A496E8-74CC-455B-ADC4-19032494A84D}">
      <dgm:prSet/>
      <dgm:spPr/>
      <dgm:t>
        <a:bodyPr/>
        <a:lstStyle/>
        <a:p>
          <a:endParaRPr lang="fi-FI"/>
        </a:p>
      </dgm:t>
    </dgm:pt>
    <dgm:pt modelId="{4FE6E07E-615F-429C-A29F-721A6F480EA1}" type="sibTrans" cxnId="{F8A496E8-74CC-455B-ADC4-19032494A84D}">
      <dgm:prSet/>
      <dgm:spPr/>
      <dgm:t>
        <a:bodyPr/>
        <a:lstStyle/>
        <a:p>
          <a:endParaRPr lang="fi-FI"/>
        </a:p>
      </dgm:t>
    </dgm:pt>
    <dgm:pt modelId="{95CE7F36-1A23-4D89-9F34-A49BC294C15E}">
      <dgm:prSet phldrT="[Teksti]"/>
      <dgm:spPr/>
      <dgm:t>
        <a:bodyPr/>
        <a:lstStyle/>
        <a:p>
          <a:r>
            <a:rPr lang="fi-FI" dirty="0" smtClean="0"/>
            <a:t>Nuorisotyö</a:t>
          </a:r>
          <a:endParaRPr lang="fi-FI" dirty="0"/>
        </a:p>
      </dgm:t>
    </dgm:pt>
    <dgm:pt modelId="{4D92E068-C3F6-4D5B-9DFF-9E29DDB5DBD7}" type="parTrans" cxnId="{8166A4A7-A635-4DBB-8C93-6A24E5DD6764}">
      <dgm:prSet/>
      <dgm:spPr/>
      <dgm:t>
        <a:bodyPr/>
        <a:lstStyle/>
        <a:p>
          <a:endParaRPr lang="fi-FI"/>
        </a:p>
      </dgm:t>
    </dgm:pt>
    <dgm:pt modelId="{9602F817-EAB9-4E13-A5DF-5C6CB9DE7803}" type="sibTrans" cxnId="{8166A4A7-A635-4DBB-8C93-6A24E5DD6764}">
      <dgm:prSet/>
      <dgm:spPr/>
      <dgm:t>
        <a:bodyPr/>
        <a:lstStyle/>
        <a:p>
          <a:endParaRPr lang="fi-FI"/>
        </a:p>
      </dgm:t>
    </dgm:pt>
    <dgm:pt modelId="{19864C2B-4640-418C-95AB-81B9BB709B9A}">
      <dgm:prSet phldrT="[Teksti]"/>
      <dgm:spPr/>
      <dgm:t>
        <a:bodyPr/>
        <a:lstStyle/>
        <a:p>
          <a:r>
            <a:rPr lang="fi-FI" dirty="0" smtClean="0"/>
            <a:t>Sosiaali- ja terveys-palvelut</a:t>
          </a:r>
          <a:endParaRPr lang="fi-FI" dirty="0"/>
        </a:p>
      </dgm:t>
    </dgm:pt>
    <dgm:pt modelId="{5A12FFC1-0C39-4D4C-81A9-07698F95FA85}" type="parTrans" cxnId="{A9304906-4E64-449D-B6B4-0B465D967AEA}">
      <dgm:prSet/>
      <dgm:spPr/>
      <dgm:t>
        <a:bodyPr/>
        <a:lstStyle/>
        <a:p>
          <a:endParaRPr lang="fi-FI"/>
        </a:p>
      </dgm:t>
    </dgm:pt>
    <dgm:pt modelId="{0815031B-E9D7-4A8B-BACC-B034D8900F42}" type="sibTrans" cxnId="{A9304906-4E64-449D-B6B4-0B465D967AEA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fi-FI"/>
        </a:p>
      </dgm:t>
    </dgm:pt>
    <dgm:pt modelId="{4B799B5B-09C2-452D-8DF9-1D2F89842BF6}">
      <dgm:prSet phldrT="[Teksti]"/>
      <dgm:spPr/>
      <dgm:t>
        <a:bodyPr/>
        <a:lstStyle/>
        <a:p>
          <a:r>
            <a:rPr lang="fi-FI" dirty="0" smtClean="0"/>
            <a:t>Työvoima-palvelut</a:t>
          </a:r>
          <a:endParaRPr lang="fi-FI" dirty="0"/>
        </a:p>
      </dgm:t>
    </dgm:pt>
    <dgm:pt modelId="{C8753EF9-58CF-4FC9-95FE-C3552C61C06C}" type="parTrans" cxnId="{C7C3FC66-11FD-42F0-9B9F-377132449442}">
      <dgm:prSet/>
      <dgm:spPr/>
      <dgm:t>
        <a:bodyPr/>
        <a:lstStyle/>
        <a:p>
          <a:endParaRPr lang="fi-FI"/>
        </a:p>
      </dgm:t>
    </dgm:pt>
    <dgm:pt modelId="{07805D9B-D552-40DB-B384-E6146F44AF5D}" type="sibTrans" cxnId="{C7C3FC66-11FD-42F0-9B9F-377132449442}">
      <dgm:prSet/>
      <dgm:spPr/>
      <dgm:t>
        <a:bodyPr/>
        <a:lstStyle/>
        <a:p>
          <a:endParaRPr lang="fi-FI"/>
        </a:p>
      </dgm:t>
    </dgm:pt>
    <dgm:pt modelId="{D03D8D43-A662-4640-B3A0-2B12837C2F23}">
      <dgm:prSet/>
      <dgm:spPr/>
      <dgm:t>
        <a:bodyPr/>
        <a:lstStyle/>
        <a:p>
          <a:endParaRPr lang="fi-FI"/>
        </a:p>
      </dgm:t>
    </dgm:pt>
    <dgm:pt modelId="{A5AFC644-D87C-4F21-ACB7-CA66EAD60FD5}" type="parTrans" cxnId="{682B2A75-0280-4C0B-824A-F090D93AF3C1}">
      <dgm:prSet/>
      <dgm:spPr/>
      <dgm:t>
        <a:bodyPr/>
        <a:lstStyle/>
        <a:p>
          <a:endParaRPr lang="fi-FI"/>
        </a:p>
      </dgm:t>
    </dgm:pt>
    <dgm:pt modelId="{50588305-392B-47E2-B95A-1036B75754A8}" type="sibTrans" cxnId="{682B2A75-0280-4C0B-824A-F090D93AF3C1}">
      <dgm:prSet/>
      <dgm:spPr/>
      <dgm:t>
        <a:bodyPr/>
        <a:lstStyle/>
        <a:p>
          <a:endParaRPr lang="fi-FI"/>
        </a:p>
      </dgm:t>
    </dgm:pt>
    <dgm:pt modelId="{A8CD0BE9-DE27-45BD-9CA7-563DE579CB26}">
      <dgm:prSet custScaleX="71809" custScaleY="71916"/>
      <dgm:spPr/>
      <dgm:t>
        <a:bodyPr/>
        <a:lstStyle/>
        <a:p>
          <a:endParaRPr lang="fi-FI"/>
        </a:p>
      </dgm:t>
    </dgm:pt>
    <dgm:pt modelId="{C01AA71C-A85C-4A08-BF72-EA6EA7E610B9}" type="parTrans" cxnId="{98323F0C-0F01-4E1E-96CA-D39BBAEB5BA1}">
      <dgm:prSet/>
      <dgm:spPr/>
      <dgm:t>
        <a:bodyPr/>
        <a:lstStyle/>
        <a:p>
          <a:endParaRPr lang="fi-FI"/>
        </a:p>
      </dgm:t>
    </dgm:pt>
    <dgm:pt modelId="{3B4150DC-2EB7-4C4E-BEF9-94DC52DEA0A7}" type="sibTrans" cxnId="{98323F0C-0F01-4E1E-96CA-D39BBAEB5BA1}">
      <dgm:prSet/>
      <dgm:spPr/>
      <dgm:t>
        <a:bodyPr/>
        <a:lstStyle/>
        <a:p>
          <a:endParaRPr lang="fi-FI"/>
        </a:p>
      </dgm:t>
    </dgm:pt>
    <dgm:pt modelId="{57AF14E3-A6DD-4713-AE3C-53705B8B004B}">
      <dgm:prSet custScaleX="71809" custScaleY="71916"/>
      <dgm:spPr/>
      <dgm:t>
        <a:bodyPr/>
        <a:lstStyle/>
        <a:p>
          <a:endParaRPr lang="fi-FI"/>
        </a:p>
      </dgm:t>
    </dgm:pt>
    <dgm:pt modelId="{124FD3FE-9BBB-442B-A8C4-04D87C9F5ED8}" type="parTrans" cxnId="{7138AE27-1577-4613-9A8C-1862D09073F0}">
      <dgm:prSet/>
      <dgm:spPr/>
      <dgm:t>
        <a:bodyPr/>
        <a:lstStyle/>
        <a:p>
          <a:endParaRPr lang="fi-FI"/>
        </a:p>
      </dgm:t>
    </dgm:pt>
    <dgm:pt modelId="{819F8753-8655-4182-9E28-055965792B4F}" type="sibTrans" cxnId="{7138AE27-1577-4613-9A8C-1862D09073F0}">
      <dgm:prSet/>
      <dgm:spPr/>
      <dgm:t>
        <a:bodyPr/>
        <a:lstStyle/>
        <a:p>
          <a:endParaRPr lang="fi-FI"/>
        </a:p>
      </dgm:t>
    </dgm:pt>
    <dgm:pt modelId="{688F66F4-7015-4F7C-832B-CD5CD27C8BB0}" type="pres">
      <dgm:prSet presAssocID="{85A81943-980E-4E12-A41D-0D11A176E93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3502C1EE-7524-45AD-83ED-855500735D83}" type="pres">
      <dgm:prSet presAssocID="{8649FC74-6BE5-40CE-97CD-5CD9F82B9D81}" presName="centerShape" presStyleLbl="node0" presStyleIdx="0" presStyleCnt="1" custScaleX="80079" custScaleY="77114" custLinFactNeighborX="-2190" custLinFactNeighborY="874"/>
      <dgm:spPr/>
      <dgm:t>
        <a:bodyPr/>
        <a:lstStyle/>
        <a:p>
          <a:endParaRPr lang="fi-FI"/>
        </a:p>
      </dgm:t>
    </dgm:pt>
    <dgm:pt modelId="{0C8431DC-4A33-458D-8B70-8E017B1FBDE8}" type="pres">
      <dgm:prSet presAssocID="{9BEC9AE1-227A-49B0-B572-A3DFB21A6FB1}" presName="node" presStyleLbl="node1" presStyleIdx="0" presStyleCnt="4" custScaleX="72746" custScaleY="7013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845C62D-DA9E-4978-9A5E-F0A86640602D}" type="pres">
      <dgm:prSet presAssocID="{9BEC9AE1-227A-49B0-B572-A3DFB21A6FB1}" presName="dummy" presStyleCnt="0"/>
      <dgm:spPr/>
      <dgm:t>
        <a:bodyPr/>
        <a:lstStyle/>
        <a:p>
          <a:endParaRPr lang="fi-FI"/>
        </a:p>
      </dgm:t>
    </dgm:pt>
    <dgm:pt modelId="{A94BBB56-E2D8-49E9-B8E0-B569D77F3634}" type="pres">
      <dgm:prSet presAssocID="{4FE6E07E-615F-429C-A29F-721A6F480EA1}" presName="sibTrans" presStyleLbl="sibTrans2D1" presStyleIdx="0" presStyleCnt="4" custLinFactNeighborX="2641" custLinFactNeighborY="-2307"/>
      <dgm:spPr/>
      <dgm:t>
        <a:bodyPr/>
        <a:lstStyle/>
        <a:p>
          <a:endParaRPr lang="fi-FI"/>
        </a:p>
      </dgm:t>
    </dgm:pt>
    <dgm:pt modelId="{C9628AA4-87A4-411F-AAA4-05A215F0BD42}" type="pres">
      <dgm:prSet presAssocID="{95CE7F36-1A23-4D89-9F34-A49BC294C15E}" presName="node" presStyleLbl="node1" presStyleIdx="1" presStyleCnt="4" custScaleX="70374" custScaleY="6989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E9DF78D-D4D4-4EBF-9F49-EA6198C4B1ED}" type="pres">
      <dgm:prSet presAssocID="{95CE7F36-1A23-4D89-9F34-A49BC294C15E}" presName="dummy" presStyleCnt="0"/>
      <dgm:spPr/>
      <dgm:t>
        <a:bodyPr/>
        <a:lstStyle/>
        <a:p>
          <a:endParaRPr lang="fi-FI"/>
        </a:p>
      </dgm:t>
    </dgm:pt>
    <dgm:pt modelId="{F5EB8D99-2432-433C-8F1E-624EE6C36931}" type="pres">
      <dgm:prSet presAssocID="{9602F817-EAB9-4E13-A5DF-5C6CB9DE7803}" presName="sibTrans" presStyleLbl="sibTrans2D1" presStyleIdx="1" presStyleCnt="4" custLinFactNeighborX="1862" custLinFactNeighborY="1059"/>
      <dgm:spPr/>
      <dgm:t>
        <a:bodyPr/>
        <a:lstStyle/>
        <a:p>
          <a:endParaRPr lang="fi-FI"/>
        </a:p>
      </dgm:t>
    </dgm:pt>
    <dgm:pt modelId="{16EBF467-337F-48EC-87A5-D4B93599D159}" type="pres">
      <dgm:prSet presAssocID="{19864C2B-4640-418C-95AB-81B9BB709B9A}" presName="node" presStyleLbl="node1" presStyleIdx="2" presStyleCnt="4" custScaleX="72746" custScaleY="7435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2D99E79-98BE-4FF8-9F38-1369132A7E0C}" type="pres">
      <dgm:prSet presAssocID="{19864C2B-4640-418C-95AB-81B9BB709B9A}" presName="dummy" presStyleCnt="0"/>
      <dgm:spPr/>
      <dgm:t>
        <a:bodyPr/>
        <a:lstStyle/>
        <a:p>
          <a:endParaRPr lang="fi-FI"/>
        </a:p>
      </dgm:t>
    </dgm:pt>
    <dgm:pt modelId="{65DF096F-6CDE-47CD-8E4C-3FF19B914C44}" type="pres">
      <dgm:prSet presAssocID="{0815031B-E9D7-4A8B-BACC-B034D8900F42}" presName="sibTrans" presStyleLbl="sibTrans2D1" presStyleIdx="2" presStyleCnt="4"/>
      <dgm:spPr/>
      <dgm:t>
        <a:bodyPr/>
        <a:lstStyle/>
        <a:p>
          <a:endParaRPr lang="fi-FI"/>
        </a:p>
      </dgm:t>
    </dgm:pt>
    <dgm:pt modelId="{7DBAACAB-DD5D-43F7-A9AF-C78133CC5F54}" type="pres">
      <dgm:prSet presAssocID="{4B799B5B-09C2-452D-8DF9-1D2F89842BF6}" presName="node" presStyleLbl="node1" presStyleIdx="3" presStyleCnt="4" custScaleX="71809" custScaleY="7191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1D614BA-13DF-4845-9083-982E0E64D5EB}" type="pres">
      <dgm:prSet presAssocID="{4B799B5B-09C2-452D-8DF9-1D2F89842BF6}" presName="dummy" presStyleCnt="0"/>
      <dgm:spPr/>
      <dgm:t>
        <a:bodyPr/>
        <a:lstStyle/>
        <a:p>
          <a:endParaRPr lang="fi-FI"/>
        </a:p>
      </dgm:t>
    </dgm:pt>
    <dgm:pt modelId="{C9B0332B-3345-47DA-B5AC-E49F894FFF09}" type="pres">
      <dgm:prSet presAssocID="{07805D9B-D552-40DB-B384-E6146F44AF5D}" presName="sibTrans" presStyleLbl="sibTrans2D1" presStyleIdx="3" presStyleCnt="4"/>
      <dgm:spPr/>
      <dgm:t>
        <a:bodyPr/>
        <a:lstStyle/>
        <a:p>
          <a:endParaRPr lang="fi-FI"/>
        </a:p>
      </dgm:t>
    </dgm:pt>
  </dgm:ptLst>
  <dgm:cxnLst>
    <dgm:cxn modelId="{7138AE27-1577-4613-9A8C-1862D09073F0}" srcId="{85A81943-980E-4E12-A41D-0D11A176E937}" destId="{57AF14E3-A6DD-4713-AE3C-53705B8B004B}" srcOrd="3" destOrd="0" parTransId="{124FD3FE-9BBB-442B-A8C4-04D87C9F5ED8}" sibTransId="{819F8753-8655-4182-9E28-055965792B4F}"/>
    <dgm:cxn modelId="{BAB8D63F-B846-4BDF-AE80-BD17B4B8F514}" type="presOf" srcId="{9602F817-EAB9-4E13-A5DF-5C6CB9DE7803}" destId="{F5EB8D99-2432-433C-8F1E-624EE6C36931}" srcOrd="0" destOrd="0" presId="urn:microsoft.com/office/officeart/2005/8/layout/radial6"/>
    <dgm:cxn modelId="{1647933D-A700-4A62-AF98-A6919672B706}" type="presOf" srcId="{0815031B-E9D7-4A8B-BACC-B034D8900F42}" destId="{65DF096F-6CDE-47CD-8E4C-3FF19B914C44}" srcOrd="0" destOrd="0" presId="urn:microsoft.com/office/officeart/2005/8/layout/radial6"/>
    <dgm:cxn modelId="{F64B7ED3-2925-415A-8322-019FD5FEBE09}" type="presOf" srcId="{9BEC9AE1-227A-49B0-B572-A3DFB21A6FB1}" destId="{0C8431DC-4A33-458D-8B70-8E017B1FBDE8}" srcOrd="0" destOrd="0" presId="urn:microsoft.com/office/officeart/2005/8/layout/radial6"/>
    <dgm:cxn modelId="{9386F03B-51A6-489B-BB84-30F37EC8D97B}" type="presOf" srcId="{4FE6E07E-615F-429C-A29F-721A6F480EA1}" destId="{A94BBB56-E2D8-49E9-B8E0-B569D77F3634}" srcOrd="0" destOrd="0" presId="urn:microsoft.com/office/officeart/2005/8/layout/radial6"/>
    <dgm:cxn modelId="{E9BEB8F1-CF65-41B1-A6AE-8A0FC418211C}" srcId="{85A81943-980E-4E12-A41D-0D11A176E937}" destId="{8649FC74-6BE5-40CE-97CD-5CD9F82B9D81}" srcOrd="0" destOrd="0" parTransId="{5146DB95-4CCF-4133-B9CA-BEE3DD36B2F0}" sibTransId="{8C017A21-93E1-4DE0-A3CA-9403A65C2035}"/>
    <dgm:cxn modelId="{B73601BF-A053-4B7E-B3CD-ACE4DD08A166}" type="presOf" srcId="{85A81943-980E-4E12-A41D-0D11A176E937}" destId="{688F66F4-7015-4F7C-832B-CD5CD27C8BB0}" srcOrd="0" destOrd="0" presId="urn:microsoft.com/office/officeart/2005/8/layout/radial6"/>
    <dgm:cxn modelId="{0AA13520-ABD9-4170-8B0F-3C9ABC73ADA5}" type="presOf" srcId="{07805D9B-D552-40DB-B384-E6146F44AF5D}" destId="{C9B0332B-3345-47DA-B5AC-E49F894FFF09}" srcOrd="0" destOrd="0" presId="urn:microsoft.com/office/officeart/2005/8/layout/radial6"/>
    <dgm:cxn modelId="{682B2A75-0280-4C0B-824A-F090D93AF3C1}" srcId="{85A81943-980E-4E12-A41D-0D11A176E937}" destId="{D03D8D43-A662-4640-B3A0-2B12837C2F23}" srcOrd="1" destOrd="0" parTransId="{A5AFC644-D87C-4F21-ACB7-CA66EAD60FD5}" sibTransId="{50588305-392B-47E2-B95A-1036B75754A8}"/>
    <dgm:cxn modelId="{EE12E242-0E53-4A08-A45A-A81E16514E7D}" type="presOf" srcId="{95CE7F36-1A23-4D89-9F34-A49BC294C15E}" destId="{C9628AA4-87A4-411F-AAA4-05A215F0BD42}" srcOrd="0" destOrd="0" presId="urn:microsoft.com/office/officeart/2005/8/layout/radial6"/>
    <dgm:cxn modelId="{F8A496E8-74CC-455B-ADC4-19032494A84D}" srcId="{8649FC74-6BE5-40CE-97CD-5CD9F82B9D81}" destId="{9BEC9AE1-227A-49B0-B572-A3DFB21A6FB1}" srcOrd="0" destOrd="0" parTransId="{2CB40479-FA81-4080-A9A2-594CFA12D8B2}" sibTransId="{4FE6E07E-615F-429C-A29F-721A6F480EA1}"/>
    <dgm:cxn modelId="{2C210C0B-517C-451B-B5A6-227EC3F32026}" type="presOf" srcId="{19864C2B-4640-418C-95AB-81B9BB709B9A}" destId="{16EBF467-337F-48EC-87A5-D4B93599D159}" srcOrd="0" destOrd="0" presId="urn:microsoft.com/office/officeart/2005/8/layout/radial6"/>
    <dgm:cxn modelId="{5050F843-D075-4A10-AAF4-EA56815516B5}" type="presOf" srcId="{4B799B5B-09C2-452D-8DF9-1D2F89842BF6}" destId="{7DBAACAB-DD5D-43F7-A9AF-C78133CC5F54}" srcOrd="0" destOrd="0" presId="urn:microsoft.com/office/officeart/2005/8/layout/radial6"/>
    <dgm:cxn modelId="{98323F0C-0F01-4E1E-96CA-D39BBAEB5BA1}" srcId="{85A81943-980E-4E12-A41D-0D11A176E937}" destId="{A8CD0BE9-DE27-45BD-9CA7-563DE579CB26}" srcOrd="2" destOrd="0" parTransId="{C01AA71C-A85C-4A08-BF72-EA6EA7E610B9}" sibTransId="{3B4150DC-2EB7-4C4E-BEF9-94DC52DEA0A7}"/>
    <dgm:cxn modelId="{8166A4A7-A635-4DBB-8C93-6A24E5DD6764}" srcId="{8649FC74-6BE5-40CE-97CD-5CD9F82B9D81}" destId="{95CE7F36-1A23-4D89-9F34-A49BC294C15E}" srcOrd="1" destOrd="0" parTransId="{4D92E068-C3F6-4D5B-9DFF-9E29DDB5DBD7}" sibTransId="{9602F817-EAB9-4E13-A5DF-5C6CB9DE7803}"/>
    <dgm:cxn modelId="{C7C3FC66-11FD-42F0-9B9F-377132449442}" srcId="{8649FC74-6BE5-40CE-97CD-5CD9F82B9D81}" destId="{4B799B5B-09C2-452D-8DF9-1D2F89842BF6}" srcOrd="3" destOrd="0" parTransId="{C8753EF9-58CF-4FC9-95FE-C3552C61C06C}" sibTransId="{07805D9B-D552-40DB-B384-E6146F44AF5D}"/>
    <dgm:cxn modelId="{A9304906-4E64-449D-B6B4-0B465D967AEA}" srcId="{8649FC74-6BE5-40CE-97CD-5CD9F82B9D81}" destId="{19864C2B-4640-418C-95AB-81B9BB709B9A}" srcOrd="2" destOrd="0" parTransId="{5A12FFC1-0C39-4D4C-81A9-07698F95FA85}" sibTransId="{0815031B-E9D7-4A8B-BACC-B034D8900F42}"/>
    <dgm:cxn modelId="{A559EA88-516D-4F96-9098-7CD60AAE95FE}" type="presOf" srcId="{8649FC74-6BE5-40CE-97CD-5CD9F82B9D81}" destId="{3502C1EE-7524-45AD-83ED-855500735D83}" srcOrd="0" destOrd="0" presId="urn:microsoft.com/office/officeart/2005/8/layout/radial6"/>
    <dgm:cxn modelId="{2F33167B-7686-42E1-8166-488D63F2F926}" type="presParOf" srcId="{688F66F4-7015-4F7C-832B-CD5CD27C8BB0}" destId="{3502C1EE-7524-45AD-83ED-855500735D83}" srcOrd="0" destOrd="0" presId="urn:microsoft.com/office/officeart/2005/8/layout/radial6"/>
    <dgm:cxn modelId="{26FF018F-2224-4015-8CA4-1269B394DEC2}" type="presParOf" srcId="{688F66F4-7015-4F7C-832B-CD5CD27C8BB0}" destId="{0C8431DC-4A33-458D-8B70-8E017B1FBDE8}" srcOrd="1" destOrd="0" presId="urn:microsoft.com/office/officeart/2005/8/layout/radial6"/>
    <dgm:cxn modelId="{1A4916EE-5AA9-42AD-9015-9EC820B9D29F}" type="presParOf" srcId="{688F66F4-7015-4F7C-832B-CD5CD27C8BB0}" destId="{6845C62D-DA9E-4978-9A5E-F0A86640602D}" srcOrd="2" destOrd="0" presId="urn:microsoft.com/office/officeart/2005/8/layout/radial6"/>
    <dgm:cxn modelId="{4C040F78-38AF-4C8E-B894-BD743E4ADD32}" type="presParOf" srcId="{688F66F4-7015-4F7C-832B-CD5CD27C8BB0}" destId="{A94BBB56-E2D8-49E9-B8E0-B569D77F3634}" srcOrd="3" destOrd="0" presId="urn:microsoft.com/office/officeart/2005/8/layout/radial6"/>
    <dgm:cxn modelId="{B797363A-3DCE-49AA-A949-006FA9E9B838}" type="presParOf" srcId="{688F66F4-7015-4F7C-832B-CD5CD27C8BB0}" destId="{C9628AA4-87A4-411F-AAA4-05A215F0BD42}" srcOrd="4" destOrd="0" presId="urn:microsoft.com/office/officeart/2005/8/layout/radial6"/>
    <dgm:cxn modelId="{F562F17B-061E-400B-8008-618EE14164EF}" type="presParOf" srcId="{688F66F4-7015-4F7C-832B-CD5CD27C8BB0}" destId="{EE9DF78D-D4D4-4EBF-9F49-EA6198C4B1ED}" srcOrd="5" destOrd="0" presId="urn:microsoft.com/office/officeart/2005/8/layout/radial6"/>
    <dgm:cxn modelId="{A0A289A0-9975-436F-9A1A-EB39D5A88156}" type="presParOf" srcId="{688F66F4-7015-4F7C-832B-CD5CD27C8BB0}" destId="{F5EB8D99-2432-433C-8F1E-624EE6C36931}" srcOrd="6" destOrd="0" presId="urn:microsoft.com/office/officeart/2005/8/layout/radial6"/>
    <dgm:cxn modelId="{0AD4BD34-69A1-496E-813D-CCACE1AA9CC6}" type="presParOf" srcId="{688F66F4-7015-4F7C-832B-CD5CD27C8BB0}" destId="{16EBF467-337F-48EC-87A5-D4B93599D159}" srcOrd="7" destOrd="0" presId="urn:microsoft.com/office/officeart/2005/8/layout/radial6"/>
    <dgm:cxn modelId="{0F07884F-4A24-48C9-95A7-5F38BFCB7464}" type="presParOf" srcId="{688F66F4-7015-4F7C-832B-CD5CD27C8BB0}" destId="{D2D99E79-98BE-4FF8-9F38-1369132A7E0C}" srcOrd="8" destOrd="0" presId="urn:microsoft.com/office/officeart/2005/8/layout/radial6"/>
    <dgm:cxn modelId="{9FBAF252-96B0-4CB8-812D-90B6640C066E}" type="presParOf" srcId="{688F66F4-7015-4F7C-832B-CD5CD27C8BB0}" destId="{65DF096F-6CDE-47CD-8E4C-3FF19B914C44}" srcOrd="9" destOrd="0" presId="urn:microsoft.com/office/officeart/2005/8/layout/radial6"/>
    <dgm:cxn modelId="{D749AC69-A2DE-4D51-9D99-7B74727AFE49}" type="presParOf" srcId="{688F66F4-7015-4F7C-832B-CD5CD27C8BB0}" destId="{7DBAACAB-DD5D-43F7-A9AF-C78133CC5F54}" srcOrd="10" destOrd="0" presId="urn:microsoft.com/office/officeart/2005/8/layout/radial6"/>
    <dgm:cxn modelId="{8F4606DE-3EF0-4E81-A94F-A476070E1D81}" type="presParOf" srcId="{688F66F4-7015-4F7C-832B-CD5CD27C8BB0}" destId="{11D614BA-13DF-4845-9083-982E0E64D5EB}" srcOrd="11" destOrd="0" presId="urn:microsoft.com/office/officeart/2005/8/layout/radial6"/>
    <dgm:cxn modelId="{66E81ACF-5FE6-4D10-BAE5-B655AE1EA0CF}" type="presParOf" srcId="{688F66F4-7015-4F7C-832B-CD5CD27C8BB0}" destId="{C9B0332B-3345-47DA-B5AC-E49F894FFF09}" srcOrd="12" destOrd="0" presId="urn:microsoft.com/office/officeart/2005/8/layout/radial6"/>
  </dgm:cxnLst>
  <dgm:bg>
    <a:noFill/>
    <a:effectLst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4CCEF-D9E9-4150-A710-B6C8AFC01BF9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5EF5A-0F55-4343-98B3-2999A7466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2562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80900" name="Dian numeron paikkamerkki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9C5EFE2-B32A-4B86-8541-C7B58F4674DF}" type="slidenum">
              <a:rPr lang="fi-FI" altLang="fi-FI">
                <a:solidFill>
                  <a:srgbClr val="000000"/>
                </a:solidFill>
              </a:rPr>
              <a:pPr/>
              <a:t>8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205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24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01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7344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KKY Aloitus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>
            <a:spLocks noChangeArrowheads="1"/>
          </p:cNvSpPr>
          <p:nvPr/>
        </p:nvSpPr>
        <p:spPr bwMode="auto">
          <a:xfrm>
            <a:off x="0" y="5949951"/>
            <a:ext cx="121920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altLang="fi-FI" sz="2400" smtClean="0">
              <a:solidFill>
                <a:srgbClr val="000000"/>
              </a:solidFill>
            </a:endParaRPr>
          </a:p>
        </p:txBody>
      </p:sp>
      <p:pic>
        <p:nvPicPr>
          <p:cNvPr id="6" name="Kuva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218" y="6022976"/>
            <a:ext cx="8750300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1500175"/>
            <a:ext cx="10363200" cy="2500329"/>
          </a:xfrm>
          <a:prstGeom prst="rect">
            <a:avLst/>
          </a:prstGeom>
        </p:spPr>
        <p:txBody>
          <a:bodyPr anchor="b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57214" y="4143380"/>
            <a:ext cx="10477573" cy="221457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i="1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9378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KKY per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>
            <a:spLocks noChangeArrowheads="1"/>
          </p:cNvSpPr>
          <p:nvPr/>
        </p:nvSpPr>
        <p:spPr bwMode="auto">
          <a:xfrm>
            <a:off x="0" y="5949951"/>
            <a:ext cx="121920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altLang="fi-FI" sz="2400" smtClean="0">
              <a:solidFill>
                <a:srgbClr val="000000"/>
              </a:solidFill>
            </a:endParaRPr>
          </a:p>
        </p:txBody>
      </p:sp>
      <p:pic>
        <p:nvPicPr>
          <p:cNvPr id="5" name="Kuv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6021389"/>
            <a:ext cx="11019367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2"/>
          </p:nvPr>
        </p:nvSpPr>
        <p:spPr>
          <a:xfrm>
            <a:off x="815415" y="2420888"/>
            <a:ext cx="10995587" cy="34563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2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B010476-AC15-43A9-AEF1-0F133274921A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8" name="Dian numeron paikkamerkki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EBED-B62B-46EC-90E3-31EA91B52823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483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KKY per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sz="half" idx="1"/>
          </p:nvPr>
        </p:nvSpPr>
        <p:spPr>
          <a:xfrm>
            <a:off x="815413" y="2420888"/>
            <a:ext cx="11041227" cy="345638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3DA45-1DDC-4D7E-83B8-CAB41C1046C3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57E2-C2DC-486D-AE56-11F5E5CD4AE8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386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KKY peru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5" name="Sisällön paikkamerkki 2"/>
          <p:cNvSpPr>
            <a:spLocks noGrp="1"/>
          </p:cNvSpPr>
          <p:nvPr>
            <p:ph sz="half" idx="1"/>
          </p:nvPr>
        </p:nvSpPr>
        <p:spPr>
          <a:xfrm>
            <a:off x="815414" y="2420888"/>
            <a:ext cx="5376597" cy="381642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Sisällön paikkamerkki 3"/>
          <p:cNvSpPr>
            <a:spLocks noGrp="1"/>
          </p:cNvSpPr>
          <p:nvPr>
            <p:ph sz="half" idx="2"/>
          </p:nvPr>
        </p:nvSpPr>
        <p:spPr>
          <a:xfrm>
            <a:off x="6288021" y="2420888"/>
            <a:ext cx="5472608" cy="345638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0DD45-D1F3-4D3B-A925-7E4E40A521B9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8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71149-278D-400C-B878-1ED4DAB13999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044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KKY Aloitu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8988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4095736" y="1285861"/>
            <a:ext cx="7239051" cy="2428893"/>
          </a:xfrm>
          <a:prstGeom prst="rect">
            <a:avLst/>
          </a:prstGeom>
        </p:spPr>
        <p:txBody>
          <a:bodyPr anchor="ctr"/>
          <a:lstStyle>
            <a:lvl1pPr algn="ctr"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0257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KKY Aloitus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>
            <a:spLocks noChangeArrowheads="1"/>
          </p:cNvSpPr>
          <p:nvPr/>
        </p:nvSpPr>
        <p:spPr bwMode="auto">
          <a:xfrm>
            <a:off x="0" y="5949951"/>
            <a:ext cx="121920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altLang="fi-FI" sz="2400" smtClean="0">
              <a:solidFill>
                <a:srgbClr val="000000"/>
              </a:solidFill>
            </a:endParaRPr>
          </a:p>
        </p:txBody>
      </p:sp>
      <p:pic>
        <p:nvPicPr>
          <p:cNvPr id="6" name="Kuva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218" y="6022976"/>
            <a:ext cx="8750300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1500175"/>
            <a:ext cx="10363200" cy="2500329"/>
          </a:xfrm>
          <a:prstGeom prst="rect">
            <a:avLst/>
          </a:prstGeom>
        </p:spPr>
        <p:txBody>
          <a:bodyPr anchor="b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57214" y="4143380"/>
            <a:ext cx="10477573" cy="221457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i="1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35535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KKY per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>
            <a:spLocks noChangeArrowheads="1"/>
          </p:cNvSpPr>
          <p:nvPr/>
        </p:nvSpPr>
        <p:spPr bwMode="auto">
          <a:xfrm>
            <a:off x="0" y="5949951"/>
            <a:ext cx="121920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altLang="fi-FI" sz="2400" smtClean="0">
              <a:solidFill>
                <a:srgbClr val="000000"/>
              </a:solidFill>
            </a:endParaRPr>
          </a:p>
        </p:txBody>
      </p:sp>
      <p:pic>
        <p:nvPicPr>
          <p:cNvPr id="5" name="Kuv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6021389"/>
            <a:ext cx="11019367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2"/>
          </p:nvPr>
        </p:nvSpPr>
        <p:spPr>
          <a:xfrm>
            <a:off x="815415" y="2420888"/>
            <a:ext cx="10995587" cy="34563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2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B010476-AC15-43A9-AEF1-0F133274921A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8" name="Dian numeron paikkamerkki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EBED-B62B-46EC-90E3-31EA91B52823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342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KKY per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sz="half" idx="1"/>
          </p:nvPr>
        </p:nvSpPr>
        <p:spPr>
          <a:xfrm>
            <a:off x="815413" y="2420888"/>
            <a:ext cx="11041227" cy="345638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3DA45-1DDC-4D7E-83B8-CAB41C1046C3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57E2-C2DC-486D-AE56-11F5E5CD4AE8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30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5647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KKY peru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5" name="Sisällön paikkamerkki 2"/>
          <p:cNvSpPr>
            <a:spLocks noGrp="1"/>
          </p:cNvSpPr>
          <p:nvPr>
            <p:ph sz="half" idx="1"/>
          </p:nvPr>
        </p:nvSpPr>
        <p:spPr>
          <a:xfrm>
            <a:off x="815414" y="2420888"/>
            <a:ext cx="5376597" cy="381642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Sisällön paikkamerkki 3"/>
          <p:cNvSpPr>
            <a:spLocks noGrp="1"/>
          </p:cNvSpPr>
          <p:nvPr>
            <p:ph sz="half" idx="2"/>
          </p:nvPr>
        </p:nvSpPr>
        <p:spPr>
          <a:xfrm>
            <a:off x="6288021" y="2420888"/>
            <a:ext cx="5472608" cy="345638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0DD45-D1F3-4D3B-A925-7E4E40A521B9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8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71149-278D-400C-B878-1ED4DAB13999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0869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KKY Aloitu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8988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4095736" y="1285861"/>
            <a:ext cx="7239051" cy="2428893"/>
          </a:xfrm>
          <a:prstGeom prst="rect">
            <a:avLst/>
          </a:prstGeom>
        </p:spPr>
        <p:txBody>
          <a:bodyPr anchor="ctr"/>
          <a:lstStyle>
            <a:lvl1pPr algn="ctr"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4382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AF3EFDED-F0C0-47A1-85CB-58FE5CBFAA62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6DF5D-4637-407A-B1B3-E2CD8760356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259208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C9B07A44-6127-48FC-ABCB-5B5B8418507E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04EEC-AAF4-4721-83F1-EE0E1A7926B7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248165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BEC667F7-AE91-41C6-9F6E-9BBFF6765E6A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87355-3959-455D-AE54-CBA708974F0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921550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B20A6A9D-AD05-4BC4-B6BE-2378EB4E8B96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034A4-7C6A-4648-9B0B-80E27693DD94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708676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96ADF229-330A-4839-A36E-E5AB32678B63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1AB1CA-8C65-4009-80EC-E226D8EEF98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556432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A5AD01D7-18B4-49A0-A045-EFB5721F1382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BA842-A290-479B-98D4-0BAFF4A0C13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929167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49314A7B-82BC-4B27-B655-E5DACA54B863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09151-A616-4138-A8BD-AB6EB215B59B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214577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52FE693E-5B95-46AE-8369-1E4E369BB444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BE91FB-6C65-485E-9D21-97CF2D914EDB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91552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1247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DA4117B2-053A-4533-B022-0CABF443C819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FA0AD-E190-491F-A8C8-4C587B1FC49B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605832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6CD53DDA-D1B8-40FA-9910-FDFD00219E51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469DC-C76E-4945-8C8D-69ACD66FDD2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33968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72955503-A4D2-4835-80A1-F09C5CD65DAE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E5783-126D-472B-A62B-0BA63ED41D27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2571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KKY Aloitus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>
            <a:spLocks noChangeArrowheads="1"/>
          </p:cNvSpPr>
          <p:nvPr/>
        </p:nvSpPr>
        <p:spPr bwMode="auto">
          <a:xfrm>
            <a:off x="0" y="5949951"/>
            <a:ext cx="121920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altLang="fi-FI" sz="1800" smtClean="0">
              <a:solidFill>
                <a:srgbClr val="000000"/>
              </a:solidFill>
            </a:endParaRPr>
          </a:p>
        </p:txBody>
      </p:sp>
      <p:pic>
        <p:nvPicPr>
          <p:cNvPr id="6" name="Kuva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219" y="6022978"/>
            <a:ext cx="8750300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1500177"/>
            <a:ext cx="10363200" cy="2500329"/>
          </a:xfrm>
          <a:prstGeom prst="rect">
            <a:avLst/>
          </a:prstGeom>
        </p:spPr>
        <p:txBody>
          <a:bodyPr anchor="b"/>
          <a:lstStyle>
            <a:lvl1pPr algn="ctr"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57215" y="4143380"/>
            <a:ext cx="10477573" cy="221457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i="1">
                <a:solidFill>
                  <a:schemeClr val="bg1"/>
                </a:solidFill>
              </a:defRPr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37319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KKY per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>
            <a:spLocks noChangeArrowheads="1"/>
          </p:cNvSpPr>
          <p:nvPr/>
        </p:nvSpPr>
        <p:spPr bwMode="auto">
          <a:xfrm>
            <a:off x="0" y="5949951"/>
            <a:ext cx="121920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altLang="fi-FI" sz="1800" smtClean="0">
              <a:solidFill>
                <a:srgbClr val="000000"/>
              </a:solidFill>
            </a:endParaRPr>
          </a:p>
        </p:txBody>
      </p:sp>
      <p:pic>
        <p:nvPicPr>
          <p:cNvPr id="5" name="Kuv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2" y="6021391"/>
            <a:ext cx="11019367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2"/>
          </p:nvPr>
        </p:nvSpPr>
        <p:spPr>
          <a:xfrm>
            <a:off x="815416" y="2420888"/>
            <a:ext cx="10995587" cy="34563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2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B010476-AC15-43A9-AEF1-0F133274921A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8" name="Dian numeron paikkamerkki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EBED-B62B-46EC-90E3-31EA91B52823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193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KKY per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sz="half" idx="1"/>
          </p:nvPr>
        </p:nvSpPr>
        <p:spPr>
          <a:xfrm>
            <a:off x="815413" y="2420888"/>
            <a:ext cx="11041227" cy="3456384"/>
          </a:xfrm>
        </p:spPr>
        <p:txBody>
          <a:bodyPr/>
          <a:lstStyle>
            <a:lvl1pPr>
              <a:defRPr sz="1950"/>
            </a:lvl1pPr>
            <a:lvl2pPr>
              <a:defRPr sz="1650"/>
            </a:lvl2pPr>
            <a:lvl3pPr>
              <a:defRPr sz="165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3DA45-1DDC-4D7E-83B8-CAB41C1046C3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57E2-C2DC-486D-AE56-11F5E5CD4AE8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9188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KKY peru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5" name="Sisällön paikkamerkki 2"/>
          <p:cNvSpPr>
            <a:spLocks noGrp="1"/>
          </p:cNvSpPr>
          <p:nvPr>
            <p:ph sz="half" idx="1"/>
          </p:nvPr>
        </p:nvSpPr>
        <p:spPr>
          <a:xfrm>
            <a:off x="815415" y="2420888"/>
            <a:ext cx="5376597" cy="3816424"/>
          </a:xfrm>
        </p:spPr>
        <p:txBody>
          <a:bodyPr/>
          <a:lstStyle>
            <a:lvl1pPr>
              <a:defRPr sz="1950"/>
            </a:lvl1pPr>
            <a:lvl2pPr>
              <a:defRPr sz="1650"/>
            </a:lvl2pPr>
            <a:lvl3pPr>
              <a:defRPr sz="165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Sisällön paikkamerkki 3"/>
          <p:cNvSpPr>
            <a:spLocks noGrp="1"/>
          </p:cNvSpPr>
          <p:nvPr>
            <p:ph sz="half" idx="2"/>
          </p:nvPr>
        </p:nvSpPr>
        <p:spPr>
          <a:xfrm>
            <a:off x="6288021" y="2420888"/>
            <a:ext cx="5472608" cy="3456384"/>
          </a:xfrm>
        </p:spPr>
        <p:txBody>
          <a:bodyPr/>
          <a:lstStyle>
            <a:lvl1pPr>
              <a:defRPr sz="1950"/>
            </a:lvl1pPr>
            <a:lvl2pPr>
              <a:defRPr sz="1650"/>
            </a:lvl2pPr>
            <a:lvl3pPr>
              <a:defRPr sz="165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0DD45-D1F3-4D3B-A925-7E4E40A521B9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8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71149-278D-400C-B878-1ED4DAB13999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6658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KKY Aloitu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218988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4095737" y="1285863"/>
            <a:ext cx="7239051" cy="2428893"/>
          </a:xfrm>
          <a:prstGeom prst="rect">
            <a:avLst/>
          </a:prstGeom>
        </p:spPr>
        <p:txBody>
          <a:bodyPr anchor="ctr"/>
          <a:lstStyle>
            <a:lvl1pPr algn="ctr">
              <a:defRPr sz="22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259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87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9384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59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389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995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4875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257B5-A6A1-4E5B-A65B-5BC7B31E17B3}" type="datetimeFigureOut">
              <a:rPr lang="fi-FI" smtClean="0"/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6A611-ED44-4CCC-B426-4E1E19C7F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16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8988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Sisällön paikkamerkki 2"/>
          <p:cNvSpPr txBox="1">
            <a:spLocks/>
          </p:cNvSpPr>
          <p:nvPr/>
        </p:nvSpPr>
        <p:spPr bwMode="auto">
          <a:xfrm>
            <a:off x="1809751" y="2786063"/>
            <a:ext cx="9810749" cy="307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fi-FI" altLang="fi-FI" sz="2000" smtClean="0">
              <a:solidFill>
                <a:srgbClr val="40404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0320867" y="692151"/>
            <a:ext cx="1631951" cy="30956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600" b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  <a:ea typeface="ＭＳ Ｐゴシック" pitchFamily="32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56C76E9-029F-425E-8E36-72F6F1271EDB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4" name="Dian numeron paikkamerkki 4"/>
          <p:cNvSpPr>
            <a:spLocks noGrp="1"/>
          </p:cNvSpPr>
          <p:nvPr>
            <p:ph type="sldNum" sz="quarter" idx="4"/>
          </p:nvPr>
        </p:nvSpPr>
        <p:spPr>
          <a:xfrm>
            <a:off x="10416117" y="263525"/>
            <a:ext cx="1344083" cy="285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  <a:ea typeface="ＭＳ Ｐゴシック" pitchFamily="32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AB4890B-2414-4EF7-957D-ED55044610E8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030" name="Otsikon paikkamerkki 14"/>
          <p:cNvSpPr>
            <a:spLocks noGrp="1"/>
          </p:cNvSpPr>
          <p:nvPr>
            <p:ph type="title"/>
          </p:nvPr>
        </p:nvSpPr>
        <p:spPr bwMode="auto">
          <a:xfrm>
            <a:off x="814917" y="1500188"/>
            <a:ext cx="10996083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31" name="Tekstin paikkamerkki 16"/>
          <p:cNvSpPr>
            <a:spLocks noGrp="1"/>
          </p:cNvSpPr>
          <p:nvPr>
            <p:ph type="body" idx="1"/>
          </p:nvPr>
        </p:nvSpPr>
        <p:spPr bwMode="auto">
          <a:xfrm>
            <a:off x="814917" y="2444750"/>
            <a:ext cx="10996083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46892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404040"/>
          </a:solidFill>
          <a:latin typeface="Georgia" pitchFamily="18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870032"/>
          </a:solidFill>
          <a:latin typeface="Arial" charset="0"/>
          <a:ea typeface="ＭＳ Ｐゴシック" pitchFamily="32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870032"/>
          </a:solidFill>
          <a:latin typeface="Arial" charset="0"/>
          <a:ea typeface="ＭＳ Ｐゴシック" pitchFamily="32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870032"/>
          </a:solidFill>
          <a:latin typeface="Arial" charset="0"/>
          <a:ea typeface="ＭＳ Ｐゴシック" pitchFamily="32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870032"/>
          </a:solidFill>
          <a:latin typeface="Arial" charset="0"/>
          <a:ea typeface="ＭＳ Ｐゴシック" pitchFamily="3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rgbClr val="404040"/>
          </a:solidFill>
          <a:latin typeface="Georgia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rgbClr val="404040"/>
          </a:solidFill>
          <a:latin typeface="Georgia" pitchFamily="18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rgbClr val="404040"/>
          </a:solidFill>
          <a:latin typeface="Georgia" pitchFamily="18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04040"/>
          </a:solidFill>
          <a:latin typeface="Georgia" pitchFamily="18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04040"/>
          </a:solidFill>
          <a:latin typeface="Georgia" pitchFamily="18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8988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Sisällön paikkamerkki 2"/>
          <p:cNvSpPr txBox="1">
            <a:spLocks/>
          </p:cNvSpPr>
          <p:nvPr/>
        </p:nvSpPr>
        <p:spPr bwMode="auto">
          <a:xfrm>
            <a:off x="1809751" y="2786063"/>
            <a:ext cx="9810749" cy="307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fi-FI" altLang="fi-FI" sz="2000" smtClean="0">
              <a:solidFill>
                <a:srgbClr val="40404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0320867" y="692151"/>
            <a:ext cx="1631951" cy="30956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600" b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  <a:ea typeface="ＭＳ Ｐゴシック" pitchFamily="32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56C76E9-029F-425E-8E36-72F6F1271EDB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4" name="Dian numeron paikkamerkki 4"/>
          <p:cNvSpPr>
            <a:spLocks noGrp="1"/>
          </p:cNvSpPr>
          <p:nvPr>
            <p:ph type="sldNum" sz="quarter" idx="4"/>
          </p:nvPr>
        </p:nvSpPr>
        <p:spPr>
          <a:xfrm>
            <a:off x="10416117" y="263525"/>
            <a:ext cx="1344083" cy="285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  <a:ea typeface="ＭＳ Ｐゴシック" pitchFamily="32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AB4890B-2414-4EF7-957D-ED55044610E8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030" name="Otsikon paikkamerkki 14"/>
          <p:cNvSpPr>
            <a:spLocks noGrp="1"/>
          </p:cNvSpPr>
          <p:nvPr>
            <p:ph type="title"/>
          </p:nvPr>
        </p:nvSpPr>
        <p:spPr bwMode="auto">
          <a:xfrm>
            <a:off x="814917" y="1500188"/>
            <a:ext cx="10996083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31" name="Tekstin paikkamerkki 16"/>
          <p:cNvSpPr>
            <a:spLocks noGrp="1"/>
          </p:cNvSpPr>
          <p:nvPr>
            <p:ph type="body" idx="1"/>
          </p:nvPr>
        </p:nvSpPr>
        <p:spPr bwMode="auto">
          <a:xfrm>
            <a:off x="814917" y="2444750"/>
            <a:ext cx="10996083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25976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404040"/>
          </a:solidFill>
          <a:latin typeface="Georgia" pitchFamily="18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870032"/>
          </a:solidFill>
          <a:latin typeface="Arial" charset="0"/>
          <a:ea typeface="ＭＳ Ｐゴシック" pitchFamily="32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870032"/>
          </a:solidFill>
          <a:latin typeface="Arial" charset="0"/>
          <a:ea typeface="ＭＳ Ｐゴシック" pitchFamily="32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870032"/>
          </a:solidFill>
          <a:latin typeface="Arial" charset="0"/>
          <a:ea typeface="ＭＳ Ｐゴシック" pitchFamily="32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870032"/>
          </a:solidFill>
          <a:latin typeface="Arial" charset="0"/>
          <a:ea typeface="ＭＳ Ｐゴシック" pitchFamily="3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rgbClr val="404040"/>
          </a:solidFill>
          <a:latin typeface="Georgia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rgbClr val="404040"/>
          </a:solidFill>
          <a:latin typeface="Georgia" pitchFamily="18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rgbClr val="404040"/>
          </a:solidFill>
          <a:latin typeface="Georgia" pitchFamily="18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04040"/>
          </a:solidFill>
          <a:latin typeface="Georgia" pitchFamily="18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04040"/>
          </a:solidFill>
          <a:latin typeface="Georgia" pitchFamily="18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on paikkamerkki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3075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7E1C22E-CDD5-4845-A1E8-5F7CC0236B4A}" type="datetimeFigureOut">
              <a:rPr lang="fi-FI"/>
              <a:pPr>
                <a:defRPr/>
              </a:pPr>
              <a:t>8.6.2015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CBB714-DB36-4C77-B667-01CAD99587B9}" type="slidenum">
              <a:rPr lang="fi-FI" altLang="fi-FI" smtClean="0"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 altLang="fi-FI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998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218988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Sisällön paikkamerkki 2"/>
          <p:cNvSpPr txBox="1">
            <a:spLocks/>
          </p:cNvSpPr>
          <p:nvPr/>
        </p:nvSpPr>
        <p:spPr bwMode="auto">
          <a:xfrm>
            <a:off x="1809752" y="2786063"/>
            <a:ext cx="9810749" cy="307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fi-FI" altLang="fi-FI" sz="1500" smtClean="0">
              <a:solidFill>
                <a:srgbClr val="40404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0320869" y="692153"/>
            <a:ext cx="1631951" cy="30956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  <a:ea typeface="ＭＳ Ｐゴシック" pitchFamily="32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56C76E9-029F-425E-8E36-72F6F1271EDB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4" name="Dian numeron paikkamerkki 4"/>
          <p:cNvSpPr>
            <a:spLocks noGrp="1"/>
          </p:cNvSpPr>
          <p:nvPr>
            <p:ph type="sldNum" sz="quarter" idx="4"/>
          </p:nvPr>
        </p:nvSpPr>
        <p:spPr>
          <a:xfrm>
            <a:off x="10416117" y="263525"/>
            <a:ext cx="1344083" cy="2857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  <a:ea typeface="ＭＳ Ｐゴシック" pitchFamily="32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AB4890B-2414-4EF7-957D-ED55044610E8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030" name="Otsikon paikkamerkki 14"/>
          <p:cNvSpPr>
            <a:spLocks noGrp="1"/>
          </p:cNvSpPr>
          <p:nvPr>
            <p:ph type="title"/>
          </p:nvPr>
        </p:nvSpPr>
        <p:spPr bwMode="auto">
          <a:xfrm>
            <a:off x="814917" y="1500188"/>
            <a:ext cx="10996083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31" name="Tekstin paikkamerkki 16"/>
          <p:cNvSpPr>
            <a:spLocks noGrp="1"/>
          </p:cNvSpPr>
          <p:nvPr>
            <p:ph type="body" idx="1"/>
          </p:nvPr>
        </p:nvSpPr>
        <p:spPr bwMode="auto">
          <a:xfrm>
            <a:off x="814917" y="2444750"/>
            <a:ext cx="10996083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81969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404040"/>
          </a:solidFill>
          <a:latin typeface="Georgia" pitchFamily="18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404040"/>
          </a:solidFill>
          <a:latin typeface="Georgia" panose="02040502050405020303" pitchFamily="18" charset="0"/>
          <a:ea typeface="ＭＳ Ｐゴシック" pitchFamily="32" charset="-128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000">
          <a:solidFill>
            <a:srgbClr val="870032"/>
          </a:solidFill>
          <a:latin typeface="Arial" charset="0"/>
          <a:ea typeface="ＭＳ Ｐゴシック" pitchFamily="32" charset="-128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000">
          <a:solidFill>
            <a:srgbClr val="870032"/>
          </a:solidFill>
          <a:latin typeface="Arial" charset="0"/>
          <a:ea typeface="ＭＳ Ｐゴシック" pitchFamily="32" charset="-128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000">
          <a:solidFill>
            <a:srgbClr val="870032"/>
          </a:solidFill>
          <a:latin typeface="Arial" charset="0"/>
          <a:ea typeface="ＭＳ Ｐゴシック" pitchFamily="32" charset="-128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000">
          <a:solidFill>
            <a:srgbClr val="870032"/>
          </a:solidFill>
          <a:latin typeface="Arial" charset="0"/>
          <a:ea typeface="ＭＳ Ｐゴシック" pitchFamily="32" charset="-128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sz="1950">
          <a:solidFill>
            <a:srgbClr val="404040"/>
          </a:solidFill>
          <a:latin typeface="Georgia" pitchFamily="18" charset="0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1650">
          <a:solidFill>
            <a:srgbClr val="404040"/>
          </a:solidFill>
          <a:latin typeface="Georgia" pitchFamily="18" charset="0"/>
          <a:ea typeface="+mn-ea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sz="1650">
          <a:solidFill>
            <a:srgbClr val="404040"/>
          </a:solidFill>
          <a:latin typeface="Georgia" pitchFamily="18" charset="0"/>
          <a:ea typeface="+mn-ea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rgbClr val="404040"/>
          </a:solidFill>
          <a:latin typeface="Georgia" pitchFamily="18" charset="0"/>
          <a:ea typeface="+mn-ea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404040"/>
          </a:solidFill>
          <a:latin typeface="Georgia" pitchFamily="18" charset="0"/>
          <a:ea typeface="+mn-ea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1500">
          <a:solidFill>
            <a:schemeClr val="tx1"/>
          </a:solidFill>
          <a:latin typeface="+mn-lt"/>
          <a:ea typeface="+mn-ea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1500">
          <a:solidFill>
            <a:schemeClr val="tx1"/>
          </a:solidFill>
          <a:latin typeface="+mn-lt"/>
          <a:ea typeface="+mn-ea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1500">
          <a:solidFill>
            <a:schemeClr val="tx1"/>
          </a:solidFill>
          <a:latin typeface="+mn-lt"/>
          <a:ea typeface="+mn-ea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rgbClr val="870032"/>
        </a:buClr>
        <a:buChar char="»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ctrTitle"/>
          </p:nvPr>
        </p:nvSpPr>
        <p:spPr>
          <a:xfrm>
            <a:off x="2141292" y="1196752"/>
            <a:ext cx="7772400" cy="1780232"/>
          </a:xfrm>
        </p:spPr>
        <p:txBody>
          <a:bodyPr/>
          <a:lstStyle/>
          <a:p>
            <a:r>
              <a:rPr lang="fi-FI" sz="6600" dirty="0">
                <a:solidFill>
                  <a:srgbClr val="FFFFFF"/>
                </a:solidFill>
              </a:rPr>
              <a:t>Ohjaamo 2.0</a:t>
            </a:r>
            <a:br>
              <a:rPr lang="fi-FI" sz="6600" dirty="0">
                <a:solidFill>
                  <a:srgbClr val="FFFFFF"/>
                </a:solidFill>
              </a:rPr>
            </a:br>
            <a:r>
              <a:rPr lang="fi-FI" sz="2700" dirty="0">
                <a:solidFill>
                  <a:srgbClr val="FFFFFF"/>
                </a:solidFill>
              </a:rPr>
              <a:t>1.1.2015 – 31.12.2017</a:t>
            </a:r>
            <a:endParaRPr lang="fi-FI" altLang="fi-FI" dirty="0" smtClean="0"/>
          </a:p>
        </p:txBody>
      </p:sp>
      <p:sp>
        <p:nvSpPr>
          <p:cNvPr id="7171" name="Alaotsikko 2"/>
          <p:cNvSpPr>
            <a:spLocks noGrp="1"/>
          </p:cNvSpPr>
          <p:nvPr>
            <p:ph type="subTitle" idx="1"/>
          </p:nvPr>
        </p:nvSpPr>
        <p:spPr>
          <a:xfrm>
            <a:off x="2141293" y="2997948"/>
            <a:ext cx="7858125" cy="2807317"/>
          </a:xfrm>
        </p:spPr>
        <p:txBody>
          <a:bodyPr/>
          <a:lstStyle/>
          <a:p>
            <a:pPr lvl="0"/>
            <a:r>
              <a:rPr lang="fi-FI" dirty="0">
                <a:solidFill>
                  <a:srgbClr val="FFFFFF"/>
                </a:solidFill>
              </a:rPr>
              <a:t>Pohjois-Karjalan koulutuskuntayhtymän ja Joensuun kaupungin yhteishanke</a:t>
            </a:r>
          </a:p>
          <a:p>
            <a:pPr lvl="0"/>
            <a:r>
              <a:rPr lang="fi-FI" dirty="0">
                <a:solidFill>
                  <a:srgbClr val="FFFFFF"/>
                </a:solidFill>
              </a:rPr>
              <a:t>Kestävää kasvua ja työtä 2014-2020</a:t>
            </a:r>
          </a:p>
          <a:p>
            <a:pPr lvl="0"/>
            <a:r>
              <a:rPr lang="fi-FI" dirty="0">
                <a:solidFill>
                  <a:srgbClr val="FFFFFF"/>
                </a:solidFill>
              </a:rPr>
              <a:t>Suomen rakennerahasto-ohjelma</a:t>
            </a:r>
          </a:p>
          <a:p>
            <a:pPr lvl="0"/>
            <a:endParaRPr lang="fi-FI" dirty="0">
              <a:solidFill>
                <a:srgbClr val="FFFFFF"/>
              </a:solidFill>
            </a:endParaRPr>
          </a:p>
          <a:p>
            <a:pPr lvl="0"/>
            <a:r>
              <a:rPr lang="fi-FI" sz="1800" dirty="0">
                <a:solidFill>
                  <a:srgbClr val="FFFFFF"/>
                </a:solidFill>
              </a:rPr>
              <a:t>Euroopan sosiaalirahaston (ESR) toimintalinja 3. Työllisyys ja työvoiman liikkuvuus. Rahoittava viranomainen on Etelä-Savon ELY-keskus</a:t>
            </a:r>
          </a:p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63361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quarter" idx="13"/>
          </p:nvPr>
        </p:nvSpPr>
        <p:spPr/>
        <p:txBody>
          <a:bodyPr/>
          <a:lstStyle/>
          <a:p>
            <a:pPr>
              <a:defRPr/>
            </a:pPr>
            <a:fld id="{5CF577C2-F73A-4736-8A99-B01866E83165}" type="datetime1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8D052C6E-2BEE-40F8-8953-6C0F53973315}" type="slidenum">
              <a:rPr lang="fi-FI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2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8197" name="Tekstin paikkamerkki 4"/>
          <p:cNvSpPr>
            <a:spLocks noGrp="1"/>
          </p:cNvSpPr>
          <p:nvPr>
            <p:ph type="body" sz="quarter" idx="12"/>
          </p:nvPr>
        </p:nvSpPr>
        <p:spPr>
          <a:xfrm>
            <a:off x="453224" y="1340768"/>
            <a:ext cx="9890926" cy="5256584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fi-FI" sz="2000" dirty="0" smtClean="0">
                <a:solidFill>
                  <a:srgbClr val="000000"/>
                </a:solidFill>
              </a:rPr>
              <a:t>Ohjaamo 2.0 – hankkeen kohderyhmä</a:t>
            </a:r>
            <a:r>
              <a:rPr lang="fi-FI" sz="2000" dirty="0">
                <a:solidFill>
                  <a:srgbClr val="000000"/>
                </a:solidFill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fi-FI" sz="18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000" dirty="0" smtClean="0">
                <a:solidFill>
                  <a:srgbClr val="000000"/>
                </a:solidFill>
              </a:rPr>
              <a:t>Nuorten </a:t>
            </a:r>
            <a:r>
              <a:rPr lang="fi-FI" sz="2000" dirty="0">
                <a:solidFill>
                  <a:srgbClr val="000000"/>
                </a:solidFill>
              </a:rPr>
              <a:t>parissa toimivat ohjaustoimijat ja </a:t>
            </a:r>
            <a:r>
              <a:rPr lang="fi-FI" sz="2000" dirty="0" smtClean="0">
                <a:solidFill>
                  <a:srgbClr val="000000"/>
                </a:solidFill>
              </a:rPr>
              <a:t>verkosto</a:t>
            </a:r>
            <a:endParaRPr lang="fi-FI" sz="20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00000"/>
                </a:solidFill>
              </a:rPr>
              <a:t>15 - 29 v. koulutuksen ja työelämän ulkopuolella olevat sekä työttömyysuhan alaiset </a:t>
            </a:r>
            <a:r>
              <a:rPr lang="fi-FI" sz="2000" dirty="0" smtClean="0">
                <a:solidFill>
                  <a:srgbClr val="000000"/>
                </a:solidFill>
              </a:rPr>
              <a:t>nuoret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000" b="1" i="1" dirty="0">
                <a:solidFill>
                  <a:srgbClr val="000000"/>
                </a:solidFill>
              </a:rPr>
              <a:t>Työelämä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200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fi-FI" sz="200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i-FI" sz="2000" dirty="0" smtClean="0">
                <a:solidFill>
                  <a:srgbClr val="000000"/>
                </a:solidFill>
              </a:rPr>
              <a:t>Sitoutuneet </a:t>
            </a:r>
            <a:r>
              <a:rPr lang="fi-FI" sz="2000" dirty="0">
                <a:solidFill>
                  <a:srgbClr val="000000"/>
                </a:solidFill>
              </a:rPr>
              <a:t>tahot: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00000"/>
                </a:solidFill>
              </a:rPr>
              <a:t>Joensuun kaupunki Liperin kunta, Kontiolahden kunta, </a:t>
            </a:r>
            <a:r>
              <a:rPr lang="fi-FI" sz="2000" dirty="0" smtClean="0">
                <a:solidFill>
                  <a:srgbClr val="000000"/>
                </a:solidFill>
              </a:rPr>
              <a:t>Outokummun </a:t>
            </a:r>
            <a:r>
              <a:rPr lang="fi-FI" sz="2000" dirty="0">
                <a:solidFill>
                  <a:srgbClr val="000000"/>
                </a:solidFill>
              </a:rPr>
              <a:t>kaupunki, Polvijärven kunta, Kiteen kaupunki, Tohmajärven kunta, Rääkkylän kunta, Lieksan </a:t>
            </a:r>
            <a:r>
              <a:rPr lang="fi-FI" sz="2000" dirty="0" smtClean="0">
                <a:solidFill>
                  <a:srgbClr val="000000"/>
                </a:solidFill>
              </a:rPr>
              <a:t>kaupunki (Valtimo ja Nurmes pohtivat vielä)</a:t>
            </a:r>
            <a:endParaRPr lang="fi-FI" sz="20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00000"/>
                </a:solidFill>
              </a:rPr>
              <a:t>PKKY, Kela, Pohjois-Karjalan TE-palvelut</a:t>
            </a:r>
          </a:p>
          <a:p>
            <a:pPr eaLnBrk="1" hangingPunct="1"/>
            <a:endParaRPr lang="fi-FI" altLang="fi-FI" dirty="0" smtClean="0"/>
          </a:p>
        </p:txBody>
      </p:sp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4377103" y="357809"/>
            <a:ext cx="4925924" cy="982959"/>
          </a:xfrm>
        </p:spPr>
        <p:txBody>
          <a:bodyPr/>
          <a:lstStyle/>
          <a:p>
            <a:r>
              <a:rPr lang="fi-FI" sz="2600" b="0" dirty="0" smtClean="0"/>
              <a:t>Työtä, hyvinvointia ja elinvoimaa</a:t>
            </a:r>
            <a:endParaRPr lang="fi-FI" sz="2600" b="0" dirty="0"/>
          </a:p>
        </p:txBody>
      </p:sp>
    </p:spTree>
    <p:extLst>
      <p:ext uri="{BB962C8B-B14F-4D97-AF65-F5344CB8AC3E}">
        <p14:creationId xmlns:p14="http://schemas.microsoft.com/office/powerpoint/2010/main" val="8142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34255" y="326417"/>
            <a:ext cx="6186612" cy="726177"/>
          </a:xfrm>
        </p:spPr>
        <p:txBody>
          <a:bodyPr/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fi-FI" sz="2400" b="0" i="1" kern="1200" dirty="0">
                <a:solidFill>
                  <a:srgbClr val="000000"/>
                </a:solidFill>
                <a:cs typeface="+mn-cs"/>
              </a:rPr>
              <a:t>Ohjaamo malli selkeyttää työelämäsiirtymiä:</a:t>
            </a:r>
            <a:br>
              <a:rPr lang="fi-FI" sz="2400" b="0" i="1" kern="1200" dirty="0">
                <a:solidFill>
                  <a:srgbClr val="000000"/>
                </a:solidFill>
                <a:cs typeface="+mn-cs"/>
              </a:rPr>
            </a:b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2"/>
          </p:nvPr>
        </p:nvSpPr>
        <p:spPr>
          <a:xfrm>
            <a:off x="815415" y="1661823"/>
            <a:ext cx="10944785" cy="3945105"/>
          </a:xfrm>
        </p:spPr>
        <p:txBody>
          <a:bodyPr/>
          <a:lstStyle/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5B010476-AC15-43A9-AEF1-0F133274921A}" type="datetime1">
              <a:rPr lang="fi-FI" smtClean="0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8C4EBED-B62B-46EC-90E3-31EA91B52823}" type="slidenum">
              <a:rPr lang="fi-FI" smtClean="0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3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397565" y="1606163"/>
            <a:ext cx="1077401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>
                <a:latin typeface="Georgia" panose="02040502050405020303" pitchFamily="18" charset="0"/>
              </a:rPr>
              <a:t>Nuorten ohjaus- ja rekrytointipalvelut </a:t>
            </a:r>
            <a:r>
              <a:rPr lang="fi-FI" sz="2200" dirty="0">
                <a:latin typeface="Georgia" panose="02040502050405020303" pitchFamily="18" charset="0"/>
              </a:rPr>
              <a:t>näyttäytyvät pirstaleisena ja </a:t>
            </a:r>
            <a:r>
              <a:rPr lang="fi-FI" sz="2200" dirty="0" smtClean="0">
                <a:latin typeface="Georgia" panose="02040502050405020303" pitchFamily="18" charset="0"/>
              </a:rPr>
              <a:t>selkiytymättömänä asiakkaan, </a:t>
            </a:r>
            <a:r>
              <a:rPr lang="fi-FI" sz="2200" dirty="0">
                <a:latin typeface="Georgia" panose="02040502050405020303" pitchFamily="18" charset="0"/>
              </a:rPr>
              <a:t>palvelujen </a:t>
            </a:r>
            <a:r>
              <a:rPr lang="fi-FI" sz="2200" dirty="0" smtClean="0">
                <a:latin typeface="Georgia" panose="02040502050405020303" pitchFamily="18" charset="0"/>
              </a:rPr>
              <a:t>järjestäjien sekä työelämän </a:t>
            </a:r>
            <a:r>
              <a:rPr lang="fi-FI" sz="2200" dirty="0">
                <a:latin typeface="Georgia" panose="02040502050405020303" pitchFamily="18" charset="0"/>
              </a:rPr>
              <a:t>näkökulmasta</a:t>
            </a:r>
            <a:r>
              <a:rPr lang="fi-FI" sz="2200" dirty="0" smtClean="0">
                <a:latin typeface="Georgia" panose="02040502050405020303" pitchFamily="18" charset="0"/>
              </a:rPr>
              <a:t>.</a:t>
            </a:r>
          </a:p>
          <a:p>
            <a:endParaRPr lang="fi-FI" sz="2200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Ohjaamo-malli toimii matalan kynnyksen palveluna nuorten ohjauksen verkostoille sekä työelämälle hyvänä kanavana nuorten rekrytointiin ja kohtaamiseen.</a:t>
            </a:r>
          </a:p>
          <a:p>
            <a:r>
              <a:rPr lang="fi-FI" sz="2200" dirty="0" smtClean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Ohjaamo-malli on nuorille, nuorten ohjaustoimijoille ja työelämälle helposti saavutettavissa. Ohjaamon toimintojen myötä voidaan oikein kohdennettuja nuorten ohjauspalveluja järjestää resurssiviisaasti.</a:t>
            </a:r>
          </a:p>
          <a:p>
            <a:r>
              <a:rPr lang="fi-FI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endParaRPr lang="fi-FI" dirty="0">
              <a:latin typeface="Arial" panose="020B0604020202020204" pitchFamily="34" charset="0"/>
            </a:endParaRPr>
          </a:p>
          <a:p>
            <a:endParaRPr lang="fi-FI" dirty="0" smtClean="0">
              <a:latin typeface="Arial" panose="020B060402020202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856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00143" y="192884"/>
            <a:ext cx="5692887" cy="819436"/>
          </a:xfrm>
        </p:spPr>
        <p:txBody>
          <a:bodyPr/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fi-FI" sz="2400" b="0" i="1" kern="1200" dirty="0">
                <a:solidFill>
                  <a:srgbClr val="000000"/>
                </a:solidFill>
                <a:cs typeface="+mn-cs"/>
              </a:rPr>
              <a:t>Ohjaamo malli </a:t>
            </a:r>
            <a:r>
              <a:rPr lang="fi-FI" sz="2400" b="0" i="1" kern="1200" dirty="0" smtClean="0">
                <a:solidFill>
                  <a:srgbClr val="000000"/>
                </a:solidFill>
                <a:cs typeface="+mn-cs"/>
              </a:rPr>
              <a:t>nopeuttaa </a:t>
            </a:r>
            <a:r>
              <a:rPr lang="fi-FI" sz="2400" b="0" i="1" kern="1200" dirty="0">
                <a:solidFill>
                  <a:srgbClr val="000000"/>
                </a:solidFill>
                <a:cs typeface="+mn-cs"/>
              </a:rPr>
              <a:t>työelämäsiirtymiä:</a:t>
            </a:r>
            <a:br>
              <a:rPr lang="fi-FI" sz="2400" b="0" i="1" kern="1200" dirty="0">
                <a:solidFill>
                  <a:srgbClr val="000000"/>
                </a:solidFill>
                <a:cs typeface="+mn-cs"/>
              </a:rPr>
            </a:b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2"/>
          </p:nvPr>
        </p:nvSpPr>
        <p:spPr>
          <a:xfrm>
            <a:off x="669500" y="1545399"/>
            <a:ext cx="10995587" cy="4262014"/>
          </a:xfrm>
        </p:spPr>
        <p:txBody>
          <a:bodyPr/>
          <a:lstStyle/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200" kern="1200" dirty="0" smtClean="0">
                <a:solidFill>
                  <a:srgbClr val="000000"/>
                </a:solidFill>
              </a:rPr>
              <a:t>Tavoitteena </a:t>
            </a:r>
            <a:r>
              <a:rPr lang="fi-FI" sz="2200" kern="1200" dirty="0">
                <a:solidFill>
                  <a:srgbClr val="000000"/>
                </a:solidFill>
              </a:rPr>
              <a:t>on nopeuttaa nuorten </a:t>
            </a:r>
            <a:r>
              <a:rPr lang="fi-FI" sz="2200" i="1" kern="1200" dirty="0">
                <a:solidFill>
                  <a:srgbClr val="000000"/>
                </a:solidFill>
              </a:rPr>
              <a:t>työelämä- ja koulutussiirtymiä ja </a:t>
            </a:r>
            <a:r>
              <a:rPr lang="fi-FI" sz="2200" i="1" kern="1200" dirty="0" smtClean="0">
                <a:solidFill>
                  <a:srgbClr val="000000"/>
                </a:solidFill>
              </a:rPr>
              <a:t>parantaa </a:t>
            </a:r>
            <a:r>
              <a:rPr lang="fi-FI" sz="2200" i="1" kern="1200" dirty="0">
                <a:solidFill>
                  <a:srgbClr val="000000"/>
                </a:solidFill>
              </a:rPr>
              <a:t>alueen </a:t>
            </a:r>
            <a:r>
              <a:rPr lang="fi-FI" sz="2200" i="1" kern="1200" dirty="0" smtClean="0">
                <a:solidFill>
                  <a:srgbClr val="000000"/>
                </a:solidFill>
              </a:rPr>
              <a:t>nuorisotyöllisyyttä </a:t>
            </a:r>
            <a:r>
              <a:rPr lang="fi-FI" sz="2200" kern="1200" dirty="0">
                <a:solidFill>
                  <a:srgbClr val="000000"/>
                </a:solidFill>
              </a:rPr>
              <a:t>sekä </a:t>
            </a:r>
            <a:r>
              <a:rPr lang="fi-FI" sz="2200" i="1" kern="1200" dirty="0">
                <a:solidFill>
                  <a:srgbClr val="000000"/>
                </a:solidFill>
              </a:rPr>
              <a:t>kehittää nuorten </a:t>
            </a:r>
            <a:r>
              <a:rPr lang="fi-FI" sz="2200" i="1" kern="1200" dirty="0" smtClean="0">
                <a:solidFill>
                  <a:srgbClr val="000000"/>
                </a:solidFill>
              </a:rPr>
              <a:t>ohjauspalvelujen </a:t>
            </a:r>
            <a:r>
              <a:rPr lang="fi-FI" sz="2200" i="1" kern="1200" dirty="0">
                <a:solidFill>
                  <a:srgbClr val="000000"/>
                </a:solidFill>
              </a:rPr>
              <a:t>ja työelämän yhteistoimintaa prosessinomaisesti ja pitkäjänteisesti</a:t>
            </a:r>
            <a:r>
              <a:rPr lang="fi-FI" sz="2200" kern="1200" dirty="0">
                <a:solidFill>
                  <a:srgbClr val="000000"/>
                </a:solidFill>
              </a:rPr>
              <a:t>. </a:t>
            </a:r>
            <a:endParaRPr lang="fi-FI" sz="2200" kern="1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lvl="0"/>
            <a:r>
              <a:rPr lang="fi-FI" sz="2200" dirty="0">
                <a:solidFill>
                  <a:schemeClr val="tx1"/>
                </a:solidFill>
              </a:rPr>
              <a:t>Ohjaamo-mallilla selkiytetään nuorten </a:t>
            </a:r>
            <a:r>
              <a:rPr lang="fi-FI" sz="2200" dirty="0" smtClean="0">
                <a:solidFill>
                  <a:schemeClr val="tx1"/>
                </a:solidFill>
              </a:rPr>
              <a:t>koulutukseen </a:t>
            </a:r>
            <a:r>
              <a:rPr lang="fi-FI" sz="2200" dirty="0">
                <a:solidFill>
                  <a:schemeClr val="tx1"/>
                </a:solidFill>
              </a:rPr>
              <a:t>hakeutumista ja tuetaan siinä pysymistä, koulutuksen loppuun </a:t>
            </a:r>
            <a:r>
              <a:rPr lang="fi-FI" sz="2200" dirty="0" smtClean="0">
                <a:solidFill>
                  <a:schemeClr val="tx1"/>
                </a:solidFill>
              </a:rPr>
              <a:t>suorittamista (kiinnittymistä) </a:t>
            </a:r>
            <a:r>
              <a:rPr lang="fi-FI" sz="2200" dirty="0">
                <a:solidFill>
                  <a:schemeClr val="tx1"/>
                </a:solidFill>
              </a:rPr>
              <a:t>ja työllistymistä. Tavoitteena on saavuttaa alueellisesti yhteinen työote ja ohjausmalli, joka tukee yksilön koulutus- ja työelämäsiirtymiä valtakunnallisen Ohjaamo-mallin periaatteiden </a:t>
            </a:r>
            <a:r>
              <a:rPr lang="fi-FI" sz="2200" dirty="0" smtClean="0">
                <a:solidFill>
                  <a:schemeClr val="tx1"/>
                </a:solidFill>
              </a:rPr>
              <a:t>mukaisesti.</a:t>
            </a:r>
          </a:p>
          <a:p>
            <a:pPr lvl="0"/>
            <a:r>
              <a:rPr lang="fi-FI" sz="2200" kern="1200" dirty="0" smtClean="0">
                <a:solidFill>
                  <a:srgbClr val="000000"/>
                </a:solidFill>
              </a:rPr>
              <a:t>Tavoitteena </a:t>
            </a:r>
            <a:r>
              <a:rPr lang="fi-FI" sz="2200" kern="1200" dirty="0">
                <a:solidFill>
                  <a:srgbClr val="000000"/>
                </a:solidFill>
              </a:rPr>
              <a:t>on edetä nuorten ohjauksessa oikein kohdistetun ennakoivan ja varhaisen tuen avulla pitkäaikaisesta tuesta lyhytkestoiseen ohjaukseen</a:t>
            </a:r>
            <a:r>
              <a:rPr lang="fi-FI" sz="2200" kern="1200" dirty="0" smtClean="0">
                <a:solidFill>
                  <a:srgbClr val="000000"/>
                </a:solidFill>
              </a:rPr>
              <a:t>.</a:t>
            </a:r>
            <a:endParaRPr lang="fi-FI" sz="2200" kern="1200" dirty="0">
              <a:solidFill>
                <a:srgbClr val="000000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5B010476-AC15-43A9-AEF1-0F133274921A}" type="datetime1">
              <a:rPr lang="fi-FI" smtClean="0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8C4EBED-B62B-46EC-90E3-31EA91B52823}" type="slidenum">
              <a:rPr lang="fi-FI" smtClean="0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4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20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19598" y="328428"/>
            <a:ext cx="4778487" cy="819436"/>
          </a:xfrm>
        </p:spPr>
        <p:txBody>
          <a:bodyPr/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fi-FI" sz="2400" b="0" i="1" kern="1200" dirty="0">
                <a:solidFill>
                  <a:srgbClr val="000000"/>
                </a:solidFill>
                <a:cs typeface="+mn-cs"/>
              </a:rPr>
              <a:t>Ohjaamo malli </a:t>
            </a:r>
            <a:r>
              <a:rPr lang="fi-FI" sz="2400" b="0" i="1" kern="1200" dirty="0" smtClean="0">
                <a:solidFill>
                  <a:srgbClr val="000000"/>
                </a:solidFill>
                <a:cs typeface="+mn-cs"/>
              </a:rPr>
              <a:t>vahvistaa</a:t>
            </a:r>
            <a:br>
              <a:rPr lang="fi-FI" sz="2400" b="0" i="1" kern="1200" dirty="0" smtClean="0">
                <a:solidFill>
                  <a:srgbClr val="000000"/>
                </a:solidFill>
                <a:cs typeface="+mn-cs"/>
              </a:rPr>
            </a:br>
            <a:r>
              <a:rPr lang="fi-FI" sz="2400" b="0" i="1" kern="1200" dirty="0" smtClean="0">
                <a:solidFill>
                  <a:srgbClr val="000000"/>
                </a:solidFill>
                <a:cs typeface="+mn-cs"/>
              </a:rPr>
              <a:t>työelämäsiirtymiä:</a:t>
            </a:r>
            <a:r>
              <a:rPr lang="fi-FI" sz="2400" b="0" i="1" kern="1200" dirty="0">
                <a:solidFill>
                  <a:srgbClr val="000000"/>
                </a:solidFill>
                <a:cs typeface="+mn-cs"/>
              </a:rPr>
              <a:t/>
            </a:r>
            <a:br>
              <a:rPr lang="fi-FI" sz="2400" b="0" i="1" kern="1200" dirty="0">
                <a:solidFill>
                  <a:srgbClr val="000000"/>
                </a:solidFill>
                <a:cs typeface="+mn-cs"/>
              </a:rPr>
            </a:b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2"/>
          </p:nvPr>
        </p:nvSpPr>
        <p:spPr>
          <a:xfrm>
            <a:off x="764613" y="1702340"/>
            <a:ext cx="10995587" cy="3912285"/>
          </a:xfrm>
        </p:spPr>
        <p:txBody>
          <a:bodyPr/>
          <a:lstStyle/>
          <a:p>
            <a:pPr lvl="0"/>
            <a:r>
              <a:rPr lang="fi-FI" sz="2200" dirty="0">
                <a:solidFill>
                  <a:schemeClr val="tx1"/>
                </a:solidFill>
              </a:rPr>
              <a:t>Mallin avulla voidaan niukkenevista resursseista huolimatta tarjota </a:t>
            </a:r>
            <a:r>
              <a:rPr lang="fi-FI" sz="2200" i="1" dirty="0">
                <a:solidFill>
                  <a:schemeClr val="tx1"/>
                </a:solidFill>
              </a:rPr>
              <a:t>oikea-aikaista </a:t>
            </a:r>
            <a:r>
              <a:rPr lang="fi-FI" sz="2200" dirty="0" smtClean="0">
                <a:solidFill>
                  <a:schemeClr val="tx1"/>
                </a:solidFill>
              </a:rPr>
              <a:t>tukea </a:t>
            </a:r>
            <a:r>
              <a:rPr lang="fi-FI" sz="2200" dirty="0">
                <a:solidFill>
                  <a:schemeClr val="tx1"/>
                </a:solidFill>
              </a:rPr>
              <a:t>eri toimijoiden tahoilta. Ohjaamo-mallin myötä saadaan syvennettyä toimijoiden ohjausosaamista sekä tuettua nuorten oikea-aikaista etenemistä sekä löytämään uusia osuvia ratkaisuja asiakkaan työllistymistä tukevista vaihtoehdoista. </a:t>
            </a:r>
          </a:p>
          <a:p>
            <a:pPr lvl="0"/>
            <a:r>
              <a:rPr lang="fi-FI" sz="2200" i="1" dirty="0">
                <a:solidFill>
                  <a:schemeClr val="tx1"/>
                </a:solidFill>
              </a:rPr>
              <a:t>Erilaisten </a:t>
            </a:r>
            <a:r>
              <a:rPr lang="fi-FI" sz="2200" i="1" dirty="0" smtClean="0">
                <a:solidFill>
                  <a:schemeClr val="tx1"/>
                </a:solidFill>
              </a:rPr>
              <a:t>työllistämispolkujen innovointi:</a:t>
            </a:r>
          </a:p>
          <a:p>
            <a:pPr marL="0" lvl="0" indent="0">
              <a:buNone/>
            </a:pPr>
            <a:r>
              <a:rPr lang="fi-FI" sz="2200" i="1" dirty="0" smtClean="0">
                <a:solidFill>
                  <a:schemeClr val="tx1"/>
                </a:solidFill>
              </a:rPr>
              <a:t>Y</a:t>
            </a:r>
            <a:r>
              <a:rPr lang="fi-FI" sz="2200" dirty="0" smtClean="0">
                <a:solidFill>
                  <a:schemeClr val="tx1"/>
                </a:solidFill>
              </a:rPr>
              <a:t>hteiskunnan tukimahdollisuuksien ja koulutusjärjestelmän hyödyntäminen esim. palkkatuki</a:t>
            </a:r>
            <a:r>
              <a:rPr lang="fi-FI" sz="2200" dirty="0">
                <a:solidFill>
                  <a:schemeClr val="tx1"/>
                </a:solidFill>
              </a:rPr>
              <a:t>, työkokeilu, työpajatoiminnan </a:t>
            </a:r>
            <a:r>
              <a:rPr lang="fi-FI" sz="2200" dirty="0" err="1">
                <a:solidFill>
                  <a:schemeClr val="tx1"/>
                </a:solidFill>
              </a:rPr>
              <a:t>opinnollistaminen</a:t>
            </a:r>
            <a:r>
              <a:rPr lang="fi-FI" sz="2200" dirty="0">
                <a:solidFill>
                  <a:schemeClr val="tx1"/>
                </a:solidFill>
              </a:rPr>
              <a:t>, oppisopimuskoulutus, työssäoppiminen </a:t>
            </a:r>
            <a:r>
              <a:rPr lang="fi-FI" sz="2200" dirty="0" smtClean="0">
                <a:solidFill>
                  <a:schemeClr val="tx1"/>
                </a:solidFill>
              </a:rPr>
              <a:t>(myös yrityksen </a:t>
            </a:r>
            <a:r>
              <a:rPr lang="fi-FI" sz="2200" dirty="0" err="1">
                <a:solidFill>
                  <a:schemeClr val="tx1"/>
                </a:solidFill>
              </a:rPr>
              <a:t>rekrykoulutuksena</a:t>
            </a:r>
            <a:r>
              <a:rPr lang="fi-FI" sz="2200" dirty="0">
                <a:solidFill>
                  <a:schemeClr val="tx1"/>
                </a:solidFill>
              </a:rPr>
              <a:t>) ja kuntouttava työtoiminta tarjoavat laajan kirjon </a:t>
            </a:r>
            <a:r>
              <a:rPr lang="fi-FI" sz="2200" dirty="0" smtClean="0">
                <a:solidFill>
                  <a:schemeClr val="tx1"/>
                </a:solidFill>
              </a:rPr>
              <a:t>vaihtoehtoja</a:t>
            </a:r>
            <a:r>
              <a:rPr lang="fi-FI" sz="2200" dirty="0">
                <a:solidFill>
                  <a:schemeClr val="tx1"/>
                </a:solidFill>
              </a:rPr>
              <a:t>, joita voidaan hyödyntää osana yritysten </a:t>
            </a:r>
            <a:r>
              <a:rPr lang="fi-FI" sz="2200" dirty="0" smtClean="0">
                <a:solidFill>
                  <a:schemeClr val="tx1"/>
                </a:solidFill>
              </a:rPr>
              <a:t>toiminnan kehittämistä ja sekä yksilöä että yritystä huomioiden.</a:t>
            </a:r>
            <a:endParaRPr lang="fi-FI" sz="2200" dirty="0">
              <a:solidFill>
                <a:schemeClr val="tx1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5B010476-AC15-43A9-AEF1-0F133274921A}" type="datetime1">
              <a:rPr lang="fi-FI" smtClean="0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8C4EBED-B62B-46EC-90E3-31EA91B52823}" type="slidenum">
              <a:rPr lang="fi-FI" smtClean="0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8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43873" y="538636"/>
            <a:ext cx="3080333" cy="636984"/>
          </a:xfrm>
        </p:spPr>
        <p:txBody>
          <a:bodyPr/>
          <a:lstStyle/>
          <a:p>
            <a:r>
              <a:rPr lang="fi-FI" sz="2100" dirty="0"/>
              <a:t>Hankkeen tilanne 05/2015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5B010476-AC15-43A9-AEF1-0F133274921A}" type="datetime1">
              <a:rPr lang="fi-FI" smtClean="0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8.6.2015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8C4EBED-B62B-46EC-90E3-31EA91B52823}" type="slidenum">
              <a:rPr lang="fi-FI" smtClean="0">
                <a:solidFill>
                  <a:srgbClr val="000000">
                    <a:lumMod val="75000"/>
                    <a:lumOff val="25000"/>
                  </a:srgbClr>
                </a:solidFill>
              </a:rPr>
              <a:pPr>
                <a:defRPr/>
              </a:pPr>
              <a:t>6</a:t>
            </a:fld>
            <a:endParaRPr lang="fi-FI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graphicFrame>
        <p:nvGraphicFramePr>
          <p:cNvPr id="6" name="Kaaviokuva 5"/>
          <p:cNvGraphicFramePr/>
          <p:nvPr>
            <p:extLst>
              <p:ext uri="{D42A27DB-BD31-4B8C-83A1-F6EECF244321}">
                <p14:modId xmlns:p14="http://schemas.microsoft.com/office/powerpoint/2010/main" val="2427926627"/>
              </p:ext>
            </p:extLst>
          </p:nvPr>
        </p:nvGraphicFramePr>
        <p:xfrm>
          <a:off x="1141152" y="1704717"/>
          <a:ext cx="4860540" cy="4209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Ryhmä 6"/>
          <p:cNvGrpSpPr/>
          <p:nvPr/>
        </p:nvGrpSpPr>
        <p:grpSpPr>
          <a:xfrm>
            <a:off x="7067952" y="1745847"/>
            <a:ext cx="2749618" cy="942716"/>
            <a:chOff x="2194560" y="132954"/>
            <a:chExt cx="3901440" cy="1047750"/>
          </a:xfrm>
        </p:grpSpPr>
        <p:sp>
          <p:nvSpPr>
            <p:cNvPr id="8" name="Saman puolen kulmista pyöristetty suorakulmio 7"/>
            <p:cNvSpPr/>
            <p:nvPr/>
          </p:nvSpPr>
          <p:spPr>
            <a:xfrm rot="5400000">
              <a:off x="3621405" y="-1293891"/>
              <a:ext cx="1047750" cy="390144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Saman puolen kulmista pyöristetty suorakulmio 4"/>
            <p:cNvSpPr/>
            <p:nvPr/>
          </p:nvSpPr>
          <p:spPr>
            <a:xfrm>
              <a:off x="2245707" y="184101"/>
              <a:ext cx="3850293" cy="9454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863" tIns="21431" rIns="42863" bIns="21431" numCol="1" spcCol="1270" anchor="ctr" anchorCtr="0">
              <a:noAutofit/>
            </a:bodyPr>
            <a:lstStyle/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i-FI" sz="11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Toimijoiden nimeäminen</a:t>
              </a:r>
            </a:p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i-FI" sz="11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Verkostokartat</a:t>
              </a:r>
            </a:p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i-FI" sz="11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Toimijayhteystietokannat</a:t>
              </a:r>
            </a:p>
            <a:p>
              <a:pPr marL="0" lvl="1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i-FI" sz="11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sym typeface="Wingdings" panose="05000000000000000000" pitchFamily="2" charset="2"/>
                </a:rPr>
                <a:t>INNOKYLÄÄN SIIRTO?</a:t>
              </a:r>
              <a:endParaRPr lang="fi-FI" sz="1125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</p:txBody>
        </p:sp>
      </p:grpSp>
      <p:grpSp>
        <p:nvGrpSpPr>
          <p:cNvPr id="10" name="Ryhmä 9"/>
          <p:cNvGrpSpPr/>
          <p:nvPr/>
        </p:nvGrpSpPr>
        <p:grpSpPr>
          <a:xfrm>
            <a:off x="7082553" y="2954920"/>
            <a:ext cx="2738103" cy="1191921"/>
            <a:chOff x="2194559" y="132955"/>
            <a:chExt cx="3905844" cy="1098896"/>
          </a:xfrm>
        </p:grpSpPr>
        <p:sp>
          <p:nvSpPr>
            <p:cNvPr id="11" name="Saman puolen kulmista pyöristetty suorakulmio 10"/>
            <p:cNvSpPr/>
            <p:nvPr/>
          </p:nvSpPr>
          <p:spPr>
            <a:xfrm rot="5400000">
              <a:off x="3621405" y="-1293891"/>
              <a:ext cx="1047750" cy="3901441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Saman puolen kulmista pyöristetty suorakulmio 4"/>
            <p:cNvSpPr/>
            <p:nvPr/>
          </p:nvSpPr>
          <p:spPr>
            <a:xfrm>
              <a:off x="2250110" y="286395"/>
              <a:ext cx="3850293" cy="9454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863" tIns="21431" rIns="42863" bIns="21431" numCol="1" spcCol="1270" anchor="ctr" anchorCtr="0">
              <a:noAutofit/>
            </a:bodyPr>
            <a:lstStyle/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i-FI" sz="11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Palvelujen (Ohjaamomallin) suunnittelu </a:t>
              </a:r>
              <a:r>
                <a:rPr lang="fi-FI" sz="1125" dirty="0" smtClean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vireillä</a:t>
              </a:r>
              <a:endParaRPr lang="fi-FI" sz="1125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i-FI" sz="11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Tilakysymykset </a:t>
              </a:r>
              <a:r>
                <a:rPr lang="fi-FI" sz="1125" dirty="0" smtClean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vireillä</a:t>
              </a:r>
              <a:endParaRPr lang="fi-FI" sz="1125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i-FI" sz="11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Toimijoiden aktivoituminen</a:t>
              </a:r>
            </a:p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endParaRPr lang="fi-FI" sz="1125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</p:txBody>
        </p:sp>
      </p:grpSp>
      <p:grpSp>
        <p:nvGrpSpPr>
          <p:cNvPr id="21" name="Ryhmä 20"/>
          <p:cNvGrpSpPr/>
          <p:nvPr/>
        </p:nvGrpSpPr>
        <p:grpSpPr>
          <a:xfrm>
            <a:off x="7090162" y="4256644"/>
            <a:ext cx="2730494" cy="1655389"/>
            <a:chOff x="2178110" y="144851"/>
            <a:chExt cx="3901440" cy="1465570"/>
          </a:xfrm>
        </p:grpSpPr>
        <p:sp>
          <p:nvSpPr>
            <p:cNvPr id="22" name="Saman puolen kulmista pyöristetty suorakulmio 21"/>
            <p:cNvSpPr/>
            <p:nvPr/>
          </p:nvSpPr>
          <p:spPr>
            <a:xfrm rot="5400000">
              <a:off x="3449555" y="-1126594"/>
              <a:ext cx="1358549" cy="390144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 dirty="0"/>
            </a:p>
          </p:txBody>
        </p:sp>
        <p:sp>
          <p:nvSpPr>
            <p:cNvPr id="23" name="Saman puolen kulmista pyöristetty suorakulmio 4"/>
            <p:cNvSpPr/>
            <p:nvPr/>
          </p:nvSpPr>
          <p:spPr>
            <a:xfrm>
              <a:off x="2228820" y="193966"/>
              <a:ext cx="3825159" cy="14164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863" tIns="21431" rIns="42863" bIns="21431" numCol="1" spcCol="1270" anchor="ctr" anchorCtr="0">
              <a:noAutofit/>
            </a:bodyPr>
            <a:lstStyle/>
            <a:p>
              <a:pPr marL="0" lvl="1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i-FI" sz="825" dirty="0" smtClean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Paikallaiset mallit rakentuvat:</a:t>
              </a:r>
            </a:p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i-FI" sz="825" dirty="0" smtClean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Liperi</a:t>
              </a:r>
              <a:r>
                <a:rPr lang="fi-FI" sz="8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: </a:t>
              </a:r>
              <a:r>
                <a:rPr lang="fi-FI" sz="825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Monarista</a:t>
              </a:r>
              <a:r>
                <a:rPr lang="fi-FI" sz="8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 ”nuorten olkkari”, moniammatilliset palvelut yhden katon alta</a:t>
              </a:r>
            </a:p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i-FI" sz="8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Kontiolahti: menetelmäosaamisen ja ohjaus/ palveluprosessien kehittäminen ja tehostaminen, tilaratkaisut?</a:t>
              </a:r>
            </a:p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i-FI" sz="8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Joensuu: asiakaspäivystys tiistaisin, </a:t>
              </a:r>
              <a:r>
                <a:rPr lang="fi-FI" sz="825" dirty="0" smtClean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teemapäivät – Joensuun kaupungin ylläpitämä Ohjaamo…</a:t>
              </a:r>
              <a:endParaRPr lang="fi-FI" sz="825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i-FI" sz="8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”Ohjaamon sivupisteet” Polvijärvi vapaa-aikatalo</a:t>
              </a:r>
              <a:r>
                <a:rPr lang="fi-FI" sz="825" dirty="0" smtClean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, Tohmajärvi </a:t>
              </a:r>
              <a:r>
                <a:rPr lang="fi-FI" sz="825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nuokkari</a:t>
              </a:r>
              <a:r>
                <a:rPr lang="fi-FI" sz="8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, Kitee </a:t>
              </a:r>
              <a:r>
                <a:rPr lang="fi-FI" sz="825" dirty="0" smtClean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paja, Lieksa Lumo-talo </a:t>
              </a:r>
              <a:r>
                <a:rPr lang="fi-FI" sz="825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</a:rPr>
                <a:t>jne. </a:t>
              </a:r>
            </a:p>
            <a:p>
              <a:pPr marL="85725" lvl="1" indent="-85725" defTabSz="500063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endParaRPr lang="fi-FI" sz="1125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</p:txBody>
        </p:sp>
      </p:grpSp>
      <p:graphicFrame>
        <p:nvGraphicFramePr>
          <p:cNvPr id="24" name="Kaaviokuva 23"/>
          <p:cNvGraphicFramePr/>
          <p:nvPr>
            <p:extLst/>
          </p:nvPr>
        </p:nvGraphicFramePr>
        <p:xfrm>
          <a:off x="3810000" y="4106802"/>
          <a:ext cx="1529916" cy="846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5" name="Ryhmä 24"/>
          <p:cNvGrpSpPr/>
          <p:nvPr/>
        </p:nvGrpSpPr>
        <p:grpSpPr>
          <a:xfrm>
            <a:off x="6360401" y="2044004"/>
            <a:ext cx="368813" cy="415750"/>
            <a:chOff x="912371" y="0"/>
            <a:chExt cx="1127516" cy="1127516"/>
          </a:xfrm>
        </p:grpSpPr>
        <p:sp>
          <p:nvSpPr>
            <p:cNvPr id="26" name="Ylänuoli 25"/>
            <p:cNvSpPr/>
            <p:nvPr/>
          </p:nvSpPr>
          <p:spPr>
            <a:xfrm rot="5400000">
              <a:off x="912371" y="0"/>
              <a:ext cx="1127516" cy="1127516"/>
            </a:xfrm>
            <a:prstGeom prst="upArrow">
              <a:avLst>
                <a:gd name="adj1" fmla="val 50000"/>
                <a:gd name="adj2" fmla="val 3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Ylänuoli 4"/>
            <p:cNvSpPr/>
            <p:nvPr/>
          </p:nvSpPr>
          <p:spPr>
            <a:xfrm rot="5400000">
              <a:off x="1095593" y="98658"/>
              <a:ext cx="563758" cy="9302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algn="ctr" defTabSz="33337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i-FI" sz="7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8" name="Ryhmä 27"/>
          <p:cNvGrpSpPr/>
          <p:nvPr/>
        </p:nvGrpSpPr>
        <p:grpSpPr>
          <a:xfrm>
            <a:off x="6328129" y="3222139"/>
            <a:ext cx="368813" cy="415750"/>
            <a:chOff x="912371" y="0"/>
            <a:chExt cx="1127516" cy="1127516"/>
          </a:xfrm>
        </p:grpSpPr>
        <p:sp>
          <p:nvSpPr>
            <p:cNvPr id="29" name="Ylänuoli 28"/>
            <p:cNvSpPr/>
            <p:nvPr/>
          </p:nvSpPr>
          <p:spPr>
            <a:xfrm rot="5400000">
              <a:off x="912371" y="0"/>
              <a:ext cx="1127516" cy="1127516"/>
            </a:xfrm>
            <a:prstGeom prst="upArrow">
              <a:avLst>
                <a:gd name="adj1" fmla="val 50000"/>
                <a:gd name="adj2" fmla="val 3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Ylänuoli 4"/>
            <p:cNvSpPr/>
            <p:nvPr/>
          </p:nvSpPr>
          <p:spPr>
            <a:xfrm rot="5400000">
              <a:off x="1095593" y="98658"/>
              <a:ext cx="563758" cy="9302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algn="ctr" defTabSz="33337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i-FI" sz="7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1" name="Ryhmä 30"/>
          <p:cNvGrpSpPr/>
          <p:nvPr/>
        </p:nvGrpSpPr>
        <p:grpSpPr>
          <a:xfrm>
            <a:off x="6360401" y="4816023"/>
            <a:ext cx="368813" cy="415750"/>
            <a:chOff x="912371" y="0"/>
            <a:chExt cx="1127516" cy="1127516"/>
          </a:xfrm>
        </p:grpSpPr>
        <p:sp>
          <p:nvSpPr>
            <p:cNvPr id="32" name="Ylänuoli 31"/>
            <p:cNvSpPr/>
            <p:nvPr/>
          </p:nvSpPr>
          <p:spPr>
            <a:xfrm rot="5400000">
              <a:off x="912371" y="0"/>
              <a:ext cx="1127516" cy="1127516"/>
            </a:xfrm>
            <a:prstGeom prst="upArrow">
              <a:avLst>
                <a:gd name="adj1" fmla="val 50000"/>
                <a:gd name="adj2" fmla="val 35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Ylänuoli 4"/>
            <p:cNvSpPr/>
            <p:nvPr/>
          </p:nvSpPr>
          <p:spPr>
            <a:xfrm rot="5400000">
              <a:off x="1095593" y="98658"/>
              <a:ext cx="563758" cy="9302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algn="ctr" defTabSz="33337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i-FI" sz="75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300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553406"/>
            <a:ext cx="11990966" cy="5804971"/>
          </a:xfrm>
          <a:prstGeom prst="rect">
            <a:avLst/>
          </a:prstGeom>
        </p:spPr>
      </p:pic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3475782901"/>
              </p:ext>
            </p:extLst>
          </p:nvPr>
        </p:nvGraphicFramePr>
        <p:xfrm>
          <a:off x="-384522" y="27384"/>
          <a:ext cx="1303344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3904164" y="175163"/>
            <a:ext cx="1371164" cy="261610"/>
          </a:xfrm>
          <a:prstGeom prst="rect">
            <a:avLst/>
          </a:prstGeom>
          <a:solidFill>
            <a:schemeClr val="bg2">
              <a:lumMod val="5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Peruskoulu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6967064" y="131059"/>
            <a:ext cx="2443850" cy="2616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Ammattikorkeakoulut ja  yliopistot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3853124" y="4646226"/>
            <a:ext cx="933892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TYP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7" name="Tekstiruutu 6"/>
          <p:cNvSpPr txBox="1"/>
          <p:nvPr/>
        </p:nvSpPr>
        <p:spPr>
          <a:xfrm>
            <a:off x="7524911" y="6514337"/>
            <a:ext cx="2659874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Koulupsykologit, kouluterveydenhuolto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6816080" y="857279"/>
            <a:ext cx="1854334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Valmistavat koulutukset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-</a:t>
            </a:r>
            <a:r>
              <a:rPr lang="fi-FI" sz="1200" dirty="0" smtClean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ammatillinen valmistava</a:t>
            </a:r>
            <a:endParaRPr lang="fi-FI" sz="12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-</a:t>
            </a:r>
            <a:r>
              <a:rPr lang="fi-FI" sz="1200" dirty="0" smtClean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kymppiluokka</a:t>
            </a:r>
            <a:endParaRPr lang="fi-FI" sz="12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-</a:t>
            </a:r>
            <a:r>
              <a:rPr lang="fi-FI" sz="1200" dirty="0" err="1" smtClean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mava</a:t>
            </a:r>
            <a:endParaRPr lang="fi-FI" sz="1200" dirty="0" smtClean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 smtClean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- Lukion valmistava</a:t>
            </a:r>
            <a:endParaRPr lang="fi-FI" sz="12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9" name="Tekstiruutu 8"/>
          <p:cNvSpPr txBox="1"/>
          <p:nvPr/>
        </p:nvSpPr>
        <p:spPr>
          <a:xfrm>
            <a:off x="3640386" y="1313494"/>
            <a:ext cx="1282536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Oppisopimus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3232820" y="578671"/>
            <a:ext cx="1152528" cy="261610"/>
          </a:xfrm>
          <a:prstGeom prst="rect">
            <a:avLst/>
          </a:prstGeom>
          <a:solidFill>
            <a:schemeClr val="bg2">
              <a:lumMod val="75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Lukiot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9645295" y="2965518"/>
            <a:ext cx="1012534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Kulttuurinen nuorisotyö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9037166" y="4365123"/>
            <a:ext cx="1371164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Nuorisotalot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5526380" y="1495915"/>
            <a:ext cx="1133998" cy="5847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Ammatti-opistot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14" name="Tekstiruutu 13"/>
          <p:cNvSpPr txBox="1"/>
          <p:nvPr/>
        </p:nvSpPr>
        <p:spPr>
          <a:xfrm>
            <a:off x="3986318" y="1786433"/>
            <a:ext cx="1374338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dirty="0" smtClean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Aikuisopistot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15" name="Tekstiruutu 14"/>
          <p:cNvSpPr txBox="1"/>
          <p:nvPr/>
        </p:nvSpPr>
        <p:spPr>
          <a:xfrm>
            <a:off x="9343311" y="3674688"/>
            <a:ext cx="1012534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Leiritoiminta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0477899" y="2090550"/>
            <a:ext cx="1156550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Nuorisovaltuusto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9241157" y="2412342"/>
            <a:ext cx="910405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KV-toiminta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8824519" y="620997"/>
            <a:ext cx="1757968" cy="6001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Ammatillinen täydennyskoulutus,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vapaa sivistystyö ym.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8152889" y="3961486"/>
            <a:ext cx="1035051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Työpajat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20" name="Tekstiruutu 19"/>
          <p:cNvSpPr txBox="1"/>
          <p:nvPr/>
        </p:nvSpPr>
        <p:spPr>
          <a:xfrm>
            <a:off x="7756791" y="4815759"/>
            <a:ext cx="1090020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4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Erityis-nuorisotyö</a:t>
            </a:r>
            <a:endParaRPr lang="fi-FI" sz="105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21" name="Tekstiruutu 20"/>
          <p:cNvSpPr txBox="1"/>
          <p:nvPr/>
        </p:nvSpPr>
        <p:spPr>
          <a:xfrm>
            <a:off x="2875199" y="1837620"/>
            <a:ext cx="685505" cy="2616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AIVO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4153494" y="5317878"/>
            <a:ext cx="1347916" cy="2616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Aikuissosiaalityö</a:t>
            </a:r>
          </a:p>
        </p:txBody>
      </p:sp>
      <p:sp>
        <p:nvSpPr>
          <p:cNvPr id="23" name="Tekstiruutu 22"/>
          <p:cNvSpPr txBox="1"/>
          <p:nvPr/>
        </p:nvSpPr>
        <p:spPr>
          <a:xfrm>
            <a:off x="6904006" y="5208176"/>
            <a:ext cx="743098" cy="430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Lasten-suojelu</a:t>
            </a:r>
          </a:p>
        </p:txBody>
      </p:sp>
      <p:sp>
        <p:nvSpPr>
          <p:cNvPr id="24" name="Tekstiruutu 23"/>
          <p:cNvSpPr txBox="1"/>
          <p:nvPr/>
        </p:nvSpPr>
        <p:spPr>
          <a:xfrm>
            <a:off x="7034695" y="2148648"/>
            <a:ext cx="1074641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4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Etsivä nuorisotyö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6904006" y="5759678"/>
            <a:ext cx="1331316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Nuorisopsykiatria</a:t>
            </a:r>
          </a:p>
        </p:txBody>
      </p:sp>
      <p:sp>
        <p:nvSpPr>
          <p:cNvPr id="26" name="Tekstiruutu 25"/>
          <p:cNvSpPr txBox="1"/>
          <p:nvPr/>
        </p:nvSpPr>
        <p:spPr>
          <a:xfrm>
            <a:off x="6660378" y="6152093"/>
            <a:ext cx="1156550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Aikuispsykiatria</a:t>
            </a:r>
          </a:p>
        </p:txBody>
      </p:sp>
      <p:sp>
        <p:nvSpPr>
          <p:cNvPr id="27" name="Tekstiruutu 26"/>
          <p:cNvSpPr txBox="1"/>
          <p:nvPr/>
        </p:nvSpPr>
        <p:spPr>
          <a:xfrm>
            <a:off x="4232882" y="5670170"/>
            <a:ext cx="1108267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Mielenterveys-keskus</a:t>
            </a:r>
          </a:p>
        </p:txBody>
      </p:sp>
      <p:sp>
        <p:nvSpPr>
          <p:cNvPr id="28" name="Tekstiruutu 27"/>
          <p:cNvSpPr txBox="1"/>
          <p:nvPr/>
        </p:nvSpPr>
        <p:spPr>
          <a:xfrm>
            <a:off x="2560760" y="6479302"/>
            <a:ext cx="1221925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Päihdepalvelut</a:t>
            </a:r>
          </a:p>
        </p:txBody>
      </p:sp>
      <p:sp>
        <p:nvSpPr>
          <p:cNvPr id="29" name="Tekstiruutu 28"/>
          <p:cNvSpPr txBox="1"/>
          <p:nvPr/>
        </p:nvSpPr>
        <p:spPr>
          <a:xfrm rot="10800000" flipV="1">
            <a:off x="2200288" y="6062448"/>
            <a:ext cx="1863824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Talous- ja velkaneuvonta</a:t>
            </a:r>
          </a:p>
        </p:txBody>
      </p:sp>
      <p:sp>
        <p:nvSpPr>
          <p:cNvPr id="30" name="Tekstiruutu 29"/>
          <p:cNvSpPr txBox="1"/>
          <p:nvPr/>
        </p:nvSpPr>
        <p:spPr>
          <a:xfrm>
            <a:off x="3853124" y="6217692"/>
            <a:ext cx="1720161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400" dirty="0" err="1" smtClean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Terveydenhuoltopal-velut</a:t>
            </a:r>
            <a:endParaRPr lang="fi-FI" sz="14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31" name="Tekstiruutu 30"/>
          <p:cNvSpPr txBox="1"/>
          <p:nvPr/>
        </p:nvSpPr>
        <p:spPr>
          <a:xfrm>
            <a:off x="2428433" y="4866181"/>
            <a:ext cx="1221925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Kuntouttava työtoiminta</a:t>
            </a:r>
          </a:p>
        </p:txBody>
      </p:sp>
      <p:sp>
        <p:nvSpPr>
          <p:cNvPr id="32" name="Tekstiruutu 31"/>
          <p:cNvSpPr txBox="1"/>
          <p:nvPr/>
        </p:nvSpPr>
        <p:spPr>
          <a:xfrm>
            <a:off x="4977787" y="4684698"/>
            <a:ext cx="890213" cy="6001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Rikos-seuraamus-virasto</a:t>
            </a:r>
          </a:p>
        </p:txBody>
      </p:sp>
      <p:sp>
        <p:nvSpPr>
          <p:cNvPr id="33" name="Tekstiruutu 32"/>
          <p:cNvSpPr txBox="1"/>
          <p:nvPr/>
        </p:nvSpPr>
        <p:spPr>
          <a:xfrm>
            <a:off x="5970114" y="4442442"/>
            <a:ext cx="933892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Tuetun asumisen palvelut</a:t>
            </a:r>
            <a:endParaRPr lang="fi-FI" sz="10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34" name="Tekstiruutu 33"/>
          <p:cNvSpPr txBox="1"/>
          <p:nvPr/>
        </p:nvSpPr>
        <p:spPr>
          <a:xfrm>
            <a:off x="4000045" y="2336907"/>
            <a:ext cx="1246080" cy="523220"/>
          </a:xfrm>
          <a:prstGeom prst="rect">
            <a:avLst/>
          </a:prstGeom>
          <a:solidFill>
            <a:schemeClr val="bg2"/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400" dirty="0" smtClean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Uraohjaus- ja valmennus</a:t>
            </a:r>
            <a:endParaRPr lang="fi-FI" sz="105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35" name="Tekstiruutu 34"/>
          <p:cNvSpPr txBox="1"/>
          <p:nvPr/>
        </p:nvSpPr>
        <p:spPr>
          <a:xfrm>
            <a:off x="1260006" y="1355654"/>
            <a:ext cx="1891644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Työvoimakoulutus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36" name="Tekstiruutu 35"/>
          <p:cNvSpPr txBox="1"/>
          <p:nvPr/>
        </p:nvSpPr>
        <p:spPr>
          <a:xfrm>
            <a:off x="4107446" y="3536193"/>
            <a:ext cx="933892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Nuorten neuvojat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38" name="Tekstiruutu 37"/>
          <p:cNvSpPr txBox="1"/>
          <p:nvPr/>
        </p:nvSpPr>
        <p:spPr>
          <a:xfrm>
            <a:off x="1349057" y="2160939"/>
            <a:ext cx="1556719" cy="2616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Koulutusneuvonta</a:t>
            </a:r>
          </a:p>
        </p:txBody>
      </p:sp>
      <p:sp>
        <p:nvSpPr>
          <p:cNvPr id="40" name="Tekstiruutu 39"/>
          <p:cNvSpPr txBox="1"/>
          <p:nvPr/>
        </p:nvSpPr>
        <p:spPr>
          <a:xfrm>
            <a:off x="1284287" y="3419803"/>
            <a:ext cx="1221925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Palkkatuettu työ</a:t>
            </a:r>
          </a:p>
        </p:txBody>
      </p:sp>
      <p:sp>
        <p:nvSpPr>
          <p:cNvPr id="42" name="Tekstiruutu 41"/>
          <p:cNvSpPr txBox="1"/>
          <p:nvPr/>
        </p:nvSpPr>
        <p:spPr>
          <a:xfrm>
            <a:off x="7034695" y="2947746"/>
            <a:ext cx="1035051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Startti-verstas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43" name="Tekstiruutu 42"/>
          <p:cNvSpPr txBox="1"/>
          <p:nvPr/>
        </p:nvSpPr>
        <p:spPr>
          <a:xfrm>
            <a:off x="1618865" y="2710308"/>
            <a:ext cx="1249359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Työ- ja koulutuskokeilut</a:t>
            </a:r>
          </a:p>
        </p:txBody>
      </p:sp>
      <p:sp>
        <p:nvSpPr>
          <p:cNvPr id="44" name="Tekstiruutu 43"/>
          <p:cNvSpPr txBox="1"/>
          <p:nvPr/>
        </p:nvSpPr>
        <p:spPr>
          <a:xfrm>
            <a:off x="3005394" y="5442768"/>
            <a:ext cx="847730" cy="6001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Kelan </a:t>
            </a: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kuntoutta-vat</a:t>
            </a: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 palvelut</a:t>
            </a:r>
          </a:p>
        </p:txBody>
      </p:sp>
      <p:sp>
        <p:nvSpPr>
          <p:cNvPr id="45" name="Tekstiruutu 44"/>
          <p:cNvSpPr txBox="1"/>
          <p:nvPr/>
        </p:nvSpPr>
        <p:spPr>
          <a:xfrm>
            <a:off x="1892859" y="4431424"/>
            <a:ext cx="1126274" cy="2769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Työtä-hanke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46" name="Tekstiruutu 45"/>
          <p:cNvSpPr txBox="1"/>
          <p:nvPr/>
        </p:nvSpPr>
        <p:spPr>
          <a:xfrm>
            <a:off x="4049779" y="921080"/>
            <a:ext cx="1451631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Erityisoppilaitokset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47" name="Tekstiruutu 46"/>
          <p:cNvSpPr txBox="1"/>
          <p:nvPr/>
        </p:nvSpPr>
        <p:spPr>
          <a:xfrm>
            <a:off x="7006120" y="3857667"/>
            <a:ext cx="1037583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Nuoriso-asema</a:t>
            </a:r>
          </a:p>
        </p:txBody>
      </p:sp>
      <p:sp>
        <p:nvSpPr>
          <p:cNvPr id="69758" name="Tekstiruutu 1"/>
          <p:cNvSpPr txBox="1">
            <a:spLocks noChangeArrowheads="1"/>
          </p:cNvSpPr>
          <p:nvPr/>
        </p:nvSpPr>
        <p:spPr bwMode="auto">
          <a:xfrm>
            <a:off x="112937" y="87664"/>
            <a:ext cx="167195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2000" dirty="0" smtClean="0">
                <a:solidFill>
                  <a:prstClr val="black"/>
                </a:solidFill>
                <a:latin typeface="Georgia" panose="02040502050405020303" pitchFamily="18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Palvelu- ja organisaatio viidakkoa</a:t>
            </a:r>
            <a:endParaRPr lang="fi-FI" altLang="fi-FI" sz="2000" dirty="0">
              <a:solidFill>
                <a:prstClr val="black"/>
              </a:solidFill>
              <a:latin typeface="Georgia" panose="02040502050405020303" pitchFamily="18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0" name="Tekstiruutu 49"/>
          <p:cNvSpPr txBox="1"/>
          <p:nvPr/>
        </p:nvSpPr>
        <p:spPr>
          <a:xfrm>
            <a:off x="8813041" y="1424257"/>
            <a:ext cx="1256641" cy="4308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Ase- ja siviilipalvelus</a:t>
            </a:r>
          </a:p>
        </p:txBody>
      </p:sp>
      <p:sp>
        <p:nvSpPr>
          <p:cNvPr id="51" name="Tekstiruutu 50"/>
          <p:cNvSpPr txBox="1"/>
          <p:nvPr/>
        </p:nvSpPr>
        <p:spPr>
          <a:xfrm>
            <a:off x="434006" y="3914848"/>
            <a:ext cx="1321714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Maahanmuuttajien palvelut</a:t>
            </a:r>
          </a:p>
        </p:txBody>
      </p:sp>
      <p:sp>
        <p:nvSpPr>
          <p:cNvPr id="52" name="Tekstiruutu 51"/>
          <p:cNvSpPr txBox="1"/>
          <p:nvPr/>
        </p:nvSpPr>
        <p:spPr>
          <a:xfrm>
            <a:off x="9401188" y="4709429"/>
            <a:ext cx="1256641" cy="17851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Järjestö- ja yhdistystoiminta esim.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-Kotikartano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-SPR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-Martat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-Erilaiset</a:t>
            </a: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 oppijat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-Kansalaistalo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-Tyttöjen</a:t>
            </a: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 talo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Ym.</a:t>
            </a:r>
          </a:p>
        </p:txBody>
      </p:sp>
      <p:sp>
        <p:nvSpPr>
          <p:cNvPr id="54" name="Tekstiruutu 53"/>
          <p:cNvSpPr txBox="1"/>
          <p:nvPr/>
        </p:nvSpPr>
        <p:spPr>
          <a:xfrm>
            <a:off x="8350881" y="5482869"/>
            <a:ext cx="870376" cy="7848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Silta </a:t>
            </a: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(</a:t>
            </a: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maahan-muuttajapalvelut</a:t>
            </a: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)</a:t>
            </a:r>
          </a:p>
        </p:txBody>
      </p:sp>
      <p:sp>
        <p:nvSpPr>
          <p:cNvPr id="55" name="Tekstiruutu 54"/>
          <p:cNvSpPr txBox="1"/>
          <p:nvPr/>
        </p:nvSpPr>
        <p:spPr>
          <a:xfrm>
            <a:off x="3449459" y="4234097"/>
            <a:ext cx="1202065" cy="2616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Polkuja yrityksiin</a:t>
            </a:r>
          </a:p>
        </p:txBody>
      </p:sp>
      <p:sp>
        <p:nvSpPr>
          <p:cNvPr id="53" name="Tekstiruutu 52"/>
          <p:cNvSpPr txBox="1"/>
          <p:nvPr/>
        </p:nvSpPr>
        <p:spPr>
          <a:xfrm>
            <a:off x="1386164" y="904466"/>
            <a:ext cx="1846656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400" b="1" dirty="0" smtClean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Yritykset ja työelämä</a:t>
            </a:r>
          </a:p>
        </p:txBody>
      </p:sp>
      <p:sp>
        <p:nvSpPr>
          <p:cNvPr id="57" name="Tekstiruutu 56"/>
          <p:cNvSpPr txBox="1"/>
          <p:nvPr/>
        </p:nvSpPr>
        <p:spPr>
          <a:xfrm>
            <a:off x="6261946" y="6531380"/>
            <a:ext cx="1108267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Psykoterapeutit</a:t>
            </a:r>
          </a:p>
        </p:txBody>
      </p:sp>
      <p:sp>
        <p:nvSpPr>
          <p:cNvPr id="59" name="Tekstiruutu 58"/>
          <p:cNvSpPr txBox="1"/>
          <p:nvPr/>
        </p:nvSpPr>
        <p:spPr>
          <a:xfrm>
            <a:off x="1181648" y="5502886"/>
            <a:ext cx="1221925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Honkalampi </a:t>
            </a: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-Säätiö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60" name="Tekstiruutu 59"/>
          <p:cNvSpPr txBox="1"/>
          <p:nvPr/>
        </p:nvSpPr>
        <p:spPr>
          <a:xfrm>
            <a:off x="840360" y="6004958"/>
            <a:ext cx="610962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Verve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61" name="Tekstiruutu 60"/>
          <p:cNvSpPr txBox="1"/>
          <p:nvPr/>
        </p:nvSpPr>
        <p:spPr>
          <a:xfrm>
            <a:off x="1627595" y="6377893"/>
            <a:ext cx="615948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Neuron</a:t>
            </a:r>
            <a:endParaRPr lang="fi-FI" sz="1100" dirty="0">
              <a:solidFill>
                <a:prstClr val="black"/>
              </a:solidFill>
              <a:ea typeface="ＭＳ Ｐゴシック" panose="020B0600070205080204" pitchFamily="34" charset="-128"/>
              <a:cs typeface="Arial" charset="0"/>
            </a:endParaRPr>
          </a:p>
        </p:txBody>
      </p:sp>
      <p:sp>
        <p:nvSpPr>
          <p:cNvPr id="62" name="Tekstiruutu 61"/>
          <p:cNvSpPr txBox="1"/>
          <p:nvPr/>
        </p:nvSpPr>
        <p:spPr>
          <a:xfrm>
            <a:off x="1277328" y="4825044"/>
            <a:ext cx="741419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  <a:softEdge rad="12700"/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100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Valtone</a:t>
            </a:r>
            <a:r>
              <a:rPr lang="fi-FI" sz="1100" dirty="0">
                <a:solidFill>
                  <a:prstClr val="black"/>
                </a:solidFill>
                <a:ea typeface="ＭＳ Ｐゴシック" panose="020B0600070205080204" pitchFamily="34" charset="-128"/>
                <a:cs typeface="Arial" charset="0"/>
              </a:rPr>
              <a:t> -hanke</a:t>
            </a:r>
          </a:p>
        </p:txBody>
      </p:sp>
      <p:sp>
        <p:nvSpPr>
          <p:cNvPr id="48" name="Tekstiruutu 47"/>
          <p:cNvSpPr txBox="1"/>
          <p:nvPr/>
        </p:nvSpPr>
        <p:spPr>
          <a:xfrm>
            <a:off x="10925194" y="5759678"/>
            <a:ext cx="1215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Työelämän</a:t>
            </a:r>
          </a:p>
          <a:p>
            <a:pPr algn="ctr"/>
            <a:r>
              <a:rPr lang="fi-FI" dirty="0" smtClean="0"/>
              <a:t>Kaari</a:t>
            </a:r>
            <a:endParaRPr lang="fi-FI" dirty="0"/>
          </a:p>
        </p:txBody>
      </p:sp>
      <p:sp>
        <p:nvSpPr>
          <p:cNvPr id="56" name="Tekstiruutu 55"/>
          <p:cNvSpPr txBox="1"/>
          <p:nvPr/>
        </p:nvSpPr>
        <p:spPr>
          <a:xfrm>
            <a:off x="27528" y="1388192"/>
            <a:ext cx="12842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b="1" dirty="0" smtClean="0"/>
              <a:t>Työelämän sujuvat siirtymät yksilön </a:t>
            </a:r>
            <a:r>
              <a:rPr lang="fi-FI" sz="1400" b="1" dirty="0" err="1" smtClean="0"/>
              <a:t>elämänkaarel</a:t>
            </a:r>
            <a:r>
              <a:rPr lang="fi-FI" sz="1400" b="1" dirty="0" smtClean="0"/>
              <a:t>-la</a:t>
            </a:r>
            <a:endParaRPr lang="fi-FI" sz="1400" b="1" dirty="0"/>
          </a:p>
        </p:txBody>
      </p:sp>
    </p:spTree>
    <p:extLst>
      <p:ext uri="{BB962C8B-B14F-4D97-AF65-F5344CB8AC3E}">
        <p14:creationId xmlns:p14="http://schemas.microsoft.com/office/powerpoint/2010/main" val="371495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isällön paikkamerkki 2"/>
          <p:cNvSpPr>
            <a:spLocks noGrp="1"/>
          </p:cNvSpPr>
          <p:nvPr>
            <p:ph idx="1"/>
          </p:nvPr>
        </p:nvSpPr>
        <p:spPr>
          <a:xfrm>
            <a:off x="914496" y="982555"/>
            <a:ext cx="9416431" cy="4819282"/>
          </a:xfrm>
        </p:spPr>
        <p:txBody>
          <a:bodyPr rtlCol="0">
            <a:normAutofit fontScale="25000" lnSpcReduction="20000"/>
          </a:bodyPr>
          <a:lstStyle/>
          <a:p>
            <a:pPr>
              <a:buNone/>
              <a:defRPr/>
            </a:pPr>
            <a:endParaRPr lang="fi-FI" dirty="0" smtClean="0"/>
          </a:p>
          <a:p>
            <a:pPr>
              <a:buNone/>
              <a:defRPr/>
            </a:pPr>
            <a:endParaRPr lang="fi-FI" dirty="0" smtClean="0"/>
          </a:p>
          <a:p>
            <a:pPr>
              <a:buNone/>
              <a:defRPr/>
            </a:pPr>
            <a:endParaRPr lang="fi-FI" dirty="0" smtClean="0"/>
          </a:p>
          <a:p>
            <a:pPr>
              <a:buNone/>
              <a:defRPr/>
            </a:pPr>
            <a:endParaRPr lang="fi-FI" dirty="0" smtClean="0"/>
          </a:p>
          <a:p>
            <a:pPr>
              <a:buNone/>
              <a:defRPr/>
            </a:pPr>
            <a:endParaRPr lang="fi-FI" dirty="0" smtClean="0"/>
          </a:p>
          <a:p>
            <a:pPr>
              <a:buNone/>
              <a:defRPr/>
            </a:pPr>
            <a:endParaRPr lang="fi-FI" dirty="0" smtClean="0"/>
          </a:p>
          <a:p>
            <a:pPr>
              <a:buNone/>
              <a:defRPr/>
            </a:pPr>
            <a:endParaRPr lang="fi-FI" dirty="0" smtClean="0"/>
          </a:p>
          <a:p>
            <a:pPr>
              <a:buNone/>
              <a:defRPr/>
            </a:pPr>
            <a:endParaRPr lang="fi-FI" dirty="0" smtClean="0"/>
          </a:p>
          <a:p>
            <a:pPr>
              <a:buNone/>
              <a:defRPr/>
            </a:pPr>
            <a:r>
              <a:rPr lang="fi-FI" dirty="0" smtClean="0"/>
              <a:t>				</a:t>
            </a:r>
          </a:p>
          <a:p>
            <a:pPr>
              <a:buNone/>
              <a:defRPr/>
            </a:pPr>
            <a:r>
              <a:rPr lang="fi-FI" dirty="0" smtClean="0"/>
              <a:t>					</a:t>
            </a:r>
          </a:p>
          <a:p>
            <a:pPr>
              <a:buNone/>
              <a:defRPr/>
            </a:pPr>
            <a:r>
              <a:rPr lang="fi-FI" sz="900" dirty="0"/>
              <a:t>		</a:t>
            </a:r>
          </a:p>
          <a:p>
            <a:pPr>
              <a:buNone/>
              <a:defRPr/>
            </a:pPr>
            <a:r>
              <a:rPr lang="fi-FI" sz="900" dirty="0"/>
              <a:t>		</a:t>
            </a:r>
          </a:p>
          <a:p>
            <a:pPr>
              <a:buNone/>
              <a:defRPr/>
            </a:pPr>
            <a:endParaRPr lang="fi-FI" sz="825" b="1" dirty="0">
              <a:latin typeface="+mj-lt"/>
            </a:endParaRPr>
          </a:p>
          <a:p>
            <a:pPr>
              <a:buNone/>
              <a:defRPr/>
            </a:pPr>
            <a:r>
              <a:rPr lang="fi-FI" sz="825" b="1" dirty="0">
                <a:latin typeface="+mj-lt"/>
              </a:rPr>
              <a:t>		</a:t>
            </a:r>
            <a:r>
              <a:rPr lang="fi-FI" sz="900" dirty="0"/>
              <a:t>	</a:t>
            </a:r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r>
              <a:rPr lang="fi-FI" sz="900" b="1" dirty="0"/>
              <a:t>		</a:t>
            </a:r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r>
              <a:rPr lang="fi-FI" sz="900" b="1" dirty="0"/>
              <a:t>			</a:t>
            </a:r>
            <a:endParaRPr lang="fi-FI" sz="900" dirty="0"/>
          </a:p>
          <a:p>
            <a:pPr>
              <a:buNone/>
              <a:defRPr/>
            </a:pPr>
            <a:r>
              <a:rPr lang="fi-FI" sz="900" dirty="0"/>
              <a:t>						</a:t>
            </a:r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endParaRPr lang="fi-FI" sz="900" b="1" dirty="0"/>
          </a:p>
          <a:p>
            <a:pPr>
              <a:buNone/>
              <a:defRPr/>
            </a:pPr>
            <a:r>
              <a:rPr lang="fi-FI" sz="6000" dirty="0" smtClean="0"/>
              <a:t>Työelämän ja yksilön elämänkaaren, elinikäisen oppimisen sekä yritysten </a:t>
            </a:r>
            <a:r>
              <a:rPr lang="fi-FI" sz="6000" dirty="0" err="1" smtClean="0"/>
              <a:t>osaamis</a:t>
            </a:r>
            <a:r>
              <a:rPr lang="fi-FI" sz="6000" dirty="0" smtClean="0"/>
              <a:t>- ja kehitystarpeiden huomiointi</a:t>
            </a:r>
            <a:r>
              <a:rPr lang="fi-FI" sz="6000" b="1" dirty="0"/>
              <a:t>	</a:t>
            </a:r>
          </a:p>
          <a:p>
            <a:pPr>
              <a:buNone/>
              <a:defRPr/>
            </a:pPr>
            <a:endParaRPr lang="fi-FI" sz="1500" b="1" dirty="0"/>
          </a:p>
          <a:p>
            <a:pPr>
              <a:buNone/>
              <a:defRPr/>
            </a:pPr>
            <a:endParaRPr lang="fi-FI" sz="1500" b="1" dirty="0"/>
          </a:p>
          <a:p>
            <a:pPr>
              <a:buNone/>
              <a:defRPr/>
            </a:pPr>
            <a:endParaRPr lang="fi-FI" sz="1500" b="1" dirty="0"/>
          </a:p>
          <a:p>
            <a:pPr>
              <a:buNone/>
              <a:defRPr/>
            </a:pPr>
            <a:endParaRPr lang="fi-FI" sz="1500" b="1" dirty="0"/>
          </a:p>
          <a:p>
            <a:pPr>
              <a:buNone/>
              <a:defRPr/>
            </a:pPr>
            <a:r>
              <a:rPr lang="fi-FI" sz="1500" b="1" dirty="0"/>
              <a:t>		</a:t>
            </a:r>
          </a:p>
          <a:p>
            <a:pPr>
              <a:buNone/>
              <a:defRPr/>
            </a:pPr>
            <a:endParaRPr lang="fi-FI" sz="1500" b="1" dirty="0"/>
          </a:p>
          <a:p>
            <a:pPr>
              <a:buNone/>
              <a:defRPr/>
            </a:pPr>
            <a:endParaRPr lang="fi-FI" sz="1500" b="1" dirty="0"/>
          </a:p>
          <a:p>
            <a:pPr>
              <a:buNone/>
              <a:defRPr/>
            </a:pPr>
            <a:endParaRPr lang="fi-FI" sz="1500" b="1" dirty="0"/>
          </a:p>
          <a:p>
            <a:pPr>
              <a:buNone/>
              <a:defRPr/>
            </a:pPr>
            <a:endParaRPr lang="fi-FI" sz="1500" b="1" dirty="0"/>
          </a:p>
          <a:p>
            <a:pPr>
              <a:buNone/>
              <a:defRPr/>
            </a:pPr>
            <a:endParaRPr lang="fi-FI" sz="1500" b="1" dirty="0"/>
          </a:p>
          <a:p>
            <a:pPr>
              <a:buNone/>
              <a:defRPr/>
            </a:pPr>
            <a:endParaRPr lang="fi-FI" sz="1500" b="1" dirty="0"/>
          </a:p>
          <a:p>
            <a:pPr>
              <a:buNone/>
              <a:defRPr/>
            </a:pPr>
            <a:endParaRPr lang="fi-FI" sz="1500" b="1" dirty="0"/>
          </a:p>
          <a:p>
            <a:pPr>
              <a:buNone/>
              <a:defRPr/>
            </a:pPr>
            <a:r>
              <a:rPr lang="fi-FI" sz="1500" b="1" dirty="0"/>
              <a:t>                                                        </a:t>
            </a:r>
          </a:p>
          <a:p>
            <a:pPr>
              <a:buNone/>
              <a:defRPr/>
            </a:pPr>
            <a:endParaRPr lang="fi-FI" sz="3100" b="1" dirty="0"/>
          </a:p>
          <a:p>
            <a:pPr>
              <a:buNone/>
              <a:defRPr/>
            </a:pPr>
            <a:r>
              <a:rPr lang="fi-FI" sz="3100" b="1" dirty="0"/>
              <a:t>		</a:t>
            </a:r>
          </a:p>
          <a:p>
            <a:pPr>
              <a:buNone/>
              <a:defRPr/>
            </a:pPr>
            <a:r>
              <a:rPr lang="fi-FI" sz="3100" b="1" dirty="0"/>
              <a:t>		</a:t>
            </a:r>
            <a:r>
              <a:rPr lang="fi-FI" sz="3500" b="1" dirty="0"/>
              <a:t>Rinnalla kulkeva ohjaus → Nuoren aktiivisen osallisuuden tukeminen        </a:t>
            </a:r>
            <a:r>
              <a:rPr lang="fi-FI" sz="3100" dirty="0"/>
              <a:t>		</a:t>
            </a:r>
            <a:endParaRPr lang="fi-FI" sz="3100" b="1" dirty="0"/>
          </a:p>
          <a:p>
            <a:pPr>
              <a:buNone/>
              <a:defRPr/>
            </a:pPr>
            <a:r>
              <a:rPr lang="fi-FI" sz="3100" b="1" dirty="0"/>
              <a:t>				</a:t>
            </a:r>
          </a:p>
          <a:p>
            <a:pPr>
              <a:buNone/>
              <a:defRPr/>
            </a:pPr>
            <a:r>
              <a:rPr lang="fi-FI" sz="3100" b="1" dirty="0"/>
              <a:t>			Toiminnan arviointi ja kehittäminen</a:t>
            </a:r>
          </a:p>
          <a:p>
            <a:pPr>
              <a:buNone/>
              <a:defRPr/>
            </a:pPr>
            <a:endParaRPr lang="fi-FI" sz="3100" b="1" dirty="0"/>
          </a:p>
        </p:txBody>
      </p:sp>
      <p:sp>
        <p:nvSpPr>
          <p:cNvPr id="4" name="Suorakulmio 3"/>
          <p:cNvSpPr/>
          <p:nvPr/>
        </p:nvSpPr>
        <p:spPr>
          <a:xfrm>
            <a:off x="260195" y="1367928"/>
            <a:ext cx="1349496" cy="4442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900" dirty="0">
                <a:solidFill>
                  <a:prstClr val="black"/>
                </a:solidFill>
              </a:rPr>
              <a:t>2.Asteen oppilaitokset</a:t>
            </a:r>
          </a:p>
          <a:p>
            <a:pPr algn="ctr">
              <a:defRPr/>
            </a:pPr>
            <a:r>
              <a:rPr lang="fi-FI" sz="900" dirty="0">
                <a:solidFill>
                  <a:prstClr val="black"/>
                </a:solidFill>
              </a:rPr>
              <a:t>AMK, </a:t>
            </a:r>
            <a:r>
              <a:rPr lang="fi-FI" sz="900" dirty="0" smtClean="0">
                <a:solidFill>
                  <a:prstClr val="black"/>
                </a:solidFill>
              </a:rPr>
              <a:t>yliopisto</a:t>
            </a:r>
            <a:endParaRPr lang="fi-FI" sz="900" dirty="0">
              <a:solidFill>
                <a:prstClr val="black"/>
              </a:solidFill>
            </a:endParaRPr>
          </a:p>
        </p:txBody>
      </p:sp>
      <p:sp>
        <p:nvSpPr>
          <p:cNvPr id="5" name="Suorakulmio 4"/>
          <p:cNvSpPr/>
          <p:nvPr/>
        </p:nvSpPr>
        <p:spPr>
          <a:xfrm>
            <a:off x="430465" y="1956586"/>
            <a:ext cx="1212056" cy="4604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endParaRPr lang="fi-FI" sz="675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fi-FI" sz="900" dirty="0" smtClean="0">
                <a:solidFill>
                  <a:prstClr val="black"/>
                </a:solidFill>
              </a:rPr>
              <a:t>TE-palvelut</a:t>
            </a:r>
            <a:endParaRPr lang="fi-FI" sz="900" dirty="0">
              <a:solidFill>
                <a:prstClr val="black"/>
              </a:solidFill>
            </a:endParaRPr>
          </a:p>
          <a:p>
            <a:pPr algn="ctr">
              <a:defRPr/>
            </a:pPr>
            <a:endParaRPr lang="fi-FI" sz="675" dirty="0">
              <a:solidFill>
                <a:prstClr val="black"/>
              </a:solidFill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705762" y="2579732"/>
            <a:ext cx="1418535" cy="4694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900" dirty="0">
                <a:solidFill>
                  <a:prstClr val="black"/>
                </a:solidFill>
              </a:rPr>
              <a:t>Nuorten työpajat</a:t>
            </a:r>
            <a:r>
              <a:rPr lang="fi-FI" sz="900" dirty="0" smtClean="0">
                <a:solidFill>
                  <a:prstClr val="black"/>
                </a:solidFill>
              </a:rPr>
              <a:t>, nuorisotyö, </a:t>
            </a:r>
            <a:r>
              <a:rPr lang="fi-FI" sz="900" dirty="0">
                <a:solidFill>
                  <a:prstClr val="black"/>
                </a:solidFill>
              </a:rPr>
              <a:t>etsivä nuorisotyö</a:t>
            </a:r>
          </a:p>
        </p:txBody>
      </p:sp>
      <p:sp>
        <p:nvSpPr>
          <p:cNvPr id="8" name="Suorakulmio 7"/>
          <p:cNvSpPr/>
          <p:nvPr/>
        </p:nvSpPr>
        <p:spPr>
          <a:xfrm>
            <a:off x="1021185" y="3138557"/>
            <a:ext cx="1375597" cy="5030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900" b="1" i="1" dirty="0" smtClean="0">
                <a:solidFill>
                  <a:prstClr val="black"/>
                </a:solidFill>
              </a:rPr>
              <a:t>Itseohjautunut</a:t>
            </a:r>
            <a:r>
              <a:rPr lang="fi-FI" sz="900" i="1" dirty="0">
                <a:solidFill>
                  <a:prstClr val="black"/>
                </a:solidFill>
              </a:rPr>
              <a:t> </a:t>
            </a:r>
            <a:r>
              <a:rPr lang="fi-FI" sz="900" i="1" dirty="0" smtClean="0">
                <a:solidFill>
                  <a:prstClr val="black"/>
                </a:solidFill>
              </a:rPr>
              <a:t>(ystävät, vanhemmat)</a:t>
            </a:r>
            <a:endParaRPr lang="fi-FI" sz="900" i="1" dirty="0">
              <a:solidFill>
                <a:prstClr val="black"/>
              </a:solidFill>
            </a:endParaRPr>
          </a:p>
        </p:txBody>
      </p:sp>
      <p:sp>
        <p:nvSpPr>
          <p:cNvPr id="23" name="Pyöristetty suorakulmio 22"/>
          <p:cNvSpPr/>
          <p:nvPr/>
        </p:nvSpPr>
        <p:spPr>
          <a:xfrm>
            <a:off x="3555545" y="344683"/>
            <a:ext cx="1479818" cy="5338994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24" name="Ellipsi 23"/>
          <p:cNvSpPr/>
          <p:nvPr/>
        </p:nvSpPr>
        <p:spPr>
          <a:xfrm>
            <a:off x="7107412" y="1068746"/>
            <a:ext cx="1457325" cy="139541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1200" dirty="0" smtClean="0">
                <a:solidFill>
                  <a:prstClr val="black"/>
                </a:solidFill>
              </a:rPr>
              <a:t> koulutus </a:t>
            </a:r>
            <a:endParaRPr lang="fi-FI" sz="1200" dirty="0">
              <a:solidFill>
                <a:prstClr val="black"/>
              </a:solidFill>
            </a:endParaRPr>
          </a:p>
        </p:txBody>
      </p:sp>
      <p:sp>
        <p:nvSpPr>
          <p:cNvPr id="28" name="Ellipsi 27"/>
          <p:cNvSpPr/>
          <p:nvPr/>
        </p:nvSpPr>
        <p:spPr>
          <a:xfrm>
            <a:off x="5662620" y="3365643"/>
            <a:ext cx="2935828" cy="2084385"/>
          </a:xfrm>
          <a:prstGeom prst="ellipse">
            <a:avLst/>
          </a:prstGeom>
          <a:solidFill>
            <a:srgbClr val="BE425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43000" tIns="34286" rIns="68571" bIns="34286" anchor="ctr"/>
          <a:lstStyle/>
          <a:p>
            <a:pPr>
              <a:defRPr/>
            </a:pPr>
            <a:endParaRPr lang="fi-FI" sz="675" dirty="0">
              <a:solidFill>
                <a:schemeClr val="bg1"/>
              </a:solidFill>
            </a:endParaRPr>
          </a:p>
          <a:p>
            <a:pPr>
              <a:defRPr/>
            </a:pPr>
            <a:endParaRPr lang="fi-FI" sz="675" dirty="0">
              <a:solidFill>
                <a:schemeClr val="bg1"/>
              </a:solidFill>
            </a:endParaRPr>
          </a:p>
          <a:p>
            <a:pPr>
              <a:defRPr/>
            </a:pPr>
            <a:endParaRPr lang="fi-FI" sz="675" dirty="0">
              <a:solidFill>
                <a:schemeClr val="bg1"/>
              </a:solidFill>
            </a:endParaRPr>
          </a:p>
          <a:p>
            <a:pPr>
              <a:defRPr/>
            </a:pPr>
            <a:endParaRPr lang="fi-FI" sz="675" dirty="0">
              <a:solidFill>
                <a:prstClr val="black"/>
              </a:solidFill>
            </a:endParaRPr>
          </a:p>
          <a:p>
            <a:pPr>
              <a:defRPr/>
            </a:pPr>
            <a:endParaRPr lang="fi-FI" sz="675" dirty="0">
              <a:solidFill>
                <a:prstClr val="black"/>
              </a:solidFill>
            </a:endParaRPr>
          </a:p>
          <a:p>
            <a:pPr>
              <a:defRPr/>
            </a:pPr>
            <a:endParaRPr lang="fi-FI" sz="675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i-FI" sz="900" dirty="0">
                <a:solidFill>
                  <a:schemeClr val="bg1"/>
                </a:solidFill>
              </a:rPr>
              <a:t>opiskelu- ja työelämävalmiuksien parantaminen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900" dirty="0">
                <a:solidFill>
                  <a:schemeClr val="bg1"/>
                </a:solidFill>
              </a:rPr>
              <a:t> Alku ammatillisiin opintoihin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900" dirty="0">
                <a:solidFill>
                  <a:schemeClr val="bg1"/>
                </a:solidFill>
              </a:rPr>
              <a:t> Tarvittaessa arjen- ja elämänhallintataitojen parantaminen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900" dirty="0">
                <a:solidFill>
                  <a:schemeClr val="bg1"/>
                </a:solidFill>
              </a:rPr>
              <a:t> Joustavat opinto- ja työllistymispolut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900" dirty="0">
                <a:solidFill>
                  <a:schemeClr val="bg1"/>
                </a:solidFill>
              </a:rPr>
              <a:t> Tutkinnon loppuun </a:t>
            </a:r>
            <a:r>
              <a:rPr lang="fi-FI" sz="900" dirty="0" smtClean="0">
                <a:solidFill>
                  <a:schemeClr val="bg1"/>
                </a:solidFill>
              </a:rPr>
              <a:t>suorittaminen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900" dirty="0">
                <a:solidFill>
                  <a:schemeClr val="bg1"/>
                </a:solidFill>
              </a:rPr>
              <a:t> </a:t>
            </a:r>
            <a:r>
              <a:rPr lang="fi-FI" sz="900" dirty="0" smtClean="0">
                <a:solidFill>
                  <a:schemeClr val="bg1"/>
                </a:solidFill>
              </a:rPr>
              <a:t>Osaamiskartoitus </a:t>
            </a:r>
            <a:endParaRPr lang="fi-FI" sz="900" dirty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fi-FI" sz="825" dirty="0">
              <a:solidFill>
                <a:prstClr val="black"/>
              </a:solidFill>
            </a:endParaRPr>
          </a:p>
          <a:p>
            <a:pPr>
              <a:defRPr/>
            </a:pPr>
            <a:endParaRPr lang="fi-FI" sz="825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i-FI" sz="825" dirty="0">
                <a:solidFill>
                  <a:prstClr val="black"/>
                </a:solidFill>
              </a:rPr>
              <a:t>	</a:t>
            </a:r>
          </a:p>
          <a:p>
            <a:pPr>
              <a:buFont typeface="Arial" pitchFamily="34" charset="0"/>
              <a:buChar char="•"/>
              <a:defRPr/>
            </a:pPr>
            <a:endParaRPr lang="fi-FI" sz="825" dirty="0">
              <a:solidFill>
                <a:prstClr val="black"/>
              </a:solidFill>
            </a:endParaRPr>
          </a:p>
          <a:p>
            <a:pPr marL="342858" lvl="1">
              <a:defRPr/>
            </a:pPr>
            <a:endParaRPr lang="fi-FI" sz="825" dirty="0">
              <a:solidFill>
                <a:prstClr val="black"/>
              </a:solidFill>
            </a:endParaRPr>
          </a:p>
        </p:txBody>
      </p:sp>
      <p:sp>
        <p:nvSpPr>
          <p:cNvPr id="31" name="Suorakulmio 30"/>
          <p:cNvSpPr/>
          <p:nvPr/>
        </p:nvSpPr>
        <p:spPr>
          <a:xfrm>
            <a:off x="5524885" y="1650046"/>
            <a:ext cx="1512094" cy="55364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900" b="1" dirty="0">
                <a:solidFill>
                  <a:prstClr val="black"/>
                </a:solidFill>
              </a:rPr>
              <a:t>Ohjaus muihin palveluihin</a:t>
            </a:r>
          </a:p>
          <a:p>
            <a:pPr algn="ctr">
              <a:defRPr/>
            </a:pPr>
            <a:r>
              <a:rPr lang="fi-FI" sz="900" dirty="0">
                <a:solidFill>
                  <a:prstClr val="black"/>
                </a:solidFill>
              </a:rPr>
              <a:t>esim</a:t>
            </a:r>
            <a:r>
              <a:rPr lang="fi-FI" sz="900" dirty="0" smtClean="0">
                <a:solidFill>
                  <a:prstClr val="black"/>
                </a:solidFill>
              </a:rPr>
              <a:t>. kuntouttava </a:t>
            </a:r>
            <a:r>
              <a:rPr lang="fi-FI" sz="900" dirty="0">
                <a:solidFill>
                  <a:prstClr val="black"/>
                </a:solidFill>
              </a:rPr>
              <a:t>toiminta</a:t>
            </a:r>
          </a:p>
          <a:p>
            <a:pPr algn="ctr">
              <a:defRPr/>
            </a:pPr>
            <a:r>
              <a:rPr lang="fi-FI" sz="900" dirty="0">
                <a:solidFill>
                  <a:prstClr val="black"/>
                </a:solidFill>
              </a:rPr>
              <a:t>(verkostot)</a:t>
            </a:r>
          </a:p>
        </p:txBody>
      </p:sp>
      <p:sp>
        <p:nvSpPr>
          <p:cNvPr id="59" name="Suorakulmio 58"/>
          <p:cNvSpPr/>
          <p:nvPr/>
        </p:nvSpPr>
        <p:spPr>
          <a:xfrm>
            <a:off x="3658173" y="858793"/>
            <a:ext cx="1332816" cy="485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 eaLnBrk="1" hangingPunct="1">
              <a:defRPr/>
            </a:pPr>
            <a:r>
              <a:rPr lang="fi-FI" sz="825" b="1" dirty="0">
                <a:solidFill>
                  <a:prstClr val="black"/>
                </a:solidFill>
              </a:rPr>
              <a:t>Monihallinnollinen ja -ammatillinen toimijaverkosto</a:t>
            </a:r>
          </a:p>
        </p:txBody>
      </p:sp>
      <p:sp>
        <p:nvSpPr>
          <p:cNvPr id="73" name="Suorakulmio 72"/>
          <p:cNvSpPr/>
          <p:nvPr/>
        </p:nvSpPr>
        <p:spPr>
          <a:xfrm>
            <a:off x="3619016" y="3281303"/>
            <a:ext cx="1368656" cy="7917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900" b="1" dirty="0">
                <a:solidFill>
                  <a:prstClr val="black"/>
                </a:solidFill>
              </a:rPr>
              <a:t>Tarvittavien </a:t>
            </a:r>
            <a:r>
              <a:rPr lang="fi-FI" sz="900" b="1" dirty="0" smtClean="0">
                <a:solidFill>
                  <a:prstClr val="black"/>
                </a:solidFill>
              </a:rPr>
              <a:t>ammatillisten taitojen vahvistaminen</a:t>
            </a:r>
          </a:p>
          <a:p>
            <a:pPr algn="ctr">
              <a:defRPr/>
            </a:pPr>
            <a:endParaRPr lang="fi-FI" sz="900" b="1" dirty="0">
              <a:solidFill>
                <a:prstClr val="black"/>
              </a:solidFill>
            </a:endParaRPr>
          </a:p>
        </p:txBody>
      </p:sp>
      <p:sp>
        <p:nvSpPr>
          <p:cNvPr id="75" name="Suorakulmio 74"/>
          <p:cNvSpPr/>
          <p:nvPr/>
        </p:nvSpPr>
        <p:spPr>
          <a:xfrm>
            <a:off x="3630709" y="2669986"/>
            <a:ext cx="1349059" cy="51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 eaLnBrk="1" hangingPunct="1">
              <a:defRPr/>
            </a:pPr>
            <a:r>
              <a:rPr lang="fi-FI" sz="825" b="1" dirty="0">
                <a:solidFill>
                  <a:prstClr val="black"/>
                </a:solidFill>
              </a:rPr>
              <a:t>Tarvittavien </a:t>
            </a:r>
            <a:r>
              <a:rPr lang="fi-FI" sz="825" b="1" dirty="0" smtClean="0">
                <a:solidFill>
                  <a:prstClr val="black"/>
                </a:solidFill>
              </a:rPr>
              <a:t>työelämätaitojen </a:t>
            </a:r>
            <a:r>
              <a:rPr lang="fi-FI" sz="825" b="1" dirty="0">
                <a:solidFill>
                  <a:prstClr val="black"/>
                </a:solidFill>
              </a:rPr>
              <a:t>vahvistaminen</a:t>
            </a:r>
          </a:p>
        </p:txBody>
      </p:sp>
      <p:sp>
        <p:nvSpPr>
          <p:cNvPr id="77" name="Suorakulmio 76"/>
          <p:cNvSpPr/>
          <p:nvPr/>
        </p:nvSpPr>
        <p:spPr>
          <a:xfrm>
            <a:off x="3642576" y="2016659"/>
            <a:ext cx="1345095" cy="513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 eaLnBrk="1" hangingPunct="1">
              <a:defRPr/>
            </a:pPr>
            <a:r>
              <a:rPr lang="fi-FI" sz="825" b="1" dirty="0">
                <a:solidFill>
                  <a:prstClr val="black"/>
                </a:solidFill>
              </a:rPr>
              <a:t>Ammatillisten tavoitteiden selkiyttäminen</a:t>
            </a:r>
          </a:p>
        </p:txBody>
      </p:sp>
      <p:sp>
        <p:nvSpPr>
          <p:cNvPr id="70674" name="Tekstikehys 49"/>
          <p:cNvSpPr txBox="1">
            <a:spLocks noChangeArrowheads="1"/>
          </p:cNvSpPr>
          <p:nvPr/>
        </p:nvSpPr>
        <p:spPr bwMode="auto">
          <a:xfrm>
            <a:off x="3658174" y="423690"/>
            <a:ext cx="1199656" cy="346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6" rIns="68571" bIns="34286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Ohjaamo-toiminta</a:t>
            </a:r>
          </a:p>
        </p:txBody>
      </p:sp>
      <p:sp>
        <p:nvSpPr>
          <p:cNvPr id="58" name="Suorakulmio 57"/>
          <p:cNvSpPr/>
          <p:nvPr/>
        </p:nvSpPr>
        <p:spPr>
          <a:xfrm>
            <a:off x="78121" y="344683"/>
            <a:ext cx="2046176" cy="724063"/>
          </a:xfrm>
          <a:prstGeom prst="rect">
            <a:avLst/>
          </a:prstGeom>
          <a:solidFill>
            <a:srgbClr val="BE425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spcBef>
                <a:spcPct val="0"/>
              </a:spcBef>
            </a:pPr>
            <a:r>
              <a:rPr lang="fi-FI" altLang="fi-FI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Ohjaamon asiakasohjautuvuus</a:t>
            </a:r>
            <a:endParaRPr lang="fi-FI" altLang="fi-FI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Suorakulmio 65"/>
          <p:cNvSpPr/>
          <p:nvPr/>
        </p:nvSpPr>
        <p:spPr>
          <a:xfrm>
            <a:off x="3630710" y="4746780"/>
            <a:ext cx="1343856" cy="6666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 eaLnBrk="1" hangingPunct="1">
              <a:defRPr/>
            </a:pPr>
            <a:r>
              <a:rPr lang="fi-FI" sz="825" b="1" i="1" dirty="0">
                <a:solidFill>
                  <a:prstClr val="black"/>
                </a:solidFill>
              </a:rPr>
              <a:t>Dialoginen, osallistava  ja rinnalla kulkeva ohjaus</a:t>
            </a:r>
          </a:p>
        </p:txBody>
      </p:sp>
      <p:sp>
        <p:nvSpPr>
          <p:cNvPr id="76" name="Nuoli oikealle 75"/>
          <p:cNvSpPr/>
          <p:nvPr/>
        </p:nvSpPr>
        <p:spPr>
          <a:xfrm>
            <a:off x="5143384" y="1920735"/>
            <a:ext cx="317824" cy="66689"/>
          </a:xfrm>
          <a:prstGeom prst="rightArrow">
            <a:avLst/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 eaLnBrk="1" hangingPunct="1">
              <a:defRPr/>
            </a:pPr>
            <a:endParaRPr lang="fi-FI" sz="1200" dirty="0">
              <a:solidFill>
                <a:prstClr val="white"/>
              </a:solidFill>
            </a:endParaRPr>
          </a:p>
        </p:txBody>
      </p:sp>
      <p:cxnSp>
        <p:nvCxnSpPr>
          <p:cNvPr id="91" name="Suora yhdysviiva 90"/>
          <p:cNvCxnSpPr/>
          <p:nvPr/>
        </p:nvCxnSpPr>
        <p:spPr>
          <a:xfrm flipH="1">
            <a:off x="397635" y="6067350"/>
            <a:ext cx="10820492" cy="90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kstikehys 43"/>
          <p:cNvSpPr txBox="1"/>
          <p:nvPr/>
        </p:nvSpPr>
        <p:spPr>
          <a:xfrm>
            <a:off x="3642485" y="1456765"/>
            <a:ext cx="1348503" cy="44440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lIns="68571" tIns="34286" rIns="68571" bIns="34286">
            <a:spAutoFit/>
          </a:bodyPr>
          <a:lstStyle/>
          <a:p>
            <a:pPr algn="ctr" eaLnBrk="1" hangingPunct="1">
              <a:defRPr/>
            </a:pPr>
            <a:r>
              <a:rPr lang="fi-FI" sz="825" b="1" dirty="0">
                <a:solidFill>
                  <a:prstClr val="black"/>
                </a:solidFill>
                <a:latin typeface="Calibri"/>
              </a:rPr>
              <a:t>Kokonaisvaltaisuus</a:t>
            </a:r>
          </a:p>
          <a:p>
            <a:pPr algn="ctr" eaLnBrk="1" hangingPunct="1">
              <a:defRPr/>
            </a:pPr>
            <a:r>
              <a:rPr lang="fi-FI" sz="825" b="1" dirty="0">
                <a:solidFill>
                  <a:prstClr val="black"/>
                </a:solidFill>
                <a:latin typeface="Calibri"/>
              </a:rPr>
              <a:t>tavoitteissa </a:t>
            </a:r>
          </a:p>
          <a:p>
            <a:pPr algn="ctr" eaLnBrk="1" hangingPunct="1">
              <a:defRPr/>
            </a:pPr>
            <a:endParaRPr lang="fi-FI" sz="788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0682" name="Tekstiruutu 2"/>
          <p:cNvSpPr txBox="1">
            <a:spLocks noChangeArrowheads="1"/>
          </p:cNvSpPr>
          <p:nvPr/>
        </p:nvSpPr>
        <p:spPr bwMode="auto">
          <a:xfrm>
            <a:off x="8558819" y="3282994"/>
            <a:ext cx="775097" cy="450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6" rIns="68571" bIns="34286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82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Joustavasti ja tuetusti (nivelohjaus) </a:t>
            </a:r>
          </a:p>
        </p:txBody>
      </p:sp>
      <p:sp>
        <p:nvSpPr>
          <p:cNvPr id="45" name="Suorakulmio 44"/>
          <p:cNvSpPr/>
          <p:nvPr/>
        </p:nvSpPr>
        <p:spPr>
          <a:xfrm>
            <a:off x="1256371" y="3732859"/>
            <a:ext cx="1342251" cy="4684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900" dirty="0" err="1">
                <a:solidFill>
                  <a:prstClr val="black"/>
                </a:solidFill>
              </a:rPr>
              <a:t>S</a:t>
            </a:r>
            <a:r>
              <a:rPr lang="fi-FI" sz="900" dirty="0" err="1" smtClean="0">
                <a:solidFill>
                  <a:prstClr val="black"/>
                </a:solidFill>
              </a:rPr>
              <a:t>osiaali</a:t>
            </a:r>
            <a:r>
              <a:rPr lang="fi-FI" sz="900" dirty="0" smtClean="0">
                <a:solidFill>
                  <a:prstClr val="black"/>
                </a:solidFill>
              </a:rPr>
              <a:t>-, terveys- </a:t>
            </a:r>
            <a:r>
              <a:rPr lang="fi-FI" sz="900" dirty="0">
                <a:solidFill>
                  <a:prstClr val="black"/>
                </a:solidFill>
              </a:rPr>
              <a:t>ja asumispalvelut </a:t>
            </a:r>
            <a:endParaRPr lang="fi-FI" sz="900" dirty="0" smtClean="0">
              <a:solidFill>
                <a:prstClr val="black"/>
              </a:solidFill>
            </a:endParaRPr>
          </a:p>
        </p:txBody>
      </p:sp>
      <p:sp>
        <p:nvSpPr>
          <p:cNvPr id="47" name="Suorakulmio 46"/>
          <p:cNvSpPr/>
          <p:nvPr/>
        </p:nvSpPr>
        <p:spPr>
          <a:xfrm>
            <a:off x="1735036" y="4924505"/>
            <a:ext cx="1624733" cy="7027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675" dirty="0" smtClean="0">
                <a:solidFill>
                  <a:prstClr val="black"/>
                </a:solidFill>
              </a:rPr>
              <a:t> </a:t>
            </a:r>
            <a:r>
              <a:rPr lang="fi-FI" sz="830" dirty="0" smtClean="0">
                <a:solidFill>
                  <a:prstClr val="black"/>
                </a:solidFill>
              </a:rPr>
              <a:t>Työelämän ja yritysten tarpeet; esim. uuden työntekijän koulutus, yrityksen osaamistarve</a:t>
            </a:r>
            <a:endParaRPr lang="fi-FI" sz="830" dirty="0">
              <a:solidFill>
                <a:prstClr val="black"/>
              </a:solidFill>
            </a:endParaRPr>
          </a:p>
        </p:txBody>
      </p:sp>
      <p:sp>
        <p:nvSpPr>
          <p:cNvPr id="48" name="Nuoli oikealle 47"/>
          <p:cNvSpPr/>
          <p:nvPr/>
        </p:nvSpPr>
        <p:spPr>
          <a:xfrm>
            <a:off x="5162162" y="1327230"/>
            <a:ext cx="1060744" cy="128096"/>
          </a:xfrm>
          <a:prstGeom prst="rightArrow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 eaLnBrk="1" hangingPunct="1">
              <a:defRPr/>
            </a:pPr>
            <a:endParaRPr lang="fi-FI">
              <a:solidFill>
                <a:prstClr val="white"/>
              </a:solidFill>
            </a:endParaRPr>
          </a:p>
        </p:txBody>
      </p:sp>
      <p:sp>
        <p:nvSpPr>
          <p:cNvPr id="70686" name="Tekstiruutu 2"/>
          <p:cNvSpPr txBox="1">
            <a:spLocks noChangeArrowheads="1"/>
          </p:cNvSpPr>
          <p:nvPr/>
        </p:nvSpPr>
        <p:spPr bwMode="auto">
          <a:xfrm>
            <a:off x="5410648" y="507070"/>
            <a:ext cx="1500219" cy="450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6" rIns="68571" bIns="34286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825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Julkinen sektorin ohjauspalvelujen ja työelämän kohtaaminen</a:t>
            </a:r>
            <a:endParaRPr lang="fi-FI" altLang="fi-FI" sz="82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687" name="Tekstiruutu 2"/>
          <p:cNvSpPr txBox="1">
            <a:spLocks noChangeArrowheads="1"/>
          </p:cNvSpPr>
          <p:nvPr/>
        </p:nvSpPr>
        <p:spPr bwMode="auto">
          <a:xfrm>
            <a:off x="2218081" y="2007585"/>
            <a:ext cx="1304956" cy="484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6" rIns="68571" bIns="34286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Joustavasti ja tuetusti (nivel-ohjaus) pitkin vuotta</a:t>
            </a:r>
          </a:p>
        </p:txBody>
      </p:sp>
      <p:sp>
        <p:nvSpPr>
          <p:cNvPr id="70688" name="Tekstiruutu 2"/>
          <p:cNvSpPr txBox="1">
            <a:spLocks noChangeArrowheads="1"/>
          </p:cNvSpPr>
          <p:nvPr/>
        </p:nvSpPr>
        <p:spPr bwMode="auto">
          <a:xfrm>
            <a:off x="5118052" y="2881838"/>
            <a:ext cx="764381" cy="577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6" rIns="68571" bIns="34286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82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Joustavasti ja tuetusti (nivelohjaus) pitkin vuotta</a:t>
            </a:r>
          </a:p>
        </p:txBody>
      </p:sp>
      <p:cxnSp>
        <p:nvCxnSpPr>
          <p:cNvPr id="70697" name="Suora yhdysviiva 78"/>
          <p:cNvCxnSpPr>
            <a:cxnSpLocks noChangeShapeType="1"/>
            <a:stCxn id="7" idx="3"/>
          </p:cNvCxnSpPr>
          <p:nvPr/>
        </p:nvCxnSpPr>
        <p:spPr bwMode="auto">
          <a:xfrm>
            <a:off x="2124297" y="2814442"/>
            <a:ext cx="7260" cy="7278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703" name="Suora nuoliyhdysviiva 12333"/>
          <p:cNvCxnSpPr>
            <a:cxnSpLocks noChangeShapeType="1"/>
          </p:cNvCxnSpPr>
          <p:nvPr/>
        </p:nvCxnSpPr>
        <p:spPr bwMode="auto">
          <a:xfrm flipV="1">
            <a:off x="2396783" y="2889286"/>
            <a:ext cx="1114387" cy="305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" name="Suorakulmio 60"/>
          <p:cNvSpPr/>
          <p:nvPr/>
        </p:nvSpPr>
        <p:spPr>
          <a:xfrm>
            <a:off x="3619016" y="4121886"/>
            <a:ext cx="1360753" cy="5119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 eaLnBrk="1" hangingPunct="1">
              <a:defRPr/>
            </a:pPr>
            <a:r>
              <a:rPr lang="fi-FI" sz="825" b="1" dirty="0">
                <a:solidFill>
                  <a:prstClr val="black"/>
                </a:solidFill>
              </a:rPr>
              <a:t>Nivelvaihe ja </a:t>
            </a:r>
            <a:r>
              <a:rPr lang="fi-FI" sz="825" b="1" dirty="0" err="1">
                <a:solidFill>
                  <a:prstClr val="black"/>
                </a:solidFill>
              </a:rPr>
              <a:t>jatkopolutus</a:t>
            </a:r>
            <a:endParaRPr lang="fi-FI" sz="825" b="1" dirty="0">
              <a:solidFill>
                <a:prstClr val="black"/>
              </a:solidFill>
            </a:endParaRPr>
          </a:p>
        </p:txBody>
      </p:sp>
      <p:sp>
        <p:nvSpPr>
          <p:cNvPr id="62" name="Nuoli oikealle 61"/>
          <p:cNvSpPr/>
          <p:nvPr/>
        </p:nvSpPr>
        <p:spPr>
          <a:xfrm>
            <a:off x="5158943" y="2460606"/>
            <a:ext cx="410851" cy="92349"/>
          </a:xfrm>
          <a:prstGeom prst="rightArrow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 eaLnBrk="1" hangingPunct="1">
              <a:defRPr/>
            </a:pPr>
            <a:endParaRPr lang="fi-FI" sz="1200" dirty="0">
              <a:solidFill>
                <a:prstClr val="white"/>
              </a:solidFill>
            </a:endParaRPr>
          </a:p>
        </p:txBody>
      </p:sp>
      <p:sp>
        <p:nvSpPr>
          <p:cNvPr id="63" name="Nuoli oikealle 62"/>
          <p:cNvSpPr/>
          <p:nvPr/>
        </p:nvSpPr>
        <p:spPr>
          <a:xfrm>
            <a:off x="5118595" y="3690470"/>
            <a:ext cx="451199" cy="61090"/>
          </a:xfrm>
          <a:prstGeom prst="rightArrow">
            <a:avLst/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 eaLnBrk="1" hangingPunct="1">
              <a:defRPr/>
            </a:pPr>
            <a:endParaRPr lang="fi-FI" sz="1200" dirty="0">
              <a:solidFill>
                <a:prstClr val="white"/>
              </a:solidFill>
            </a:endParaRPr>
          </a:p>
        </p:txBody>
      </p:sp>
      <p:sp>
        <p:nvSpPr>
          <p:cNvPr id="65" name="Nuoli oikealle 64"/>
          <p:cNvSpPr/>
          <p:nvPr/>
        </p:nvSpPr>
        <p:spPr>
          <a:xfrm>
            <a:off x="5132337" y="4283657"/>
            <a:ext cx="473272" cy="84436"/>
          </a:xfrm>
          <a:prstGeom prst="rightArrow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 eaLnBrk="1" hangingPunct="1">
              <a:defRPr/>
            </a:pPr>
            <a:endParaRPr lang="fi-FI" sz="1200" dirty="0">
              <a:solidFill>
                <a:prstClr val="white"/>
              </a:solidFill>
            </a:endParaRPr>
          </a:p>
        </p:txBody>
      </p:sp>
      <p:sp>
        <p:nvSpPr>
          <p:cNvPr id="86" name="Ellipsi 85"/>
          <p:cNvSpPr/>
          <p:nvPr/>
        </p:nvSpPr>
        <p:spPr>
          <a:xfrm>
            <a:off x="6637033" y="2351305"/>
            <a:ext cx="835819" cy="42624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825" dirty="0">
                <a:solidFill>
                  <a:prstClr val="black"/>
                </a:solidFill>
              </a:rPr>
              <a:t>Palkkatuki työpaikka</a:t>
            </a:r>
          </a:p>
        </p:txBody>
      </p:sp>
      <p:sp>
        <p:nvSpPr>
          <p:cNvPr id="87" name="Ellipsi 86"/>
          <p:cNvSpPr/>
          <p:nvPr/>
        </p:nvSpPr>
        <p:spPr>
          <a:xfrm>
            <a:off x="6078951" y="2848990"/>
            <a:ext cx="834629" cy="42624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825" dirty="0">
                <a:solidFill>
                  <a:prstClr val="black"/>
                </a:solidFill>
              </a:rPr>
              <a:t>Koulutus-kokeilu / työkokeilu</a:t>
            </a:r>
          </a:p>
        </p:txBody>
      </p:sp>
      <p:sp>
        <p:nvSpPr>
          <p:cNvPr id="89" name="Nuoli oikealle 88"/>
          <p:cNvSpPr/>
          <p:nvPr/>
        </p:nvSpPr>
        <p:spPr>
          <a:xfrm rot="16200000">
            <a:off x="7579763" y="2944752"/>
            <a:ext cx="820340" cy="111919"/>
          </a:xfrm>
          <a:prstGeom prst="rightArrow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 eaLnBrk="1" hangingPunct="1">
              <a:defRPr/>
            </a:pPr>
            <a:endParaRPr lang="fi-FI" sz="1200" dirty="0">
              <a:solidFill>
                <a:prstClr val="white"/>
              </a:solidFill>
            </a:endParaRPr>
          </a:p>
        </p:txBody>
      </p:sp>
      <p:grpSp>
        <p:nvGrpSpPr>
          <p:cNvPr id="2" name="Ryhmä 1"/>
          <p:cNvGrpSpPr/>
          <p:nvPr/>
        </p:nvGrpSpPr>
        <p:grpSpPr>
          <a:xfrm>
            <a:off x="4884725" y="6141264"/>
            <a:ext cx="5475314" cy="612402"/>
            <a:chOff x="3034694" y="6190007"/>
            <a:chExt cx="5714019" cy="545595"/>
          </a:xfrm>
        </p:grpSpPr>
        <p:pic>
          <p:nvPicPr>
            <p:cNvPr id="70694" name="Kuva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0175" y="6237461"/>
              <a:ext cx="998538" cy="37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" name="Kuva 5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6626" y="6264459"/>
              <a:ext cx="455694" cy="471143"/>
            </a:xfrm>
            <a:prstGeom prst="rect">
              <a:avLst/>
            </a:prstGeom>
          </p:spPr>
        </p:pic>
        <p:pic>
          <p:nvPicPr>
            <p:cNvPr id="55" name="Kuva 5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3988" y="6190007"/>
              <a:ext cx="665576" cy="471143"/>
            </a:xfrm>
            <a:prstGeom prst="rect">
              <a:avLst/>
            </a:prstGeom>
          </p:spPr>
        </p:pic>
        <p:pic>
          <p:nvPicPr>
            <p:cNvPr id="56" name="Kuva 5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3082" y="6190007"/>
              <a:ext cx="1418101" cy="495940"/>
            </a:xfrm>
            <a:prstGeom prst="rect">
              <a:avLst/>
            </a:prstGeom>
          </p:spPr>
        </p:pic>
        <p:pic>
          <p:nvPicPr>
            <p:cNvPr id="57" name="Kuva 5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34694" y="6239607"/>
              <a:ext cx="1396521" cy="495940"/>
            </a:xfrm>
            <a:prstGeom prst="rect">
              <a:avLst/>
            </a:prstGeom>
          </p:spPr>
        </p:pic>
      </p:grpSp>
      <p:sp>
        <p:nvSpPr>
          <p:cNvPr id="60" name="Ellipsi 59"/>
          <p:cNvSpPr/>
          <p:nvPr/>
        </p:nvSpPr>
        <p:spPr>
          <a:xfrm>
            <a:off x="7831298" y="462316"/>
            <a:ext cx="985600" cy="429819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825" dirty="0">
                <a:solidFill>
                  <a:prstClr val="black"/>
                </a:solidFill>
              </a:rPr>
              <a:t>yliopistot</a:t>
            </a:r>
          </a:p>
        </p:txBody>
      </p:sp>
      <p:sp>
        <p:nvSpPr>
          <p:cNvPr id="64" name="Ellipsi 63"/>
          <p:cNvSpPr/>
          <p:nvPr/>
        </p:nvSpPr>
        <p:spPr>
          <a:xfrm>
            <a:off x="8414857" y="941684"/>
            <a:ext cx="917339" cy="42624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825" dirty="0">
                <a:solidFill>
                  <a:prstClr val="black"/>
                </a:solidFill>
              </a:rPr>
              <a:t>2. Asteen koulutus</a:t>
            </a:r>
          </a:p>
        </p:txBody>
      </p:sp>
      <p:sp>
        <p:nvSpPr>
          <p:cNvPr id="67" name="Ellipsi 66"/>
          <p:cNvSpPr/>
          <p:nvPr/>
        </p:nvSpPr>
        <p:spPr>
          <a:xfrm>
            <a:off x="8635170" y="1560997"/>
            <a:ext cx="1057369" cy="43386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825" dirty="0" err="1">
                <a:solidFill>
                  <a:prstClr val="black"/>
                </a:solidFill>
              </a:rPr>
              <a:t>Ammatill</a:t>
            </a:r>
            <a:r>
              <a:rPr lang="fi-FI" sz="825" dirty="0">
                <a:solidFill>
                  <a:prstClr val="black"/>
                </a:solidFill>
              </a:rPr>
              <a:t>. täydennyskoulutus</a:t>
            </a:r>
          </a:p>
        </p:txBody>
      </p:sp>
      <p:sp>
        <p:nvSpPr>
          <p:cNvPr id="68" name="Ellipsi 67"/>
          <p:cNvSpPr/>
          <p:nvPr/>
        </p:nvSpPr>
        <p:spPr>
          <a:xfrm>
            <a:off x="8567396" y="2137248"/>
            <a:ext cx="917357" cy="34252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825" dirty="0" err="1">
                <a:solidFill>
                  <a:prstClr val="black"/>
                </a:solidFill>
              </a:rPr>
              <a:t>AMK:t</a:t>
            </a:r>
            <a:endParaRPr lang="fi-FI" sz="825" dirty="0">
              <a:solidFill>
                <a:prstClr val="black"/>
              </a:solidFill>
            </a:endParaRPr>
          </a:p>
        </p:txBody>
      </p:sp>
      <p:sp>
        <p:nvSpPr>
          <p:cNvPr id="74" name="Ellipsi 73"/>
          <p:cNvSpPr/>
          <p:nvPr/>
        </p:nvSpPr>
        <p:spPr>
          <a:xfrm>
            <a:off x="5649480" y="2361298"/>
            <a:ext cx="835819" cy="426244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825" dirty="0">
                <a:solidFill>
                  <a:prstClr val="black"/>
                </a:solidFill>
              </a:rPr>
              <a:t>työpajat</a:t>
            </a:r>
          </a:p>
        </p:txBody>
      </p:sp>
      <p:cxnSp>
        <p:nvCxnSpPr>
          <p:cNvPr id="82" name="Suora nuoliyhdysviiva 12333"/>
          <p:cNvCxnSpPr>
            <a:cxnSpLocks noChangeShapeType="1"/>
          </p:cNvCxnSpPr>
          <p:nvPr/>
        </p:nvCxnSpPr>
        <p:spPr bwMode="auto">
          <a:xfrm flipV="1">
            <a:off x="2787863" y="3977606"/>
            <a:ext cx="643559" cy="8694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" name="Suora nuoliyhdysviiva 12333"/>
          <p:cNvCxnSpPr>
            <a:cxnSpLocks noChangeShapeType="1"/>
          </p:cNvCxnSpPr>
          <p:nvPr/>
        </p:nvCxnSpPr>
        <p:spPr bwMode="auto">
          <a:xfrm flipV="1">
            <a:off x="3379015" y="5175504"/>
            <a:ext cx="167932" cy="1192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" name="Suora nuoliyhdysviiva 12333"/>
          <p:cNvCxnSpPr>
            <a:cxnSpLocks noChangeShapeType="1"/>
          </p:cNvCxnSpPr>
          <p:nvPr/>
        </p:nvCxnSpPr>
        <p:spPr bwMode="auto">
          <a:xfrm flipV="1">
            <a:off x="2070193" y="1628260"/>
            <a:ext cx="1365813" cy="4954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Suorakulmio 11"/>
          <p:cNvSpPr/>
          <p:nvPr/>
        </p:nvSpPr>
        <p:spPr>
          <a:xfrm>
            <a:off x="9736914" y="190763"/>
            <a:ext cx="1134299" cy="532859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lIns="91428" tIns="45714" rIns="91428" bIns="45714" rtlCol="0" anchor="ctr"/>
          <a:lstStyle/>
          <a:p>
            <a:r>
              <a:rPr lang="fi-FI" sz="1600" b="1" dirty="0">
                <a:solidFill>
                  <a:schemeClr val="tx1"/>
                </a:solidFill>
              </a:rPr>
              <a:t>TYÖELÄMÄ  </a:t>
            </a:r>
          </a:p>
          <a:p>
            <a:pPr algn="ctr"/>
            <a:endParaRPr lang="fi-FI" sz="1600" b="1" dirty="0">
              <a:solidFill>
                <a:schemeClr val="tx1"/>
              </a:solidFill>
            </a:endParaRPr>
          </a:p>
        </p:txBody>
      </p:sp>
      <p:sp>
        <p:nvSpPr>
          <p:cNvPr id="13" name="Nuoli oikealle 12"/>
          <p:cNvSpPr/>
          <p:nvPr/>
        </p:nvSpPr>
        <p:spPr>
          <a:xfrm>
            <a:off x="8736270" y="4154706"/>
            <a:ext cx="810995" cy="15326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fi-FI" sz="800" b="1" dirty="0">
              <a:solidFill>
                <a:schemeClr val="tx1"/>
              </a:solidFill>
            </a:endParaRPr>
          </a:p>
        </p:txBody>
      </p:sp>
      <p:sp>
        <p:nvSpPr>
          <p:cNvPr id="15" name="Tekstiruutu 14"/>
          <p:cNvSpPr txBox="1"/>
          <p:nvPr/>
        </p:nvSpPr>
        <p:spPr>
          <a:xfrm>
            <a:off x="9819725" y="2938482"/>
            <a:ext cx="9136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dirty="0"/>
              <a:t>Palkkatyö</a:t>
            </a:r>
          </a:p>
          <a:p>
            <a:r>
              <a:rPr lang="fi-FI" sz="900" dirty="0"/>
              <a:t>Palkkatukityö</a:t>
            </a:r>
          </a:p>
          <a:p>
            <a:r>
              <a:rPr lang="fi-FI" sz="900" dirty="0"/>
              <a:t>Oppisopimus</a:t>
            </a:r>
          </a:p>
          <a:p>
            <a:r>
              <a:rPr lang="fi-FI" sz="900" dirty="0"/>
              <a:t>Työkokeilu </a:t>
            </a:r>
          </a:p>
          <a:p>
            <a:r>
              <a:rPr lang="fi-FI" sz="900" dirty="0"/>
              <a:t>Kuntouttava työtoiminta</a:t>
            </a:r>
          </a:p>
          <a:p>
            <a:r>
              <a:rPr lang="fi-FI" sz="900" dirty="0"/>
              <a:t>Uudet joustavat </a:t>
            </a:r>
            <a:r>
              <a:rPr lang="fi-FI" sz="900" dirty="0" err="1"/>
              <a:t>työllistymis</a:t>
            </a:r>
            <a:r>
              <a:rPr lang="fi-FI" sz="900" dirty="0"/>
              <a:t>-mallit</a:t>
            </a:r>
          </a:p>
          <a:p>
            <a:endParaRPr lang="fi-FI" sz="900" dirty="0"/>
          </a:p>
          <a:p>
            <a:r>
              <a:rPr lang="fi-FI" sz="900" dirty="0"/>
              <a:t>Työelämän tukeminen</a:t>
            </a:r>
          </a:p>
          <a:p>
            <a:pPr marL="171450" indent="-171450">
              <a:buFontTx/>
              <a:buChar char="-"/>
            </a:pPr>
            <a:endParaRPr lang="fi-FI" sz="900" dirty="0"/>
          </a:p>
        </p:txBody>
      </p:sp>
      <p:sp>
        <p:nvSpPr>
          <p:cNvPr id="69" name="Ellipsi 68"/>
          <p:cNvSpPr/>
          <p:nvPr/>
        </p:nvSpPr>
        <p:spPr>
          <a:xfrm>
            <a:off x="8200058" y="2610517"/>
            <a:ext cx="1125734" cy="426244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825" dirty="0" smtClean="0">
                <a:solidFill>
                  <a:prstClr val="black"/>
                </a:solidFill>
              </a:rPr>
              <a:t>Oppisopimus</a:t>
            </a:r>
            <a:endParaRPr lang="fi-FI" sz="825" dirty="0">
              <a:solidFill>
                <a:prstClr val="black"/>
              </a:solidFill>
            </a:endParaRPr>
          </a:p>
        </p:txBody>
      </p:sp>
      <p:sp>
        <p:nvSpPr>
          <p:cNvPr id="70" name="Suorakulmio 69"/>
          <p:cNvSpPr/>
          <p:nvPr/>
        </p:nvSpPr>
        <p:spPr>
          <a:xfrm>
            <a:off x="1405054" y="4292597"/>
            <a:ext cx="1502031" cy="4895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/>
          <a:p>
            <a:pPr algn="ctr">
              <a:defRPr/>
            </a:pPr>
            <a:r>
              <a:rPr lang="fi-FI" sz="900" dirty="0" smtClean="0">
                <a:solidFill>
                  <a:prstClr val="black"/>
                </a:solidFill>
              </a:rPr>
              <a:t>Yhdistykset, järjestöt</a:t>
            </a:r>
            <a:endParaRPr lang="fi-FI" sz="9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47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KKY">
  <a:themeElements>
    <a:clrScheme name="Mukautett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51140"/>
      </a:accent1>
      <a:accent2>
        <a:srgbClr val="7F7F7F"/>
      </a:accent2>
      <a:accent3>
        <a:srgbClr val="BFBFBF"/>
      </a:accent3>
      <a:accent4>
        <a:srgbClr val="FCD0D7"/>
      </a:accent4>
      <a:accent5>
        <a:srgbClr val="606060"/>
      </a:accent5>
      <a:accent6>
        <a:srgbClr val="E5E5E5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ityspohjaOhjaamo-uus [Yhteensopivuustila]" id="{83838489-CB03-4F66-8D56-278C37C36080}" vid="{3833E164-915D-4677-AE78-5F2ACD8BAF6A}"/>
    </a:ext>
  </a:extLst>
</a:theme>
</file>

<file path=ppt/theme/theme3.xml><?xml version="1.0" encoding="utf-8"?>
<a:theme xmlns:a="http://schemas.openxmlformats.org/drawingml/2006/main" name="1_PKKY">
  <a:themeElements>
    <a:clrScheme name="Mukautett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51140"/>
      </a:accent1>
      <a:accent2>
        <a:srgbClr val="7F7F7F"/>
      </a:accent2>
      <a:accent3>
        <a:srgbClr val="BFBFBF"/>
      </a:accent3>
      <a:accent4>
        <a:srgbClr val="FCD0D7"/>
      </a:accent4>
      <a:accent5>
        <a:srgbClr val="606060"/>
      </a:accent5>
      <a:accent6>
        <a:srgbClr val="E5E5E5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ityspohjaOhjaamo-uus [Yhteensopivuustila]" id="{83838489-CB03-4F66-8D56-278C37C36080}" vid="{3833E164-915D-4677-AE78-5F2ACD8BAF6A}"/>
    </a:ext>
  </a:extLst>
</a:theme>
</file>

<file path=ppt/theme/theme4.xml><?xml version="1.0" encoding="utf-8"?>
<a:theme xmlns:a="http://schemas.openxmlformats.org/drawingml/2006/main" name="2_Office-teema">
  <a:themeElements>
    <a:clrScheme name="Yhdistelmä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PKKY">
  <a:themeElements>
    <a:clrScheme name="Mukautett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51140"/>
      </a:accent1>
      <a:accent2>
        <a:srgbClr val="7F7F7F"/>
      </a:accent2>
      <a:accent3>
        <a:srgbClr val="BFBFBF"/>
      </a:accent3>
      <a:accent4>
        <a:srgbClr val="FCD0D7"/>
      </a:accent4>
      <a:accent5>
        <a:srgbClr val="606060"/>
      </a:accent5>
      <a:accent6>
        <a:srgbClr val="E5E5E5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ityspohjaOhjaamo-uus [Yhteensopivuustila]" id="{83838489-CB03-4F66-8D56-278C37C36080}" vid="{3833E164-915D-4677-AE78-5F2ACD8BAF6A}"/>
    </a:ext>
  </a:extLst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A4127507F998F4F8CA027CB6DBD8BC1" ma:contentTypeVersion="0" ma:contentTypeDescription="Luo uusi asiakirja." ma:contentTypeScope="" ma:versionID="f47f4c649248935999ce93af04723c9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a4edae9642438e880f11ed334f4918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87B346-01B9-4AE8-B427-EE0FA7DEFC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6C63F43-3166-44D3-AEF6-66E230A9137C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B9659E0-864E-4721-AE91-CE63AEC492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3188</TotalTime>
  <Words>803</Words>
  <Application>Microsoft Office PowerPoint</Application>
  <PresentationFormat>Laajakuva</PresentationFormat>
  <Paragraphs>254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8</vt:i4>
      </vt:variant>
    </vt:vector>
  </HeadingPairs>
  <TitlesOfParts>
    <vt:vector size="19" baseType="lpstr">
      <vt:lpstr>ＭＳ Ｐゴシック</vt:lpstr>
      <vt:lpstr>Arial</vt:lpstr>
      <vt:lpstr>Calibri</vt:lpstr>
      <vt:lpstr>Calibri Light</vt:lpstr>
      <vt:lpstr>Georgia</vt:lpstr>
      <vt:lpstr>Wingdings</vt:lpstr>
      <vt:lpstr>Office-teema</vt:lpstr>
      <vt:lpstr>PKKY</vt:lpstr>
      <vt:lpstr>1_PKKY</vt:lpstr>
      <vt:lpstr>2_Office-teema</vt:lpstr>
      <vt:lpstr>2_PKKY</vt:lpstr>
      <vt:lpstr>Ohjaamo 2.0 1.1.2015 – 31.12.2017</vt:lpstr>
      <vt:lpstr>Työtä, hyvinvointia ja elinvoimaa</vt:lpstr>
      <vt:lpstr>Ohjaamo malli selkeyttää työelämäsiirtymiä: </vt:lpstr>
      <vt:lpstr>Ohjaamo malli nopeuttaa työelämäsiirtymiä: </vt:lpstr>
      <vt:lpstr>Ohjaamo malli vahvistaa työelämäsiirtymiä: </vt:lpstr>
      <vt:lpstr>Hankkeen tilanne 05/2015</vt:lpstr>
      <vt:lpstr>PowerPoint-esitys</vt:lpstr>
      <vt:lpstr>PowerPoint-esitys</vt:lpstr>
    </vt:vector>
  </TitlesOfParts>
  <Company>Pohjois-Karjalan Koulutuskuntayhtymä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Ohjaamo 2.0 1.1.2015 – 31.12.2017</dc:title>
  <dc:creator>Vornanen Tero</dc:creator>
  <cp:lastModifiedBy>Hiltunen Paula</cp:lastModifiedBy>
  <cp:revision>46</cp:revision>
  <dcterms:created xsi:type="dcterms:W3CDTF">2015-06-02T07:11:19Z</dcterms:created>
  <dcterms:modified xsi:type="dcterms:W3CDTF">2015-06-08T05:38:30Z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0x0101003A4127507F998F4F8CA027CB6DBD8BC1</vt:lpwstr>
  </property>
</Properties>
</file>