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1" r:id="rId8"/>
    <p:sldId id="262" r:id="rId9"/>
    <p:sldId id="268" r:id="rId10"/>
    <p:sldId id="269" r:id="rId11"/>
    <p:sldId id="265" r:id="rId12"/>
    <p:sldId id="266" r:id="rId13"/>
    <p:sldId id="274" r:id="rId14"/>
    <p:sldId id="273" r:id="rId15"/>
    <p:sldId id="276" r:id="rId16"/>
    <p:sldId id="272" r:id="rId17"/>
    <p:sldId id="267" r:id="rId18"/>
    <p:sldId id="275" r:id="rId19"/>
    <p:sldId id="260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5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373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41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62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5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53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54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42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10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07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F9D801-049C-4254-993B-57C39B57541E}" type="datetimeFigureOut">
              <a:rPr lang="fi-FI" smtClean="0"/>
              <a:t>9.8.2021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692EB9-628C-45A3-985F-73DF657108A0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21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ieli.fi/fi/mielenterveysseura/organisaatio-ja-toiminta/strategia/mit%C3%A4-mielenterveys?fbclid=IwAR3tJj4iimtLTjsV_WP0hvkrGdZWUFNPLX3FyE29C0povIHEXH7pYbZJ5A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le.fi/uutiset/3-11657811?fbclid=IwAR1-Zi7a2n4gqVhO-Py9eEcCvlekUSjoAvgWnsLDMXEhChkT21IFguF0xw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nna.fi/hyvinvointi/itsetuntemus/resilienssi-ei-ole-pelkkaa-sopeutumista-nama-piirteet-yhdistavat-vastoinkaymisista-hyvin-selviytyvia?fbclid=IwAR3_17RIUfCD9I9Qxcx2dHIh1HRbOw0c6MMFGiz8SYywUVHztzzbA8kHAn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urheilu/3-10649502?utm_source=facebook-share&amp;utm_medium=social&amp;fbclid=IwAR2tlUriiPKO38H2t2hAVdnaCD-h-HXLnHbxJaF3JHsH3Zle-5sKPsNPsW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duu.fi/fi/psykoterapian-abc/psykoterapiasuuntaukset/ratkaisukeskeinen-psykoterapia/" TargetMode="External"/><Relationship Id="rId2" Type="http://schemas.openxmlformats.org/officeDocument/2006/relationships/hyperlink" Target="https://minduu.fi/fi/psykoterapian-abc/psykoterapiasuuntaukset/kognitiivinen-psykoterap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duu.fi/fi/psykoterapian-abc/psykoterapiasuuntaukset/integratiivinen-psykoterapia/" TargetMode="External"/><Relationship Id="rId5" Type="http://schemas.openxmlformats.org/officeDocument/2006/relationships/hyperlink" Target="https://minduu.fi/fi/psykoterapian-abc/psykoterapiasuuntaukset/psykodynaaminen-psykoterapia-ja-psykoanalyysi/" TargetMode="External"/><Relationship Id="rId4" Type="http://schemas.openxmlformats.org/officeDocument/2006/relationships/hyperlink" Target="https://minduu.fi/fi/psykoterapian-abc/psykoterapiasuuntaukset/kriisi-ja-traumapsykoterapi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PS6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55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62581-8E2F-4495-B726-56E94454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88CCF4-13F5-4216-A2A1-1052EA2D1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8" y="2147582"/>
            <a:ext cx="10224082" cy="4161778"/>
          </a:xfrm>
        </p:spPr>
        <p:txBody>
          <a:bodyPr>
            <a:normAutofit/>
          </a:bodyPr>
          <a:lstStyle/>
          <a:p>
            <a:r>
              <a:rPr lang="fi-FI" sz="2000" dirty="0"/>
              <a:t>Tapaat henkilön kadulla, jolla on hyvä mielenterveys. Millainen hän on?</a:t>
            </a:r>
          </a:p>
          <a:p>
            <a:r>
              <a:rPr lang="fi-FI" sz="2000" dirty="0"/>
              <a:t>Millä kriteereillä seuraavat ovat tai eivät ole mielenterveydenhäiriöitä?</a:t>
            </a:r>
          </a:p>
          <a:p>
            <a:r>
              <a:rPr lang="fi-FI" sz="2000" dirty="0"/>
              <a:t>Pelko puhua toisten kanssa ilman alkoholia</a:t>
            </a:r>
          </a:p>
          <a:p>
            <a:r>
              <a:rPr lang="fi-FI" sz="2000" dirty="0"/>
              <a:t>Masennus</a:t>
            </a:r>
          </a:p>
          <a:p>
            <a:r>
              <a:rPr lang="fi-FI" sz="2000" dirty="0"/>
              <a:t>Diabetes</a:t>
            </a:r>
          </a:p>
          <a:p>
            <a:r>
              <a:rPr lang="fi-FI" sz="2000" dirty="0"/>
              <a:t>Esiintymispelko</a:t>
            </a:r>
          </a:p>
          <a:p>
            <a:r>
              <a:rPr lang="fi-FI" sz="2000" dirty="0"/>
              <a:t>Piittaamattomuus sosiaalisista velvoitteista tai muiden tunteista sekä voimakas ristiriita yhteiskunnan ja yksilön normien välillä siinä määrin, että se johtaa toistuviin ongelmiin viranomaisten kanssa</a:t>
            </a:r>
          </a:p>
          <a:p>
            <a:r>
              <a:rPr lang="fi-FI" sz="2000" dirty="0"/>
              <a:t>Tapa juosta 50km lenkki kolmesti viikossa ja osallistua kahdesti vuodessa juoksutapahtumaan, jossa juostava matka on 60km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121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127D5-9922-4B8B-AB96-A6830B40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Määrittele mitä mielenterveys on?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2E1D713E-9724-4F1F-BBB4-F0B5D80F2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823" y="2465109"/>
            <a:ext cx="60340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0016CD-6C0B-4CA1-B103-E64CFF48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mielenterveys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DCA6CD-7BF4-4E2E-AC57-490E2273E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227922"/>
          </a:xfrm>
        </p:spPr>
        <p:txBody>
          <a:bodyPr>
            <a:noAutofit/>
          </a:bodyPr>
          <a:lstStyle/>
          <a:p>
            <a:r>
              <a:rPr lang="fi-FI" sz="3200" dirty="0"/>
              <a:t>- Miten mielenterveyttä ylläpidetään?</a:t>
            </a:r>
          </a:p>
          <a:p>
            <a:r>
              <a:rPr lang="fi-FI" sz="3200" dirty="0"/>
              <a:t>- Millaiset asiat uhkaavat mielenterveyttä?</a:t>
            </a:r>
          </a:p>
          <a:p>
            <a:r>
              <a:rPr lang="fi-FI" sz="3200" dirty="0"/>
              <a:t>-Mitkä asiat mielenterveyttä suojaa?</a:t>
            </a:r>
          </a:p>
          <a:p>
            <a:r>
              <a:rPr lang="fi-FI" sz="3200" dirty="0"/>
              <a:t>- ota selvää mitä on </a:t>
            </a:r>
            <a:r>
              <a:rPr lang="fi-FI" sz="3200" dirty="0" err="1"/>
              <a:t>resilienssi</a:t>
            </a:r>
            <a:endParaRPr lang="fi-FI" sz="32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144F0F2-41B9-4079-A0F7-6513237116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21045"/>
            <a:ext cx="5531342" cy="3687561"/>
          </a:xfrm>
        </p:spPr>
      </p:pic>
    </p:spTree>
    <p:extLst>
      <p:ext uri="{BB962C8B-B14F-4D97-AF65-F5344CB8AC3E}">
        <p14:creationId xmlns:p14="http://schemas.microsoft.com/office/powerpoint/2010/main" val="238747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9E836-269C-410C-A015-0C76DBFA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mielenterveys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14B915-8AE7-404C-8DD4-F0C32A0F4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https://mieli.fi/fi/mielenterveysseura/organisaatio-ja-toiminta/strategia/mit%C3%A4-mielenterveys?fbclid=IwAR3tJj4iimtLTjsV_WP0hvkrGdZWUFNPLX3FyE29C0povIHEXH7pYbZJ5As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A668B79-BF06-46A9-8BEB-6B6146413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54" y="4613910"/>
            <a:ext cx="17240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67B62-CA62-4D13-BAEB-63715EEA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Mielenterveyden synkästä historiasta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E82E27-309D-448C-991B-FE2387568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https://yle.fi/uutiset/3-11657811?fbclid=IwAR1-Zi7a2n4gqVhO-Py9eEcCvlekUSjoAvgWnsLDMXEhChkT21IFguF0xwE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A3D9BE2-F08D-4DC3-A4B3-D84E0C0E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3844386"/>
            <a:ext cx="17430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6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7DA664-421F-4192-A615-2AA74FCC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Tehkää omat muistiinpanot/ käsitekartta tai posteri Mielenterveyden jaottelusta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353EE1-6B9E-4710-9304-C64D09D2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229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DDBA2-122A-4769-9C7F-1F12F8A97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AC4BAA-C787-40CC-AFF2-E2C6AC943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Etsi lehdistä hyvinvointiin liittyviä otsikoita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Keskustelkaa samalla miksi joku sairastuu ja joku ei?</a:t>
            </a:r>
          </a:p>
        </p:txBody>
      </p:sp>
    </p:spTree>
    <p:extLst>
      <p:ext uri="{BB962C8B-B14F-4D97-AF65-F5344CB8AC3E}">
        <p14:creationId xmlns:p14="http://schemas.microsoft.com/office/powerpoint/2010/main" val="416864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697E1C-23B6-4703-A02F-18AA44B2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Resilienssi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DBE5B-44F7-41F4-8B49-36E16689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https://anna.fi/hyvinvointi/itsetuntemus/resilienssi-ei-ole-pelkkaa-sopeutumista-nama-piirteet-yhdistavat-vastoinkaymisista-hyvin-selviytyvia?fbclid=IwAR3_17RIUfCD9I9Qxcx2dHIh1HRbOw0c6MMFGiz8SYywUVHztzzbA8kHAn4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7EA601A-293D-4B1D-971C-40C59A52F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19" y="4121878"/>
            <a:ext cx="20288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5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498ABD-E3A9-43B3-AA26-C29B3B4A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4AFD43-6172-4A28-808B-3C41B359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https://yle.fi/urheilu/3-10649502?utm_source=facebook-share&amp;utm_medium=social&amp;fbclid=IwAR2tlUriiPKO38H2t2hAVdnaCD-h-HXLnHbxJaF3JHsH3Zle-5sKPsNPsWs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39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Kaverin kanssa</a:t>
            </a:r>
            <a:r>
              <a:rPr lang="fi-FI"/>
              <a:t>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r>
              <a:rPr lang="fi-FI" sz="3600" dirty="0"/>
              <a:t>Defenssit ja hallintakeinot</a:t>
            </a:r>
          </a:p>
          <a:p>
            <a:r>
              <a:rPr lang="fi-FI" sz="3600" dirty="0"/>
              <a:t>Mitä mielenterveys on?</a:t>
            </a:r>
          </a:p>
          <a:p>
            <a:r>
              <a:rPr lang="fi-FI" sz="3600" dirty="0"/>
              <a:t>Millaisista tekijöistä mielenterveyshäiriöt johtuvat?</a:t>
            </a:r>
          </a:p>
          <a:p>
            <a:r>
              <a:rPr lang="fi-FI" sz="3600" dirty="0"/>
              <a:t>Millaiset tekijät suojaavat mielenterveyden häiriöiltä</a:t>
            </a:r>
          </a:p>
          <a:p>
            <a:r>
              <a:rPr lang="fi-FI" sz="3600" dirty="0"/>
              <a:t>Mitä terapiamuotoja on?</a:t>
            </a:r>
          </a:p>
        </p:txBody>
      </p:sp>
    </p:spTree>
    <p:extLst>
      <p:ext uri="{BB962C8B-B14F-4D97-AF65-F5344CB8AC3E}">
        <p14:creationId xmlns:p14="http://schemas.microsoft.com/office/powerpoint/2010/main" val="30215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8AFD9-C521-4690-AAE3-A5F7808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Kulje luokassa kysy jokin seuraavista satunnaiselta kaverilta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28241-72A8-40F6-B518-83C924887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4" y="2177592"/>
            <a:ext cx="10074896" cy="4131768"/>
          </a:xfrm>
        </p:spPr>
        <p:txBody>
          <a:bodyPr>
            <a:noAutofit/>
          </a:bodyPr>
          <a:lstStyle/>
          <a:p>
            <a:r>
              <a:rPr lang="fi-FI" sz="2800" dirty="0"/>
              <a:t>1) Paras asia kesässä. Mikä jäi kesästä erityisesti mieleen</a:t>
            </a:r>
          </a:p>
          <a:p>
            <a:r>
              <a:rPr lang="fi-FI" sz="2800" dirty="0"/>
              <a:t>2) Paras makuelämys kesän aikana</a:t>
            </a:r>
          </a:p>
          <a:p>
            <a:r>
              <a:rPr lang="fi-FI" sz="2800" dirty="0"/>
              <a:t>3) Opin tänä kesänä</a:t>
            </a:r>
          </a:p>
          <a:p>
            <a:r>
              <a:rPr lang="fi-FI" sz="2800" dirty="0"/>
              <a:t>4) Odotuksia tälle vuodelle</a:t>
            </a:r>
          </a:p>
          <a:p>
            <a:r>
              <a:rPr lang="fi-FI" sz="2800" dirty="0"/>
              <a:t>5) Mikä sai sinut erityisesti hymyilemään viimeisen kahden viikon aikana</a:t>
            </a:r>
          </a:p>
          <a:p>
            <a:r>
              <a:rPr lang="fi-FI" sz="2800" dirty="0"/>
              <a:t>6) Kolme asiaa josta unelmoit</a:t>
            </a:r>
          </a:p>
          <a:p>
            <a:r>
              <a:rPr lang="fi-FI" sz="2800" dirty="0"/>
              <a:t>7) Asia jota elämässäsi arvostat</a:t>
            </a:r>
          </a:p>
        </p:txBody>
      </p:sp>
      <p:pic>
        <p:nvPicPr>
          <p:cNvPr id="2050" name="Picture 2" descr="Lähtöportti">
            <a:extLst>
              <a:ext uri="{FF2B5EF4-FFF2-40B4-BE49-F238E27FC236}">
                <a16:creationId xmlns:a16="http://schemas.microsoft.com/office/drawing/2014/main" id="{AA94A637-5C94-436B-821C-450DF450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32" y="498481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01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A65138-929E-42F2-B209-F8CFAE84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Psykologia 6 kurssin esitelmien aiheet.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580621-63C5-4976-A8B4-092C11AA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66" y="1543574"/>
            <a:ext cx="9804633" cy="5103527"/>
          </a:xfrm>
        </p:spPr>
        <p:txBody>
          <a:bodyPr>
            <a:normAutofit fontScale="47500" lnSpcReduction="20000"/>
          </a:bodyPr>
          <a:lstStyle/>
          <a:p>
            <a:r>
              <a:rPr lang="fi-FI" dirty="0"/>
              <a:t>Jokainen valitsee teemoista yhden aiheen molemmista teemoista</a:t>
            </a:r>
          </a:p>
          <a:p>
            <a:pPr lvl="0"/>
            <a:r>
              <a:rPr lang="fi-FI" dirty="0"/>
              <a:t>Neuroosit </a:t>
            </a:r>
          </a:p>
          <a:p>
            <a:pPr lvl="0"/>
            <a:r>
              <a:rPr lang="fi-FI" dirty="0"/>
              <a:t>stressi ja posttraumaattinen stressi</a:t>
            </a:r>
          </a:p>
          <a:p>
            <a:pPr lvl="0"/>
            <a:r>
              <a:rPr lang="fi-FI" dirty="0"/>
              <a:t> fobiat  </a:t>
            </a:r>
          </a:p>
          <a:p>
            <a:pPr lvl="0"/>
            <a:r>
              <a:rPr lang="fi-FI" dirty="0"/>
              <a:t>syömishäiriöt</a:t>
            </a:r>
          </a:p>
          <a:p>
            <a:pPr lvl="0"/>
            <a:r>
              <a:rPr lang="fi-FI" dirty="0"/>
              <a:t>Riippuvuudet (mukaan läheisriippuvuus)</a:t>
            </a:r>
          </a:p>
          <a:p>
            <a:pPr lvl="0"/>
            <a:r>
              <a:rPr lang="fi-FI" dirty="0"/>
              <a:t>Mielialahäiriöt: Masennus</a:t>
            </a:r>
          </a:p>
          <a:p>
            <a:pPr lvl="0"/>
            <a:r>
              <a:rPr lang="fi-FI" dirty="0"/>
              <a:t>maanisdepressiivisyys</a:t>
            </a:r>
          </a:p>
          <a:p>
            <a:pPr lvl="0"/>
            <a:r>
              <a:rPr lang="fi-FI" dirty="0"/>
              <a:t>Ahdistuneisuushäiriöt sosiaalistentilanteiden- ja julkistenpaikkojenpelko</a:t>
            </a:r>
          </a:p>
          <a:p>
            <a:pPr lvl="0"/>
            <a:r>
              <a:rPr lang="fi-FI" dirty="0"/>
              <a:t>paniikkihäiriö</a:t>
            </a:r>
          </a:p>
          <a:p>
            <a:pPr lvl="0"/>
            <a:r>
              <a:rPr lang="fi-FI" dirty="0"/>
              <a:t> pakko-oireinen häiriö</a:t>
            </a:r>
          </a:p>
          <a:p>
            <a:pPr lvl="0"/>
            <a:r>
              <a:rPr lang="fi-FI" dirty="0"/>
              <a:t>persoonallisuushäiriöt</a:t>
            </a:r>
          </a:p>
          <a:p>
            <a:pPr lvl="0"/>
            <a:r>
              <a:rPr lang="fi-FI" dirty="0"/>
              <a:t>Narsismi</a:t>
            </a:r>
          </a:p>
          <a:p>
            <a:pPr lvl="0"/>
            <a:r>
              <a:rPr lang="fi-FI" dirty="0"/>
              <a:t>seksuaalihäiriöt</a:t>
            </a:r>
          </a:p>
          <a:p>
            <a:pPr lvl="0"/>
            <a:r>
              <a:rPr lang="fi-FI" dirty="0"/>
              <a:t>Skitsofrenia</a:t>
            </a:r>
          </a:p>
          <a:p>
            <a:pPr lvl="0"/>
            <a:r>
              <a:rPr lang="fi-FI" dirty="0"/>
              <a:t> Psykoosi,</a:t>
            </a:r>
          </a:p>
          <a:p>
            <a:pPr lvl="0"/>
            <a:r>
              <a:rPr lang="fi-FI" dirty="0"/>
              <a:t>Dissosiatiivinen identiteettihäiriö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2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C17BDB-2AC6-4821-A62F-1B73BF5F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5903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253D1DF-E450-4685-8761-6BABE2D2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80176"/>
            <a:ext cx="9720072" cy="6077824"/>
          </a:xfrm>
        </p:spPr>
        <p:txBody>
          <a:bodyPr>
            <a:normAutofit fontScale="32500" lnSpcReduction="20000"/>
          </a:bodyPr>
          <a:lstStyle/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Kognitiivinen psykoterapia</a:t>
            </a:r>
            <a:r>
              <a:rPr lang="fi-FI" dirty="0"/>
              <a:t> ja käyttäytymisterapia</a:t>
            </a:r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Ratkaisukeskeinenterapia</a:t>
            </a:r>
            <a:endParaRPr lang="fi-FI" dirty="0"/>
          </a:p>
          <a:p>
            <a:r>
              <a:rPr lang="fi-FI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Kriisi- ja traumapsykoterapia</a:t>
            </a:r>
            <a:endParaRPr lang="fi-FI" dirty="0"/>
          </a:p>
          <a:p>
            <a:r>
              <a:rPr lang="fi-FI" dirty="0"/>
              <a:t>      Asiakaskeskeinen terapia (Rogers) ja </a:t>
            </a:r>
            <a:r>
              <a:rPr lang="fi-FI" dirty="0" err="1"/>
              <a:t>logoterapia</a:t>
            </a:r>
            <a:r>
              <a:rPr lang="fi-FI" dirty="0"/>
              <a:t> (</a:t>
            </a:r>
            <a:r>
              <a:rPr lang="fi-FI" dirty="0" err="1"/>
              <a:t>Frankl</a:t>
            </a:r>
            <a:r>
              <a:rPr lang="fi-FI" dirty="0"/>
              <a:t>)</a:t>
            </a:r>
          </a:p>
          <a:p>
            <a:r>
              <a:rPr lang="fi-FI" dirty="0"/>
              <a:t>      Hahmo- eli </a:t>
            </a:r>
            <a:r>
              <a:rPr lang="fi-FI" dirty="0" err="1"/>
              <a:t>Gestaltterapia</a:t>
            </a:r>
            <a:r>
              <a:rPr lang="fi-FI" dirty="0"/>
              <a:t> (</a:t>
            </a:r>
            <a:r>
              <a:rPr lang="fi-FI" dirty="0" err="1"/>
              <a:t>F.Perls</a:t>
            </a:r>
            <a:r>
              <a:rPr lang="fi-FI" dirty="0"/>
              <a:t>)</a:t>
            </a:r>
          </a:p>
          <a:p>
            <a:r>
              <a:rPr lang="fi-FI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Psykodynaaminen psykoterapia  ja psykoanalyysi</a:t>
            </a:r>
            <a:r>
              <a:rPr lang="fi-FI" dirty="0"/>
              <a:t> 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Kognitiivinen psykoterapia</a:t>
            </a:r>
            <a:r>
              <a:rPr lang="fi-FI" dirty="0"/>
              <a:t> ja käyttäytymisterapia</a:t>
            </a:r>
          </a:p>
          <a:p>
            <a:r>
              <a:rPr lang="fi-FI" dirty="0"/>
              <a:t>Kriisit ja niistä selviytyminen</a:t>
            </a:r>
          </a:p>
          <a:p>
            <a:r>
              <a:rPr lang="fi-FI" dirty="0"/>
              <a:t>hevosterapia tai joku vastaava </a:t>
            </a:r>
          </a:p>
          <a:p>
            <a:r>
              <a:rPr lang="fi-FI" dirty="0"/>
              <a:t>Onnellisuus,</a:t>
            </a:r>
          </a:p>
          <a:p>
            <a:r>
              <a:rPr lang="fi-FI" dirty="0"/>
              <a:t>Rikollisuus ja mielenterveys</a:t>
            </a:r>
          </a:p>
          <a:p>
            <a:r>
              <a:rPr lang="fi-FI" dirty="0"/>
              <a:t>Mitä tehdä, jos läheinen sairastuu</a:t>
            </a:r>
          </a:p>
          <a:p>
            <a:r>
              <a:rPr lang="fi-FI" dirty="0"/>
              <a:t> Vanhusten mielenterveys</a:t>
            </a:r>
          </a:p>
          <a:p>
            <a:r>
              <a:rPr lang="fi-FI" dirty="0"/>
              <a:t> päihteiden väärinkäyttö ja mielenterveys</a:t>
            </a:r>
          </a:p>
          <a:p>
            <a:r>
              <a:rPr lang="fi-FI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Integratiivinen psykoterapia</a:t>
            </a:r>
            <a:endParaRPr lang="fi-FI" dirty="0"/>
          </a:p>
          <a:p>
            <a:r>
              <a:rPr lang="fi-FI" dirty="0"/>
              <a:t>itsetunto ja itsetunnon tukeminen </a:t>
            </a:r>
          </a:p>
          <a:p>
            <a:r>
              <a:rPr lang="fi-FI" dirty="0"/>
              <a:t>elintavat ja mielenterveys,</a:t>
            </a:r>
          </a:p>
          <a:p>
            <a:r>
              <a:rPr lang="fi-FI" dirty="0"/>
              <a:t> Lasten ja nuorten mielenterveyden ongelmat</a:t>
            </a:r>
          </a:p>
          <a:p>
            <a:r>
              <a:rPr lang="fi-FI" dirty="0"/>
              <a:t> (itsemurha)</a:t>
            </a:r>
          </a:p>
          <a:p>
            <a:r>
              <a:rPr lang="fi-FI" dirty="0"/>
              <a:t>taideterapia, musiikkiterapia ja muita luovia terapiamuotoja</a:t>
            </a:r>
          </a:p>
          <a:p>
            <a:r>
              <a:rPr lang="fi-FI" dirty="0" err="1"/>
              <a:t>Mindfullnes</a:t>
            </a:r>
            <a:r>
              <a:rPr lang="fi-FI" dirty="0"/>
              <a:t> ja </a:t>
            </a:r>
            <a:r>
              <a:rPr lang="fi-FI" dirty="0" err="1"/>
              <a:t>toiminytaterapia</a:t>
            </a:r>
            <a:endParaRPr lang="fi-FI" dirty="0"/>
          </a:p>
          <a:p>
            <a:r>
              <a:rPr lang="fi-FI" dirty="0"/>
              <a:t>Kiusaamisen vaikutuksia</a:t>
            </a:r>
          </a:p>
          <a:p>
            <a:r>
              <a:rPr lang="fi-FI" dirty="0"/>
              <a:t>Muita häiriöitä esittely: Kleptomania, </a:t>
            </a:r>
            <a:r>
              <a:rPr lang="fi-FI" dirty="0" err="1"/>
              <a:t>Stendhalin</a:t>
            </a:r>
            <a:r>
              <a:rPr lang="fi-FI" dirty="0"/>
              <a:t> </a:t>
            </a:r>
            <a:r>
              <a:rPr lang="fi-FI" dirty="0" err="1"/>
              <a:t>syndrooma,Tukholma</a:t>
            </a:r>
            <a:r>
              <a:rPr lang="fi-FI" dirty="0"/>
              <a:t> syndrooma, hypokondria ja vainoharhaisuus, </a:t>
            </a:r>
            <a:r>
              <a:rPr lang="fi-FI" dirty="0" err="1"/>
              <a:t>rapunzelin</a:t>
            </a:r>
            <a:r>
              <a:rPr lang="fi-FI" dirty="0"/>
              <a:t> oireyhtymä, </a:t>
            </a:r>
            <a:r>
              <a:rPr lang="fi-FI" dirty="0" err="1"/>
              <a:t>pariisin</a:t>
            </a:r>
            <a:r>
              <a:rPr lang="fi-FI" dirty="0"/>
              <a:t> syndrooma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66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tehdään?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7072" y="1857080"/>
            <a:ext cx="11698664" cy="58540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i-FI" sz="3200" dirty="0"/>
              <a:t>Opettaja alustaa kurssin, mutta muuten esitetään ryhmätöitä ja keskustellaan.</a:t>
            </a:r>
          </a:p>
          <a:p>
            <a:r>
              <a:rPr lang="fi-FI" sz="3200" dirty="0"/>
              <a:t>Tavoitteena on syventää mielenterveyteen liittyvää tietoa ja oppia ymmärtämään erilaisuutta ympäristössä</a:t>
            </a:r>
          </a:p>
          <a:p>
            <a:r>
              <a:rPr lang="fi-FI" sz="3200" dirty="0"/>
              <a:t>Tutustuminen johonkin mielenterveyteen liittyvään laitokseen </a:t>
            </a:r>
          </a:p>
          <a:p>
            <a:r>
              <a:rPr lang="fi-FI" sz="3200" dirty="0"/>
              <a:t>Video (kaunismieli)</a:t>
            </a:r>
          </a:p>
          <a:p>
            <a:r>
              <a:rPr lang="fi-FI" sz="3200" dirty="0"/>
              <a:t>vierailijat</a:t>
            </a:r>
          </a:p>
          <a:p>
            <a:r>
              <a:rPr lang="fi-FI" sz="3200" dirty="0"/>
              <a:t>Suoritusmerkintä (tuntiaktiivisuus ja esitelmät)</a:t>
            </a:r>
          </a:p>
        </p:txBody>
      </p:sp>
    </p:spTree>
    <p:extLst>
      <p:ext uri="{BB962C8B-B14F-4D97-AF65-F5344CB8AC3E}">
        <p14:creationId xmlns:p14="http://schemas.microsoft.com/office/powerpoint/2010/main" val="423996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Kurssisuoritus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Ryhmätyöt ja tuntiaktiivisuus arvioidaan itsearviointina max20. Kurssi arvioidaan suoritusmerkinnällä S. Tuntityöskentelystä täytyy saada 12p, jotta merkintä voidaan antaa.</a:t>
            </a:r>
          </a:p>
        </p:txBody>
      </p:sp>
    </p:spTree>
    <p:extLst>
      <p:ext uri="{BB962C8B-B14F-4D97-AF65-F5344CB8AC3E}">
        <p14:creationId xmlns:p14="http://schemas.microsoft.com/office/powerpoint/2010/main" val="296262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 MLL</a:t>
            </a:r>
          </a:p>
          <a:p>
            <a:r>
              <a:rPr lang="fi-FI" dirty="0"/>
              <a:t> mobile Kaisu </a:t>
            </a:r>
            <a:r>
              <a:rPr lang="fi-FI" dirty="0" err="1"/>
              <a:t>Sepänen</a:t>
            </a:r>
            <a:r>
              <a:rPr lang="fi-FI" dirty="0"/>
              <a:t> 1.10 Kuraattori vierailee</a:t>
            </a:r>
          </a:p>
          <a:p>
            <a:r>
              <a:rPr lang="fi-FI" dirty="0"/>
              <a:t>Vierailija mobilesta (</a:t>
            </a:r>
            <a:r>
              <a:rPr lang="fi-FI" dirty="0" err="1"/>
              <a:t>kaisu</a:t>
            </a:r>
            <a:r>
              <a:rPr lang="fi-FI" dirty="0"/>
              <a:t> Seppänen)</a:t>
            </a:r>
          </a:p>
          <a:p>
            <a:r>
              <a:rPr lang="fi-FI" dirty="0"/>
              <a:t>Putkonen Marja Riitta Psykiatrinen sairaanhoitaja</a:t>
            </a:r>
          </a:p>
          <a:p>
            <a:r>
              <a:rPr lang="fi-FI" dirty="0"/>
              <a:t>vierailija </a:t>
            </a:r>
            <a:r>
              <a:rPr lang="fi-FI" dirty="0" err="1"/>
              <a:t>Mll</a:t>
            </a:r>
            <a:r>
              <a:rPr lang="fi-FI" dirty="0"/>
              <a:t> Karoliina </a:t>
            </a:r>
            <a:r>
              <a:rPr lang="fi-FI" dirty="0" err="1"/>
              <a:t>Vallinpuro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Valteri</a:t>
            </a:r>
            <a:r>
              <a:rPr lang="fi-FI" dirty="0"/>
              <a:t>? </a:t>
            </a:r>
            <a:r>
              <a:rPr lang="fi-FI" dirty="0" err="1"/>
              <a:t>Hippo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481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ryhmäytymisharjoitukset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Tehdään aakkoset omalla keholla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9D0A0FE-4070-4352-AC4F-4C7A49C3A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3146667"/>
            <a:ext cx="4752966" cy="31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Jatka tarinaa piirissä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Aloita tarina yhdellä sanalla, seuraava jatkaa seuraavalla sanalla, jonka täytyy alkaa samalla kirjaimella kuin edellinen sana. Koira-kakki-kalliolla</a:t>
            </a:r>
          </a:p>
        </p:txBody>
      </p:sp>
    </p:spTree>
    <p:extLst>
      <p:ext uri="{BB962C8B-B14F-4D97-AF65-F5344CB8AC3E}">
        <p14:creationId xmlns:p14="http://schemas.microsoft.com/office/powerpoint/2010/main" val="423030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Kerro ryhmässä kolme asiaa sinusta, joita yksi ei pidä paikkansa. Muut arvaavat mikä oli epätosi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123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0528F1-B348-40E7-B823-644E180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toteutus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648DCC-AA1C-4092-8342-433B9B12C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Kurssilla teemme kaksi ryhmätyötä</a:t>
            </a:r>
          </a:p>
          <a:p>
            <a:r>
              <a:rPr lang="fi-FI" dirty="0"/>
              <a:t>A) Työ jossa tutustutaan yhteen mielenterveyden häiriöön tai hoitomuotoon</a:t>
            </a:r>
          </a:p>
          <a:p>
            <a:r>
              <a:rPr lang="fi-FI" dirty="0"/>
              <a:t>B) Työ, jossa tutustutaan eri mielenterveyden hoitomuotoihin tai ilmiöön jotka liittyvät mielenterveyteen (esim. rikollisuus tai onnellisuus)</a:t>
            </a:r>
          </a:p>
          <a:p>
            <a:endParaRPr lang="fi-FI" dirty="0"/>
          </a:p>
          <a:p>
            <a:r>
              <a:rPr lang="fi-FI" dirty="0"/>
              <a:t>Toivottavasti jokin vierailu ja vierailija saadaan </a:t>
            </a:r>
            <a:r>
              <a:rPr lang="fi-FI" dirty="0" err="1"/>
              <a:t>toteuttettua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674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272</TotalTime>
  <Words>640</Words>
  <Application>Microsoft Office PowerPoint</Application>
  <PresentationFormat>Laajakuva</PresentationFormat>
  <Paragraphs>114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Tw Cen MT</vt:lpstr>
      <vt:lpstr>Tw Cen MT Condensed</vt:lpstr>
      <vt:lpstr>Wingdings 3</vt:lpstr>
      <vt:lpstr>Integraali</vt:lpstr>
      <vt:lpstr>PS6</vt:lpstr>
      <vt:lpstr>Kulje luokassa kysy jokin seuraavista satunnaiselta kaverilta</vt:lpstr>
      <vt:lpstr>Mitä tehdään?</vt:lpstr>
      <vt:lpstr>Kurssisuoritus</vt:lpstr>
      <vt:lpstr>PowerPoint-esitys</vt:lpstr>
      <vt:lpstr>ryhmäytymisharjoitukset</vt:lpstr>
      <vt:lpstr>Jatka tarinaa piirissä</vt:lpstr>
      <vt:lpstr>Kerro ryhmässä kolme asiaa sinusta, joita yksi ei pidä paikkansa. Muut arvaavat mikä oli epätosi</vt:lpstr>
      <vt:lpstr>Kurssin toteutus</vt:lpstr>
      <vt:lpstr>PowerPoint-esitys</vt:lpstr>
      <vt:lpstr>Määrittele mitä mielenterveys on?</vt:lpstr>
      <vt:lpstr>Mitä mielenterveys on?</vt:lpstr>
      <vt:lpstr>Mitä mielenterveys on?</vt:lpstr>
      <vt:lpstr>Mielenterveyden synkästä historiasta</vt:lpstr>
      <vt:lpstr>Tehkää omat muistiinpanot/ käsitekartta tai posteri Mielenterveyden jaottelusta</vt:lpstr>
      <vt:lpstr>PowerPoint-esitys</vt:lpstr>
      <vt:lpstr>Resilienssi</vt:lpstr>
      <vt:lpstr>PowerPoint-esitys</vt:lpstr>
      <vt:lpstr>Kaverin kanssa. </vt:lpstr>
      <vt:lpstr>Psykologia 6 kurssin esitelmien aiheet. </vt:lpstr>
      <vt:lpstr>PowerPoint-esitys</vt:lpstr>
    </vt:vector>
  </TitlesOfParts>
  <Company>Laukaan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PS6</dc:title>
  <dc:creator>Kati Hautaniemi</dc:creator>
  <cp:lastModifiedBy>Kati Hautaniemi</cp:lastModifiedBy>
  <cp:revision>32</cp:revision>
  <dcterms:created xsi:type="dcterms:W3CDTF">2015-09-04T08:24:05Z</dcterms:created>
  <dcterms:modified xsi:type="dcterms:W3CDTF">2021-08-09T12:35:49Z</dcterms:modified>
</cp:coreProperties>
</file>