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4"/>
  </p:sldMasterIdLst>
  <p:notesMasterIdLst>
    <p:notesMasterId r:id="rId38"/>
  </p:notesMasterIdLst>
  <p:sldIdLst>
    <p:sldId id="256" r:id="rId5"/>
    <p:sldId id="278" r:id="rId6"/>
    <p:sldId id="257" r:id="rId7"/>
    <p:sldId id="258" r:id="rId8"/>
    <p:sldId id="292" r:id="rId9"/>
    <p:sldId id="281" r:id="rId10"/>
    <p:sldId id="270" r:id="rId11"/>
    <p:sldId id="268" r:id="rId12"/>
    <p:sldId id="269" r:id="rId13"/>
    <p:sldId id="277" r:id="rId14"/>
    <p:sldId id="259" r:id="rId15"/>
    <p:sldId id="293" r:id="rId16"/>
    <p:sldId id="262" r:id="rId17"/>
    <p:sldId id="274" r:id="rId18"/>
    <p:sldId id="276" r:id="rId19"/>
    <p:sldId id="282" r:id="rId20"/>
    <p:sldId id="283" r:id="rId21"/>
    <p:sldId id="284" r:id="rId22"/>
    <p:sldId id="279" r:id="rId23"/>
    <p:sldId id="285" r:id="rId24"/>
    <p:sldId id="286" r:id="rId25"/>
    <p:sldId id="287" r:id="rId26"/>
    <p:sldId id="264" r:id="rId27"/>
    <p:sldId id="275" r:id="rId28"/>
    <p:sldId id="297" r:id="rId29"/>
    <p:sldId id="298" r:id="rId30"/>
    <p:sldId id="299" r:id="rId31"/>
    <p:sldId id="300" r:id="rId32"/>
    <p:sldId id="296" r:id="rId33"/>
    <p:sldId id="271" r:id="rId34"/>
    <p:sldId id="272" r:id="rId35"/>
    <p:sldId id="290" r:id="rId36"/>
    <p:sldId id="291" r:id="rId37"/>
  </p:sldIdLst>
  <p:sldSz cx="9144000" cy="6858000" type="screen4x3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08" autoAdjust="0"/>
    <p:restoredTop sz="94624"/>
  </p:normalViewPr>
  <p:slideViewPr>
    <p:cSldViewPr snapToGrid="0">
      <p:cViewPr varScale="1">
        <p:scale>
          <a:sx n="74" d="100"/>
          <a:sy n="74" d="100"/>
        </p:scale>
        <p:origin x="112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5BCEC0-847D-45B9-A1BB-5110C04444D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EB7E7C6-25C3-4F98-ADCC-837D87FBF1BF}">
      <dgm:prSet custT="1"/>
      <dgm:spPr/>
      <dgm:t>
        <a:bodyPr/>
        <a:lstStyle/>
        <a:p>
          <a:r>
            <a:rPr lang="fi-FI" sz="2000" dirty="0" err="1"/>
            <a:t>Mechanical</a:t>
          </a:r>
          <a:r>
            <a:rPr lang="fi-FI" sz="2000" dirty="0"/>
            <a:t> </a:t>
          </a:r>
          <a:r>
            <a:rPr lang="fi-FI" sz="2000" dirty="0" err="1"/>
            <a:t>clock</a:t>
          </a:r>
          <a:r>
            <a:rPr lang="fi-FI" sz="2000" dirty="0"/>
            <a:t> </a:t>
          </a:r>
          <a:r>
            <a:rPr lang="fi-FI" sz="1600" dirty="0"/>
            <a:t>Mekaaninen kello</a:t>
          </a:r>
          <a:endParaRPr lang="en-US" sz="1600" dirty="0"/>
        </a:p>
      </dgm:t>
    </dgm:pt>
    <dgm:pt modelId="{1A80D469-24B3-417B-BF24-19554629C888}" type="parTrans" cxnId="{E35BB145-813B-4BE2-90FA-FB5FE43E76FD}">
      <dgm:prSet/>
      <dgm:spPr/>
      <dgm:t>
        <a:bodyPr/>
        <a:lstStyle/>
        <a:p>
          <a:endParaRPr lang="en-US"/>
        </a:p>
      </dgm:t>
    </dgm:pt>
    <dgm:pt modelId="{32AE2C5C-7DC5-4FE4-A34F-4229573D7FF7}" type="sibTrans" cxnId="{E35BB145-813B-4BE2-90FA-FB5FE43E76FD}">
      <dgm:prSet/>
      <dgm:spPr/>
      <dgm:t>
        <a:bodyPr/>
        <a:lstStyle/>
        <a:p>
          <a:endParaRPr lang="en-US"/>
        </a:p>
      </dgm:t>
    </dgm:pt>
    <dgm:pt modelId="{ACE8D840-345F-4D5B-A0B8-502EC889F710}">
      <dgm:prSet custT="1"/>
      <dgm:spPr/>
      <dgm:t>
        <a:bodyPr/>
        <a:lstStyle/>
        <a:p>
          <a:r>
            <a:rPr lang="fi-FI" sz="2000" dirty="0" err="1"/>
            <a:t>Water</a:t>
          </a:r>
          <a:r>
            <a:rPr lang="fi-FI" sz="2000" dirty="0"/>
            <a:t> and </a:t>
          </a:r>
          <a:r>
            <a:rPr lang="fi-FI" sz="2000" dirty="0" err="1"/>
            <a:t>windmills</a:t>
          </a:r>
          <a:r>
            <a:rPr lang="fi-FI" sz="1800" dirty="0"/>
            <a:t> </a:t>
          </a:r>
          <a:r>
            <a:rPr lang="fi-FI" sz="1600" dirty="0"/>
            <a:t>Vesi- ja tuulimyllyt</a:t>
          </a:r>
          <a:endParaRPr lang="en-US" sz="1600" dirty="0"/>
        </a:p>
      </dgm:t>
    </dgm:pt>
    <dgm:pt modelId="{A690D56A-F82B-4055-A375-6E564CBA51CF}" type="parTrans" cxnId="{F1421902-D718-467A-B1A3-3F28D2F0E733}">
      <dgm:prSet/>
      <dgm:spPr/>
      <dgm:t>
        <a:bodyPr/>
        <a:lstStyle/>
        <a:p>
          <a:endParaRPr lang="en-US"/>
        </a:p>
      </dgm:t>
    </dgm:pt>
    <dgm:pt modelId="{DD0B8D92-B738-49D9-BA82-C994F61B3495}" type="sibTrans" cxnId="{F1421902-D718-467A-B1A3-3F28D2F0E733}">
      <dgm:prSet/>
      <dgm:spPr/>
      <dgm:t>
        <a:bodyPr/>
        <a:lstStyle/>
        <a:p>
          <a:endParaRPr lang="en-US"/>
        </a:p>
      </dgm:t>
    </dgm:pt>
    <dgm:pt modelId="{01941212-BE18-4916-91D3-524C49AC1E3D}">
      <dgm:prSet custT="1"/>
      <dgm:spPr/>
      <dgm:t>
        <a:bodyPr/>
        <a:lstStyle/>
        <a:p>
          <a:r>
            <a:rPr lang="fi-FI" sz="2000" dirty="0" err="1"/>
            <a:t>Cathedrals</a:t>
          </a:r>
          <a:r>
            <a:rPr lang="fi-FI" sz="1900" dirty="0"/>
            <a:t> </a:t>
          </a:r>
          <a:r>
            <a:rPr lang="fi-FI" sz="1600" dirty="0"/>
            <a:t>katedraalit</a:t>
          </a:r>
          <a:endParaRPr lang="en-US" sz="1600" dirty="0"/>
        </a:p>
      </dgm:t>
    </dgm:pt>
    <dgm:pt modelId="{775903FE-9E4B-491C-9446-BE43FE39DC84}" type="parTrans" cxnId="{C00A1AE4-5663-40CB-AE75-2FB6A4EDC109}">
      <dgm:prSet/>
      <dgm:spPr/>
      <dgm:t>
        <a:bodyPr/>
        <a:lstStyle/>
        <a:p>
          <a:endParaRPr lang="en-US"/>
        </a:p>
      </dgm:t>
    </dgm:pt>
    <dgm:pt modelId="{945FCDDA-5A72-4F20-A7B8-B9EDB3C267DC}" type="sibTrans" cxnId="{C00A1AE4-5663-40CB-AE75-2FB6A4EDC109}">
      <dgm:prSet/>
      <dgm:spPr/>
      <dgm:t>
        <a:bodyPr/>
        <a:lstStyle/>
        <a:p>
          <a:endParaRPr lang="en-US"/>
        </a:p>
      </dgm:t>
    </dgm:pt>
    <dgm:pt modelId="{612D0B4E-17C1-4955-828B-80558B9C6EF9}">
      <dgm:prSet custT="1"/>
      <dgm:spPr/>
      <dgm:t>
        <a:bodyPr/>
        <a:lstStyle/>
        <a:p>
          <a:r>
            <a:rPr lang="fi-FI" sz="2000" dirty="0" err="1"/>
            <a:t>Cannons</a:t>
          </a:r>
          <a:r>
            <a:rPr lang="fi-FI" sz="2000" dirty="0"/>
            <a:t> and </a:t>
          </a:r>
          <a:r>
            <a:rPr lang="fi-FI" sz="2000" dirty="0" err="1"/>
            <a:t>gunpowder</a:t>
          </a:r>
          <a:r>
            <a:rPr lang="fi-FI" sz="2000" dirty="0"/>
            <a:t> </a:t>
          </a:r>
          <a:r>
            <a:rPr lang="fi-FI" sz="1600" dirty="0"/>
            <a:t>Tykit ja ruuti</a:t>
          </a:r>
          <a:endParaRPr lang="en-US" sz="1600" dirty="0"/>
        </a:p>
      </dgm:t>
    </dgm:pt>
    <dgm:pt modelId="{A1D69CD1-9931-47A7-B582-7225A7405A3F}" type="parTrans" cxnId="{47E86B0C-A0AA-40C2-8B28-CF3A2EEDC929}">
      <dgm:prSet/>
      <dgm:spPr/>
      <dgm:t>
        <a:bodyPr/>
        <a:lstStyle/>
        <a:p>
          <a:endParaRPr lang="en-US"/>
        </a:p>
      </dgm:t>
    </dgm:pt>
    <dgm:pt modelId="{A955D77C-3D44-4656-818D-51E37CB5FE5E}" type="sibTrans" cxnId="{47E86B0C-A0AA-40C2-8B28-CF3A2EEDC929}">
      <dgm:prSet/>
      <dgm:spPr/>
      <dgm:t>
        <a:bodyPr/>
        <a:lstStyle/>
        <a:p>
          <a:endParaRPr lang="en-US"/>
        </a:p>
      </dgm:t>
    </dgm:pt>
    <dgm:pt modelId="{8695AD5D-ECCE-488E-A9BA-BDC08C6FE22D}">
      <dgm:prSet custT="1"/>
      <dgm:spPr/>
      <dgm:t>
        <a:bodyPr/>
        <a:lstStyle/>
        <a:p>
          <a:r>
            <a:rPr lang="fi-FI" sz="2000" dirty="0" err="1"/>
            <a:t>Cast</a:t>
          </a:r>
          <a:r>
            <a:rPr lang="fi-FI" sz="2000" dirty="0"/>
            <a:t> </a:t>
          </a:r>
          <a:r>
            <a:rPr lang="fi-FI" sz="2000" dirty="0" err="1"/>
            <a:t>iron</a:t>
          </a:r>
          <a:r>
            <a:rPr lang="fi-FI" sz="2000" dirty="0"/>
            <a:t> </a:t>
          </a:r>
          <a:r>
            <a:rPr lang="fi-FI" sz="2000" dirty="0" err="1"/>
            <a:t>manufacturing</a:t>
          </a:r>
          <a:r>
            <a:rPr lang="fi-FI" sz="2000" dirty="0"/>
            <a:t> </a:t>
          </a:r>
          <a:r>
            <a:rPr lang="fi-FI" sz="1600" dirty="0"/>
            <a:t>Valuraudan valmistus</a:t>
          </a:r>
          <a:endParaRPr lang="en-US" sz="1600" dirty="0"/>
        </a:p>
      </dgm:t>
    </dgm:pt>
    <dgm:pt modelId="{34B3C826-0B80-4FC5-9EE3-9D11E3190F8B}" type="parTrans" cxnId="{E1389D3C-DD9B-4811-8935-0AD2E40C423D}">
      <dgm:prSet/>
      <dgm:spPr/>
      <dgm:t>
        <a:bodyPr/>
        <a:lstStyle/>
        <a:p>
          <a:endParaRPr lang="en-US"/>
        </a:p>
      </dgm:t>
    </dgm:pt>
    <dgm:pt modelId="{3753742E-B92B-4831-9764-ABE8ADC74F26}" type="sibTrans" cxnId="{E1389D3C-DD9B-4811-8935-0AD2E40C423D}">
      <dgm:prSet/>
      <dgm:spPr/>
      <dgm:t>
        <a:bodyPr/>
        <a:lstStyle/>
        <a:p>
          <a:endParaRPr lang="en-US"/>
        </a:p>
      </dgm:t>
    </dgm:pt>
    <dgm:pt modelId="{4FF425E8-FB88-437D-BCA4-623318E3A9AF}" type="pres">
      <dgm:prSet presAssocID="{215BCEC0-847D-45B9-A1BB-5110C04444DE}" presName="root" presStyleCnt="0">
        <dgm:presLayoutVars>
          <dgm:dir/>
          <dgm:resizeHandles val="exact"/>
        </dgm:presLayoutVars>
      </dgm:prSet>
      <dgm:spPr/>
    </dgm:pt>
    <dgm:pt modelId="{99123BB0-1E1C-4E7F-942A-2B40CAB6313C}" type="pres">
      <dgm:prSet presAssocID="{AEB7E7C6-25C3-4F98-ADCC-837D87FBF1BF}" presName="compNode" presStyleCnt="0"/>
      <dgm:spPr/>
    </dgm:pt>
    <dgm:pt modelId="{02373678-B9EA-477C-B58F-A363DC595730}" type="pres">
      <dgm:prSet presAssocID="{AEB7E7C6-25C3-4F98-ADCC-837D87FBF1BF}" presName="bgRect" presStyleLbl="bgShp" presStyleIdx="0" presStyleCnt="5"/>
      <dgm:spPr/>
    </dgm:pt>
    <dgm:pt modelId="{1F96DFB2-4218-4987-910B-9044308B2667}" type="pres">
      <dgm:prSet presAssocID="{AEB7E7C6-25C3-4F98-ADCC-837D87FBF1B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kuntikello"/>
        </a:ext>
      </dgm:extLst>
    </dgm:pt>
    <dgm:pt modelId="{FB76A586-4D69-4230-BD56-0F8881ABC203}" type="pres">
      <dgm:prSet presAssocID="{AEB7E7C6-25C3-4F98-ADCC-837D87FBF1BF}" presName="spaceRect" presStyleCnt="0"/>
      <dgm:spPr/>
    </dgm:pt>
    <dgm:pt modelId="{09EFA1B7-0A4F-458B-81E2-BE31931F73CA}" type="pres">
      <dgm:prSet presAssocID="{AEB7E7C6-25C3-4F98-ADCC-837D87FBF1BF}" presName="parTx" presStyleLbl="revTx" presStyleIdx="0" presStyleCnt="5">
        <dgm:presLayoutVars>
          <dgm:chMax val="0"/>
          <dgm:chPref val="0"/>
        </dgm:presLayoutVars>
      </dgm:prSet>
      <dgm:spPr/>
    </dgm:pt>
    <dgm:pt modelId="{FC22794E-11AF-44BE-8A5E-CC0FFDB90E65}" type="pres">
      <dgm:prSet presAssocID="{32AE2C5C-7DC5-4FE4-A34F-4229573D7FF7}" presName="sibTrans" presStyleCnt="0"/>
      <dgm:spPr/>
    </dgm:pt>
    <dgm:pt modelId="{C021ED75-B43C-468D-B397-1E06693D382D}" type="pres">
      <dgm:prSet presAssocID="{ACE8D840-345F-4D5B-A0B8-502EC889F710}" presName="compNode" presStyleCnt="0"/>
      <dgm:spPr/>
    </dgm:pt>
    <dgm:pt modelId="{1BF6CF3E-4FC4-49FF-B093-3132209E39CE}" type="pres">
      <dgm:prSet presAssocID="{ACE8D840-345F-4D5B-A0B8-502EC889F710}" presName="bgRect" presStyleLbl="bgShp" presStyleIdx="1" presStyleCnt="5"/>
      <dgm:spPr/>
    </dgm:pt>
    <dgm:pt modelId="{63C21605-7DA7-4FE6-B42D-F95A03DDEF77}" type="pres">
      <dgm:prSet presAssocID="{ACE8D840-345F-4D5B-A0B8-502EC889F71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si"/>
        </a:ext>
      </dgm:extLst>
    </dgm:pt>
    <dgm:pt modelId="{7AD6EFAF-BB83-47D5-9B14-392B4F9B38D0}" type="pres">
      <dgm:prSet presAssocID="{ACE8D840-345F-4D5B-A0B8-502EC889F710}" presName="spaceRect" presStyleCnt="0"/>
      <dgm:spPr/>
    </dgm:pt>
    <dgm:pt modelId="{7F9CE186-61EE-4873-BD9D-0A8914CD7BD3}" type="pres">
      <dgm:prSet presAssocID="{ACE8D840-345F-4D5B-A0B8-502EC889F710}" presName="parTx" presStyleLbl="revTx" presStyleIdx="1" presStyleCnt="5">
        <dgm:presLayoutVars>
          <dgm:chMax val="0"/>
          <dgm:chPref val="0"/>
        </dgm:presLayoutVars>
      </dgm:prSet>
      <dgm:spPr/>
    </dgm:pt>
    <dgm:pt modelId="{4A95ECD1-3B05-42D7-B01E-760CD49C489E}" type="pres">
      <dgm:prSet presAssocID="{DD0B8D92-B738-49D9-BA82-C994F61B3495}" presName="sibTrans" presStyleCnt="0"/>
      <dgm:spPr/>
    </dgm:pt>
    <dgm:pt modelId="{44064982-14DE-4A35-9BCF-7DD6DAF233EA}" type="pres">
      <dgm:prSet presAssocID="{01941212-BE18-4916-91D3-524C49AC1E3D}" presName="compNode" presStyleCnt="0"/>
      <dgm:spPr/>
    </dgm:pt>
    <dgm:pt modelId="{67886E23-29D9-4025-A1FD-4AE5C3D4F65C}" type="pres">
      <dgm:prSet presAssocID="{01941212-BE18-4916-91D3-524C49AC1E3D}" presName="bgRect" presStyleLbl="bgShp" presStyleIdx="2" presStyleCnt="5"/>
      <dgm:spPr/>
    </dgm:pt>
    <dgm:pt modelId="{F332418E-549C-4D2A-882F-6D8175886F75}" type="pres">
      <dgm:prSet presAssocID="{01941212-BE18-4916-91D3-524C49AC1E3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äyttäjä"/>
        </a:ext>
      </dgm:extLst>
    </dgm:pt>
    <dgm:pt modelId="{8CFAB8B9-5BC9-4FA7-A197-9A269CC6AB36}" type="pres">
      <dgm:prSet presAssocID="{01941212-BE18-4916-91D3-524C49AC1E3D}" presName="spaceRect" presStyleCnt="0"/>
      <dgm:spPr/>
    </dgm:pt>
    <dgm:pt modelId="{052492E7-9BFF-42CF-A0FA-3A7AAACED6AB}" type="pres">
      <dgm:prSet presAssocID="{01941212-BE18-4916-91D3-524C49AC1E3D}" presName="parTx" presStyleLbl="revTx" presStyleIdx="2" presStyleCnt="5">
        <dgm:presLayoutVars>
          <dgm:chMax val="0"/>
          <dgm:chPref val="0"/>
        </dgm:presLayoutVars>
      </dgm:prSet>
      <dgm:spPr/>
    </dgm:pt>
    <dgm:pt modelId="{F0F24479-C29A-43D4-A139-3D00C98BB789}" type="pres">
      <dgm:prSet presAssocID="{945FCDDA-5A72-4F20-A7B8-B9EDB3C267DC}" presName="sibTrans" presStyleCnt="0"/>
      <dgm:spPr/>
    </dgm:pt>
    <dgm:pt modelId="{5C7928F2-8B91-4A27-8B63-8D08510FEF9B}" type="pres">
      <dgm:prSet presAssocID="{612D0B4E-17C1-4955-828B-80558B9C6EF9}" presName="compNode" presStyleCnt="0"/>
      <dgm:spPr/>
    </dgm:pt>
    <dgm:pt modelId="{D66CB9D1-F95B-45F2-A3AD-E301B433F8EC}" type="pres">
      <dgm:prSet presAssocID="{612D0B4E-17C1-4955-828B-80558B9C6EF9}" presName="bgRect" presStyleLbl="bgShp" presStyleIdx="3" presStyleCnt="5" custLinFactNeighborX="-975" custLinFactNeighborY="-2730"/>
      <dgm:spPr/>
    </dgm:pt>
    <dgm:pt modelId="{E091F8CE-9813-4F77-86EB-8C5B8F5FED76}" type="pres">
      <dgm:prSet presAssocID="{612D0B4E-17C1-4955-828B-80558B9C6EF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li"/>
        </a:ext>
      </dgm:extLst>
    </dgm:pt>
    <dgm:pt modelId="{330AC7E3-0F07-4767-B55E-6C6A94B59019}" type="pres">
      <dgm:prSet presAssocID="{612D0B4E-17C1-4955-828B-80558B9C6EF9}" presName="spaceRect" presStyleCnt="0"/>
      <dgm:spPr/>
    </dgm:pt>
    <dgm:pt modelId="{EFC04B33-0478-4F2D-B1C2-76042A6A5F78}" type="pres">
      <dgm:prSet presAssocID="{612D0B4E-17C1-4955-828B-80558B9C6EF9}" presName="parTx" presStyleLbl="revTx" presStyleIdx="3" presStyleCnt="5">
        <dgm:presLayoutVars>
          <dgm:chMax val="0"/>
          <dgm:chPref val="0"/>
        </dgm:presLayoutVars>
      </dgm:prSet>
      <dgm:spPr/>
    </dgm:pt>
    <dgm:pt modelId="{D691615F-550D-4FCE-9F5B-6C7F32DB617D}" type="pres">
      <dgm:prSet presAssocID="{A955D77C-3D44-4656-818D-51E37CB5FE5E}" presName="sibTrans" presStyleCnt="0"/>
      <dgm:spPr/>
    </dgm:pt>
    <dgm:pt modelId="{CA5C4CA2-9C5F-434A-B954-E34F07EE407C}" type="pres">
      <dgm:prSet presAssocID="{8695AD5D-ECCE-488E-A9BA-BDC08C6FE22D}" presName="compNode" presStyleCnt="0"/>
      <dgm:spPr/>
    </dgm:pt>
    <dgm:pt modelId="{D7EB7704-4B0B-4707-BAF9-74CB8A8DC437}" type="pres">
      <dgm:prSet presAssocID="{8695AD5D-ECCE-488E-A9BA-BDC08C6FE22D}" presName="bgRect" presStyleLbl="bgShp" presStyleIdx="4" presStyleCnt="5"/>
      <dgm:spPr/>
    </dgm:pt>
    <dgm:pt modelId="{0386C82C-37E7-4712-8B1D-A303A34B3824}" type="pres">
      <dgm:prSet presAssocID="{8695AD5D-ECCE-488E-A9BA-BDC08C6FE22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hdas"/>
        </a:ext>
      </dgm:extLst>
    </dgm:pt>
    <dgm:pt modelId="{B4802776-4282-4EC6-865D-D350A7774BA8}" type="pres">
      <dgm:prSet presAssocID="{8695AD5D-ECCE-488E-A9BA-BDC08C6FE22D}" presName="spaceRect" presStyleCnt="0"/>
      <dgm:spPr/>
    </dgm:pt>
    <dgm:pt modelId="{C60FEF29-116B-4E36-9C2C-57758A8C297C}" type="pres">
      <dgm:prSet presAssocID="{8695AD5D-ECCE-488E-A9BA-BDC08C6FE22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1421902-D718-467A-B1A3-3F28D2F0E733}" srcId="{215BCEC0-847D-45B9-A1BB-5110C04444DE}" destId="{ACE8D840-345F-4D5B-A0B8-502EC889F710}" srcOrd="1" destOrd="0" parTransId="{A690D56A-F82B-4055-A375-6E564CBA51CF}" sibTransId="{DD0B8D92-B738-49D9-BA82-C994F61B3495}"/>
    <dgm:cxn modelId="{47E86B0C-A0AA-40C2-8B28-CF3A2EEDC929}" srcId="{215BCEC0-847D-45B9-A1BB-5110C04444DE}" destId="{612D0B4E-17C1-4955-828B-80558B9C6EF9}" srcOrd="3" destOrd="0" parTransId="{A1D69CD1-9931-47A7-B582-7225A7405A3F}" sibTransId="{A955D77C-3D44-4656-818D-51E37CB5FE5E}"/>
    <dgm:cxn modelId="{E1389D3C-DD9B-4811-8935-0AD2E40C423D}" srcId="{215BCEC0-847D-45B9-A1BB-5110C04444DE}" destId="{8695AD5D-ECCE-488E-A9BA-BDC08C6FE22D}" srcOrd="4" destOrd="0" parTransId="{34B3C826-0B80-4FC5-9EE3-9D11E3190F8B}" sibTransId="{3753742E-B92B-4831-9764-ABE8ADC74F26}"/>
    <dgm:cxn modelId="{E35BB145-813B-4BE2-90FA-FB5FE43E76FD}" srcId="{215BCEC0-847D-45B9-A1BB-5110C04444DE}" destId="{AEB7E7C6-25C3-4F98-ADCC-837D87FBF1BF}" srcOrd="0" destOrd="0" parTransId="{1A80D469-24B3-417B-BF24-19554629C888}" sibTransId="{32AE2C5C-7DC5-4FE4-A34F-4229573D7FF7}"/>
    <dgm:cxn modelId="{A63B018F-15F1-4EAD-84CE-47FAD5700E6B}" type="presOf" srcId="{8695AD5D-ECCE-488E-A9BA-BDC08C6FE22D}" destId="{C60FEF29-116B-4E36-9C2C-57758A8C297C}" srcOrd="0" destOrd="0" presId="urn:microsoft.com/office/officeart/2018/2/layout/IconVerticalSolidList"/>
    <dgm:cxn modelId="{737107B4-13B8-47BB-90C3-78486DC34483}" type="presOf" srcId="{612D0B4E-17C1-4955-828B-80558B9C6EF9}" destId="{EFC04B33-0478-4F2D-B1C2-76042A6A5F78}" srcOrd="0" destOrd="0" presId="urn:microsoft.com/office/officeart/2018/2/layout/IconVerticalSolidList"/>
    <dgm:cxn modelId="{46AF40BD-B1DC-44E5-95E9-FC83E22A91F5}" type="presOf" srcId="{AEB7E7C6-25C3-4F98-ADCC-837D87FBF1BF}" destId="{09EFA1B7-0A4F-458B-81E2-BE31931F73CA}" srcOrd="0" destOrd="0" presId="urn:microsoft.com/office/officeart/2018/2/layout/IconVerticalSolidList"/>
    <dgm:cxn modelId="{0ED6A6CE-1784-4409-AEAA-64D2B37CF10E}" type="presOf" srcId="{01941212-BE18-4916-91D3-524C49AC1E3D}" destId="{052492E7-9BFF-42CF-A0FA-3A7AAACED6AB}" srcOrd="0" destOrd="0" presId="urn:microsoft.com/office/officeart/2018/2/layout/IconVerticalSolidList"/>
    <dgm:cxn modelId="{9A7FDDD4-1856-45F6-94ED-EA1CD5D1CFAB}" type="presOf" srcId="{215BCEC0-847D-45B9-A1BB-5110C04444DE}" destId="{4FF425E8-FB88-437D-BCA4-623318E3A9AF}" srcOrd="0" destOrd="0" presId="urn:microsoft.com/office/officeart/2018/2/layout/IconVerticalSolidList"/>
    <dgm:cxn modelId="{C00A1AE4-5663-40CB-AE75-2FB6A4EDC109}" srcId="{215BCEC0-847D-45B9-A1BB-5110C04444DE}" destId="{01941212-BE18-4916-91D3-524C49AC1E3D}" srcOrd="2" destOrd="0" parTransId="{775903FE-9E4B-491C-9446-BE43FE39DC84}" sibTransId="{945FCDDA-5A72-4F20-A7B8-B9EDB3C267DC}"/>
    <dgm:cxn modelId="{5E4CE8ED-4038-4043-8657-0980ED899E4C}" type="presOf" srcId="{ACE8D840-345F-4D5B-A0B8-502EC889F710}" destId="{7F9CE186-61EE-4873-BD9D-0A8914CD7BD3}" srcOrd="0" destOrd="0" presId="urn:microsoft.com/office/officeart/2018/2/layout/IconVerticalSolidList"/>
    <dgm:cxn modelId="{5D257B1B-A272-49FB-BA5A-B581FD886F97}" type="presParOf" srcId="{4FF425E8-FB88-437D-BCA4-623318E3A9AF}" destId="{99123BB0-1E1C-4E7F-942A-2B40CAB6313C}" srcOrd="0" destOrd="0" presId="urn:microsoft.com/office/officeart/2018/2/layout/IconVerticalSolidList"/>
    <dgm:cxn modelId="{E9DD92B6-436B-4E58-BD25-AFD9F01DCF5D}" type="presParOf" srcId="{99123BB0-1E1C-4E7F-942A-2B40CAB6313C}" destId="{02373678-B9EA-477C-B58F-A363DC595730}" srcOrd="0" destOrd="0" presId="urn:microsoft.com/office/officeart/2018/2/layout/IconVerticalSolidList"/>
    <dgm:cxn modelId="{D7F29EC2-0ED9-47CA-84B2-C1B3786F77AF}" type="presParOf" srcId="{99123BB0-1E1C-4E7F-942A-2B40CAB6313C}" destId="{1F96DFB2-4218-4987-910B-9044308B2667}" srcOrd="1" destOrd="0" presId="urn:microsoft.com/office/officeart/2018/2/layout/IconVerticalSolidList"/>
    <dgm:cxn modelId="{8B16E0DC-942C-4811-8E19-925E213FF5F8}" type="presParOf" srcId="{99123BB0-1E1C-4E7F-942A-2B40CAB6313C}" destId="{FB76A586-4D69-4230-BD56-0F8881ABC203}" srcOrd="2" destOrd="0" presId="urn:microsoft.com/office/officeart/2018/2/layout/IconVerticalSolidList"/>
    <dgm:cxn modelId="{2DDB6589-6A8D-4B7E-8497-C7ABF2978023}" type="presParOf" srcId="{99123BB0-1E1C-4E7F-942A-2B40CAB6313C}" destId="{09EFA1B7-0A4F-458B-81E2-BE31931F73CA}" srcOrd="3" destOrd="0" presId="urn:microsoft.com/office/officeart/2018/2/layout/IconVerticalSolidList"/>
    <dgm:cxn modelId="{56659B55-5780-46E3-8B38-5617D6279108}" type="presParOf" srcId="{4FF425E8-FB88-437D-BCA4-623318E3A9AF}" destId="{FC22794E-11AF-44BE-8A5E-CC0FFDB90E65}" srcOrd="1" destOrd="0" presId="urn:microsoft.com/office/officeart/2018/2/layout/IconVerticalSolidList"/>
    <dgm:cxn modelId="{CA9504BA-D890-4F9D-9E25-CF006DF9D210}" type="presParOf" srcId="{4FF425E8-FB88-437D-BCA4-623318E3A9AF}" destId="{C021ED75-B43C-468D-B397-1E06693D382D}" srcOrd="2" destOrd="0" presId="urn:microsoft.com/office/officeart/2018/2/layout/IconVerticalSolidList"/>
    <dgm:cxn modelId="{841A2CD7-A548-43EF-9B93-96436D1F7FA7}" type="presParOf" srcId="{C021ED75-B43C-468D-B397-1E06693D382D}" destId="{1BF6CF3E-4FC4-49FF-B093-3132209E39CE}" srcOrd="0" destOrd="0" presId="urn:microsoft.com/office/officeart/2018/2/layout/IconVerticalSolidList"/>
    <dgm:cxn modelId="{05F16E37-A800-44D6-A589-30CED38A0DF2}" type="presParOf" srcId="{C021ED75-B43C-468D-B397-1E06693D382D}" destId="{63C21605-7DA7-4FE6-B42D-F95A03DDEF77}" srcOrd="1" destOrd="0" presId="urn:microsoft.com/office/officeart/2018/2/layout/IconVerticalSolidList"/>
    <dgm:cxn modelId="{AE0D002E-A22C-4352-A132-6CA83ABD65D7}" type="presParOf" srcId="{C021ED75-B43C-468D-B397-1E06693D382D}" destId="{7AD6EFAF-BB83-47D5-9B14-392B4F9B38D0}" srcOrd="2" destOrd="0" presId="urn:microsoft.com/office/officeart/2018/2/layout/IconVerticalSolidList"/>
    <dgm:cxn modelId="{649139AA-188B-4685-BB06-A7790CB72C0C}" type="presParOf" srcId="{C021ED75-B43C-468D-B397-1E06693D382D}" destId="{7F9CE186-61EE-4873-BD9D-0A8914CD7BD3}" srcOrd="3" destOrd="0" presId="urn:microsoft.com/office/officeart/2018/2/layout/IconVerticalSolidList"/>
    <dgm:cxn modelId="{FFEA2C34-E5B7-4BB6-9146-0654AC76633A}" type="presParOf" srcId="{4FF425E8-FB88-437D-BCA4-623318E3A9AF}" destId="{4A95ECD1-3B05-42D7-B01E-760CD49C489E}" srcOrd="3" destOrd="0" presId="urn:microsoft.com/office/officeart/2018/2/layout/IconVerticalSolidList"/>
    <dgm:cxn modelId="{7EBAAEDA-21FE-4158-B08C-C69B30F86FDE}" type="presParOf" srcId="{4FF425E8-FB88-437D-BCA4-623318E3A9AF}" destId="{44064982-14DE-4A35-9BCF-7DD6DAF233EA}" srcOrd="4" destOrd="0" presId="urn:microsoft.com/office/officeart/2018/2/layout/IconVerticalSolidList"/>
    <dgm:cxn modelId="{4833DAC5-424C-41E7-B6FE-8D22561FF92E}" type="presParOf" srcId="{44064982-14DE-4A35-9BCF-7DD6DAF233EA}" destId="{67886E23-29D9-4025-A1FD-4AE5C3D4F65C}" srcOrd="0" destOrd="0" presId="urn:microsoft.com/office/officeart/2018/2/layout/IconVerticalSolidList"/>
    <dgm:cxn modelId="{9F1A7F08-36E2-4353-B033-184428CCF224}" type="presParOf" srcId="{44064982-14DE-4A35-9BCF-7DD6DAF233EA}" destId="{F332418E-549C-4D2A-882F-6D8175886F75}" srcOrd="1" destOrd="0" presId="urn:microsoft.com/office/officeart/2018/2/layout/IconVerticalSolidList"/>
    <dgm:cxn modelId="{406D05B6-89B5-4C68-AA53-5C053CE08A4D}" type="presParOf" srcId="{44064982-14DE-4A35-9BCF-7DD6DAF233EA}" destId="{8CFAB8B9-5BC9-4FA7-A197-9A269CC6AB36}" srcOrd="2" destOrd="0" presId="urn:microsoft.com/office/officeart/2018/2/layout/IconVerticalSolidList"/>
    <dgm:cxn modelId="{1291D8D0-ADE5-4522-9C3E-9185A628D196}" type="presParOf" srcId="{44064982-14DE-4A35-9BCF-7DD6DAF233EA}" destId="{052492E7-9BFF-42CF-A0FA-3A7AAACED6AB}" srcOrd="3" destOrd="0" presId="urn:microsoft.com/office/officeart/2018/2/layout/IconVerticalSolidList"/>
    <dgm:cxn modelId="{83BA82B1-7F5F-439E-B68D-CA893F68F77E}" type="presParOf" srcId="{4FF425E8-FB88-437D-BCA4-623318E3A9AF}" destId="{F0F24479-C29A-43D4-A139-3D00C98BB789}" srcOrd="5" destOrd="0" presId="urn:microsoft.com/office/officeart/2018/2/layout/IconVerticalSolidList"/>
    <dgm:cxn modelId="{FB146DE2-8DA2-42E4-9CD1-F3A19A4A51C0}" type="presParOf" srcId="{4FF425E8-FB88-437D-BCA4-623318E3A9AF}" destId="{5C7928F2-8B91-4A27-8B63-8D08510FEF9B}" srcOrd="6" destOrd="0" presId="urn:microsoft.com/office/officeart/2018/2/layout/IconVerticalSolidList"/>
    <dgm:cxn modelId="{5A4AD8AD-D01F-449A-B450-C8CCD57B80BF}" type="presParOf" srcId="{5C7928F2-8B91-4A27-8B63-8D08510FEF9B}" destId="{D66CB9D1-F95B-45F2-A3AD-E301B433F8EC}" srcOrd="0" destOrd="0" presId="urn:microsoft.com/office/officeart/2018/2/layout/IconVerticalSolidList"/>
    <dgm:cxn modelId="{0C4FADBC-EF8D-4EEB-A2E1-A07C2F8BFD32}" type="presParOf" srcId="{5C7928F2-8B91-4A27-8B63-8D08510FEF9B}" destId="{E091F8CE-9813-4F77-86EB-8C5B8F5FED76}" srcOrd="1" destOrd="0" presId="urn:microsoft.com/office/officeart/2018/2/layout/IconVerticalSolidList"/>
    <dgm:cxn modelId="{FED82AC9-CF30-4C19-B11D-B09A80CA8D09}" type="presParOf" srcId="{5C7928F2-8B91-4A27-8B63-8D08510FEF9B}" destId="{330AC7E3-0F07-4767-B55E-6C6A94B59019}" srcOrd="2" destOrd="0" presId="urn:microsoft.com/office/officeart/2018/2/layout/IconVerticalSolidList"/>
    <dgm:cxn modelId="{6BFB2AC0-DC6C-4210-8DEC-3B646992C8B2}" type="presParOf" srcId="{5C7928F2-8B91-4A27-8B63-8D08510FEF9B}" destId="{EFC04B33-0478-4F2D-B1C2-76042A6A5F78}" srcOrd="3" destOrd="0" presId="urn:microsoft.com/office/officeart/2018/2/layout/IconVerticalSolidList"/>
    <dgm:cxn modelId="{5C7A04B0-B49E-4460-A16C-CCC4D0DD5E59}" type="presParOf" srcId="{4FF425E8-FB88-437D-BCA4-623318E3A9AF}" destId="{D691615F-550D-4FCE-9F5B-6C7F32DB617D}" srcOrd="7" destOrd="0" presId="urn:microsoft.com/office/officeart/2018/2/layout/IconVerticalSolidList"/>
    <dgm:cxn modelId="{4B44E121-8545-4E6B-B5D0-D3545915469B}" type="presParOf" srcId="{4FF425E8-FB88-437D-BCA4-623318E3A9AF}" destId="{CA5C4CA2-9C5F-434A-B954-E34F07EE407C}" srcOrd="8" destOrd="0" presId="urn:microsoft.com/office/officeart/2018/2/layout/IconVerticalSolidList"/>
    <dgm:cxn modelId="{1DBE74D8-3A53-420B-B587-9A8E966D3BC4}" type="presParOf" srcId="{CA5C4CA2-9C5F-434A-B954-E34F07EE407C}" destId="{D7EB7704-4B0B-4707-BAF9-74CB8A8DC437}" srcOrd="0" destOrd="0" presId="urn:microsoft.com/office/officeart/2018/2/layout/IconVerticalSolidList"/>
    <dgm:cxn modelId="{43AE639A-C7C3-4352-BD82-BCB8D23A952F}" type="presParOf" srcId="{CA5C4CA2-9C5F-434A-B954-E34F07EE407C}" destId="{0386C82C-37E7-4712-8B1D-A303A34B3824}" srcOrd="1" destOrd="0" presId="urn:microsoft.com/office/officeart/2018/2/layout/IconVerticalSolidList"/>
    <dgm:cxn modelId="{42159819-7B55-485E-BE5A-06A40A3F80C2}" type="presParOf" srcId="{CA5C4CA2-9C5F-434A-B954-E34F07EE407C}" destId="{B4802776-4282-4EC6-865D-D350A7774BA8}" srcOrd="2" destOrd="0" presId="urn:microsoft.com/office/officeart/2018/2/layout/IconVerticalSolidList"/>
    <dgm:cxn modelId="{9C5B3ECA-6B35-4136-9921-3FDA60D88F58}" type="presParOf" srcId="{CA5C4CA2-9C5F-434A-B954-E34F07EE407C}" destId="{C60FEF29-116B-4E36-9C2C-57758A8C297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73678-B9EA-477C-B58F-A363DC595730}">
      <dsp:nvSpPr>
        <dsp:cNvPr id="0" name=""/>
        <dsp:cNvSpPr/>
      </dsp:nvSpPr>
      <dsp:spPr>
        <a:xfrm>
          <a:off x="0" y="4450"/>
          <a:ext cx="4588002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96DFB2-4218-4987-910B-9044308B2667}">
      <dsp:nvSpPr>
        <dsp:cNvPr id="0" name=""/>
        <dsp:cNvSpPr/>
      </dsp:nvSpPr>
      <dsp:spPr>
        <a:xfrm>
          <a:off x="286760" y="217743"/>
          <a:ext cx="521382" cy="52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FA1B7-0A4F-458B-81E2-BE31931F73CA}">
      <dsp:nvSpPr>
        <dsp:cNvPr id="0" name=""/>
        <dsp:cNvSpPr/>
      </dsp:nvSpPr>
      <dsp:spPr>
        <a:xfrm>
          <a:off x="1094903" y="4450"/>
          <a:ext cx="3493098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 err="1"/>
            <a:t>Mechanical</a:t>
          </a:r>
          <a:r>
            <a:rPr lang="fi-FI" sz="2000" kern="1200" dirty="0"/>
            <a:t> </a:t>
          </a:r>
          <a:r>
            <a:rPr lang="fi-FI" sz="2000" kern="1200" dirty="0" err="1"/>
            <a:t>clock</a:t>
          </a:r>
          <a:r>
            <a:rPr lang="fi-FI" sz="2000" kern="1200" dirty="0"/>
            <a:t> </a:t>
          </a:r>
          <a:r>
            <a:rPr lang="fi-FI" sz="1600" kern="1200" dirty="0"/>
            <a:t>Mekaaninen kello</a:t>
          </a:r>
          <a:endParaRPr lang="en-US" sz="1600" kern="1200" dirty="0"/>
        </a:p>
      </dsp:txBody>
      <dsp:txXfrm>
        <a:off x="1094903" y="4450"/>
        <a:ext cx="3493098" cy="947968"/>
      </dsp:txXfrm>
    </dsp:sp>
    <dsp:sp modelId="{1BF6CF3E-4FC4-49FF-B093-3132209E39CE}">
      <dsp:nvSpPr>
        <dsp:cNvPr id="0" name=""/>
        <dsp:cNvSpPr/>
      </dsp:nvSpPr>
      <dsp:spPr>
        <a:xfrm>
          <a:off x="0" y="1189411"/>
          <a:ext cx="4588002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21605-7DA7-4FE6-B42D-F95A03DDEF77}">
      <dsp:nvSpPr>
        <dsp:cNvPr id="0" name=""/>
        <dsp:cNvSpPr/>
      </dsp:nvSpPr>
      <dsp:spPr>
        <a:xfrm>
          <a:off x="286760" y="1402704"/>
          <a:ext cx="521382" cy="52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CE186-61EE-4873-BD9D-0A8914CD7BD3}">
      <dsp:nvSpPr>
        <dsp:cNvPr id="0" name=""/>
        <dsp:cNvSpPr/>
      </dsp:nvSpPr>
      <dsp:spPr>
        <a:xfrm>
          <a:off x="1094903" y="1189411"/>
          <a:ext cx="3493098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 err="1"/>
            <a:t>Water</a:t>
          </a:r>
          <a:r>
            <a:rPr lang="fi-FI" sz="2000" kern="1200" dirty="0"/>
            <a:t> and </a:t>
          </a:r>
          <a:r>
            <a:rPr lang="fi-FI" sz="2000" kern="1200" dirty="0" err="1"/>
            <a:t>windmills</a:t>
          </a:r>
          <a:r>
            <a:rPr lang="fi-FI" sz="1800" kern="1200" dirty="0"/>
            <a:t> </a:t>
          </a:r>
          <a:r>
            <a:rPr lang="fi-FI" sz="1600" kern="1200" dirty="0"/>
            <a:t>Vesi- ja tuulimyllyt</a:t>
          </a:r>
          <a:endParaRPr lang="en-US" sz="1600" kern="1200" dirty="0"/>
        </a:p>
      </dsp:txBody>
      <dsp:txXfrm>
        <a:off x="1094903" y="1189411"/>
        <a:ext cx="3493098" cy="947968"/>
      </dsp:txXfrm>
    </dsp:sp>
    <dsp:sp modelId="{67886E23-29D9-4025-A1FD-4AE5C3D4F65C}">
      <dsp:nvSpPr>
        <dsp:cNvPr id="0" name=""/>
        <dsp:cNvSpPr/>
      </dsp:nvSpPr>
      <dsp:spPr>
        <a:xfrm>
          <a:off x="0" y="2374371"/>
          <a:ext cx="4588002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2418E-549C-4D2A-882F-6D8175886F75}">
      <dsp:nvSpPr>
        <dsp:cNvPr id="0" name=""/>
        <dsp:cNvSpPr/>
      </dsp:nvSpPr>
      <dsp:spPr>
        <a:xfrm>
          <a:off x="286760" y="2587664"/>
          <a:ext cx="521382" cy="521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492E7-9BFF-42CF-A0FA-3A7AAACED6AB}">
      <dsp:nvSpPr>
        <dsp:cNvPr id="0" name=""/>
        <dsp:cNvSpPr/>
      </dsp:nvSpPr>
      <dsp:spPr>
        <a:xfrm>
          <a:off x="1094903" y="2374371"/>
          <a:ext cx="3493098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 err="1"/>
            <a:t>Cathedrals</a:t>
          </a:r>
          <a:r>
            <a:rPr lang="fi-FI" sz="1900" kern="1200" dirty="0"/>
            <a:t> </a:t>
          </a:r>
          <a:r>
            <a:rPr lang="fi-FI" sz="1600" kern="1200" dirty="0"/>
            <a:t>katedraalit</a:t>
          </a:r>
          <a:endParaRPr lang="en-US" sz="1600" kern="1200" dirty="0"/>
        </a:p>
      </dsp:txBody>
      <dsp:txXfrm>
        <a:off x="1094903" y="2374371"/>
        <a:ext cx="3493098" cy="947968"/>
      </dsp:txXfrm>
    </dsp:sp>
    <dsp:sp modelId="{D66CB9D1-F95B-45F2-A3AD-E301B433F8EC}">
      <dsp:nvSpPr>
        <dsp:cNvPr id="0" name=""/>
        <dsp:cNvSpPr/>
      </dsp:nvSpPr>
      <dsp:spPr>
        <a:xfrm>
          <a:off x="0" y="3533452"/>
          <a:ext cx="4588002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1F8CE-9813-4F77-86EB-8C5B8F5FED76}">
      <dsp:nvSpPr>
        <dsp:cNvPr id="0" name=""/>
        <dsp:cNvSpPr/>
      </dsp:nvSpPr>
      <dsp:spPr>
        <a:xfrm>
          <a:off x="286760" y="3772625"/>
          <a:ext cx="521382" cy="5213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C04B33-0478-4F2D-B1C2-76042A6A5F78}">
      <dsp:nvSpPr>
        <dsp:cNvPr id="0" name=""/>
        <dsp:cNvSpPr/>
      </dsp:nvSpPr>
      <dsp:spPr>
        <a:xfrm>
          <a:off x="1094903" y="3559332"/>
          <a:ext cx="3493098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 err="1"/>
            <a:t>Cannons</a:t>
          </a:r>
          <a:r>
            <a:rPr lang="fi-FI" sz="2000" kern="1200" dirty="0"/>
            <a:t> and </a:t>
          </a:r>
          <a:r>
            <a:rPr lang="fi-FI" sz="2000" kern="1200" dirty="0" err="1"/>
            <a:t>gunpowder</a:t>
          </a:r>
          <a:r>
            <a:rPr lang="fi-FI" sz="2000" kern="1200" dirty="0"/>
            <a:t> </a:t>
          </a:r>
          <a:r>
            <a:rPr lang="fi-FI" sz="1600" kern="1200" dirty="0"/>
            <a:t>Tykit ja ruuti</a:t>
          </a:r>
          <a:endParaRPr lang="en-US" sz="1600" kern="1200" dirty="0"/>
        </a:p>
      </dsp:txBody>
      <dsp:txXfrm>
        <a:off x="1094903" y="3559332"/>
        <a:ext cx="3493098" cy="947968"/>
      </dsp:txXfrm>
    </dsp:sp>
    <dsp:sp modelId="{D7EB7704-4B0B-4707-BAF9-74CB8A8DC437}">
      <dsp:nvSpPr>
        <dsp:cNvPr id="0" name=""/>
        <dsp:cNvSpPr/>
      </dsp:nvSpPr>
      <dsp:spPr>
        <a:xfrm>
          <a:off x="0" y="4744292"/>
          <a:ext cx="4588002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6C82C-37E7-4712-8B1D-A303A34B3824}">
      <dsp:nvSpPr>
        <dsp:cNvPr id="0" name=""/>
        <dsp:cNvSpPr/>
      </dsp:nvSpPr>
      <dsp:spPr>
        <a:xfrm>
          <a:off x="286760" y="4957585"/>
          <a:ext cx="521382" cy="5213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FEF29-116B-4E36-9C2C-57758A8C297C}">
      <dsp:nvSpPr>
        <dsp:cNvPr id="0" name=""/>
        <dsp:cNvSpPr/>
      </dsp:nvSpPr>
      <dsp:spPr>
        <a:xfrm>
          <a:off x="1094903" y="4744292"/>
          <a:ext cx="3493098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 err="1"/>
            <a:t>Cast</a:t>
          </a:r>
          <a:r>
            <a:rPr lang="fi-FI" sz="2000" kern="1200" dirty="0"/>
            <a:t> </a:t>
          </a:r>
          <a:r>
            <a:rPr lang="fi-FI" sz="2000" kern="1200" dirty="0" err="1"/>
            <a:t>iron</a:t>
          </a:r>
          <a:r>
            <a:rPr lang="fi-FI" sz="2000" kern="1200" dirty="0"/>
            <a:t> </a:t>
          </a:r>
          <a:r>
            <a:rPr lang="fi-FI" sz="2000" kern="1200" dirty="0" err="1"/>
            <a:t>manufacturing</a:t>
          </a:r>
          <a:r>
            <a:rPr lang="fi-FI" sz="2000" kern="1200" dirty="0"/>
            <a:t> </a:t>
          </a:r>
          <a:r>
            <a:rPr lang="fi-FI" sz="1600" kern="1200" dirty="0"/>
            <a:t>Valuraudan valmistus</a:t>
          </a:r>
          <a:endParaRPr lang="en-US" sz="1600" kern="1200" dirty="0"/>
        </a:p>
      </dsp:txBody>
      <dsp:txXfrm>
        <a:off x="1094903" y="4744292"/>
        <a:ext cx="3493098" cy="947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45187-0BDF-4FE8-B706-CDBAAEA27EB8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561BD-6045-4E91-B1D3-71AD693677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892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61BD-6045-4E91-B1D3-71AD69367737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111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1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7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0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5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8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8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8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81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802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26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30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5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upload.wikimedia.org/wikipedia/commons/d/de/Konradin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54ABACA-CC9C-4842-8E79-5777A8FE16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59301" y="640081"/>
            <a:ext cx="3604638" cy="3637373"/>
          </a:xfrm>
          <a:noFill/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i-FI" sz="6000" dirty="0" err="1"/>
              <a:t>Middle</a:t>
            </a:r>
            <a:r>
              <a:rPr lang="fi-FI" sz="6000" dirty="0"/>
              <a:t> </a:t>
            </a:r>
            <a:r>
              <a:rPr lang="fi-FI" sz="6000" dirty="0" err="1"/>
              <a:t>Ages</a:t>
            </a:r>
            <a:r>
              <a:rPr lang="fi-FI" sz="6000" dirty="0"/>
              <a:t> </a:t>
            </a:r>
            <a:r>
              <a:rPr lang="fi-FI" sz="6000" dirty="0" err="1"/>
              <a:t>approx</a:t>
            </a:r>
            <a:r>
              <a:rPr lang="fi-FI" sz="6000" dirty="0"/>
              <a:t>. 400-1500</a:t>
            </a:r>
            <a:br>
              <a:rPr lang="fi-FI" sz="6000" dirty="0"/>
            </a:br>
            <a:r>
              <a:rPr lang="fi-FI" sz="2700" dirty="0"/>
              <a:t>Keskiaika n. 400-1500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71B1673-901F-4345-A9D9-9C763F76C89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059301" y="4415883"/>
            <a:ext cx="3604638" cy="1802038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fi-FI" altLang="fi-FI" dirty="0" err="1"/>
              <a:t>chapters</a:t>
            </a:r>
            <a:r>
              <a:rPr lang="fi-FI" altLang="fi-FI" dirty="0"/>
              <a:t> 9-11.</a:t>
            </a:r>
          </a:p>
        </p:txBody>
      </p:sp>
      <p:pic>
        <p:nvPicPr>
          <p:cNvPr id="8196" name="Picture 5" descr="Tiedosto:Konradin.jpg">
            <a:hlinkClick r:id="rId2"/>
            <a:extLst>
              <a:ext uri="{FF2B5EF4-FFF2-40B4-BE49-F238E27FC236}">
                <a16:creationId xmlns:a16="http://schemas.microsoft.com/office/drawing/2014/main" id="{73D575D9-DFC1-4F80-84E9-021EA3AAA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 r="7074"/>
          <a:stretch/>
        </p:blipFill>
        <p:spPr bwMode="auto">
          <a:xfrm>
            <a:off x="20" y="10"/>
            <a:ext cx="457922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71">
            <a:extLst>
              <a:ext uri="{FF2B5EF4-FFF2-40B4-BE49-F238E27FC236}">
                <a16:creationId xmlns:a16="http://schemas.microsoft.com/office/drawing/2014/main" id="{0928A03B-91F6-411C-B9BC-03A4B8A3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300" y="321733"/>
            <a:ext cx="8680116" cy="59702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1" name="Sisällön paikkamerkki 3">
            <a:extLst>
              <a:ext uri="{FF2B5EF4-FFF2-40B4-BE49-F238E27FC236}">
                <a16:creationId xmlns:a16="http://schemas.microsoft.com/office/drawing/2014/main" id="{53391F81-D6A7-4322-AFEF-7D265D294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" b="-2"/>
          <a:stretch/>
        </p:blipFill>
        <p:spPr>
          <a:xfrm>
            <a:off x="253745" y="338328"/>
            <a:ext cx="8661654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2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9F47ABC1-69C8-4025-9882-F3C77D8AA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8029" y="365125"/>
            <a:ext cx="5373370" cy="4542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b="1" kern="1200" dirty="0">
                <a:latin typeface="+mj-lt"/>
                <a:ea typeface="+mj-ea"/>
                <a:cs typeface="+mj-cs"/>
              </a:rPr>
              <a:t>Feudalism (</a:t>
            </a:r>
            <a:r>
              <a:rPr lang="en-US" b="1" dirty="0"/>
              <a:t>chapter</a:t>
            </a:r>
            <a:r>
              <a:rPr lang="en-US" sz="4400" b="1" kern="1200" dirty="0">
                <a:latin typeface="+mj-lt"/>
                <a:ea typeface="+mj-ea"/>
                <a:cs typeface="+mj-cs"/>
              </a:rPr>
              <a:t> 10.)</a:t>
            </a:r>
            <a:endParaRPr lang="en-US" sz="4400" b="1" kern="1200" dirty="0">
              <a:latin typeface="+mj-lt"/>
              <a:cs typeface="Calibri Light"/>
            </a:endParaRPr>
          </a:p>
        </p:txBody>
      </p:sp>
      <p:pic>
        <p:nvPicPr>
          <p:cNvPr id="12292" name="Sisällön paikkamerkki 2">
            <a:extLst>
              <a:ext uri="{FF2B5EF4-FFF2-40B4-BE49-F238E27FC236}">
                <a16:creationId xmlns:a16="http://schemas.microsoft.com/office/drawing/2014/main" id="{39E284A8-43AB-481A-B140-16DCC0B109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" y="2189423"/>
            <a:ext cx="2569467" cy="2478673"/>
          </a:xfrm>
          <a:prstGeom prst="rect">
            <a:avLst/>
          </a:prstGeom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B1429172-25BC-4902-A8FA-C16610A002D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372928" y="1085454"/>
            <a:ext cx="5633527" cy="46866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fi-FI" b="1" dirty="0"/>
              <a:t>Feudal system </a:t>
            </a:r>
            <a:r>
              <a:rPr lang="en-US" altLang="fi-FI" dirty="0"/>
              <a:t>in medieval society</a:t>
            </a:r>
          </a:p>
          <a:p>
            <a:pPr lvl="1"/>
            <a:r>
              <a:rPr lang="en-US" altLang="fi-FI" sz="1200" kern="1200" dirty="0" err="1"/>
              <a:t>Keskiajan</a:t>
            </a:r>
            <a:r>
              <a:rPr lang="en-US" altLang="fi-FI" sz="1200" kern="1200" dirty="0"/>
              <a:t> </a:t>
            </a:r>
            <a:r>
              <a:rPr lang="en-US" altLang="fi-FI" sz="1200" dirty="0" err="1"/>
              <a:t>yhteiskuntamuoto</a:t>
            </a:r>
            <a:r>
              <a:rPr lang="en-US" altLang="fi-FI" sz="1200" kern="1200" dirty="0"/>
              <a:t> </a:t>
            </a:r>
            <a:r>
              <a:rPr lang="en-US" altLang="fi-FI" sz="1200" kern="1200" dirty="0" err="1"/>
              <a:t>oli</a:t>
            </a:r>
            <a:r>
              <a:rPr lang="en-US" altLang="fi-FI" sz="1200" kern="1200" dirty="0"/>
              <a:t> </a:t>
            </a:r>
            <a:r>
              <a:rPr lang="en-US" altLang="fi-FI" sz="1200" b="1" kern="1200" dirty="0" err="1"/>
              <a:t>feodalismi</a:t>
            </a:r>
            <a:r>
              <a:rPr lang="en-US" altLang="fi-FI" sz="1200" kern="1200" dirty="0"/>
              <a:t> </a:t>
            </a:r>
            <a:r>
              <a:rPr lang="en-US" altLang="fi-FI" sz="1200" kern="1200" dirty="0" err="1"/>
              <a:t>eli</a:t>
            </a:r>
            <a:r>
              <a:rPr lang="en-US" altLang="fi-FI" sz="1200" kern="1200" dirty="0"/>
              <a:t> </a:t>
            </a:r>
            <a:r>
              <a:rPr lang="en-US" altLang="fi-FI" sz="1200" i="1" kern="1200" dirty="0" err="1"/>
              <a:t>läänityslaitos</a:t>
            </a:r>
            <a:endParaRPr lang="en-US" altLang="fi-FI" sz="1200" i="1" dirty="0"/>
          </a:p>
          <a:p>
            <a:r>
              <a:rPr lang="en-US" altLang="fi-FI" dirty="0"/>
              <a:t>Transition to a </a:t>
            </a:r>
            <a:r>
              <a:rPr lang="en-US" altLang="fi-FI" b="1" dirty="0"/>
              <a:t>natural economy</a:t>
            </a:r>
            <a:r>
              <a:rPr lang="en-US" altLang="fi-FI" dirty="0"/>
              <a:t> in the background (a. 400-800)</a:t>
            </a:r>
          </a:p>
          <a:p>
            <a:pPr lvl="1"/>
            <a:r>
              <a:rPr lang="en-US" altLang="fi-FI" sz="1200" kern="1200" dirty="0" err="1"/>
              <a:t>taustalla</a:t>
            </a:r>
            <a:r>
              <a:rPr lang="en-US" altLang="fi-FI" sz="1200" kern="1200" dirty="0"/>
              <a:t> </a:t>
            </a:r>
            <a:r>
              <a:rPr lang="en-US" altLang="fi-FI" sz="1200" dirty="0" err="1"/>
              <a:t>siirtyminen</a:t>
            </a:r>
            <a:r>
              <a:rPr lang="en-US" altLang="fi-FI" sz="1200" dirty="0"/>
              <a:t> </a:t>
            </a:r>
            <a:r>
              <a:rPr lang="en-US" altLang="fi-FI" sz="1200" b="1" dirty="0" err="1"/>
              <a:t>luontaistalouteen</a:t>
            </a:r>
            <a:r>
              <a:rPr lang="en-US" altLang="fi-FI" sz="1200" b="1" dirty="0"/>
              <a:t> </a:t>
            </a:r>
            <a:r>
              <a:rPr lang="en-US" altLang="fi-FI" sz="1200" dirty="0"/>
              <a:t> </a:t>
            </a:r>
            <a:endParaRPr lang="en-US" altLang="fi-FI" sz="1200" b="1" kern="1200" dirty="0">
              <a:cs typeface="Calibri"/>
            </a:endParaRPr>
          </a:p>
          <a:p>
            <a:r>
              <a:rPr lang="en-US" altLang="fi-FI" dirty="0"/>
              <a:t>The king granted land to a vassal in exchange for military service (</a:t>
            </a:r>
            <a:r>
              <a:rPr lang="en-US" altLang="fi-FI" b="1" dirty="0"/>
              <a:t>knights</a:t>
            </a:r>
            <a:r>
              <a:rPr lang="en-US" altLang="fi-FI" dirty="0"/>
              <a:t>)</a:t>
            </a:r>
          </a:p>
          <a:p>
            <a:pPr lvl="1"/>
            <a:r>
              <a:rPr lang="en-US" altLang="fi-FI" sz="1200" kern="1200" dirty="0" err="1"/>
              <a:t>Kuningas</a:t>
            </a:r>
            <a:r>
              <a:rPr lang="en-US" altLang="fi-FI" sz="1200" kern="1200" dirty="0"/>
              <a:t> </a:t>
            </a:r>
            <a:r>
              <a:rPr lang="en-US" altLang="fi-FI" sz="1200" kern="1200" dirty="0" err="1"/>
              <a:t>luovutti</a:t>
            </a:r>
            <a:r>
              <a:rPr lang="en-US" altLang="fi-FI" sz="1200" kern="1200" dirty="0"/>
              <a:t> </a:t>
            </a:r>
            <a:r>
              <a:rPr lang="en-US" altLang="fi-FI" sz="1200" kern="1200" dirty="0" err="1"/>
              <a:t>maata</a:t>
            </a:r>
            <a:r>
              <a:rPr lang="en-US" altLang="fi-FI" sz="1200" kern="1200" dirty="0"/>
              <a:t> </a:t>
            </a:r>
            <a:r>
              <a:rPr lang="en-US" altLang="fi-FI" sz="1200" i="1" kern="1200" dirty="0" err="1"/>
              <a:t>vasallille</a:t>
            </a:r>
            <a:r>
              <a:rPr lang="en-US" altLang="fi-FI" sz="1200" i="1" kern="1200" dirty="0"/>
              <a:t> </a:t>
            </a:r>
            <a:r>
              <a:rPr lang="en-US" altLang="fi-FI" sz="1200" kern="1200" dirty="0" err="1"/>
              <a:t>maanpuolustusta</a:t>
            </a:r>
            <a:r>
              <a:rPr lang="en-US" altLang="fi-FI" sz="1200" kern="1200" dirty="0"/>
              <a:t> (</a:t>
            </a:r>
            <a:r>
              <a:rPr lang="en-US" altLang="fi-FI" sz="1200" b="1" kern="1200" dirty="0" err="1"/>
              <a:t>ritarit</a:t>
            </a:r>
            <a:r>
              <a:rPr lang="en-US" altLang="fi-FI" sz="1200" kern="1200" dirty="0"/>
              <a:t>)</a:t>
            </a:r>
            <a:r>
              <a:rPr lang="en-US" altLang="fi-FI" sz="1200" dirty="0"/>
              <a:t> </a:t>
            </a:r>
            <a:r>
              <a:rPr lang="en-US" altLang="fi-FI" sz="1200" dirty="0" err="1"/>
              <a:t>vastaan</a:t>
            </a:r>
            <a:endParaRPr lang="en-US" altLang="fi-FI" sz="1200" dirty="0"/>
          </a:p>
          <a:p>
            <a:r>
              <a:rPr lang="en-US" altLang="fi-FI" dirty="0"/>
              <a:t>The vassal leased land to a </a:t>
            </a:r>
            <a:r>
              <a:rPr lang="en-US" altLang="fi-FI" b="1" dirty="0"/>
              <a:t>sub-vassal</a:t>
            </a:r>
          </a:p>
          <a:p>
            <a:pPr lvl="1"/>
            <a:r>
              <a:rPr lang="en-US" altLang="fi-FI" sz="1200" dirty="0" err="1"/>
              <a:t>Vasallit</a:t>
            </a:r>
            <a:r>
              <a:rPr lang="en-US" altLang="fi-FI" sz="1200" kern="1200" dirty="0"/>
              <a:t> </a:t>
            </a:r>
            <a:r>
              <a:rPr lang="en-US" altLang="fi-FI" sz="1200" dirty="0" err="1"/>
              <a:t>vuokrasivat</a:t>
            </a:r>
            <a:r>
              <a:rPr lang="en-US" altLang="fi-FI" sz="1200" kern="1200" dirty="0"/>
              <a:t> </a:t>
            </a:r>
            <a:r>
              <a:rPr lang="en-US" altLang="fi-FI" sz="1200" kern="1200" dirty="0" err="1"/>
              <a:t>maata</a:t>
            </a:r>
            <a:r>
              <a:rPr lang="en-US" altLang="fi-FI" sz="1200" kern="1200" dirty="0"/>
              <a:t> </a:t>
            </a:r>
            <a:r>
              <a:rPr lang="en-US" altLang="fi-FI" sz="1200" i="1" kern="1200" dirty="0" err="1"/>
              <a:t>alavasalleille</a:t>
            </a:r>
            <a:endParaRPr lang="en-US" altLang="fi-FI" sz="1200" i="1" kern="1200" dirty="0">
              <a:cs typeface="Calibri"/>
            </a:endParaRPr>
          </a:p>
          <a:p>
            <a:r>
              <a:rPr lang="en-US" altLang="fi-FI" dirty="0"/>
              <a:t>Many peasants lived in </a:t>
            </a:r>
            <a:r>
              <a:rPr lang="en-US" altLang="fi-FI" b="1" dirty="0"/>
              <a:t>serfdom</a:t>
            </a:r>
          </a:p>
          <a:p>
            <a:pPr lvl="1"/>
            <a:r>
              <a:rPr lang="en-US" altLang="fi-FI" sz="1200" kern="1200" dirty="0"/>
              <a:t>Monet </a:t>
            </a:r>
            <a:r>
              <a:rPr lang="en-US" altLang="fi-FI" sz="1200" kern="1200" dirty="0" err="1"/>
              <a:t>talonpojat</a:t>
            </a:r>
            <a:r>
              <a:rPr lang="en-US" altLang="fi-FI" sz="1200" kern="1200" dirty="0"/>
              <a:t> </a:t>
            </a:r>
            <a:r>
              <a:rPr lang="en-US" altLang="fi-FI" sz="1200" kern="1200" dirty="0" err="1"/>
              <a:t>elivät</a:t>
            </a:r>
            <a:r>
              <a:rPr lang="en-US" altLang="fi-FI" sz="1200" kern="1200" dirty="0"/>
              <a:t> </a:t>
            </a:r>
            <a:r>
              <a:rPr lang="en-US" altLang="fi-FI" sz="1200" i="1" kern="1200" dirty="0" err="1"/>
              <a:t>maaorjuudessa</a:t>
            </a:r>
            <a:r>
              <a:rPr lang="en-US" altLang="fi-FI" sz="1200" i="1" dirty="0"/>
              <a:t>, </a:t>
            </a:r>
            <a:r>
              <a:rPr lang="en-US" altLang="fi-FI" sz="1200" kern="1200" dirty="0"/>
              <a:t>he </a:t>
            </a:r>
            <a:r>
              <a:rPr lang="en-US" altLang="fi-FI" sz="1200" kern="1200" dirty="0" err="1"/>
              <a:t>viljelivät</a:t>
            </a:r>
            <a:r>
              <a:rPr lang="en-US" altLang="fi-FI" sz="1200" dirty="0"/>
              <a:t> ja </a:t>
            </a:r>
            <a:r>
              <a:rPr lang="en-US" altLang="fi-FI" sz="1200" dirty="0" err="1"/>
              <a:t>tottelivat</a:t>
            </a:r>
            <a:r>
              <a:rPr lang="en-US" altLang="fi-FI" sz="1200" dirty="0"/>
              <a:t> </a:t>
            </a:r>
            <a:r>
              <a:rPr lang="en-US" altLang="fi-FI" sz="1200" dirty="0" err="1"/>
              <a:t>isäntiään</a:t>
            </a:r>
            <a:endParaRPr lang="en-US" altLang="fi-FI" sz="1200" kern="1200" dirty="0">
              <a:cs typeface="Calibri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B8F1A907-8A83-4C2E-910E-8A38E38F8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31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0FE7DD-9846-474F-8800-06D77B63A5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21239" y="1364699"/>
            <a:ext cx="3022262" cy="370889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700" b="1" dirty="0"/>
              <a:t>M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anorial Economy:</a:t>
            </a:r>
            <a:b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manors were the primary units of agricultural production</a:t>
            </a:r>
            <a:b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Kartanotalous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aateliston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kartanoiden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linnojen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maatalous</a:t>
            </a:r>
            <a:r>
              <a:rPr lang="en-US" sz="22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pyöri</a:t>
            </a:r>
            <a:r>
              <a:rPr lang="en-US" sz="22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maaorjien</a:t>
            </a:r>
            <a:r>
              <a:rPr lang="en-US" sz="22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2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vuokratyövoiman</a:t>
            </a:r>
            <a:r>
              <a:rPr lang="en-US" sz="22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22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palvelusväen</a:t>
            </a:r>
            <a:r>
              <a:rPr lang="en-US" sz="22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voimin</a:t>
            </a:r>
            <a:r>
              <a:rPr lang="en-US" sz="22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15364" name="Picture 5" descr="feodalism">
            <a:extLst>
              <a:ext uri="{FF2B5EF4-FFF2-40B4-BE49-F238E27FC236}">
                <a16:creationId xmlns:a16="http://schemas.microsoft.com/office/drawing/2014/main" id="{87C1BD95-169F-4AFB-830D-361DA18798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2365"/>
          <a:stretch/>
        </p:blipFill>
        <p:spPr bwMode="auto">
          <a:xfrm>
            <a:off x="20" y="10"/>
            <a:ext cx="56509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E5228AF-10EF-4AAB-919E-D10BD6751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1204108"/>
            <a:ext cx="2002054" cy="17811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2800" dirty="0" err="1">
                <a:solidFill>
                  <a:srgbClr val="FFFFFF"/>
                </a:solidFill>
              </a:rPr>
              <a:t>Serfdom</a:t>
            </a:r>
            <a:endParaRPr lang="fi-FI" sz="2800" dirty="0">
              <a:solidFill>
                <a:srgbClr val="FFFFFF"/>
              </a:solidFill>
            </a:endParaRPr>
          </a:p>
        </p:txBody>
      </p:sp>
      <p:sp>
        <p:nvSpPr>
          <p:cNvPr id="14343" name="Content Placeholder 14342">
            <a:extLst>
              <a:ext uri="{FF2B5EF4-FFF2-40B4-BE49-F238E27FC236}">
                <a16:creationId xmlns:a16="http://schemas.microsoft.com/office/drawing/2014/main" id="{1A1582AE-29F3-413F-9056-A8C324344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213" y="3355130"/>
            <a:ext cx="2002055" cy="2427333"/>
          </a:xfrm>
        </p:spPr>
        <p:txBody>
          <a:bodyPr>
            <a:normAutofit/>
          </a:bodyPr>
          <a:lstStyle/>
          <a:p>
            <a:endParaRPr lang="en-US" sz="1400"/>
          </a:p>
        </p:txBody>
      </p:sp>
      <p:pic>
        <p:nvPicPr>
          <p:cNvPr id="14339" name="Sisällön paikkamerkki 3">
            <a:extLst>
              <a:ext uri="{FF2B5EF4-FFF2-40B4-BE49-F238E27FC236}">
                <a16:creationId xmlns:a16="http://schemas.microsoft.com/office/drawing/2014/main" id="{E66E0777-C82F-45B8-BDE9-D9F8E180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56" y="1425809"/>
            <a:ext cx="6013627" cy="45058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C00B59-37D0-4965-B543-6E871A60F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dirty="0" err="1">
                <a:cs typeface="Calibri Light"/>
              </a:rPr>
              <a:t>Feudalism</a:t>
            </a:r>
            <a:endParaRPr lang="fi-FI" dirty="0"/>
          </a:p>
        </p:txBody>
      </p:sp>
      <p:sp>
        <p:nvSpPr>
          <p:cNvPr id="13319" name="Content Placeholder 13318">
            <a:extLst>
              <a:ext uri="{FF2B5EF4-FFF2-40B4-BE49-F238E27FC236}">
                <a16:creationId xmlns:a16="http://schemas.microsoft.com/office/drawing/2014/main" id="{9C5A9F13-F038-40D3-ADC3-69E90280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pic>
        <p:nvPicPr>
          <p:cNvPr id="13315" name="Sisällön paikkamerkki 3">
            <a:extLst>
              <a:ext uri="{FF2B5EF4-FFF2-40B4-BE49-F238E27FC236}">
                <a16:creationId xmlns:a16="http://schemas.microsoft.com/office/drawing/2014/main" id="{F7A0AE7D-0B5C-493B-9984-C8D26B2D0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" r="-2" b="8902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20D33F-909C-4E2E-86E3-6DEFBAC0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defRPr/>
            </a:pPr>
            <a:r>
              <a:rPr lang="en-US" sz="4700" dirty="0">
                <a:solidFill>
                  <a:srgbClr val="FFFFFF"/>
                </a:solidFill>
                <a:cs typeface="Calibri Light"/>
              </a:rPr>
              <a:t>Estate Society</a:t>
            </a:r>
            <a:br>
              <a:rPr lang="en-US" sz="4700" dirty="0">
                <a:solidFill>
                  <a:srgbClr val="FFFFFF"/>
                </a:solidFill>
                <a:cs typeface="Calibri Light"/>
              </a:rPr>
            </a:br>
            <a:r>
              <a:rPr lang="en-US" sz="2200" dirty="0" err="1">
                <a:solidFill>
                  <a:srgbClr val="FFFFFF"/>
                </a:solidFill>
                <a:cs typeface="Calibri Light"/>
              </a:rPr>
              <a:t>Sääty-yhteiskunta</a:t>
            </a:r>
            <a:r>
              <a:rPr lang="en-US" sz="2200" dirty="0">
                <a:solidFill>
                  <a:srgbClr val="FFFFFF"/>
                </a:solidFill>
                <a:cs typeface="Calibri Light"/>
              </a:rPr>
              <a:t> (chapter 10.)</a:t>
            </a: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412" name="Kuva 4">
            <a:extLst>
              <a:ext uri="{FF2B5EF4-FFF2-40B4-BE49-F238E27FC236}">
                <a16:creationId xmlns:a16="http://schemas.microsoft.com/office/drawing/2014/main" id="{5E93056E-2E63-4CD1-9782-CABA7463E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82" y="307731"/>
            <a:ext cx="2988233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Sisällön paikkamerkki 3">
            <a:extLst>
              <a:ext uri="{FF2B5EF4-FFF2-40B4-BE49-F238E27FC236}">
                <a16:creationId xmlns:a16="http://schemas.microsoft.com/office/drawing/2014/main" id="{73CF53E5-0110-4C7C-A1CB-394E033AA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32" y="772073"/>
            <a:ext cx="4091938" cy="3068953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BDE8B9-A733-43A5-A155-E648A5E12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487" y="602674"/>
            <a:ext cx="4761167" cy="170058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fi-FI" dirty="0" err="1"/>
              <a:t>Estate</a:t>
            </a:r>
            <a:r>
              <a:rPr lang="fi-FI" dirty="0"/>
              <a:t> </a:t>
            </a:r>
            <a:r>
              <a:rPr lang="fi-FI" dirty="0" err="1"/>
              <a:t>Society</a:t>
            </a:r>
            <a:br>
              <a:rPr lang="fi-FI" dirty="0"/>
            </a:br>
            <a:br>
              <a:rPr lang="fi-FI" sz="4400" dirty="0"/>
            </a:br>
            <a:r>
              <a:rPr lang="fi-FI" sz="4400" b="1" dirty="0"/>
              <a:t>1. </a:t>
            </a:r>
            <a:r>
              <a:rPr lang="fi-FI" b="1" dirty="0" err="1"/>
              <a:t>Nobility</a:t>
            </a:r>
            <a:endParaRPr lang="fi-FI" sz="4400" b="1" dirty="0"/>
          </a:p>
        </p:txBody>
      </p:sp>
      <p:pic>
        <p:nvPicPr>
          <p:cNvPr id="18436" name="Kuva 3">
            <a:extLst>
              <a:ext uri="{FF2B5EF4-FFF2-40B4-BE49-F238E27FC236}">
                <a16:creationId xmlns:a16="http://schemas.microsoft.com/office/drawing/2014/main" id="{4CDD4F0A-6DC5-4BEC-9234-D7408C9FE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19573" b="3"/>
          <a:stretch/>
        </p:blipFill>
        <p:spPr bwMode="auto">
          <a:xfrm>
            <a:off x="240030" y="10"/>
            <a:ext cx="3192866" cy="25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Kuva 4">
            <a:extLst>
              <a:ext uri="{FF2B5EF4-FFF2-40B4-BE49-F238E27FC236}">
                <a16:creationId xmlns:a16="http://schemas.microsoft.com/office/drawing/2014/main" id="{F9A47C1E-54DA-480A-BCA8-C8911F8074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r="4956" b="1"/>
          <a:stretch/>
        </p:blipFill>
        <p:spPr bwMode="auto">
          <a:xfrm>
            <a:off x="240030" y="2743061"/>
            <a:ext cx="3192866" cy="411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Sisällön paikkamerkki 2">
            <a:extLst>
              <a:ext uri="{FF2B5EF4-FFF2-40B4-BE49-F238E27FC236}">
                <a16:creationId xmlns:a16="http://schemas.microsoft.com/office/drawing/2014/main" id="{AB77F204-FE30-40AD-9B59-97CFBFCCA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0487" y="2372264"/>
            <a:ext cx="4761167" cy="4308951"/>
          </a:xfrm>
        </p:spPr>
        <p:txBody>
          <a:bodyPr>
            <a:normAutofit/>
          </a:bodyPr>
          <a:lstStyle/>
          <a:p>
            <a:r>
              <a:rPr lang="fi-FI" altLang="fi-FI" sz="3200" dirty="0" err="1"/>
              <a:t>Officials</a:t>
            </a:r>
            <a:r>
              <a:rPr lang="fi-FI" altLang="fi-FI" sz="3200" dirty="0"/>
              <a:t> </a:t>
            </a:r>
            <a:r>
              <a:rPr lang="fi-FI" altLang="fi-FI" sz="1700" dirty="0"/>
              <a:t>Virkamiehet</a:t>
            </a:r>
          </a:p>
          <a:p>
            <a:r>
              <a:rPr lang="fi-FI" altLang="fi-FI" sz="3200" dirty="0" err="1"/>
              <a:t>Officers</a:t>
            </a:r>
            <a:r>
              <a:rPr lang="fi-FI" altLang="fi-FI" sz="3200" dirty="0"/>
              <a:t> </a:t>
            </a:r>
            <a:r>
              <a:rPr lang="fi-FI" altLang="fi-FI" sz="1700" dirty="0"/>
              <a:t>Upseerit</a:t>
            </a:r>
          </a:p>
          <a:p>
            <a:r>
              <a:rPr lang="fi-FI" altLang="fi-FI" sz="3200" dirty="0" err="1"/>
              <a:t>Fief</a:t>
            </a:r>
            <a:r>
              <a:rPr lang="fi-FI" altLang="fi-FI" sz="3200" dirty="0"/>
              <a:t> and </a:t>
            </a:r>
            <a:r>
              <a:rPr lang="fi-FI" altLang="fi-FI" sz="3200" dirty="0" err="1"/>
              <a:t>tax</a:t>
            </a:r>
            <a:r>
              <a:rPr lang="fi-FI" altLang="fi-FI" sz="3200" dirty="0"/>
              <a:t> </a:t>
            </a:r>
            <a:r>
              <a:rPr lang="fi-FI" altLang="fi-FI" sz="3200" dirty="0" err="1"/>
              <a:t>exemption</a:t>
            </a:r>
            <a:r>
              <a:rPr lang="fi-FI" altLang="fi-FI" sz="3200" dirty="0"/>
              <a:t> </a:t>
            </a:r>
            <a:r>
              <a:rPr lang="fi-FI" altLang="fi-FI" sz="1700" dirty="0"/>
              <a:t>Läänitys ja verovapaus</a:t>
            </a:r>
          </a:p>
          <a:p>
            <a:r>
              <a:rPr lang="en-US" altLang="fi-FI" sz="3200" dirty="0"/>
              <a:t>Titles of nobility: Prince, Duke, Count, Baron, Freiherr </a:t>
            </a:r>
            <a:r>
              <a:rPr lang="fi-FI" altLang="fi-FI" sz="1700" dirty="0"/>
              <a:t>Arvonimiä: Ruhtinas, herttua, kreivi, paroni, vapaaherra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36F12D-45D4-4AA3-B355-4E8BAE4C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34025"/>
            <a:ext cx="7886700" cy="8223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defRPr/>
            </a:pP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Malmgård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Manor in Loviisa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Malmgårdin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kartano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Loviisassa</a:t>
            </a: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459" name="Sisällön paikkamerkki 3">
            <a:extLst>
              <a:ext uri="{FF2B5EF4-FFF2-40B4-BE49-F238E27FC236}">
                <a16:creationId xmlns:a16="http://schemas.microsoft.com/office/drawing/2014/main" id="{C9238FCC-E2B2-4491-8614-433BD0933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6347"/>
          <a:stretch/>
        </p:blipFill>
        <p:spPr>
          <a:xfrm>
            <a:off x="20" y="10"/>
            <a:ext cx="9143980" cy="539590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8" name="Rectangle 2253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D3B7024-5D2D-48ED-AA29-B04AFB5F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810"/>
            <a:ext cx="3840421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dirty="0"/>
              <a:t>Knight </a:t>
            </a:r>
            <a:r>
              <a:rPr lang="fi-FI" sz="1600" dirty="0"/>
              <a:t>Ritari</a:t>
            </a:r>
          </a:p>
        </p:txBody>
      </p:sp>
      <p:sp>
        <p:nvSpPr>
          <p:cNvPr id="22531" name="Sisällön paikkamerkki 2">
            <a:extLst>
              <a:ext uri="{FF2B5EF4-FFF2-40B4-BE49-F238E27FC236}">
                <a16:creationId xmlns:a16="http://schemas.microsoft.com/office/drawing/2014/main" id="{27EE2F88-236A-4FB2-B7B0-63E689F4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86517"/>
            <a:ext cx="5287954" cy="42705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altLang="fi-FI" sz="2000" i="1" dirty="0" err="1"/>
              <a:t>Cavalry</a:t>
            </a:r>
            <a:r>
              <a:rPr lang="fi-FI" altLang="fi-FI" sz="2000" i="1" dirty="0"/>
              <a:t> </a:t>
            </a:r>
            <a:r>
              <a:rPr lang="fi-FI" altLang="fi-FI" sz="2000" i="1" dirty="0" err="1"/>
              <a:t>soldier</a:t>
            </a:r>
            <a:r>
              <a:rPr lang="fi-FI" altLang="fi-FI" sz="2000" dirty="0"/>
              <a:t> </a:t>
            </a:r>
            <a:r>
              <a:rPr lang="fi-FI" altLang="fi-FI" sz="1500" dirty="0"/>
              <a:t>Ratsuväen sotilas</a:t>
            </a:r>
            <a:endParaRPr lang="fi-FI" altLang="fi-FI" sz="1500" dirty="0">
              <a:cs typeface="Calibri"/>
            </a:endParaRPr>
          </a:p>
          <a:p>
            <a:r>
              <a:rPr lang="en-US" altLang="fi-FI" sz="2000" dirty="0"/>
              <a:t>Long training to become a soldier, </a:t>
            </a:r>
            <a:r>
              <a:rPr lang="en-US" altLang="fi-FI" sz="2000" i="1" dirty="0"/>
              <a:t>tournaments </a:t>
            </a:r>
            <a:r>
              <a:rPr lang="en-US" altLang="fi-FI" sz="2000" dirty="0"/>
              <a:t>were practiced</a:t>
            </a:r>
            <a:r>
              <a:rPr lang="en-US" altLang="fi-FI" sz="1500" dirty="0"/>
              <a:t> </a:t>
            </a:r>
            <a:r>
              <a:rPr lang="fi-FI" altLang="fi-FI" sz="1500" dirty="0"/>
              <a:t>Pitkä koulutus sotilaaksi, turnajaiset harjoiteltiin</a:t>
            </a:r>
            <a:endParaRPr lang="fi-FI" altLang="fi-FI" sz="1500" dirty="0">
              <a:cs typeface="Calibri"/>
            </a:endParaRPr>
          </a:p>
          <a:p>
            <a:r>
              <a:rPr lang="fi-FI" altLang="fi-FI" sz="2000" dirty="0"/>
              <a:t> </a:t>
            </a:r>
            <a:r>
              <a:rPr lang="fi-FI" altLang="fi-FI" sz="2000" dirty="0" err="1"/>
              <a:t>Exempted</a:t>
            </a:r>
            <a:r>
              <a:rPr lang="fi-FI" altLang="fi-FI" sz="2000" dirty="0"/>
              <a:t> </a:t>
            </a:r>
            <a:r>
              <a:rPr lang="fi-FI" altLang="fi-FI" sz="2000" dirty="0" err="1"/>
              <a:t>from</a:t>
            </a:r>
            <a:r>
              <a:rPr lang="fi-FI" altLang="fi-FI" sz="2000" dirty="0"/>
              <a:t> </a:t>
            </a:r>
            <a:r>
              <a:rPr lang="fi-FI" altLang="fi-FI" sz="2000" dirty="0" err="1"/>
              <a:t>taxes</a:t>
            </a:r>
            <a:r>
              <a:rPr lang="fi-FI" altLang="fi-FI" sz="1500" dirty="0"/>
              <a:t> Vapautettiin veroista</a:t>
            </a:r>
            <a:endParaRPr lang="fi-FI" altLang="fi-FI" sz="1500" dirty="0">
              <a:cs typeface="Calibri"/>
            </a:endParaRPr>
          </a:p>
          <a:p>
            <a:r>
              <a:rPr lang="en-US" altLang="fi-FI" sz="2000" i="1" dirty="0"/>
              <a:t>Armor</a:t>
            </a:r>
            <a:r>
              <a:rPr lang="en-US" altLang="fi-FI" sz="2000" dirty="0"/>
              <a:t> became common in the High Middle Ages </a:t>
            </a:r>
            <a:r>
              <a:rPr lang="fi-FI" altLang="fi-FI" sz="1500" dirty="0"/>
              <a:t>Sydänkeskiajalla yleistyivät haarniskat</a:t>
            </a:r>
            <a:endParaRPr lang="fi-FI" altLang="fi-FI" sz="1500" dirty="0">
              <a:cs typeface="Calibri"/>
            </a:endParaRPr>
          </a:p>
          <a:p>
            <a:r>
              <a:rPr lang="en-US" altLang="fi-FI" sz="2000" i="1" dirty="0"/>
              <a:t>Spiritual knightly orders</a:t>
            </a:r>
            <a:r>
              <a:rPr lang="en-US" altLang="fi-FI" sz="2000" dirty="0"/>
              <a:t> began converting pagans to Christianity from the 12th century onwards </a:t>
            </a:r>
            <a:r>
              <a:rPr lang="fi-FI" altLang="fi-FI" sz="1500" dirty="0"/>
              <a:t>Hengelliset </a:t>
            </a:r>
            <a:r>
              <a:rPr lang="fi-FI" altLang="fi-FI" sz="1500" i="1" dirty="0"/>
              <a:t>ritarikunnat </a:t>
            </a:r>
            <a:r>
              <a:rPr lang="fi-FI" altLang="fi-FI" sz="1500" dirty="0"/>
              <a:t>lähtivät käännyttämään pakanoita kristinuskoon 1100-luvulta lähtien</a:t>
            </a:r>
            <a:endParaRPr lang="fi-FI" altLang="fi-FI" sz="1500" dirty="0">
              <a:cs typeface="Calibri"/>
            </a:endParaRPr>
          </a:p>
          <a:p>
            <a:endParaRPr lang="fi-FI" altLang="fi-FI" sz="1500" dirty="0">
              <a:cs typeface="Calibri"/>
            </a:endParaRPr>
          </a:p>
        </p:txBody>
      </p:sp>
      <p:sp>
        <p:nvSpPr>
          <p:cNvPr id="22540" name="Oval 2253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5426" y="1364732"/>
            <a:ext cx="710616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532" name="Kuva 3">
            <a:extLst>
              <a:ext uri="{FF2B5EF4-FFF2-40B4-BE49-F238E27FC236}">
                <a16:creationId xmlns:a16="http://schemas.microsoft.com/office/drawing/2014/main" id="{466BCF35-2706-4068-A796-30318D023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r="6746"/>
          <a:stretch/>
        </p:blipFill>
        <p:spPr bwMode="auto">
          <a:xfrm>
            <a:off x="5925944" y="2727729"/>
            <a:ext cx="3218056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Arc 2254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4022954" y="-170491"/>
            <a:ext cx="4021193" cy="3015895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533" name="Kuva 4">
            <a:extLst>
              <a:ext uri="{FF2B5EF4-FFF2-40B4-BE49-F238E27FC236}">
                <a16:creationId xmlns:a16="http://schemas.microsoft.com/office/drawing/2014/main" id="{9407086C-86C9-41F3-B0C1-0353F0885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" r="3" b="15873"/>
          <a:stretch/>
        </p:blipFill>
        <p:spPr bwMode="auto">
          <a:xfrm>
            <a:off x="4696205" y="1"/>
            <a:ext cx="2639484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2E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DB8414-656D-448F-821E-017F9AD0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fi-FI" dirty="0" err="1">
                <a:solidFill>
                  <a:srgbClr val="FFFFFF"/>
                </a:solidFill>
              </a:rPr>
              <a:t>Middle</a:t>
            </a:r>
            <a:r>
              <a:rPr lang="fi-FI" dirty="0">
                <a:solidFill>
                  <a:srgbClr val="FFFFFF"/>
                </a:solidFill>
              </a:rPr>
              <a:t> </a:t>
            </a:r>
            <a:r>
              <a:rPr lang="fi-FI" dirty="0" err="1">
                <a:solidFill>
                  <a:srgbClr val="FFFFFF"/>
                </a:solidFill>
              </a:rPr>
              <a:t>Ages</a:t>
            </a:r>
            <a:endParaRPr lang="fi-FI" sz="4400" dirty="0">
              <a:solidFill>
                <a:srgbClr val="FFFFFF"/>
              </a:solidFill>
            </a:endParaRPr>
          </a:p>
        </p:txBody>
      </p:sp>
      <p:pic>
        <p:nvPicPr>
          <p:cNvPr id="9220" name="Kuva 3">
            <a:extLst>
              <a:ext uri="{FF2B5EF4-FFF2-40B4-BE49-F238E27FC236}">
                <a16:creationId xmlns:a16="http://schemas.microsoft.com/office/drawing/2014/main" id="{5FB81193-89E1-4735-89FB-33AD2E1BC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5" b="-3"/>
          <a:stretch/>
        </p:blipFill>
        <p:spPr bwMode="auto">
          <a:xfrm>
            <a:off x="245660" y="321733"/>
            <a:ext cx="5293729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9" name="Sisällön paikkamerkki 2">
            <a:extLst>
              <a:ext uri="{FF2B5EF4-FFF2-40B4-BE49-F238E27FC236}">
                <a16:creationId xmlns:a16="http://schemas.microsoft.com/office/drawing/2014/main" id="{C4DD74BD-F826-4DFF-B485-0FB6FDE01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4186" y="917725"/>
            <a:ext cx="3172401" cy="4852362"/>
          </a:xfrm>
        </p:spPr>
        <p:txBody>
          <a:bodyPr anchor="ctr">
            <a:normAutofit/>
          </a:bodyPr>
          <a:lstStyle/>
          <a:p>
            <a:r>
              <a:rPr lang="fi-FI" altLang="fi-FI" b="1" i="1" dirty="0" err="1">
                <a:solidFill>
                  <a:srgbClr val="FFFFFF"/>
                </a:solidFill>
              </a:rPr>
              <a:t>Early</a:t>
            </a:r>
            <a:r>
              <a:rPr lang="fi-FI" altLang="fi-FI" b="1" i="1" dirty="0">
                <a:solidFill>
                  <a:srgbClr val="FFFFFF"/>
                </a:solidFill>
              </a:rPr>
              <a:t> </a:t>
            </a:r>
            <a:r>
              <a:rPr lang="fi-FI" altLang="fi-FI" b="1" i="1" dirty="0" err="1">
                <a:solidFill>
                  <a:srgbClr val="FFFFFF"/>
                </a:solidFill>
              </a:rPr>
              <a:t>Middle</a:t>
            </a:r>
            <a:r>
              <a:rPr lang="fi-FI" altLang="fi-FI" b="1" i="1" dirty="0">
                <a:solidFill>
                  <a:srgbClr val="FFFFFF"/>
                </a:solidFill>
              </a:rPr>
              <a:t> </a:t>
            </a:r>
            <a:r>
              <a:rPr lang="fi-FI" altLang="fi-FI" b="1" i="1" dirty="0" err="1">
                <a:solidFill>
                  <a:srgbClr val="FFFFFF"/>
                </a:solidFill>
              </a:rPr>
              <a:t>Ages</a:t>
            </a:r>
            <a:endParaRPr lang="fi-FI" altLang="fi-FI" b="1" i="1" dirty="0">
              <a:solidFill>
                <a:srgbClr val="FFFFFF"/>
              </a:solidFill>
            </a:endParaRPr>
          </a:p>
          <a:p>
            <a:r>
              <a:rPr lang="fi-FI" altLang="fi-FI" sz="2400" b="1" i="1" dirty="0">
                <a:solidFill>
                  <a:srgbClr val="FFFFFF"/>
                </a:solidFill>
              </a:rPr>
              <a:t>Varhaiskeskiaika</a:t>
            </a:r>
            <a:r>
              <a:rPr lang="fi-FI" altLang="fi-FI" sz="2400" i="1" dirty="0">
                <a:solidFill>
                  <a:srgbClr val="FFFFFF"/>
                </a:solidFill>
              </a:rPr>
              <a:t> (400-800)</a:t>
            </a:r>
            <a:endParaRPr lang="fi-FI" altLang="fi-FI" sz="2400" i="1" dirty="0">
              <a:solidFill>
                <a:srgbClr val="FFFFFF"/>
              </a:solidFill>
              <a:cs typeface="Calibri"/>
            </a:endParaRPr>
          </a:p>
          <a:p>
            <a:r>
              <a:rPr lang="fi-FI" altLang="fi-FI" b="1" i="1" dirty="0" err="1">
                <a:solidFill>
                  <a:srgbClr val="FFFFFF"/>
                </a:solidFill>
              </a:rPr>
              <a:t>High</a:t>
            </a:r>
            <a:r>
              <a:rPr lang="fi-FI" altLang="fi-FI" b="1" i="1" dirty="0">
                <a:solidFill>
                  <a:srgbClr val="FFFFFF"/>
                </a:solidFill>
              </a:rPr>
              <a:t> </a:t>
            </a:r>
            <a:r>
              <a:rPr lang="fi-FI" altLang="fi-FI" b="1" i="1" dirty="0" err="1">
                <a:solidFill>
                  <a:srgbClr val="FFFFFF"/>
                </a:solidFill>
              </a:rPr>
              <a:t>Middle</a:t>
            </a:r>
            <a:r>
              <a:rPr lang="fi-FI" altLang="fi-FI" b="1" i="1" dirty="0">
                <a:solidFill>
                  <a:srgbClr val="FFFFFF"/>
                </a:solidFill>
              </a:rPr>
              <a:t> </a:t>
            </a:r>
            <a:r>
              <a:rPr lang="fi-FI" altLang="fi-FI" b="1" i="1" dirty="0" err="1">
                <a:solidFill>
                  <a:srgbClr val="FFFFFF"/>
                </a:solidFill>
              </a:rPr>
              <a:t>Ages</a:t>
            </a:r>
            <a:endParaRPr lang="fi-FI" altLang="fi-FI" b="1" i="1" dirty="0">
              <a:solidFill>
                <a:srgbClr val="FFFFFF"/>
              </a:solidFill>
            </a:endParaRPr>
          </a:p>
          <a:p>
            <a:r>
              <a:rPr lang="fi-FI" altLang="fi-FI" sz="2400" b="1" i="1" dirty="0">
                <a:solidFill>
                  <a:srgbClr val="FFFFFF"/>
                </a:solidFill>
              </a:rPr>
              <a:t>Sydänkeskiaika </a:t>
            </a:r>
            <a:r>
              <a:rPr lang="fi-FI" altLang="fi-FI" sz="2400" i="1" dirty="0">
                <a:solidFill>
                  <a:srgbClr val="FFFFFF"/>
                </a:solidFill>
              </a:rPr>
              <a:t>(800-1300)</a:t>
            </a:r>
            <a:endParaRPr lang="fi-FI" altLang="fi-FI" sz="2400" i="1" dirty="0">
              <a:solidFill>
                <a:srgbClr val="FFFFFF"/>
              </a:solidFill>
              <a:cs typeface="Calibri"/>
            </a:endParaRPr>
          </a:p>
          <a:p>
            <a:r>
              <a:rPr lang="fi-FI" altLang="fi-FI" b="1" i="1" dirty="0" err="1">
                <a:solidFill>
                  <a:srgbClr val="FFFFFF"/>
                </a:solidFill>
              </a:rPr>
              <a:t>Late</a:t>
            </a:r>
            <a:r>
              <a:rPr lang="fi-FI" altLang="fi-FI" b="1" i="1" dirty="0">
                <a:solidFill>
                  <a:srgbClr val="FFFFFF"/>
                </a:solidFill>
              </a:rPr>
              <a:t> </a:t>
            </a:r>
            <a:r>
              <a:rPr lang="fi-FI" altLang="fi-FI" b="1" i="1" dirty="0" err="1">
                <a:solidFill>
                  <a:srgbClr val="FFFFFF"/>
                </a:solidFill>
              </a:rPr>
              <a:t>Middle</a:t>
            </a:r>
            <a:r>
              <a:rPr lang="fi-FI" altLang="fi-FI" b="1" i="1" dirty="0">
                <a:solidFill>
                  <a:srgbClr val="FFFFFF"/>
                </a:solidFill>
              </a:rPr>
              <a:t> </a:t>
            </a:r>
            <a:r>
              <a:rPr lang="fi-FI" altLang="fi-FI" b="1" i="1" dirty="0" err="1">
                <a:solidFill>
                  <a:srgbClr val="FFFFFF"/>
                </a:solidFill>
              </a:rPr>
              <a:t>Ages</a:t>
            </a:r>
            <a:endParaRPr lang="fi-FI" altLang="fi-FI" b="1" i="1" dirty="0">
              <a:solidFill>
                <a:srgbClr val="FFFFFF"/>
              </a:solidFill>
            </a:endParaRPr>
          </a:p>
          <a:p>
            <a:r>
              <a:rPr lang="fi-FI" altLang="fi-FI" sz="2400" b="1" i="1" dirty="0">
                <a:solidFill>
                  <a:srgbClr val="FFFFFF"/>
                </a:solidFill>
              </a:rPr>
              <a:t>Myöhäiskeskiaika </a:t>
            </a:r>
            <a:r>
              <a:rPr lang="fi-FI" altLang="fi-FI" sz="2400" i="1" dirty="0">
                <a:solidFill>
                  <a:srgbClr val="FFFFFF"/>
                </a:solidFill>
              </a:rPr>
              <a:t>(1300-1500)</a:t>
            </a:r>
            <a:endParaRPr lang="fi-FI" altLang="fi-FI" sz="2400" i="1" dirty="0">
              <a:solidFill>
                <a:srgbClr val="FFFFFF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6" name="Kuva 5">
            <a:extLst>
              <a:ext uri="{FF2B5EF4-FFF2-40B4-BE49-F238E27FC236}">
                <a16:creationId xmlns:a16="http://schemas.microsoft.com/office/drawing/2014/main" id="{84DE54A3-AB5D-4BE5-A100-ED859D3C6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6" r="-3" b="-3"/>
          <a:stretch/>
        </p:blipFill>
        <p:spPr bwMode="auto">
          <a:xfrm>
            <a:off x="4444680" y="10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Kuva 4">
            <a:extLst>
              <a:ext uri="{FF2B5EF4-FFF2-40B4-BE49-F238E27FC236}">
                <a16:creationId xmlns:a16="http://schemas.microsoft.com/office/drawing/2014/main" id="{C64F7F51-BD10-40E0-A555-571B78CC4C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 r="3" b="6618"/>
          <a:stretch/>
        </p:blipFill>
        <p:spPr bwMode="auto">
          <a:xfrm>
            <a:off x="5241306" y="2286000"/>
            <a:ext cx="3902692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Kuva 3">
            <a:extLst>
              <a:ext uri="{FF2B5EF4-FFF2-40B4-BE49-F238E27FC236}">
                <a16:creationId xmlns:a16="http://schemas.microsoft.com/office/drawing/2014/main" id="{BF01A77D-73DD-45DB-AD03-DD8D96EF4F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" r="4" b="5062"/>
          <a:stretch/>
        </p:blipFill>
        <p:spPr bwMode="auto">
          <a:xfrm>
            <a:off x="6035713" y="4572000"/>
            <a:ext cx="3108287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2652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CFA09B1-9D5B-4F26-98EC-E16F59729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81603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dirty="0">
                <a:solidFill>
                  <a:srgbClr val="000000"/>
                </a:solidFill>
              </a:rPr>
              <a:t>2. </a:t>
            </a:r>
            <a:r>
              <a:rPr lang="fi-FI" dirty="0" err="1">
                <a:solidFill>
                  <a:srgbClr val="000000"/>
                </a:solidFill>
              </a:rPr>
              <a:t>Clergy</a:t>
            </a:r>
            <a:r>
              <a:rPr lang="fi-FI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Papisto</a:t>
            </a:r>
            <a:endParaRPr lang="fi-FI" sz="1600" dirty="0">
              <a:solidFill>
                <a:srgbClr val="000000"/>
              </a:solidFill>
              <a:cs typeface="Calibri Light"/>
            </a:endParaRPr>
          </a:p>
        </p:txBody>
      </p:sp>
      <p:sp>
        <p:nvSpPr>
          <p:cNvPr id="20483" name="Sisällön paikkamerkki 2">
            <a:extLst>
              <a:ext uri="{FF2B5EF4-FFF2-40B4-BE49-F238E27FC236}">
                <a16:creationId xmlns:a16="http://schemas.microsoft.com/office/drawing/2014/main" id="{39CBF884-C28A-4506-8AE5-501A7EB98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16" y="2355011"/>
            <a:ext cx="4512508" cy="38219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altLang="fi-FI" sz="4000" dirty="0">
                <a:solidFill>
                  <a:srgbClr val="000000"/>
                </a:solidFill>
              </a:rPr>
              <a:t> </a:t>
            </a:r>
            <a:r>
              <a:rPr lang="fi-FI" altLang="fi-FI" sz="4000" dirty="0" err="1">
                <a:solidFill>
                  <a:srgbClr val="000000"/>
                </a:solidFill>
              </a:rPr>
              <a:t>Tax</a:t>
            </a:r>
            <a:r>
              <a:rPr lang="fi-FI" altLang="fi-FI" sz="4000" dirty="0">
                <a:solidFill>
                  <a:srgbClr val="000000"/>
                </a:solidFill>
              </a:rPr>
              <a:t> </a:t>
            </a:r>
            <a:r>
              <a:rPr lang="fi-FI" altLang="fi-FI" sz="4000" dirty="0" err="1">
                <a:solidFill>
                  <a:srgbClr val="000000"/>
                </a:solidFill>
              </a:rPr>
              <a:t>exemption</a:t>
            </a:r>
            <a:r>
              <a:rPr lang="fi-FI" altLang="fi-FI" sz="4000" dirty="0">
                <a:solidFill>
                  <a:srgbClr val="000000"/>
                </a:solidFill>
              </a:rPr>
              <a:t> </a:t>
            </a:r>
            <a:r>
              <a:rPr lang="fi-FI" altLang="fi-FI" sz="1600" dirty="0">
                <a:solidFill>
                  <a:srgbClr val="000000"/>
                </a:solidFill>
              </a:rPr>
              <a:t>Verovapaus</a:t>
            </a:r>
            <a:endParaRPr lang="fi-FI" altLang="fi-FI" sz="1600" dirty="0">
              <a:solidFill>
                <a:srgbClr val="000000"/>
              </a:solidFill>
              <a:cs typeface="Calibri"/>
            </a:endParaRPr>
          </a:p>
          <a:p>
            <a:r>
              <a:rPr lang="fi-FI" altLang="fi-FI" sz="4000" dirty="0" err="1">
                <a:solidFill>
                  <a:srgbClr val="000000"/>
                </a:solidFill>
              </a:rPr>
              <a:t>Higher</a:t>
            </a:r>
            <a:r>
              <a:rPr lang="fi-FI" altLang="fi-FI" sz="4000" dirty="0">
                <a:solidFill>
                  <a:srgbClr val="000000"/>
                </a:solidFill>
              </a:rPr>
              <a:t> </a:t>
            </a:r>
            <a:r>
              <a:rPr lang="fi-FI" altLang="fi-FI" sz="4000" dirty="0" err="1">
                <a:solidFill>
                  <a:srgbClr val="000000"/>
                </a:solidFill>
              </a:rPr>
              <a:t>education</a:t>
            </a:r>
            <a:r>
              <a:rPr lang="fi-FI" altLang="fi-FI" sz="4000" dirty="0">
                <a:solidFill>
                  <a:srgbClr val="000000"/>
                </a:solidFill>
              </a:rPr>
              <a:t> </a:t>
            </a:r>
            <a:r>
              <a:rPr lang="fi-FI" altLang="fi-FI" sz="1600" dirty="0">
                <a:solidFill>
                  <a:srgbClr val="000000"/>
                </a:solidFill>
              </a:rPr>
              <a:t>Korkea koulutus</a:t>
            </a:r>
            <a:endParaRPr lang="fi-FI" altLang="fi-FI" sz="1600" dirty="0">
              <a:solidFill>
                <a:srgbClr val="000000"/>
              </a:solidFill>
              <a:cs typeface="Calibri"/>
            </a:endParaRPr>
          </a:p>
          <a:p>
            <a:r>
              <a:rPr lang="fi-FI" altLang="fi-FI" sz="4000" dirty="0">
                <a:solidFill>
                  <a:srgbClr val="000000"/>
                </a:solidFill>
              </a:rPr>
              <a:t> </a:t>
            </a:r>
            <a:r>
              <a:rPr lang="fi-FI" altLang="fi-FI" sz="4000" dirty="0" err="1">
                <a:solidFill>
                  <a:srgbClr val="000000"/>
                </a:solidFill>
              </a:rPr>
              <a:t>Sermons</a:t>
            </a:r>
            <a:r>
              <a:rPr lang="fi-FI" altLang="fi-FI" sz="4000" dirty="0">
                <a:solidFill>
                  <a:srgbClr val="000000"/>
                </a:solidFill>
              </a:rPr>
              <a:t>, news </a:t>
            </a:r>
            <a:r>
              <a:rPr lang="fi-FI" altLang="fi-FI" sz="1600" dirty="0">
                <a:solidFill>
                  <a:srgbClr val="000000"/>
                </a:solidFill>
              </a:rPr>
              <a:t>Saarnat, uutiset</a:t>
            </a:r>
            <a:endParaRPr lang="fi-FI" altLang="fi-FI" sz="1600" dirty="0">
              <a:solidFill>
                <a:srgbClr val="000000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1E2E0AFE-704B-4CB8-AB9D-D4472787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4319338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60069FA-EFCC-4C71-BEE1-24517396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7" y="640263"/>
            <a:ext cx="3683869" cy="13449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3500" dirty="0"/>
              <a:t>3. </a:t>
            </a:r>
            <a:r>
              <a:rPr lang="fi-FI" sz="3500" dirty="0" err="1"/>
              <a:t>Bourgeoisie</a:t>
            </a:r>
            <a:r>
              <a:rPr lang="fi-FI" sz="3500" dirty="0"/>
              <a:t> </a:t>
            </a:r>
            <a:r>
              <a:rPr lang="fi-FI" sz="1600" dirty="0"/>
              <a:t>Porvaristo</a:t>
            </a:r>
          </a:p>
        </p:txBody>
      </p:sp>
      <p:sp>
        <p:nvSpPr>
          <p:cNvPr id="21507" name="Sisällön paikkamerkki 2">
            <a:extLst>
              <a:ext uri="{FF2B5EF4-FFF2-40B4-BE49-F238E27FC236}">
                <a16:creationId xmlns:a16="http://schemas.microsoft.com/office/drawing/2014/main" id="{ECD93392-6C31-4686-A207-61FEC793B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6" y="2121762"/>
            <a:ext cx="3683870" cy="362691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fi-FI" altLang="fi-FI" dirty="0" err="1"/>
              <a:t>Merchants</a:t>
            </a:r>
            <a:r>
              <a:rPr lang="fi-FI" altLang="fi-FI" dirty="0"/>
              <a:t> and </a:t>
            </a:r>
            <a:r>
              <a:rPr lang="fi-FI" altLang="fi-FI" dirty="0" err="1"/>
              <a:t>artisans</a:t>
            </a:r>
            <a:r>
              <a:rPr lang="fi-FI" altLang="fi-FI" dirty="0"/>
              <a:t> (</a:t>
            </a:r>
            <a:r>
              <a:rPr lang="fi-FI" altLang="fi-FI" dirty="0" err="1"/>
              <a:t>exclusivity</a:t>
            </a:r>
            <a:r>
              <a:rPr lang="fi-FI" altLang="fi-FI" dirty="0"/>
              <a:t>) </a:t>
            </a:r>
            <a:r>
              <a:rPr lang="fi-FI" altLang="fi-FI" sz="1700" dirty="0"/>
              <a:t>Kauppiaat ja käsityöläiset (yksinoikeus)</a:t>
            </a:r>
            <a:endParaRPr lang="fi-FI" altLang="fi-FI" sz="1700" dirty="0">
              <a:cs typeface="Calibri"/>
            </a:endParaRPr>
          </a:p>
          <a:p>
            <a:r>
              <a:rPr lang="fi-FI" altLang="fi-FI" dirty="0"/>
              <a:t> </a:t>
            </a:r>
            <a:r>
              <a:rPr lang="fi-FI" altLang="fi-FI" dirty="0" err="1"/>
              <a:t>Lived</a:t>
            </a:r>
            <a:r>
              <a:rPr lang="fi-FI" altLang="fi-FI" dirty="0"/>
              <a:t> in </a:t>
            </a:r>
            <a:r>
              <a:rPr lang="fi-FI" altLang="fi-FI" dirty="0" err="1"/>
              <a:t>cities</a:t>
            </a:r>
            <a:r>
              <a:rPr lang="fi-FI" altLang="fi-FI" dirty="0"/>
              <a:t> </a:t>
            </a:r>
            <a:r>
              <a:rPr lang="fi-FI" altLang="fi-FI" sz="1600" dirty="0"/>
              <a:t>Asuivat kaupungeissa</a:t>
            </a:r>
            <a:endParaRPr lang="fi-FI" altLang="fi-FI" sz="1600" dirty="0">
              <a:cs typeface="Calibri"/>
            </a:endParaRPr>
          </a:p>
          <a:p>
            <a:r>
              <a:rPr lang="fi-FI" altLang="fi-FI" dirty="0" err="1"/>
              <a:t>Guilds</a:t>
            </a:r>
            <a:r>
              <a:rPr lang="fi-FI" altLang="fi-FI" dirty="0"/>
              <a:t> (</a:t>
            </a:r>
            <a:r>
              <a:rPr lang="fi-FI" altLang="fi-FI" dirty="0" err="1"/>
              <a:t>trades</a:t>
            </a:r>
            <a:r>
              <a:rPr lang="fi-FI" altLang="fi-FI" dirty="0"/>
              <a:t>) </a:t>
            </a:r>
            <a:r>
              <a:rPr lang="fi-FI" altLang="fi-FI" sz="1700" dirty="0"/>
              <a:t>Killat (ammattikunnat)</a:t>
            </a:r>
            <a:endParaRPr lang="fi-FI" altLang="fi-FI" sz="1700" dirty="0">
              <a:cs typeface="Calibri"/>
            </a:endParaRPr>
          </a:p>
          <a:p>
            <a:r>
              <a:rPr lang="fi-FI" altLang="fi-FI" dirty="0"/>
              <a:t> Urban </a:t>
            </a:r>
            <a:r>
              <a:rPr lang="fi-FI" altLang="fi-FI" dirty="0" err="1"/>
              <a:t>self-government</a:t>
            </a:r>
            <a:r>
              <a:rPr lang="fi-FI" altLang="fi-FI" dirty="0"/>
              <a:t> (</a:t>
            </a:r>
            <a:r>
              <a:rPr lang="fi-FI" altLang="fi-FI" dirty="0" err="1"/>
              <a:t>town</a:t>
            </a:r>
            <a:r>
              <a:rPr lang="fi-FI" altLang="fi-FI" dirty="0"/>
              <a:t> </a:t>
            </a:r>
            <a:r>
              <a:rPr lang="fi-FI" altLang="fi-FI" dirty="0" err="1"/>
              <a:t>hall</a:t>
            </a:r>
            <a:r>
              <a:rPr lang="fi-FI" altLang="fi-FI" dirty="0"/>
              <a:t>) </a:t>
            </a:r>
            <a:r>
              <a:rPr lang="fi-FI" altLang="fi-FI" sz="1700" dirty="0"/>
              <a:t>Kaupunkien itsehallinto (raatihuone)</a:t>
            </a:r>
            <a:endParaRPr lang="fi-FI" altLang="fi-FI" sz="1700" dirty="0">
              <a:cs typeface="Calibri"/>
            </a:endParaRPr>
          </a:p>
        </p:txBody>
      </p:sp>
      <p:pic>
        <p:nvPicPr>
          <p:cNvPr id="21509" name="Kuva 4">
            <a:extLst>
              <a:ext uri="{FF2B5EF4-FFF2-40B4-BE49-F238E27FC236}">
                <a16:creationId xmlns:a16="http://schemas.microsoft.com/office/drawing/2014/main" id="{E86124B3-6312-41BF-AFE3-BCAE1689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2893" y="321176"/>
            <a:ext cx="1889122" cy="21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Kuva 3">
            <a:extLst>
              <a:ext uri="{FF2B5EF4-FFF2-40B4-BE49-F238E27FC236}">
                <a16:creationId xmlns:a16="http://schemas.microsoft.com/office/drawing/2014/main" id="{68F5FA5A-8460-494C-80AF-966D6E598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159" y="743318"/>
            <a:ext cx="1916810" cy="13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Kuva 5">
            <a:extLst>
              <a:ext uri="{FF2B5EF4-FFF2-40B4-BE49-F238E27FC236}">
                <a16:creationId xmlns:a16="http://schemas.microsoft.com/office/drawing/2014/main" id="{811249F6-6717-4505-B370-915806694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9049" y="3154335"/>
            <a:ext cx="4074921" cy="272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0906" y="2795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20"/>
          <a:stretch/>
        </p:blipFill>
        <p:spPr>
          <a:xfrm flipH="1">
            <a:off x="14636" y="0"/>
            <a:ext cx="9129364" cy="6858000"/>
          </a:xfrm>
          <a:prstGeom prst="rect">
            <a:avLst/>
          </a:prstGeom>
        </p:spPr>
      </p:pic>
      <p:sp>
        <p:nvSpPr>
          <p:cNvPr id="142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7816" y="-1017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4581" name="Kuva 4">
            <a:extLst>
              <a:ext uri="{FF2B5EF4-FFF2-40B4-BE49-F238E27FC236}">
                <a16:creationId xmlns:a16="http://schemas.microsoft.com/office/drawing/2014/main" id="{27BB6FE1-2D35-40DA-B410-8CAF6D9B9E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19"/>
          <a:stretch/>
        </p:blipFill>
        <p:spPr bwMode="auto">
          <a:xfrm>
            <a:off x="3580534" y="-6733"/>
            <a:ext cx="3674756" cy="2106933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A276787-8130-499F-9BBE-48B64608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5" y="346715"/>
            <a:ext cx="3733482" cy="86961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i-FI" sz="4400" dirty="0">
                <a:solidFill>
                  <a:srgbClr val="000000"/>
                </a:solidFill>
              </a:rPr>
              <a:t>4.</a:t>
            </a:r>
            <a:r>
              <a:rPr lang="fi-FI" dirty="0">
                <a:solidFill>
                  <a:srgbClr val="000000"/>
                </a:solidFill>
              </a:rPr>
              <a:t> </a:t>
            </a:r>
            <a:r>
              <a:rPr lang="fi-FI" dirty="0" err="1">
                <a:solidFill>
                  <a:srgbClr val="000000"/>
                </a:solidFill>
              </a:rPr>
              <a:t>Peasants</a:t>
            </a:r>
            <a:r>
              <a:rPr lang="fi-FI" dirty="0">
                <a:solidFill>
                  <a:srgbClr val="000000"/>
                </a:solidFill>
              </a:rPr>
              <a:t> </a:t>
            </a:r>
            <a:br>
              <a:rPr lang="fi-FI" dirty="0">
                <a:solidFill>
                  <a:srgbClr val="000000"/>
                </a:solidFill>
              </a:rPr>
            </a:br>
            <a:r>
              <a:rPr lang="fi-FI" sz="1800" dirty="0">
                <a:solidFill>
                  <a:srgbClr val="000000"/>
                </a:solidFill>
              </a:rPr>
              <a:t>Talonpojat</a:t>
            </a:r>
          </a:p>
        </p:txBody>
      </p:sp>
      <p:sp>
        <p:nvSpPr>
          <p:cNvPr id="24579" name="Sisällön paikkamerkki 2">
            <a:extLst>
              <a:ext uri="{FF2B5EF4-FFF2-40B4-BE49-F238E27FC236}">
                <a16:creationId xmlns:a16="http://schemas.microsoft.com/office/drawing/2014/main" id="{D0BDCF8D-3DB7-44CF-96F5-B34EA8D2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5" y="1564105"/>
            <a:ext cx="4393463" cy="52729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fi-FI" sz="2400" dirty="0">
                <a:solidFill>
                  <a:srgbClr val="000000"/>
                </a:solidFill>
              </a:rPr>
              <a:t>A large part of the population </a:t>
            </a:r>
            <a:r>
              <a:rPr lang="fi-FI" altLang="fi-FI" sz="1600" dirty="0">
                <a:solidFill>
                  <a:srgbClr val="000000"/>
                </a:solidFill>
              </a:rPr>
              <a:t>Suuri osa väestöstä</a:t>
            </a:r>
          </a:p>
          <a:p>
            <a:r>
              <a:rPr lang="fi-FI" altLang="fi-FI" sz="2400" dirty="0" err="1">
                <a:solidFill>
                  <a:srgbClr val="000000"/>
                </a:solidFill>
              </a:rPr>
              <a:t>Paid</a:t>
            </a:r>
            <a:r>
              <a:rPr lang="fi-FI" altLang="fi-FI" sz="2400" dirty="0">
                <a:solidFill>
                  <a:srgbClr val="000000"/>
                </a:solidFill>
              </a:rPr>
              <a:t> </a:t>
            </a:r>
            <a:r>
              <a:rPr lang="fi-FI" altLang="fi-FI" sz="2400" dirty="0" err="1">
                <a:solidFill>
                  <a:srgbClr val="000000"/>
                </a:solidFill>
              </a:rPr>
              <a:t>taxes</a:t>
            </a:r>
            <a:r>
              <a:rPr lang="fi-FI" altLang="fi-FI" sz="2400" dirty="0">
                <a:solidFill>
                  <a:srgbClr val="000000"/>
                </a:solidFill>
              </a:rPr>
              <a:t> </a:t>
            </a:r>
            <a:r>
              <a:rPr lang="fi-FI" altLang="fi-FI" sz="1600" dirty="0">
                <a:solidFill>
                  <a:srgbClr val="000000"/>
                </a:solidFill>
              </a:rPr>
              <a:t>Maksoivat veroja</a:t>
            </a:r>
            <a:endParaRPr lang="fi-FI" altLang="fi-FI" sz="1600" dirty="0">
              <a:solidFill>
                <a:srgbClr val="000000"/>
              </a:solidFill>
              <a:cs typeface="Calibri"/>
            </a:endParaRPr>
          </a:p>
          <a:p>
            <a:r>
              <a:rPr lang="en-US" altLang="fi-FI" sz="2400" dirty="0">
                <a:solidFill>
                  <a:srgbClr val="000000"/>
                </a:solidFill>
              </a:rPr>
              <a:t>Serfdom in parts of Europe </a:t>
            </a:r>
            <a:r>
              <a:rPr lang="fi-FI" altLang="fi-FI" sz="1600" dirty="0">
                <a:solidFill>
                  <a:srgbClr val="000000"/>
                </a:solidFill>
              </a:rPr>
              <a:t>Maaorjuus paikoin Euroopassa  </a:t>
            </a:r>
            <a:endParaRPr lang="fi-FI" altLang="fi-FI" sz="1600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fi-FI" altLang="fi-FI" sz="2400" dirty="0">
              <a:solidFill>
                <a:srgbClr val="000000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i-FI" altLang="fi-FI" sz="2400" i="1" dirty="0" err="1">
                <a:solidFill>
                  <a:srgbClr val="000000"/>
                </a:solidFill>
              </a:rPr>
              <a:t>Land-owning</a:t>
            </a:r>
            <a:r>
              <a:rPr lang="fi-FI" altLang="fi-FI" sz="2400" i="1" dirty="0">
                <a:solidFill>
                  <a:srgbClr val="000000"/>
                </a:solidFill>
              </a:rPr>
              <a:t> </a:t>
            </a:r>
            <a:r>
              <a:rPr lang="fi-FI" altLang="fi-FI" sz="2400" i="1" dirty="0" err="1">
                <a:solidFill>
                  <a:srgbClr val="000000"/>
                </a:solidFill>
              </a:rPr>
              <a:t>farmers</a:t>
            </a:r>
            <a:r>
              <a:rPr lang="fi-FI" altLang="fi-FI" sz="2400" i="1" dirty="0">
                <a:solidFill>
                  <a:srgbClr val="000000"/>
                </a:solidFill>
              </a:rPr>
              <a:t> </a:t>
            </a:r>
            <a:r>
              <a:rPr lang="fi-FI" altLang="fi-FI" sz="1600" i="1" dirty="0">
                <a:solidFill>
                  <a:srgbClr val="000000"/>
                </a:solidFill>
              </a:rPr>
              <a:t>Maata omistavat maanviljelijät</a:t>
            </a:r>
          </a:p>
          <a:p>
            <a:pPr marL="0" indent="0">
              <a:buNone/>
            </a:pPr>
            <a:r>
              <a:rPr lang="fi-FI" altLang="fi-FI" sz="2400" dirty="0" err="1">
                <a:solidFill>
                  <a:srgbClr val="000000"/>
                </a:solidFill>
              </a:rPr>
              <a:t>Landless</a:t>
            </a:r>
            <a:r>
              <a:rPr lang="fi-FI" altLang="fi-FI" sz="2400" dirty="0">
                <a:solidFill>
                  <a:srgbClr val="000000"/>
                </a:solidFill>
              </a:rPr>
              <a:t>: </a:t>
            </a:r>
            <a:r>
              <a:rPr lang="fi-FI" altLang="fi-FI" sz="1600" dirty="0">
                <a:solidFill>
                  <a:srgbClr val="000000"/>
                </a:solidFill>
              </a:rPr>
              <a:t>Tilattomat </a:t>
            </a:r>
          </a:p>
          <a:p>
            <a:pPr marL="0" indent="0">
              <a:buNone/>
            </a:pPr>
            <a:r>
              <a:rPr lang="fi-FI" altLang="fi-FI" sz="2400" i="1" dirty="0">
                <a:solidFill>
                  <a:srgbClr val="000000"/>
                </a:solidFill>
              </a:rPr>
              <a:t>2. </a:t>
            </a:r>
            <a:r>
              <a:rPr lang="fi-FI" altLang="fi-FI" sz="2400" i="1" dirty="0" err="1">
                <a:solidFill>
                  <a:srgbClr val="000000"/>
                </a:solidFill>
              </a:rPr>
              <a:t>Tenant</a:t>
            </a:r>
            <a:r>
              <a:rPr lang="fi-FI" altLang="fi-FI" sz="2400" i="1" dirty="0">
                <a:solidFill>
                  <a:srgbClr val="000000"/>
                </a:solidFill>
              </a:rPr>
              <a:t> </a:t>
            </a:r>
            <a:r>
              <a:rPr lang="fi-FI" altLang="fi-FI" sz="2400" i="1" dirty="0" err="1">
                <a:solidFill>
                  <a:srgbClr val="000000"/>
                </a:solidFill>
              </a:rPr>
              <a:t>farmers</a:t>
            </a:r>
            <a:r>
              <a:rPr lang="fi-FI" altLang="fi-FI" sz="2400" i="1" dirty="0">
                <a:solidFill>
                  <a:srgbClr val="000000"/>
                </a:solidFill>
              </a:rPr>
              <a:t> </a:t>
            </a:r>
            <a:r>
              <a:rPr lang="fi-FI" altLang="fi-FI" sz="1600" i="1" dirty="0">
                <a:solidFill>
                  <a:srgbClr val="000000"/>
                </a:solidFill>
              </a:rPr>
              <a:t>Vuokraviljelijät (lampuodit)</a:t>
            </a:r>
          </a:p>
          <a:p>
            <a:pPr marL="0" indent="0">
              <a:buNone/>
            </a:pPr>
            <a:r>
              <a:rPr lang="fi-FI" altLang="fi-FI" sz="2400" i="1" dirty="0">
                <a:solidFill>
                  <a:srgbClr val="000000"/>
                </a:solidFill>
              </a:rPr>
              <a:t>3. </a:t>
            </a:r>
            <a:r>
              <a:rPr lang="fi-FI" altLang="fi-FI" sz="2400" i="1" dirty="0" err="1">
                <a:solidFill>
                  <a:srgbClr val="000000"/>
                </a:solidFill>
              </a:rPr>
              <a:t>Servants</a:t>
            </a:r>
            <a:r>
              <a:rPr lang="fi-FI" altLang="fi-FI" sz="2400" i="1" dirty="0">
                <a:solidFill>
                  <a:srgbClr val="000000"/>
                </a:solidFill>
              </a:rPr>
              <a:t> (</a:t>
            </a:r>
            <a:r>
              <a:rPr lang="fi-FI" altLang="fi-FI" sz="2400" i="1" dirty="0" err="1">
                <a:solidFill>
                  <a:srgbClr val="000000"/>
                </a:solidFill>
              </a:rPr>
              <a:t>maids</a:t>
            </a:r>
            <a:r>
              <a:rPr lang="fi-FI" altLang="fi-FI" sz="2400" i="1" dirty="0">
                <a:solidFill>
                  <a:srgbClr val="000000"/>
                </a:solidFill>
              </a:rPr>
              <a:t> and </a:t>
            </a:r>
            <a:r>
              <a:rPr lang="fi-FI" altLang="fi-FI" sz="2400" i="1" dirty="0" err="1">
                <a:solidFill>
                  <a:srgbClr val="000000"/>
                </a:solidFill>
              </a:rPr>
              <a:t>farmhands</a:t>
            </a:r>
            <a:r>
              <a:rPr lang="fi-FI" altLang="fi-FI" sz="2400" i="1" dirty="0">
                <a:solidFill>
                  <a:srgbClr val="000000"/>
                </a:solidFill>
              </a:rPr>
              <a:t>) </a:t>
            </a:r>
            <a:r>
              <a:rPr lang="fi-FI" altLang="fi-FI" sz="1600" i="1" dirty="0">
                <a:solidFill>
                  <a:srgbClr val="000000"/>
                </a:solidFill>
              </a:rPr>
              <a:t>Palkolliset (piiat ja rengit)</a:t>
            </a:r>
          </a:p>
          <a:p>
            <a:pPr marL="0" indent="0">
              <a:buNone/>
            </a:pPr>
            <a:r>
              <a:rPr lang="fi-FI" altLang="fi-FI" sz="2400" i="1" dirty="0">
                <a:solidFill>
                  <a:srgbClr val="000000"/>
                </a:solidFill>
              </a:rPr>
              <a:t>4. </a:t>
            </a:r>
            <a:r>
              <a:rPr lang="fi-FI" altLang="fi-FI" sz="2400" i="1" dirty="0" err="1">
                <a:solidFill>
                  <a:srgbClr val="000000"/>
                </a:solidFill>
              </a:rPr>
              <a:t>Beggars</a:t>
            </a:r>
            <a:r>
              <a:rPr lang="fi-FI" altLang="fi-FI" sz="2400" i="1" dirty="0">
                <a:solidFill>
                  <a:srgbClr val="000000"/>
                </a:solidFill>
              </a:rPr>
              <a:t> </a:t>
            </a:r>
            <a:r>
              <a:rPr lang="fi-FI" altLang="fi-FI" sz="1600" i="1" dirty="0">
                <a:solidFill>
                  <a:srgbClr val="000000"/>
                </a:solidFill>
              </a:rPr>
              <a:t>Kerjäläiset </a:t>
            </a:r>
          </a:p>
          <a:p>
            <a:pPr marL="0" indent="0">
              <a:buNone/>
            </a:pPr>
            <a:endParaRPr lang="fi-FI" altLang="fi-FI" sz="2400" i="1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44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2659" y="2912215"/>
            <a:ext cx="4956705" cy="3945298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4580" name="Kuva 3">
            <a:extLst>
              <a:ext uri="{FF2B5EF4-FFF2-40B4-BE49-F238E27FC236}">
                <a16:creationId xmlns:a16="http://schemas.microsoft.com/office/drawing/2014/main" id="{FDB3EC3D-9F04-4383-B48E-5BADC34FB9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r="7117"/>
          <a:stretch/>
        </p:blipFill>
        <p:spPr bwMode="auto">
          <a:xfrm>
            <a:off x="4336688" y="3055740"/>
            <a:ext cx="4792676" cy="3781269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2" name="Otsikko 1">
            <a:extLst>
              <a:ext uri="{FF2B5EF4-FFF2-40B4-BE49-F238E27FC236}">
                <a16:creationId xmlns:a16="http://schemas.microsoft.com/office/drawing/2014/main" id="{4DBFD93C-3936-4B04-BA03-53D486F1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970507" cy="276009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sz="2800" dirty="0" err="1">
                <a:solidFill>
                  <a:srgbClr val="FFFFFF"/>
                </a:solidFill>
              </a:rPr>
              <a:t>The</a:t>
            </a:r>
            <a:r>
              <a:rPr lang="fi-FI" sz="2800" dirty="0">
                <a:solidFill>
                  <a:srgbClr val="FFFFFF"/>
                </a:solidFill>
              </a:rPr>
              <a:t> </a:t>
            </a:r>
            <a:r>
              <a:rPr lang="fi-FI" sz="2800" dirty="0" err="1">
                <a:solidFill>
                  <a:srgbClr val="FFFFFF"/>
                </a:solidFill>
              </a:rPr>
              <a:t>End</a:t>
            </a:r>
            <a:r>
              <a:rPr lang="fi-FI" sz="2800" dirty="0">
                <a:solidFill>
                  <a:srgbClr val="FFFFFF"/>
                </a:solidFill>
              </a:rPr>
              <a:t> of </a:t>
            </a:r>
            <a:r>
              <a:rPr lang="fi-FI" sz="2800" dirty="0" err="1">
                <a:solidFill>
                  <a:srgbClr val="FFFFFF"/>
                </a:solidFill>
              </a:rPr>
              <a:t>Feudalism</a:t>
            </a:r>
            <a:r>
              <a:rPr lang="fi-FI" sz="2800" dirty="0">
                <a:solidFill>
                  <a:srgbClr val="FFFFFF"/>
                </a:solidFill>
              </a:rPr>
              <a:t>(</a:t>
            </a:r>
            <a:r>
              <a:rPr lang="fi-FI" sz="2800" dirty="0" err="1">
                <a:solidFill>
                  <a:srgbClr val="FFFFFF"/>
                </a:solidFill>
              </a:rPr>
              <a:t>chapter</a:t>
            </a:r>
            <a:r>
              <a:rPr lang="fi-FI" sz="2800" dirty="0">
                <a:solidFill>
                  <a:srgbClr val="FFFFFF"/>
                </a:solidFill>
              </a:rPr>
              <a:t> 10.)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CCF73A-72E4-4E0F-8977-C97D7734E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360217"/>
            <a:ext cx="4271270" cy="622069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fi-FI" dirty="0">
                <a:solidFill>
                  <a:srgbClr val="000000"/>
                </a:solidFill>
              </a:rPr>
              <a:t>At the end of the Middle Ages, feudalism ended and power became concentrated in the hands of kings </a:t>
            </a:r>
            <a:r>
              <a:rPr lang="fi-FI" altLang="fi-FI" sz="1600" dirty="0">
                <a:solidFill>
                  <a:srgbClr val="000000"/>
                </a:solidFill>
              </a:rPr>
              <a:t>Keskiajan lopulla feodalismi päättyi ja valta keskittyi </a:t>
            </a:r>
            <a:r>
              <a:rPr lang="fi-FI" altLang="fi-FI" sz="1600" b="1" dirty="0">
                <a:solidFill>
                  <a:srgbClr val="000000"/>
                </a:solidFill>
              </a:rPr>
              <a:t>kuninkaille</a:t>
            </a:r>
          </a:p>
          <a:p>
            <a:r>
              <a:rPr lang="en-US" altLang="fi-FI" dirty="0">
                <a:solidFill>
                  <a:srgbClr val="000000"/>
                </a:solidFill>
              </a:rPr>
              <a:t>States formed areas with central administration and clear borders </a:t>
            </a:r>
            <a:r>
              <a:rPr lang="fi-FI" altLang="fi-FI" sz="1600" dirty="0">
                <a:solidFill>
                  <a:srgbClr val="000000"/>
                </a:solidFill>
              </a:rPr>
              <a:t>Valtioista muodostui alueita, joilla oli </a:t>
            </a:r>
            <a:r>
              <a:rPr lang="fi-FI" altLang="fi-FI" sz="1600" b="1" dirty="0">
                <a:solidFill>
                  <a:srgbClr val="000000"/>
                </a:solidFill>
              </a:rPr>
              <a:t>keskushallinto</a:t>
            </a:r>
            <a:r>
              <a:rPr lang="fi-FI" altLang="fi-FI" sz="1600" dirty="0">
                <a:solidFill>
                  <a:srgbClr val="000000"/>
                </a:solidFill>
              </a:rPr>
              <a:t> ja </a:t>
            </a:r>
            <a:r>
              <a:rPr lang="fi-FI" altLang="fi-FI" sz="1600" b="1" dirty="0">
                <a:solidFill>
                  <a:srgbClr val="000000"/>
                </a:solidFill>
              </a:rPr>
              <a:t>selkeät rajat</a:t>
            </a:r>
          </a:p>
          <a:p>
            <a:r>
              <a:rPr lang="en-US" altLang="fi-FI" dirty="0">
                <a:solidFill>
                  <a:srgbClr val="000000"/>
                </a:solidFill>
              </a:rPr>
              <a:t>Fiefs were returned to the king </a:t>
            </a:r>
            <a:r>
              <a:rPr lang="fi-FI" altLang="fi-FI" sz="1600" b="1" dirty="0">
                <a:solidFill>
                  <a:srgbClr val="000000"/>
                </a:solidFill>
              </a:rPr>
              <a:t>Läänityksiä palautettiin </a:t>
            </a:r>
            <a:r>
              <a:rPr lang="fi-FI" altLang="fi-FI" sz="1600" dirty="0">
                <a:solidFill>
                  <a:srgbClr val="000000"/>
                </a:solidFill>
              </a:rPr>
              <a:t>kuninkaalle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Sisällön paikkamerkki 3">
            <a:extLst>
              <a:ext uri="{FF2B5EF4-FFF2-40B4-BE49-F238E27FC236}">
                <a16:creationId xmlns:a16="http://schemas.microsoft.com/office/drawing/2014/main" id="{BC887DDA-F730-4DB5-961D-C526CB860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133778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003E9B1-5457-3617-B1FE-DE7A1DD7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3312"/>
            <a:ext cx="3028950" cy="5431376"/>
          </a:xfrm>
        </p:spPr>
        <p:txBody>
          <a:bodyPr>
            <a:normAutofit/>
          </a:bodyPr>
          <a:lstStyle/>
          <a:p>
            <a:r>
              <a:rPr lang="fi-FI" sz="2800" dirty="0" err="1"/>
              <a:t>Chapter</a:t>
            </a:r>
            <a:r>
              <a:rPr lang="fi-FI" sz="2800" dirty="0"/>
              <a:t> 11. </a:t>
            </a:r>
            <a:r>
              <a:rPr lang="fi-FI" dirty="0"/>
              <a:t>Black </a:t>
            </a:r>
            <a:r>
              <a:rPr lang="fi-FI" dirty="0" err="1"/>
              <a:t>Death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702F23-9551-43D5-5000-CB04ED122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996" y="713313"/>
            <a:ext cx="5164499" cy="5431376"/>
          </a:xfrm>
        </p:spPr>
        <p:txBody>
          <a:bodyPr anchor="ctr">
            <a:noAutofit/>
          </a:bodyPr>
          <a:lstStyle/>
          <a:p>
            <a:r>
              <a:rPr lang="en-US" sz="2400" dirty="0"/>
              <a:t> In the 1340s, the Black Death spread to Europe</a:t>
            </a:r>
            <a:r>
              <a:rPr lang="fi-FI" sz="2400" dirty="0"/>
              <a:t> </a:t>
            </a:r>
            <a:r>
              <a:rPr lang="fi-FI" sz="1600" dirty="0"/>
              <a:t>1340-luvulla levisi </a:t>
            </a:r>
            <a:r>
              <a:rPr lang="fi-FI" sz="1600" b="1" dirty="0"/>
              <a:t>musta surma</a:t>
            </a:r>
          </a:p>
          <a:p>
            <a:pPr lvl="1"/>
            <a:r>
              <a:rPr lang="en-US" dirty="0"/>
              <a:t>The plague was spread by rats on merchant ships </a:t>
            </a:r>
            <a:r>
              <a:rPr lang="fi-FI" sz="1600" dirty="0"/>
              <a:t>Rutto, jota levittivät kauppalaivojen </a:t>
            </a:r>
            <a:r>
              <a:rPr lang="fi-FI" sz="1600" i="1" dirty="0"/>
              <a:t>rotat</a:t>
            </a:r>
          </a:p>
          <a:p>
            <a:pPr lvl="1"/>
            <a:r>
              <a:rPr lang="fi-FI" i="1" dirty="0"/>
              <a:t>25-30% of </a:t>
            </a:r>
            <a:r>
              <a:rPr lang="fi-FI" i="1" dirty="0" err="1"/>
              <a:t>Europeans</a:t>
            </a:r>
            <a:r>
              <a:rPr lang="fi-FI" i="1" dirty="0"/>
              <a:t> </a:t>
            </a:r>
            <a:r>
              <a:rPr lang="fi-FI" i="1" dirty="0" err="1"/>
              <a:t>died</a:t>
            </a:r>
            <a:r>
              <a:rPr lang="fi-FI" i="1" dirty="0"/>
              <a:t> </a:t>
            </a:r>
            <a:r>
              <a:rPr lang="fi-FI" sz="1600" i="1" dirty="0"/>
              <a:t>25-30% </a:t>
            </a:r>
            <a:r>
              <a:rPr lang="fi-FI" sz="1600" dirty="0"/>
              <a:t>eurooppalaisista kuoli</a:t>
            </a:r>
          </a:p>
          <a:p>
            <a:pPr lvl="1"/>
            <a:r>
              <a:rPr lang="en-US" i="1" dirty="0"/>
              <a:t>Cities became deserted due to dense populations </a:t>
            </a:r>
            <a:r>
              <a:rPr lang="fi-FI" sz="1600" i="1" dirty="0"/>
              <a:t>Kaupunkeja</a:t>
            </a:r>
            <a:r>
              <a:rPr lang="fi-FI" sz="1600" dirty="0"/>
              <a:t> autioitui</a:t>
            </a:r>
          </a:p>
          <a:p>
            <a:pPr lvl="1"/>
            <a:r>
              <a:rPr lang="en-US" i="1" dirty="0"/>
              <a:t> Trade decreased and the position of peasants improved (serfdom was abolished) </a:t>
            </a:r>
            <a:r>
              <a:rPr lang="fi-FI" sz="1600" i="1" dirty="0"/>
              <a:t>Kaupankäynti </a:t>
            </a:r>
            <a:r>
              <a:rPr lang="fi-FI" sz="1600" dirty="0"/>
              <a:t>vähentyi ja </a:t>
            </a:r>
            <a:r>
              <a:rPr lang="fi-FI" sz="1600" i="1" dirty="0"/>
              <a:t>talonpoikien</a:t>
            </a:r>
            <a:r>
              <a:rPr lang="fi-FI" sz="1600" dirty="0"/>
              <a:t> asema parani (maaorjuus purkautui)</a:t>
            </a:r>
          </a:p>
          <a:p>
            <a:r>
              <a:rPr lang="en-US" sz="2400" dirty="0"/>
              <a:t>In the 14th century, a Little Ice Age began (a cold climate period lasting until the 19th century)</a:t>
            </a:r>
            <a:r>
              <a:rPr lang="fi-FI" sz="2400" dirty="0"/>
              <a:t> </a:t>
            </a:r>
            <a:r>
              <a:rPr lang="fi-FI" sz="1600" dirty="0"/>
              <a:t>1300-luvulla alkoi pieni jääkausi </a:t>
            </a:r>
          </a:p>
          <a:p>
            <a:pPr lvl="1"/>
            <a:r>
              <a:rPr lang="en-US" dirty="0"/>
              <a:t> Years of crop failure: harvests diminished </a:t>
            </a:r>
            <a:r>
              <a:rPr lang="fi-FI" sz="1600" b="1" dirty="0"/>
              <a:t>Katovuodet: sadot pienenivät</a:t>
            </a:r>
          </a:p>
        </p:txBody>
      </p:sp>
    </p:spTree>
    <p:extLst>
      <p:ext uri="{BB962C8B-B14F-4D97-AF65-F5344CB8AC3E}">
        <p14:creationId xmlns:p14="http://schemas.microsoft.com/office/powerpoint/2010/main" val="369883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266060C2-D793-112C-1FD2-14A56EA543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0535" y="132347"/>
            <a:ext cx="6340643" cy="551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804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1" name="Rectangle 207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C98793-7113-ECE3-E834-4D20A9C0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57200"/>
            <a:ext cx="818223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700" dirty="0"/>
              <a:t>Black Death</a:t>
            </a:r>
          </a:p>
        </p:txBody>
      </p:sp>
      <p:sp>
        <p:nvSpPr>
          <p:cNvPr id="207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850683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  <a:gd name="connsiteX0" fmla="*/ 0 w 2468880"/>
              <a:gd name="connsiteY0" fmla="*/ 0 h 18288"/>
              <a:gd name="connsiteX1" fmla="*/ 567842 w 2468880"/>
              <a:gd name="connsiteY1" fmla="*/ 0 h 18288"/>
              <a:gd name="connsiteX2" fmla="*/ 1234440 w 2468880"/>
              <a:gd name="connsiteY2" fmla="*/ 0 h 18288"/>
              <a:gd name="connsiteX3" fmla="*/ 1777594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76349 w 2468880"/>
              <a:gd name="connsiteY6" fmla="*/ 18288 h 18288"/>
              <a:gd name="connsiteX7" fmla="*/ 1209751 w 2468880"/>
              <a:gd name="connsiteY7" fmla="*/ 18288 h 18288"/>
              <a:gd name="connsiteX8" fmla="*/ 617220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2691" y="-12357"/>
                  <a:pt x="387089" y="31321"/>
                  <a:pt x="592531" y="0"/>
                </a:cubicBezTo>
                <a:cubicBezTo>
                  <a:pt x="767979" y="-23244"/>
                  <a:pt x="871733" y="8472"/>
                  <a:pt x="1160374" y="0"/>
                </a:cubicBezTo>
                <a:cubicBezTo>
                  <a:pt x="1449601" y="-3911"/>
                  <a:pt x="1607266" y="19376"/>
                  <a:pt x="1728216" y="0"/>
                </a:cubicBezTo>
                <a:cubicBezTo>
                  <a:pt x="1818829" y="-58888"/>
                  <a:pt x="2275430" y="-9413"/>
                  <a:pt x="2468880" y="0"/>
                </a:cubicBezTo>
                <a:cubicBezTo>
                  <a:pt x="2467145" y="5314"/>
                  <a:pt x="2470816" y="12013"/>
                  <a:pt x="2468880" y="18288"/>
                </a:cubicBezTo>
                <a:cubicBezTo>
                  <a:pt x="2232442" y="-3319"/>
                  <a:pt x="2078773" y="23053"/>
                  <a:pt x="1802282" y="18288"/>
                </a:cubicBezTo>
                <a:cubicBezTo>
                  <a:pt x="1540683" y="32618"/>
                  <a:pt x="1384233" y="17358"/>
                  <a:pt x="1209751" y="18288"/>
                </a:cubicBezTo>
                <a:cubicBezTo>
                  <a:pt x="1038679" y="-28357"/>
                  <a:pt x="820616" y="4958"/>
                  <a:pt x="641909" y="18288"/>
                </a:cubicBezTo>
                <a:cubicBezTo>
                  <a:pt x="423595" y="12488"/>
                  <a:pt x="155068" y="41456"/>
                  <a:pt x="0" y="18288"/>
                </a:cubicBezTo>
                <a:cubicBezTo>
                  <a:pt x="898" y="13406"/>
                  <a:pt x="19" y="4120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201127" y="34474"/>
                  <a:pt x="321325" y="11273"/>
                  <a:pt x="567842" y="0"/>
                </a:cubicBezTo>
                <a:cubicBezTo>
                  <a:pt x="816255" y="-37660"/>
                  <a:pt x="940209" y="-838"/>
                  <a:pt x="1234440" y="0"/>
                </a:cubicBezTo>
                <a:cubicBezTo>
                  <a:pt x="1509789" y="16874"/>
                  <a:pt x="1664509" y="5689"/>
                  <a:pt x="1777594" y="0"/>
                </a:cubicBezTo>
                <a:cubicBezTo>
                  <a:pt x="1845726" y="-6548"/>
                  <a:pt x="2193196" y="19370"/>
                  <a:pt x="2468880" y="0"/>
                </a:cubicBezTo>
                <a:cubicBezTo>
                  <a:pt x="2468174" y="8377"/>
                  <a:pt x="2470272" y="13210"/>
                  <a:pt x="2468880" y="18288"/>
                </a:cubicBezTo>
                <a:cubicBezTo>
                  <a:pt x="2271382" y="44380"/>
                  <a:pt x="1978656" y="31741"/>
                  <a:pt x="1876349" y="18288"/>
                </a:cubicBezTo>
                <a:cubicBezTo>
                  <a:pt x="1751977" y="-6016"/>
                  <a:pt x="1388067" y="3222"/>
                  <a:pt x="1209751" y="18288"/>
                </a:cubicBezTo>
                <a:cubicBezTo>
                  <a:pt x="1065802" y="31061"/>
                  <a:pt x="753821" y="-1004"/>
                  <a:pt x="617220" y="18288"/>
                </a:cubicBezTo>
                <a:cubicBezTo>
                  <a:pt x="481425" y="28412"/>
                  <a:pt x="248319" y="-391"/>
                  <a:pt x="0" y="18288"/>
                </a:cubicBezTo>
                <a:cubicBezTo>
                  <a:pt x="-445" y="10205"/>
                  <a:pt x="-140" y="6087"/>
                  <a:pt x="0" y="0"/>
                </a:cubicBezTo>
                <a:close/>
              </a:path>
              <a:path w="2468880" h="18288" fill="none" stroke="0" extrusionOk="0">
                <a:moveTo>
                  <a:pt x="0" y="0"/>
                </a:moveTo>
                <a:cubicBezTo>
                  <a:pt x="191987" y="-31891"/>
                  <a:pt x="414837" y="25678"/>
                  <a:pt x="592531" y="0"/>
                </a:cubicBezTo>
                <a:cubicBezTo>
                  <a:pt x="785000" y="-43603"/>
                  <a:pt x="868560" y="12415"/>
                  <a:pt x="1160374" y="0"/>
                </a:cubicBezTo>
                <a:cubicBezTo>
                  <a:pt x="1441409" y="-18672"/>
                  <a:pt x="1600372" y="47113"/>
                  <a:pt x="1728216" y="0"/>
                </a:cubicBezTo>
                <a:cubicBezTo>
                  <a:pt x="1847110" y="23792"/>
                  <a:pt x="2233557" y="23802"/>
                  <a:pt x="2468880" y="0"/>
                </a:cubicBezTo>
                <a:cubicBezTo>
                  <a:pt x="2467752" y="4917"/>
                  <a:pt x="2468978" y="13565"/>
                  <a:pt x="2468880" y="18288"/>
                </a:cubicBezTo>
                <a:cubicBezTo>
                  <a:pt x="2265563" y="-17971"/>
                  <a:pt x="2033349" y="16262"/>
                  <a:pt x="1802282" y="18288"/>
                </a:cubicBezTo>
                <a:cubicBezTo>
                  <a:pt x="1512355" y="31573"/>
                  <a:pt x="1367809" y="29302"/>
                  <a:pt x="1209751" y="18288"/>
                </a:cubicBezTo>
                <a:cubicBezTo>
                  <a:pt x="1060405" y="26129"/>
                  <a:pt x="875661" y="10838"/>
                  <a:pt x="641909" y="18288"/>
                </a:cubicBezTo>
                <a:cubicBezTo>
                  <a:pt x="461670" y="14581"/>
                  <a:pt x="162829" y="18463"/>
                  <a:pt x="0" y="18288"/>
                </a:cubicBezTo>
                <a:cubicBezTo>
                  <a:pt x="913" y="12991"/>
                  <a:pt x="-1021" y="45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468880"/>
                      <a:gd name="connsiteY0" fmla="*/ 0 h 18288"/>
                      <a:gd name="connsiteX1" fmla="*/ 592531 w 2468880"/>
                      <a:gd name="connsiteY1" fmla="*/ 0 h 18288"/>
                      <a:gd name="connsiteX2" fmla="*/ 1160374 w 2468880"/>
                      <a:gd name="connsiteY2" fmla="*/ 0 h 18288"/>
                      <a:gd name="connsiteX3" fmla="*/ 1728216 w 2468880"/>
                      <a:gd name="connsiteY3" fmla="*/ 0 h 18288"/>
                      <a:gd name="connsiteX4" fmla="*/ 2468880 w 2468880"/>
                      <a:gd name="connsiteY4" fmla="*/ 0 h 18288"/>
                      <a:gd name="connsiteX5" fmla="*/ 2468880 w 2468880"/>
                      <a:gd name="connsiteY5" fmla="*/ 18288 h 18288"/>
                      <a:gd name="connsiteX6" fmla="*/ 1802282 w 2468880"/>
                      <a:gd name="connsiteY6" fmla="*/ 18288 h 18288"/>
                      <a:gd name="connsiteX7" fmla="*/ 1209751 w 2468880"/>
                      <a:gd name="connsiteY7" fmla="*/ 18288 h 18288"/>
                      <a:gd name="connsiteX8" fmla="*/ 641909 w 2468880"/>
                      <a:gd name="connsiteY8" fmla="*/ 18288 h 18288"/>
                      <a:gd name="connsiteX9" fmla="*/ 0 w 2468880"/>
                      <a:gd name="connsiteY9" fmla="*/ 18288 h 18288"/>
                      <a:gd name="connsiteX10" fmla="*/ 0 w 246888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68880" h="18288" fill="none" extrusionOk="0">
                        <a:moveTo>
                          <a:pt x="0" y="0"/>
                        </a:moveTo>
                        <a:cubicBezTo>
                          <a:pt x="171523" y="-1510"/>
                          <a:pt x="416079" y="20036"/>
                          <a:pt x="592531" y="0"/>
                        </a:cubicBezTo>
                        <a:cubicBezTo>
                          <a:pt x="768983" y="-20036"/>
                          <a:pt x="878305" y="13110"/>
                          <a:pt x="1160374" y="0"/>
                        </a:cubicBezTo>
                        <a:cubicBezTo>
                          <a:pt x="1442443" y="-13110"/>
                          <a:pt x="1612108" y="24695"/>
                          <a:pt x="1728216" y="0"/>
                        </a:cubicBezTo>
                        <a:cubicBezTo>
                          <a:pt x="1844324" y="-24695"/>
                          <a:pt x="2271040" y="20667"/>
                          <a:pt x="2468880" y="0"/>
                        </a:cubicBezTo>
                        <a:cubicBezTo>
                          <a:pt x="2468302" y="4771"/>
                          <a:pt x="2469633" y="12323"/>
                          <a:pt x="2468880" y="18288"/>
                        </a:cubicBezTo>
                        <a:cubicBezTo>
                          <a:pt x="2229297" y="-14659"/>
                          <a:pt x="2066775" y="30253"/>
                          <a:pt x="1802282" y="18288"/>
                        </a:cubicBezTo>
                        <a:cubicBezTo>
                          <a:pt x="1537789" y="6323"/>
                          <a:pt x="1379930" y="22266"/>
                          <a:pt x="1209751" y="18288"/>
                        </a:cubicBezTo>
                        <a:cubicBezTo>
                          <a:pt x="1039572" y="14310"/>
                          <a:pt x="837025" y="12850"/>
                          <a:pt x="641909" y="18288"/>
                        </a:cubicBezTo>
                        <a:cubicBezTo>
                          <a:pt x="446793" y="23726"/>
                          <a:pt x="170561" y="18472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468880" h="18288" stroke="0" extrusionOk="0">
                        <a:moveTo>
                          <a:pt x="0" y="0"/>
                        </a:moveTo>
                        <a:cubicBezTo>
                          <a:pt x="190931" y="24910"/>
                          <a:pt x="333688" y="11559"/>
                          <a:pt x="567842" y="0"/>
                        </a:cubicBezTo>
                        <a:cubicBezTo>
                          <a:pt x="801996" y="-11559"/>
                          <a:pt x="939971" y="-5677"/>
                          <a:pt x="1234440" y="0"/>
                        </a:cubicBezTo>
                        <a:cubicBezTo>
                          <a:pt x="1528909" y="5677"/>
                          <a:pt x="1658539" y="5184"/>
                          <a:pt x="1777594" y="0"/>
                        </a:cubicBezTo>
                        <a:cubicBezTo>
                          <a:pt x="1896649" y="-5184"/>
                          <a:pt x="2186164" y="23915"/>
                          <a:pt x="2468880" y="0"/>
                        </a:cubicBezTo>
                        <a:cubicBezTo>
                          <a:pt x="2468266" y="8857"/>
                          <a:pt x="2469384" y="13619"/>
                          <a:pt x="2468880" y="18288"/>
                        </a:cubicBezTo>
                        <a:cubicBezTo>
                          <a:pt x="2271330" y="36599"/>
                          <a:pt x="2001027" y="31554"/>
                          <a:pt x="1876349" y="18288"/>
                        </a:cubicBezTo>
                        <a:cubicBezTo>
                          <a:pt x="1751671" y="5022"/>
                          <a:pt x="1364652" y="15063"/>
                          <a:pt x="1209751" y="18288"/>
                        </a:cubicBezTo>
                        <a:cubicBezTo>
                          <a:pt x="1054850" y="21513"/>
                          <a:pt x="748438" y="20074"/>
                          <a:pt x="617220" y="18288"/>
                        </a:cubicBezTo>
                        <a:cubicBezTo>
                          <a:pt x="486002" y="16502"/>
                          <a:pt x="237432" y="27200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4" name="Picture 16" descr="Keskiaika: Musta surma">
            <a:extLst>
              <a:ext uri="{FF2B5EF4-FFF2-40B4-BE49-F238E27FC236}">
                <a16:creationId xmlns:a16="http://schemas.microsoft.com/office/drawing/2014/main" id="{76DB0992-BC20-6913-80E4-793B9B3403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550" y="2380792"/>
            <a:ext cx="2858400" cy="396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Uusi tutkimus muuttaa käsityksiä hirmuisesta mustasta surmasta: moni alue  Euroopassa säästyi pandemialta">
            <a:extLst>
              <a:ext uri="{FF2B5EF4-FFF2-40B4-BE49-F238E27FC236}">
                <a16:creationId xmlns:a16="http://schemas.microsoft.com/office/drawing/2014/main" id="{29B2F474-932D-3FC6-406A-10997254E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0090" y="2705583"/>
            <a:ext cx="4210812" cy="247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65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89" name="Isosceles Triangle 308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ilasto: Euroopan väkiluku keskiajalla. Väestö kasvoi runsaasti 1300-luvulla, mutta väheni lähes entiseen vuoteen 1450 mennessä.">
            <a:extLst>
              <a:ext uri="{FF2B5EF4-FFF2-40B4-BE49-F238E27FC236}">
                <a16:creationId xmlns:a16="http://schemas.microsoft.com/office/drawing/2014/main" id="{51CFEBB2-EE99-93CF-B294-E28A11510F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0705" y="643467"/>
            <a:ext cx="4122588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1" name="Isosceles Triangle 309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03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65665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93423D7-0514-0843-8B90-E3DD2207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1209086"/>
            <a:ext cx="2907636" cy="4064925"/>
          </a:xfrm>
        </p:spPr>
        <p:txBody>
          <a:bodyPr anchor="ctr">
            <a:normAutofit/>
          </a:bodyPr>
          <a:lstStyle/>
          <a:p>
            <a:r>
              <a:rPr lang="fi-FI" dirty="0" err="1"/>
              <a:t>Innovations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Middle</a:t>
            </a:r>
            <a:r>
              <a:rPr lang="fi-FI" dirty="0"/>
              <a:t> </a:t>
            </a:r>
            <a:r>
              <a:rPr lang="fi-FI" dirty="0" err="1"/>
              <a:t>Ages</a:t>
            </a:r>
            <a:r>
              <a:rPr lang="fi-FI" dirty="0"/>
              <a:t> </a:t>
            </a:r>
            <a:r>
              <a:rPr lang="fi-FI" sz="1800" dirty="0"/>
              <a:t>Keskiajan innovaatiot (</a:t>
            </a:r>
            <a:r>
              <a:rPr lang="fi-FI" sz="1800" dirty="0" err="1"/>
              <a:t>Chapter</a:t>
            </a:r>
            <a:r>
              <a:rPr lang="fi-FI" sz="1800" dirty="0"/>
              <a:t> 11.)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2569464"/>
            <a:ext cx="181579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61E68B4C-7E16-4B0B-9BA0-11A9EDD0AC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3963063"/>
              </p:ext>
            </p:extLst>
          </p:nvPr>
        </p:nvGraphicFramePr>
        <p:xfrm>
          <a:off x="4210812" y="457200"/>
          <a:ext cx="4588002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0914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99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</p:grpSp>
      <p:sp>
        <p:nvSpPr>
          <p:cNvPr id="4098" name="Rectangle 2">
            <a:extLst>
              <a:ext uri="{FF2B5EF4-FFF2-40B4-BE49-F238E27FC236}">
                <a16:creationId xmlns:a16="http://schemas.microsoft.com/office/drawing/2014/main" id="{3248E39B-E114-43D0-A9CC-607CD99A0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500" dirty="0">
                <a:solidFill>
                  <a:srgbClr val="FFFFFF"/>
                </a:solidFill>
              </a:rPr>
              <a:t>Agriculture and livelihood in the Middle Ages. </a:t>
            </a:r>
            <a:r>
              <a:rPr lang="fi-FI" sz="1600" dirty="0">
                <a:solidFill>
                  <a:srgbClr val="FFFFFF"/>
                </a:solidFill>
              </a:rPr>
              <a:t>Maatalous ja toimeentulo keskiajalla (</a:t>
            </a:r>
            <a:r>
              <a:rPr lang="fi-FI" sz="1600" dirty="0" err="1">
                <a:solidFill>
                  <a:srgbClr val="FFFFFF"/>
                </a:solidFill>
              </a:rPr>
              <a:t>Chapter</a:t>
            </a:r>
            <a:r>
              <a:rPr lang="fi-FI" sz="1600" dirty="0">
                <a:solidFill>
                  <a:srgbClr val="FFFFFF"/>
                </a:solidFill>
              </a:rPr>
              <a:t> 9.)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6139709-8398-46C8-B55A-A83D9D31B0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40499" y="166977"/>
            <a:ext cx="5605871" cy="6583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fi-FI" altLang="fi-FI" sz="2000" u="sng" dirty="0" err="1"/>
              <a:t>Early</a:t>
            </a:r>
            <a:r>
              <a:rPr lang="fi-FI" altLang="fi-FI" sz="2000" u="sng" dirty="0"/>
              <a:t> </a:t>
            </a:r>
            <a:r>
              <a:rPr lang="fi-FI" altLang="fi-FI" sz="2000" u="sng" dirty="0" err="1"/>
              <a:t>MiddleAges</a:t>
            </a:r>
            <a:r>
              <a:rPr lang="fi-FI" altLang="fi-FI" sz="2000" u="sng" dirty="0"/>
              <a:t>(400-1000)</a:t>
            </a:r>
            <a:r>
              <a:rPr lang="fi-FI" altLang="fi-FI" sz="2000" dirty="0"/>
              <a:t> varhaiskeskiaika</a:t>
            </a:r>
          </a:p>
          <a:p>
            <a:pPr eaLnBrk="1" hangingPunct="1"/>
            <a:r>
              <a:rPr lang="fi-FI" altLang="fi-FI" sz="2000" i="1" dirty="0" err="1"/>
              <a:t>Two-field</a:t>
            </a:r>
            <a:r>
              <a:rPr lang="fi-FI" altLang="fi-FI" sz="2000" i="1" dirty="0"/>
              <a:t> </a:t>
            </a:r>
            <a:r>
              <a:rPr lang="fi-FI" altLang="fi-FI" sz="2000" i="1" dirty="0" err="1"/>
              <a:t>system</a:t>
            </a:r>
            <a:r>
              <a:rPr lang="fi-FI" altLang="fi-FI" sz="2000" i="1" dirty="0"/>
              <a:t> kaksivuoroviljely</a:t>
            </a:r>
          </a:p>
          <a:p>
            <a:pPr eaLnBrk="1" hangingPunct="1"/>
            <a:r>
              <a:rPr lang="fi-FI" altLang="fi-FI" sz="2000" i="1" dirty="0" err="1"/>
              <a:t>Slash</a:t>
            </a:r>
            <a:r>
              <a:rPr lang="fi-FI" altLang="fi-FI" sz="2000" i="1" dirty="0"/>
              <a:t>-and-burn </a:t>
            </a:r>
            <a:r>
              <a:rPr lang="fi-FI" altLang="fi-FI" sz="2000" i="1" dirty="0" err="1"/>
              <a:t>agriculture</a:t>
            </a:r>
            <a:r>
              <a:rPr lang="fi-FI" altLang="fi-FI" sz="2000" i="1" dirty="0"/>
              <a:t> kaskiviljely</a:t>
            </a:r>
          </a:p>
          <a:p>
            <a:pPr eaLnBrk="1" hangingPunct="1"/>
            <a:r>
              <a:rPr lang="fi-FI" altLang="fi-FI" sz="2000" i="1" dirty="0" err="1"/>
              <a:t>Scratch</a:t>
            </a:r>
            <a:r>
              <a:rPr lang="fi-FI" altLang="fi-FI" sz="2000" i="1" dirty="0"/>
              <a:t> </a:t>
            </a:r>
            <a:r>
              <a:rPr lang="fi-FI" altLang="fi-FI" sz="2000" i="1" dirty="0" err="1"/>
              <a:t>plows</a:t>
            </a:r>
            <a:r>
              <a:rPr lang="fi-FI" altLang="fi-FI" sz="2000" i="1" dirty="0"/>
              <a:t> Kynsiaurat</a:t>
            </a:r>
          </a:p>
          <a:p>
            <a:pPr eaLnBrk="1" hangingPunct="1"/>
            <a:r>
              <a:rPr lang="fi-FI" altLang="fi-FI" sz="2000" i="1" dirty="0" err="1"/>
              <a:t>Barter</a:t>
            </a:r>
            <a:r>
              <a:rPr lang="fi-FI" altLang="fi-FI" sz="2000" i="1" dirty="0"/>
              <a:t> </a:t>
            </a:r>
            <a:r>
              <a:rPr lang="fi-FI" altLang="fi-FI" sz="2000" i="1" dirty="0" err="1"/>
              <a:t>economy</a:t>
            </a:r>
            <a:r>
              <a:rPr lang="fi-FI" altLang="fi-FI" sz="2000" i="1" dirty="0"/>
              <a:t> vaihdantatalous</a:t>
            </a:r>
          </a:p>
          <a:p>
            <a:r>
              <a:rPr lang="en-US" altLang="fi-FI" sz="2000" u="sng" dirty="0"/>
              <a:t>High Middle Ages (1000- </a:t>
            </a:r>
            <a:r>
              <a:rPr lang="en-US" altLang="fi-FI" sz="2000" b="1" u="sng" dirty="0"/>
              <a:t>)</a:t>
            </a:r>
            <a:r>
              <a:rPr lang="fi-FI" altLang="fi-FI" sz="2000" b="1" u="sng" dirty="0"/>
              <a:t> </a:t>
            </a:r>
            <a:r>
              <a:rPr lang="fi-FI" altLang="fi-FI" sz="2000" dirty="0"/>
              <a:t>Sydänkeskiaika</a:t>
            </a:r>
          </a:p>
          <a:p>
            <a:pPr eaLnBrk="1" hangingPunct="1"/>
            <a:r>
              <a:rPr lang="fi-FI" altLang="fi-FI" sz="2000" i="1" dirty="0"/>
              <a:t>Three-</a:t>
            </a:r>
            <a:r>
              <a:rPr lang="fi-FI" altLang="fi-FI" sz="2000" i="1" dirty="0" err="1"/>
              <a:t>field</a:t>
            </a:r>
            <a:r>
              <a:rPr lang="fi-FI" altLang="fi-FI" sz="2000" i="1" dirty="0"/>
              <a:t> </a:t>
            </a:r>
            <a:r>
              <a:rPr lang="fi-FI" altLang="fi-FI" sz="2000" i="1" dirty="0" err="1"/>
              <a:t>system</a:t>
            </a:r>
            <a:r>
              <a:rPr lang="fi-FI" altLang="fi-FI" sz="2000" i="1" dirty="0"/>
              <a:t> kolmivuoroviljely</a:t>
            </a:r>
          </a:p>
          <a:p>
            <a:pPr eaLnBrk="1" hangingPunct="1"/>
            <a:r>
              <a:rPr lang="fi-FI" altLang="fi-FI" sz="2000" i="1" dirty="0" err="1"/>
              <a:t>Moldboard</a:t>
            </a:r>
            <a:r>
              <a:rPr lang="fi-FI" altLang="fi-FI" sz="2000" i="1" dirty="0"/>
              <a:t> </a:t>
            </a:r>
            <a:r>
              <a:rPr lang="fi-FI" altLang="fi-FI" sz="2000" i="1" dirty="0" err="1"/>
              <a:t>plows</a:t>
            </a:r>
            <a:r>
              <a:rPr lang="fi-FI" altLang="fi-FI" sz="2000" i="1" dirty="0"/>
              <a:t> kääntösiipiaurat</a:t>
            </a:r>
          </a:p>
          <a:p>
            <a:pPr eaLnBrk="1" hangingPunct="1"/>
            <a:r>
              <a:rPr lang="fi-FI" altLang="fi-FI" sz="2000" i="1" dirty="0" err="1"/>
              <a:t>Use</a:t>
            </a:r>
            <a:r>
              <a:rPr lang="fi-FI" altLang="fi-FI" sz="2000" i="1" dirty="0"/>
              <a:t> of </a:t>
            </a:r>
            <a:r>
              <a:rPr lang="fi-FI" altLang="fi-FI" sz="2000" i="1" dirty="0" err="1"/>
              <a:t>Horses</a:t>
            </a:r>
            <a:r>
              <a:rPr lang="fi-FI" altLang="fi-FI" sz="2000" i="1" dirty="0"/>
              <a:t> hevosen käyttäminen</a:t>
            </a:r>
          </a:p>
          <a:p>
            <a:pPr eaLnBrk="1" hangingPunct="1"/>
            <a:r>
              <a:rPr lang="fi-FI" altLang="fi-FI" sz="2000" i="1" dirty="0"/>
              <a:t>New </a:t>
            </a:r>
            <a:r>
              <a:rPr lang="fi-FI" altLang="fi-FI" sz="2000" i="1" dirty="0" err="1"/>
              <a:t>Crops</a:t>
            </a:r>
            <a:r>
              <a:rPr lang="fi-FI" altLang="fi-FI" sz="2000" i="1" dirty="0"/>
              <a:t> uusia viljelykasveja </a:t>
            </a:r>
            <a:endParaRPr lang="fi-FI" altLang="fi-FI" sz="2000" i="1" dirty="0">
              <a:cs typeface="Calibri"/>
            </a:endParaRPr>
          </a:p>
          <a:p>
            <a:pPr eaLnBrk="1" hangingPunct="1"/>
            <a:r>
              <a:rPr lang="fi-FI" altLang="fi-FI" sz="2000" u="sng" dirty="0" err="1"/>
              <a:t>Late</a:t>
            </a:r>
            <a:r>
              <a:rPr lang="fi-FI" altLang="fi-FI" sz="2000" u="sng" dirty="0"/>
              <a:t> </a:t>
            </a:r>
            <a:r>
              <a:rPr lang="fi-FI" altLang="fi-FI" sz="2000" u="sng" dirty="0" err="1"/>
              <a:t>Middle</a:t>
            </a:r>
            <a:r>
              <a:rPr lang="fi-FI" altLang="fi-FI" sz="2000" u="sng" dirty="0"/>
              <a:t> </a:t>
            </a:r>
            <a:r>
              <a:rPr lang="fi-FI" altLang="fi-FI" sz="2000" u="sng" dirty="0" err="1"/>
              <a:t>Ages</a:t>
            </a:r>
            <a:r>
              <a:rPr lang="fi-FI" altLang="fi-FI" sz="2000" u="sng" dirty="0"/>
              <a:t> (1300-) </a:t>
            </a:r>
            <a:r>
              <a:rPr lang="fi-FI" altLang="fi-FI" sz="2000" dirty="0"/>
              <a:t>myöhäiskeskiaika</a:t>
            </a:r>
          </a:p>
          <a:p>
            <a:r>
              <a:rPr lang="fi-FI" altLang="fi-FI" sz="2000" dirty="0"/>
              <a:t> </a:t>
            </a:r>
            <a:r>
              <a:rPr lang="en-US" altLang="fi-FI" sz="2000" dirty="0"/>
              <a:t>The climate cooled, crop failures became common </a:t>
            </a:r>
            <a:r>
              <a:rPr lang="fi-FI" altLang="fi-FI" sz="2000" i="1" dirty="0"/>
              <a:t>ilmasto kylmeni, katovuodet </a:t>
            </a:r>
          </a:p>
          <a:p>
            <a:r>
              <a:rPr lang="en-US" altLang="fi-FI" sz="2000" i="1" dirty="0"/>
              <a:t>The Black Death (plague) struck Europe in the 1340s </a:t>
            </a:r>
            <a:r>
              <a:rPr lang="fi-FI" altLang="fi-FI" sz="2000" i="1" dirty="0"/>
              <a:t>musta surma iski 1340-l. Eurooppaan </a:t>
            </a:r>
            <a:endParaRPr lang="fi-FI" altLang="fi-FI" sz="2000" i="1" dirty="0"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">
            <a:extLst>
              <a:ext uri="{FF2B5EF4-FFF2-40B4-BE49-F238E27FC236}">
                <a16:creationId xmlns:a16="http://schemas.microsoft.com/office/drawing/2014/main" id="{D9309E7D-9F42-415B-8B81-3DC386C96E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D8E59DF-A89C-4A24-BBA0-A7BDDADB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defRPr/>
            </a:pPr>
            <a: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Scottish Mons Meg from 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1400s</a:t>
            </a: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Skotlantilainen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”Mons meg” 1400-luvulta</a:t>
            </a:r>
            <a:endParaRPr lang="en-US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CE1233B-7B56-48C3-90ED-B0D0FEBB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Architecture was advanced in the Middle Ages (</a:t>
            </a:r>
            <a:r>
              <a:rPr lang="en-US" sz="2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Notre Dame 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Paris, Gothic </a:t>
            </a:r>
            <a:r>
              <a:rPr lang="en-US" sz="2800" dirty="0">
                <a:solidFill>
                  <a:srgbClr val="FFFFFF"/>
                </a:solidFill>
              </a:rPr>
              <a:t>style) </a:t>
            </a:r>
            <a:r>
              <a:rPr lang="en-US" sz="1600" dirty="0" err="1">
                <a:solidFill>
                  <a:srgbClr val="FFFFFF"/>
                </a:solidFill>
              </a:rPr>
              <a:t>Arkkitehtuuri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oli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kehittynyttä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keskiajalla</a:t>
            </a:r>
            <a:r>
              <a:rPr lang="en-US" sz="1600" dirty="0">
                <a:solidFill>
                  <a:srgbClr val="FFFFFF"/>
                </a:solidFill>
              </a:rPr>
              <a:t>: Notre Dame </a:t>
            </a:r>
            <a:r>
              <a:rPr lang="en-US" sz="1600" dirty="0" err="1">
                <a:solidFill>
                  <a:srgbClr val="FFFFFF"/>
                </a:solidFill>
              </a:rPr>
              <a:t>Pariisissa</a:t>
            </a:r>
            <a:r>
              <a:rPr lang="en-US" sz="1600" dirty="0">
                <a:solidFill>
                  <a:srgbClr val="FFFFFF"/>
                </a:solidFill>
              </a:rPr>
              <a:t> (</a:t>
            </a:r>
            <a:r>
              <a:rPr lang="en-US" sz="1600" b="1" dirty="0" err="1">
                <a:solidFill>
                  <a:srgbClr val="FFFFFF"/>
                </a:solidFill>
              </a:rPr>
              <a:t>goottilainen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tyyli</a:t>
            </a:r>
            <a:r>
              <a:rPr lang="en-US" sz="1600" dirty="0">
                <a:solidFill>
                  <a:srgbClr val="FFFFFF"/>
                </a:solidFill>
              </a:rPr>
              <a:t>)</a:t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sz="1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EE6BE87C-8EFA-475F-BD1F-F3A0584076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647" y="492573"/>
            <a:ext cx="4410597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Sisällön paikkamerkki 3">
            <a:extLst>
              <a:ext uri="{FF2B5EF4-FFF2-40B4-BE49-F238E27FC236}">
                <a16:creationId xmlns:a16="http://schemas.microsoft.com/office/drawing/2014/main" id="{4389D65C-8C52-42CB-9A2C-10D141EB0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D24CD82-F5F0-424C-9F6F-4CDBB5A59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defRPr/>
            </a:pPr>
            <a: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 Round towers of </a:t>
            </a:r>
            <a:r>
              <a:rPr lang="en-US" sz="31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Olavinlinna</a:t>
            </a:r>
            <a:b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Olavinlinnan</a:t>
            </a:r>
            <a:r>
              <a: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(1400-luku) </a:t>
            </a:r>
            <a:r>
              <a:rPr lang="en-US" sz="1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pyörötornit</a:t>
            </a:r>
            <a:endParaRPr lang="en-US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E183D8-A481-481D-91E9-998AEB47F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93" y="1588012"/>
            <a:ext cx="2993366" cy="368197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b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3500" dirty="0"/>
              <a:t>M</a:t>
            </a: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echanical clock of St. </a:t>
            </a:r>
            <a:r>
              <a:rPr lang="en-US" sz="3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Eustorgio's</a:t>
            </a: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Church </a:t>
            </a:r>
            <a:r>
              <a:rPr lang="en-US" sz="3500" dirty="0"/>
              <a:t>in </a:t>
            </a:r>
            <a:r>
              <a:rPr lang="en-US" sz="3600" dirty="0"/>
              <a:t>Milan</a:t>
            </a:r>
            <a:br>
              <a:rPr lang="en-US" sz="3600" dirty="0"/>
            </a:br>
            <a:br>
              <a:rPr lang="en-US" sz="1800" dirty="0"/>
            </a:br>
            <a:r>
              <a:rPr lang="en-US" sz="1800" dirty="0" err="1"/>
              <a:t>Milanon</a:t>
            </a:r>
            <a:r>
              <a:rPr lang="en-US" sz="1800" dirty="0"/>
              <a:t> </a:t>
            </a:r>
            <a:r>
              <a:rPr lang="en-US" sz="1800" dirty="0" err="1"/>
              <a:t>Pyhän</a:t>
            </a:r>
            <a:r>
              <a:rPr lang="en-US" sz="1800" dirty="0"/>
              <a:t> </a:t>
            </a:r>
            <a:r>
              <a:rPr lang="en-US" sz="1800" dirty="0" err="1"/>
              <a:t>Eustorgion</a:t>
            </a:r>
            <a:r>
              <a:rPr lang="en-US" sz="1800" dirty="0"/>
              <a:t> </a:t>
            </a:r>
            <a:r>
              <a:rPr lang="en-US" sz="1800" dirty="0" err="1"/>
              <a:t>kirkon</a:t>
            </a:r>
            <a:r>
              <a:rPr lang="en-US" sz="1800" dirty="0"/>
              <a:t> </a:t>
            </a:r>
            <a:r>
              <a:rPr lang="en-US" sz="1800" dirty="0" err="1"/>
              <a:t>mekaaninen</a:t>
            </a:r>
            <a:r>
              <a:rPr lang="en-US" sz="1800" dirty="0"/>
              <a:t> </a:t>
            </a:r>
            <a:r>
              <a:rPr lang="en-US" sz="1800" dirty="0" err="1"/>
              <a:t>kello</a:t>
            </a:r>
            <a:r>
              <a:rPr lang="en-US" sz="1800" dirty="0"/>
              <a:t> v. 1309</a:t>
            </a:r>
            <a:endParaRPr lang="en-US" sz="1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7891" name="Sisällön paikkamerkki 3">
            <a:extLst>
              <a:ext uri="{FF2B5EF4-FFF2-40B4-BE49-F238E27FC236}">
                <a16:creationId xmlns:a16="http://schemas.microsoft.com/office/drawing/2014/main" id="{6081B3ED-88B8-4872-955C-137E5813E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r="2" b="2"/>
          <a:stretch/>
        </p:blipFill>
        <p:spPr>
          <a:xfrm>
            <a:off x="3490722" y="10"/>
            <a:ext cx="5653278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D6CF29CD-38B8-4924-BA11-6D6051748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9144000" cy="26151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1753AE29-E02C-468F-8F5B-AF6C79006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258" y="4994694"/>
            <a:ext cx="8074057" cy="11559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6000" dirty="0">
                <a:solidFill>
                  <a:schemeClr val="bg1"/>
                </a:solidFill>
              </a:rPr>
              <a:t>Scratch plow</a:t>
            </a:r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vs. Moldboard plow </a:t>
            </a:r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723A56ED-3243-485A-9D71-CED660B61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00" y="866765"/>
            <a:ext cx="4094112" cy="2507643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06013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7" descr="kaantosiipi">
            <a:extLst>
              <a:ext uri="{FF2B5EF4-FFF2-40B4-BE49-F238E27FC236}">
                <a16:creationId xmlns:a16="http://schemas.microsoft.com/office/drawing/2014/main" id="{5C2B7155-F4EC-41BB-9061-43108AB45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8587" y="842941"/>
            <a:ext cx="4094110" cy="255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CB824D-4AEB-4816-9D6F-6126C0A5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Two-field</a:t>
            </a:r>
            <a:r>
              <a:rPr lang="fi-FI" dirty="0"/>
              <a:t> and Three-</a:t>
            </a:r>
            <a:r>
              <a:rPr lang="fi-FI" dirty="0" err="1"/>
              <a:t>field</a:t>
            </a:r>
            <a:r>
              <a:rPr lang="fi-FI" dirty="0"/>
              <a:t> </a:t>
            </a:r>
            <a:r>
              <a:rPr lang="fi-FI" dirty="0" err="1"/>
              <a:t>systems</a:t>
            </a:r>
            <a:br>
              <a:rPr lang="fi-FI" dirty="0"/>
            </a:br>
            <a:r>
              <a:rPr lang="fi-FI" sz="2400" dirty="0"/>
              <a:t>Kaksi- ja kolmivuoroviljely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05D377A1-2637-49AB-A9C3-DE60A86DA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38" y="1755545"/>
            <a:ext cx="4434505" cy="2239056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88BC2F09-9237-4646-99D0-4A50F15ABA4A}"/>
              </a:ext>
            </a:extLst>
          </p:cNvPr>
          <p:cNvSpPr txBox="1"/>
          <p:nvPr/>
        </p:nvSpPr>
        <p:spPr>
          <a:xfrm>
            <a:off x="181038" y="4211479"/>
            <a:ext cx="4145747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Two-field system: The field rested every other year, and </a:t>
            </a:r>
            <a:r>
              <a:rPr lang="en-US" b="1" i="1" dirty="0"/>
              <a:t>only one half was cultivated</a:t>
            </a:r>
            <a:r>
              <a:rPr lang="en-US" b="1" dirty="0"/>
              <a:t>. The same crops were always used.</a:t>
            </a:r>
          </a:p>
          <a:p>
            <a:pPr algn="ctr"/>
            <a:r>
              <a:rPr lang="fi-FI" b="1" dirty="0"/>
              <a:t>Kaksivuoroviljely</a:t>
            </a:r>
            <a:r>
              <a:rPr lang="fi-FI" dirty="0">
                <a:cs typeface="Arial"/>
              </a:rPr>
              <a:t>: pelto </a:t>
            </a:r>
            <a:r>
              <a:rPr lang="fi-FI" i="1" dirty="0">
                <a:cs typeface="Arial"/>
              </a:rPr>
              <a:t>lepäsi</a:t>
            </a:r>
            <a:r>
              <a:rPr lang="fi-FI" dirty="0">
                <a:cs typeface="Arial"/>
              </a:rPr>
              <a:t> joka toinen vuosi ja vain toista puolta viljeltiin. Käytettiin aina samoja kasveja.</a:t>
            </a:r>
          </a:p>
        </p:txBody>
      </p:sp>
      <p:pic>
        <p:nvPicPr>
          <p:cNvPr id="9" name="Kuva 9">
            <a:extLst>
              <a:ext uri="{FF2B5EF4-FFF2-40B4-BE49-F238E27FC236}">
                <a16:creationId xmlns:a16="http://schemas.microsoft.com/office/drawing/2014/main" id="{28A4A858-726F-4E03-BC18-1D7F08CB9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429" y="1856309"/>
            <a:ext cx="3921904" cy="235517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4B3B1A43-3BCF-4704-8FCA-0B92FBCDC1EB}"/>
              </a:ext>
            </a:extLst>
          </p:cNvPr>
          <p:cNvSpPr txBox="1"/>
          <p:nvPr/>
        </p:nvSpPr>
        <p:spPr>
          <a:xfrm>
            <a:off x="4817217" y="4227514"/>
            <a:ext cx="4033485" cy="203132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In the three-field system, one-third of the field was fallow, one-third was planted with </a:t>
            </a:r>
            <a:r>
              <a:rPr lang="en-US" b="1" i="1" dirty="0">
                <a:latin typeface="Arial"/>
                <a:cs typeface="Arial"/>
              </a:rPr>
              <a:t>spring crops</a:t>
            </a:r>
            <a:r>
              <a:rPr lang="en-US" b="1" dirty="0">
                <a:latin typeface="Arial"/>
                <a:cs typeface="Arial"/>
              </a:rPr>
              <a:t>, and one-third with </a:t>
            </a:r>
            <a:r>
              <a:rPr lang="en-US" b="1" i="1" dirty="0">
                <a:latin typeface="Arial"/>
                <a:cs typeface="Arial"/>
              </a:rPr>
              <a:t>winter crops</a:t>
            </a:r>
            <a:r>
              <a:rPr lang="en-US" b="1" dirty="0">
                <a:latin typeface="Arial"/>
                <a:cs typeface="Arial"/>
              </a:rPr>
              <a:t>.</a:t>
            </a:r>
          </a:p>
          <a:p>
            <a:pPr algn="ctr"/>
            <a:r>
              <a:rPr lang="fi-FI" b="1" dirty="0">
                <a:latin typeface="Arial"/>
                <a:cs typeface="Arial"/>
              </a:rPr>
              <a:t>Kolmivuoroviljelyssä </a:t>
            </a:r>
            <a:r>
              <a:rPr lang="fi-FI" dirty="0">
                <a:latin typeface="Arial"/>
                <a:cs typeface="Arial"/>
              </a:rPr>
              <a:t>kolmasosa pellosta oli kesannolla, kolmannes </a:t>
            </a:r>
            <a:r>
              <a:rPr lang="fi-FI" i="1" dirty="0">
                <a:latin typeface="Arial"/>
                <a:cs typeface="Arial"/>
              </a:rPr>
              <a:t>kevätviljalla</a:t>
            </a:r>
            <a:r>
              <a:rPr lang="fi-FI" dirty="0">
                <a:latin typeface="Arial"/>
                <a:cs typeface="Arial"/>
              </a:rPr>
              <a:t> ja kolmannes </a:t>
            </a:r>
            <a:r>
              <a:rPr lang="fi-FI" i="1" dirty="0">
                <a:latin typeface="Arial"/>
                <a:cs typeface="Arial"/>
              </a:rPr>
              <a:t>syysviljalla.</a:t>
            </a:r>
          </a:p>
        </p:txBody>
      </p:sp>
    </p:spTree>
    <p:extLst>
      <p:ext uri="{BB962C8B-B14F-4D97-AF65-F5344CB8AC3E}">
        <p14:creationId xmlns:p14="http://schemas.microsoft.com/office/powerpoint/2010/main" val="1873579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Sisällön paikkamerkki 3">
            <a:extLst>
              <a:ext uri="{FF2B5EF4-FFF2-40B4-BE49-F238E27FC236}">
                <a16:creationId xmlns:a16="http://schemas.microsoft.com/office/drawing/2014/main" id="{59FBA7FF-5D1B-4A24-A4A2-CBC66D4FB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4AF3FB-60A7-4D18-A4A8-F923D984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1999"/>
            <a:ext cx="8807570" cy="21197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defRPr/>
            </a:pPr>
            <a:r>
              <a:rPr lang="en-US" sz="2000" b="1" kern="1200" dirty="0"/>
              <a:t> </a:t>
            </a:r>
            <a:r>
              <a:rPr lang="en-US" sz="2400" b="1" kern="1200" dirty="0"/>
              <a:t>The spread of the Black Death: The disease spread from Asia via merchant ships, carried by fleas on ship rats. As a result, one-third of Europeans died. Trade also came to a halt, and serfdom for peasants ended.</a:t>
            </a:r>
            <a:br>
              <a:rPr lang="en-US" sz="2400" b="1" kern="1200" dirty="0"/>
            </a:br>
            <a:r>
              <a:rPr lang="en-US" sz="1600" b="1" kern="1200" dirty="0"/>
              <a:t>Mustan </a:t>
            </a:r>
            <a:r>
              <a:rPr lang="en-US" sz="1600" b="1" kern="1200" dirty="0" err="1"/>
              <a:t>surman</a:t>
            </a:r>
            <a:r>
              <a:rPr lang="en-US" sz="1600" b="1" kern="1200" dirty="0"/>
              <a:t> </a:t>
            </a:r>
            <a:r>
              <a:rPr lang="en-US" sz="1600" b="1" kern="1200" dirty="0" err="1"/>
              <a:t>leviäminen</a:t>
            </a:r>
            <a:r>
              <a:rPr lang="en-US" sz="1600" kern="1200" dirty="0"/>
              <a:t>:</a:t>
            </a:r>
            <a:r>
              <a:rPr lang="en-US" sz="1600" i="1" kern="1200" dirty="0"/>
              <a:t> </a:t>
            </a:r>
            <a:r>
              <a:rPr lang="en-US" sz="1600" i="1" kern="1200" dirty="0" err="1"/>
              <a:t>tauti</a:t>
            </a:r>
            <a:r>
              <a:rPr lang="en-US" sz="1600" i="1" kern="1200" dirty="0"/>
              <a:t> </a:t>
            </a:r>
            <a:r>
              <a:rPr lang="en-US" sz="1600" i="1" kern="1200" dirty="0" err="1"/>
              <a:t>levisi</a:t>
            </a:r>
            <a:r>
              <a:rPr lang="en-US" sz="1600" i="1" kern="1200" dirty="0"/>
              <a:t> </a:t>
            </a:r>
            <a:r>
              <a:rPr lang="en-US" sz="1600" b="1" i="1" dirty="0" err="1"/>
              <a:t>A</a:t>
            </a:r>
            <a:r>
              <a:rPr lang="en-US" sz="1600" b="1" i="1" kern="1200" dirty="0" err="1"/>
              <a:t>asiasta</a:t>
            </a:r>
            <a:r>
              <a:rPr lang="en-US" sz="1600" i="1" kern="1200" dirty="0"/>
              <a:t> </a:t>
            </a:r>
            <a:r>
              <a:rPr lang="en-US" sz="1600" i="1" kern="1200" dirty="0" err="1"/>
              <a:t>kauppalaivojen</a:t>
            </a:r>
            <a:r>
              <a:rPr lang="en-US" sz="1600" i="1" kern="1200" dirty="0"/>
              <a:t> </a:t>
            </a:r>
            <a:r>
              <a:rPr lang="en-US" sz="1600" i="1" kern="1200" dirty="0" err="1"/>
              <a:t>myötä</a:t>
            </a:r>
            <a:r>
              <a:rPr lang="en-US" sz="1600" i="1" kern="1200" dirty="0"/>
              <a:t>, </a:t>
            </a:r>
            <a:r>
              <a:rPr lang="en-US" sz="1600" i="1" kern="1200" dirty="0" err="1"/>
              <a:t>tautia</a:t>
            </a:r>
            <a:r>
              <a:rPr lang="en-US" sz="1600" i="1" kern="1200" dirty="0"/>
              <a:t> </a:t>
            </a:r>
            <a:r>
              <a:rPr lang="en-US" sz="1600" i="1" kern="1200" dirty="0" err="1"/>
              <a:t>levittivät</a:t>
            </a:r>
            <a:r>
              <a:rPr lang="en-US" sz="1600" i="1" kern="1200" dirty="0"/>
              <a:t> </a:t>
            </a:r>
            <a:r>
              <a:rPr lang="en-US" sz="1600" i="1" kern="1200" dirty="0" err="1"/>
              <a:t>laivarottien</a:t>
            </a:r>
            <a:r>
              <a:rPr lang="en-US" sz="1600" i="1" kern="1200" dirty="0"/>
              <a:t> </a:t>
            </a:r>
            <a:r>
              <a:rPr lang="en-US" sz="1600" i="1" kern="1200" dirty="0" err="1"/>
              <a:t>kantamat</a:t>
            </a:r>
            <a:r>
              <a:rPr lang="en-US" sz="1600" i="1" kern="1200" dirty="0"/>
              <a:t> </a:t>
            </a:r>
            <a:r>
              <a:rPr lang="en-US" sz="1600" b="1" i="1" kern="1200" dirty="0" err="1"/>
              <a:t>kirput</a:t>
            </a:r>
            <a:r>
              <a:rPr lang="en-US" sz="1600" i="1" kern="1200" dirty="0"/>
              <a:t>.</a:t>
            </a:r>
            <a:r>
              <a:rPr lang="en-US" sz="1600" dirty="0"/>
              <a:t> </a:t>
            </a:r>
            <a:r>
              <a:rPr lang="en-US" sz="1600" i="1" dirty="0" err="1"/>
              <a:t>Seurauksena</a:t>
            </a:r>
            <a:r>
              <a:rPr lang="en-US" sz="1600" i="1" dirty="0"/>
              <a:t> 1/3 </a:t>
            </a:r>
            <a:r>
              <a:rPr lang="en-US" sz="1600" i="1" dirty="0" err="1"/>
              <a:t>eurooppalaisista</a:t>
            </a:r>
            <a:r>
              <a:rPr lang="en-US" sz="1600" i="1" dirty="0"/>
              <a:t> </a:t>
            </a:r>
            <a:r>
              <a:rPr lang="en-US" sz="1600" i="1" dirty="0" err="1"/>
              <a:t>kuoli</a:t>
            </a:r>
            <a:r>
              <a:rPr lang="en-US" sz="1600" i="1" dirty="0"/>
              <a:t>. </a:t>
            </a:r>
            <a:r>
              <a:rPr lang="en-US" sz="1600" i="1" dirty="0" err="1"/>
              <a:t>Myös</a:t>
            </a:r>
            <a:r>
              <a:rPr lang="en-US" sz="1600" i="1" dirty="0"/>
              <a:t> </a:t>
            </a:r>
            <a:r>
              <a:rPr lang="en-US" sz="1600" i="1" dirty="0" err="1"/>
              <a:t>kaupankäynti</a:t>
            </a:r>
            <a:r>
              <a:rPr lang="en-US" sz="1600" i="1" dirty="0"/>
              <a:t> </a:t>
            </a:r>
            <a:r>
              <a:rPr lang="en-US" sz="1600" i="1" dirty="0" err="1"/>
              <a:t>pysähtyi</a:t>
            </a:r>
            <a:r>
              <a:rPr lang="en-US" sz="1600" i="1" dirty="0"/>
              <a:t> ja </a:t>
            </a:r>
            <a:r>
              <a:rPr lang="en-US" sz="1600" i="1" dirty="0" err="1"/>
              <a:t>talonpoikien</a:t>
            </a:r>
            <a:r>
              <a:rPr lang="en-US" sz="1600" i="1" dirty="0"/>
              <a:t> </a:t>
            </a:r>
            <a:r>
              <a:rPr lang="en-US" sz="1600" b="1" i="1" dirty="0" err="1"/>
              <a:t>maaorjuus</a:t>
            </a:r>
            <a:r>
              <a:rPr lang="en-US" sz="1600" i="1" dirty="0"/>
              <a:t> </a:t>
            </a:r>
            <a:r>
              <a:rPr lang="en-US" sz="1600" i="1" dirty="0" err="1"/>
              <a:t>päättyi</a:t>
            </a:r>
            <a:r>
              <a:rPr lang="en-US" sz="1600" i="1" dirty="0"/>
              <a:t>.</a:t>
            </a:r>
            <a:endParaRPr lang="en-US" sz="1600" i="1" kern="1200" dirty="0">
              <a:solidFill>
                <a:schemeClr val="tx1"/>
              </a:solidFill>
            </a:endParaRPr>
          </a:p>
        </p:txBody>
      </p:sp>
      <p:pic>
        <p:nvPicPr>
          <p:cNvPr id="33796" name="Picture 2">
            <a:extLst>
              <a:ext uri="{FF2B5EF4-FFF2-40B4-BE49-F238E27FC236}">
                <a16:creationId xmlns:a16="http://schemas.microsoft.com/office/drawing/2014/main" id="{8D8DC690-9D61-42FC-B282-07197A9568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6" b="12423"/>
          <a:stretch/>
        </p:blipFill>
        <p:spPr bwMode="auto">
          <a:xfrm>
            <a:off x="0" y="9"/>
            <a:ext cx="9143999" cy="45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8D99D54-B7B6-404F-951B-25240766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400" dirty="0">
                <a:solidFill>
                  <a:srgbClr val="FFFFFF"/>
                </a:solidFill>
              </a:rPr>
              <a:t>Trade and cities in the Middle Ages</a:t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fi-FI" sz="1600" dirty="0">
                <a:solidFill>
                  <a:srgbClr val="FFFFFF"/>
                </a:solidFill>
              </a:rPr>
              <a:t>Keskiajan kauppa ja kaupungit </a:t>
            </a:r>
            <a:r>
              <a:rPr lang="fi-FI" sz="3400" dirty="0">
                <a:solidFill>
                  <a:srgbClr val="FFFFFF"/>
                </a:solidFill>
              </a:rPr>
              <a:t>(</a:t>
            </a:r>
            <a:r>
              <a:rPr lang="fi-FI" sz="3400" dirty="0" err="1">
                <a:solidFill>
                  <a:srgbClr val="FFFFFF"/>
                </a:solidFill>
              </a:rPr>
              <a:t>Chapter</a:t>
            </a:r>
            <a:r>
              <a:rPr lang="fi-FI" sz="3400" dirty="0">
                <a:solidFill>
                  <a:srgbClr val="FFFFFF"/>
                </a:solidFill>
              </a:rPr>
              <a:t> 9.)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1500F2-D837-46BF-BD5A-80B11D0C5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241540"/>
            <a:ext cx="5179868" cy="5935423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altLang="fi-FI" sz="2000" dirty="0"/>
              <a:t>From the 1000s onwards, the growing population moved to cities and trade flourished:</a:t>
            </a:r>
            <a:endParaRPr lang="fi-FI" altLang="fi-FI" sz="2000" dirty="0"/>
          </a:p>
          <a:p>
            <a:r>
              <a:rPr lang="fi-FI" altLang="fi-FI" sz="1400" dirty="0"/>
              <a:t>1000-luvulta alkaen </a:t>
            </a:r>
            <a:r>
              <a:rPr lang="fi-FI" altLang="fi-FI" sz="1400" b="1" dirty="0"/>
              <a:t>väestö muutti kaupunkeihin ja kauppa virisi</a:t>
            </a:r>
            <a:endParaRPr lang="fi-FI" altLang="fi-FI" sz="1400" dirty="0">
              <a:cs typeface="Calibri"/>
            </a:endParaRPr>
          </a:p>
          <a:p>
            <a:r>
              <a:rPr lang="en-US" altLang="fi-FI" sz="2000" dirty="0"/>
              <a:t>Cities emerged in key trading locations (Northern Italy, the North Sea, the Baltic Sea region)</a:t>
            </a:r>
            <a:endParaRPr lang="fi-FI" altLang="fi-FI" sz="2000" dirty="0"/>
          </a:p>
          <a:p>
            <a:r>
              <a:rPr lang="fi-FI" altLang="fi-FI" sz="1400" dirty="0"/>
              <a:t>Keskeisille kauppapaikoille syntyi </a:t>
            </a:r>
            <a:r>
              <a:rPr lang="fi-FI" altLang="fi-FI" sz="1400" b="1" dirty="0"/>
              <a:t>kaupunkeja </a:t>
            </a:r>
            <a:r>
              <a:rPr lang="fi-FI" altLang="fi-FI" sz="1400" dirty="0"/>
              <a:t>(</a:t>
            </a:r>
            <a:r>
              <a:rPr lang="fi-FI" altLang="fi-FI" sz="1400" i="1" dirty="0"/>
              <a:t>Pohjois-Italia</a:t>
            </a:r>
            <a:r>
              <a:rPr lang="fi-FI" altLang="fi-FI" sz="1400" dirty="0"/>
              <a:t>, </a:t>
            </a:r>
            <a:r>
              <a:rPr lang="fi-FI" altLang="fi-FI" sz="1400" i="1" dirty="0"/>
              <a:t>Pohjanmeren, Itämeren alue</a:t>
            </a:r>
            <a:r>
              <a:rPr lang="fi-FI" altLang="fi-FI" sz="1400" dirty="0"/>
              <a:t>)</a:t>
            </a:r>
          </a:p>
          <a:p>
            <a:pPr lvl="1"/>
            <a:r>
              <a:rPr lang="en-US" altLang="fi-FI" sz="1800" dirty="0">
                <a:cs typeface="Calibri"/>
              </a:rPr>
              <a:t>Trade with </a:t>
            </a:r>
            <a:r>
              <a:rPr lang="en-US" altLang="fi-FI" sz="1800" b="1" dirty="0">
                <a:cs typeface="Calibri"/>
              </a:rPr>
              <a:t>Asia</a:t>
            </a:r>
            <a:r>
              <a:rPr lang="en-US" altLang="fi-FI" sz="1800" dirty="0">
                <a:cs typeface="Calibri"/>
              </a:rPr>
              <a:t>: luxury goods</a:t>
            </a:r>
            <a:endParaRPr lang="fi-FI" altLang="fi-FI" sz="1800" dirty="0">
              <a:cs typeface="Calibri"/>
            </a:endParaRPr>
          </a:p>
          <a:p>
            <a:pPr lvl="1"/>
            <a:r>
              <a:rPr lang="fi-FI" altLang="fi-FI" sz="1400" dirty="0">
                <a:cs typeface="Calibri"/>
              </a:rPr>
              <a:t>Kauppaa </a:t>
            </a:r>
            <a:r>
              <a:rPr lang="fi-FI" altLang="fi-FI" sz="1400" b="1" dirty="0">
                <a:cs typeface="Calibri"/>
              </a:rPr>
              <a:t>Aasiaan</a:t>
            </a:r>
            <a:r>
              <a:rPr lang="fi-FI" altLang="fi-FI" sz="1400" dirty="0">
                <a:cs typeface="Calibri"/>
              </a:rPr>
              <a:t>: ylellisyystavarat</a:t>
            </a:r>
          </a:p>
          <a:p>
            <a:pPr lvl="1"/>
            <a:r>
              <a:rPr lang="en-US" altLang="fi-FI" sz="1800" b="1" dirty="0">
                <a:cs typeface="Calibri"/>
              </a:rPr>
              <a:t>Hanseatic League </a:t>
            </a:r>
            <a:r>
              <a:rPr lang="en-US" altLang="fi-FI" sz="1800" dirty="0">
                <a:cs typeface="Calibri"/>
              </a:rPr>
              <a:t>in the Baltic Sea region</a:t>
            </a:r>
            <a:endParaRPr lang="fi-FI" altLang="fi-FI" sz="1800" dirty="0">
              <a:cs typeface="Calibri"/>
            </a:endParaRPr>
          </a:p>
          <a:p>
            <a:pPr lvl="1"/>
            <a:r>
              <a:rPr lang="fi-FI" altLang="fi-FI" sz="1400" b="1" dirty="0">
                <a:cs typeface="Calibri"/>
              </a:rPr>
              <a:t>Hansaliitto</a:t>
            </a:r>
            <a:r>
              <a:rPr lang="fi-FI" altLang="fi-FI" sz="1400" dirty="0">
                <a:cs typeface="Calibri"/>
              </a:rPr>
              <a:t> Itämeren ympäristössä</a:t>
            </a:r>
          </a:p>
          <a:p>
            <a:r>
              <a:rPr lang="en-US" altLang="fi-FI" sz="2000" dirty="0"/>
              <a:t>Trade and craft monopolies for </a:t>
            </a:r>
            <a:r>
              <a:rPr lang="en-US" altLang="fi-FI" sz="2000" b="1" dirty="0"/>
              <a:t>the urban bourgeoisie</a:t>
            </a:r>
            <a:endParaRPr lang="fi-FI" altLang="fi-FI" sz="2000" b="1" dirty="0"/>
          </a:p>
          <a:p>
            <a:r>
              <a:rPr lang="fi-FI" altLang="fi-FI" sz="1400" dirty="0"/>
              <a:t>Kaupan ja käsityön </a:t>
            </a:r>
            <a:r>
              <a:rPr lang="fi-FI" altLang="fi-FI" sz="1400" b="1" dirty="0"/>
              <a:t>yksinoikeus</a:t>
            </a:r>
            <a:r>
              <a:rPr lang="fi-FI" altLang="fi-FI" sz="1400" dirty="0"/>
              <a:t> kaupunkien </a:t>
            </a:r>
            <a:r>
              <a:rPr lang="fi-FI" altLang="fi-FI" sz="1400" b="1" dirty="0"/>
              <a:t>porvaristolle</a:t>
            </a:r>
            <a:endParaRPr lang="fi-FI" altLang="fi-FI" sz="1400" b="1" dirty="0">
              <a:cs typeface="Calibri"/>
            </a:endParaRPr>
          </a:p>
          <a:p>
            <a:r>
              <a:rPr lang="en-US" altLang="fi-FI" sz="2000" b="1" dirty="0">
                <a:cs typeface="Calibri"/>
              </a:rPr>
              <a:t>Features of cities: walls, town hall, market square, craft guilds, winding streets</a:t>
            </a:r>
            <a:endParaRPr lang="fi-FI" altLang="fi-FI" sz="2000" b="1" dirty="0">
              <a:cs typeface="Calibri"/>
            </a:endParaRPr>
          </a:p>
          <a:p>
            <a:r>
              <a:rPr lang="fi-FI" altLang="fi-FI" sz="1400" b="1" dirty="0">
                <a:cs typeface="Calibri"/>
              </a:rPr>
              <a:t>Kaupunkien piirteet: </a:t>
            </a:r>
            <a:r>
              <a:rPr lang="fi-FI" altLang="fi-FI" sz="1400" dirty="0">
                <a:cs typeface="Calibri"/>
              </a:rPr>
              <a:t>muurit, raatihuone, tori, käsityöläisten </a:t>
            </a:r>
            <a:r>
              <a:rPr lang="fi-FI" altLang="fi-FI" sz="1400" i="1" dirty="0">
                <a:cs typeface="Calibri"/>
              </a:rPr>
              <a:t>killat</a:t>
            </a:r>
            <a:r>
              <a:rPr lang="fi-FI" altLang="fi-FI" sz="1400" dirty="0">
                <a:cs typeface="Calibri"/>
              </a:rPr>
              <a:t>, mutkittelevat kadut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2">
            <a:extLst>
              <a:ext uri="{FF2B5EF4-FFF2-40B4-BE49-F238E27FC236}">
                <a16:creationId xmlns:a16="http://schemas.microsoft.com/office/drawing/2014/main" id="{1726DA8F-7FD9-4FBF-AFBE-FAE5787FA7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r="930" b="-2"/>
          <a:stretch/>
        </p:blipFill>
        <p:spPr bwMode="auto">
          <a:xfrm>
            <a:off x="0" y="0"/>
            <a:ext cx="929064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0031FD-5BA1-42E8-A9BD-58A05CEAD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5" y="5411714"/>
            <a:ext cx="8604425" cy="6503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defRPr/>
            </a:pPr>
            <a:r>
              <a:rPr lang="en-US" sz="2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Tallinn: A medieval Hanseatic city: surrounded by walls, with a market square, town hall, and church in the center; the streets are winding and cobblestone-paved.</a:t>
            </a:r>
            <a:endParaRPr lang="en-US" sz="22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66E6B2602A3554C9D7365A59E80F8BF" ma:contentTypeVersion="28" ma:contentTypeDescription="Luo uusi asiakirja." ma:contentTypeScope="" ma:versionID="2da1b5ecef0cf10c840ac4bda62bdf45">
  <xsd:schema xmlns:xsd="http://www.w3.org/2001/XMLSchema" xmlns:xs="http://www.w3.org/2001/XMLSchema" xmlns:p="http://schemas.microsoft.com/office/2006/metadata/properties" xmlns:ns3="f7427850-3259-443f-8d12-2acba154224e" xmlns:ns4="7981470a-38c0-45f3-9056-bd0c0faa64b6" targetNamespace="http://schemas.microsoft.com/office/2006/metadata/properties" ma:root="true" ma:fieldsID="4fbf16182145db5b3b45389cf0de29b9" ns3:_="" ns4:_="">
    <xsd:import namespace="f7427850-3259-443f-8d12-2acba154224e"/>
    <xsd:import namespace="7981470a-38c0-45f3-9056-bd0c0faa64b6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27850-3259-443f-8d12-2acba154224e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2" nillable="true" ma:displayName="App Version" ma:internalName="AppVersion">
      <xsd:simpleType>
        <xsd:restriction base="dms:Text"/>
      </xsd:simpleType>
    </xsd:element>
    <xsd:element name="Teachers" ma:index="1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6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7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8" nillable="true" ma:displayName="Self_Registration_Enabled" ma:internalName="Self_Registration_Enabled">
      <xsd:simpleType>
        <xsd:restriction base="dms:Boolean"/>
      </xsd:simpleType>
    </xsd:element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2" nillable="true" ma:displayName="MediaServiceAutoTags" ma:internalName="MediaServiceAutoTags" ma:readOnly="true">
      <xsd:simpleType>
        <xsd:restriction base="dms:Text"/>
      </xsd:simpleType>
    </xsd:element>
    <xsd:element name="MediaServiceLocation" ma:index="23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30" nillable="true" ma:displayName="_activity" ma:hidden="true" ma:internalName="_activity">
      <xsd:simpleType>
        <xsd:restriction base="dms:Note"/>
      </xsd:simpleType>
    </xsd:element>
    <xsd:element name="MediaServiceObjectDetectorVersions" ma:index="3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1470a-38c0-45f3-9056-bd0c0faa64b6" elementFormDefault="qualified">
    <xsd:import namespace="http://schemas.microsoft.com/office/2006/documentManagement/types"/>
    <xsd:import namespace="http://schemas.microsoft.com/office/infopath/2007/PartnerControls"/>
    <xsd:element name="SharedWithUsers" ma:index="2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6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f7427850-3259-443f-8d12-2acba154224e" xsi:nil="true"/>
    <FolderType xmlns="f7427850-3259-443f-8d12-2acba154224e" xsi:nil="true"/>
    <Student_Groups xmlns="f7427850-3259-443f-8d12-2acba154224e">
      <UserInfo>
        <DisplayName/>
        <AccountId xsi:nil="true"/>
        <AccountType/>
      </UserInfo>
    </Student_Groups>
    <_activity xmlns="f7427850-3259-443f-8d12-2acba154224e" xsi:nil="true"/>
    <NotebookType xmlns="f7427850-3259-443f-8d12-2acba154224e" xsi:nil="true"/>
    <Teachers xmlns="f7427850-3259-443f-8d12-2acba154224e">
      <UserInfo>
        <DisplayName/>
        <AccountId xsi:nil="true"/>
        <AccountType/>
      </UserInfo>
    </Teachers>
    <Students xmlns="f7427850-3259-443f-8d12-2acba154224e">
      <UserInfo>
        <DisplayName/>
        <AccountId xsi:nil="true"/>
        <AccountType/>
      </UserInfo>
    </Students>
    <AppVersion xmlns="f7427850-3259-443f-8d12-2acba154224e" xsi:nil="true"/>
    <Owner xmlns="f7427850-3259-443f-8d12-2acba154224e">
      <UserInfo>
        <DisplayName/>
        <AccountId xsi:nil="true"/>
        <AccountType/>
      </UserInfo>
    </Owner>
    <Invited_Students xmlns="f7427850-3259-443f-8d12-2acba154224e" xsi:nil="true"/>
    <DefaultSectionNames xmlns="f7427850-3259-443f-8d12-2acba154224e" xsi:nil="true"/>
    <Self_Registration_Enabled xmlns="f7427850-3259-443f-8d12-2acba154224e" xsi:nil="true"/>
  </documentManagement>
</p:properties>
</file>

<file path=customXml/itemProps1.xml><?xml version="1.0" encoding="utf-8"?>
<ds:datastoreItem xmlns:ds="http://schemas.openxmlformats.org/officeDocument/2006/customXml" ds:itemID="{C6064549-FAF7-49E2-B5A6-FEC41ED65E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FC44DD-013C-472D-8A80-7F16CDF6A6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427850-3259-443f-8d12-2acba154224e"/>
    <ds:schemaRef ds:uri="7981470a-38c0-45f3-9056-bd0c0faa64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CB48C1-4875-40CE-8D4E-52EFB5C2CA22}">
  <ds:schemaRefs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f7427850-3259-443f-8d12-2acba154224e"/>
    <ds:schemaRef ds:uri="http://www.w3.org/XML/1998/namespace"/>
    <ds:schemaRef ds:uri="http://schemas.microsoft.com/office/infopath/2007/PartnerControls"/>
    <ds:schemaRef ds:uri="7981470a-38c0-45f3-9056-bd0c0faa64b6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1106</Words>
  <Application>Microsoft Office PowerPoint</Application>
  <PresentationFormat>Näytössä katseltava diaesitys (4:3)</PresentationFormat>
  <Paragraphs>114</Paragraphs>
  <Slides>33</Slides>
  <Notes>1</Notes>
  <HiddenSlides>1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33</vt:i4>
      </vt:variant>
    </vt:vector>
  </HeadingPairs>
  <TitlesOfParts>
    <vt:vector size="34" baseType="lpstr">
      <vt:lpstr>Office Theme</vt:lpstr>
      <vt:lpstr>Middle Ages approx. 400-1500 Keskiaika n. 400-1500</vt:lpstr>
      <vt:lpstr>Middle Ages</vt:lpstr>
      <vt:lpstr>Agriculture and livelihood in the Middle Ages. Maatalous ja toimeentulo keskiajalla (Chapter 9.)</vt:lpstr>
      <vt:lpstr>Scratch plow vs. Moldboard plow </vt:lpstr>
      <vt:lpstr>Two-field and Three-field systems Kaksi- ja kolmivuoroviljely</vt:lpstr>
      <vt:lpstr>PowerPoint-esitys</vt:lpstr>
      <vt:lpstr> The spread of the Black Death: The disease spread from Asia via merchant ships, carried by fleas on ship rats. As a result, one-third of Europeans died. Trade also came to a halt, and serfdom for peasants ended. Mustan surman leviäminen: tauti levisi Aasiasta kauppalaivojen myötä, tautia levittivät laivarottien kantamat kirput. Seurauksena 1/3 eurooppalaisista kuoli. Myös kaupankäynti pysähtyi ja talonpoikien maaorjuus päättyi.</vt:lpstr>
      <vt:lpstr>Trade and cities in the Middle Ages Keskiajan kauppa ja kaupungit (Chapter 9.)</vt:lpstr>
      <vt:lpstr>Tallinn: A medieval Hanseatic city: surrounded by walls, with a market square, town hall, and church in the center; the streets are winding and cobblestone-paved.</vt:lpstr>
      <vt:lpstr>PowerPoint-esitys</vt:lpstr>
      <vt:lpstr>Feudalism (chapter 10.)</vt:lpstr>
      <vt:lpstr>PowerPoint-esitys</vt:lpstr>
      <vt:lpstr>Manorial Economy: manors were the primary units of agricultural production  Kartanotalous: aateliston kartanoiden ja linnojen maatalous pyöri maaorjien, vuokratyövoiman ja palvelusväen voimin.</vt:lpstr>
      <vt:lpstr>Serfdom</vt:lpstr>
      <vt:lpstr>Feudalism</vt:lpstr>
      <vt:lpstr>Estate Society Sääty-yhteiskunta (chapter 10.)</vt:lpstr>
      <vt:lpstr>Estate Society  1. Nobility</vt:lpstr>
      <vt:lpstr>Malmgård Manor in Loviisa Malmgårdin kartano Loviisassa</vt:lpstr>
      <vt:lpstr>Knight Ritari</vt:lpstr>
      <vt:lpstr>2. Clergy Papisto</vt:lpstr>
      <vt:lpstr>3. Bourgeoisie Porvaristo</vt:lpstr>
      <vt:lpstr>4. Peasants  Talonpojat</vt:lpstr>
      <vt:lpstr>The End of Feudalism(chapter 10.)</vt:lpstr>
      <vt:lpstr>PowerPoint-esitys</vt:lpstr>
      <vt:lpstr>Chapter 11. Black Death</vt:lpstr>
      <vt:lpstr>PowerPoint-esitys</vt:lpstr>
      <vt:lpstr>Black Death</vt:lpstr>
      <vt:lpstr>PowerPoint-esitys</vt:lpstr>
      <vt:lpstr>Innovations of the Middle Ages Keskiajan innovaatiot (Chapter 11.)</vt:lpstr>
      <vt:lpstr>Scottish Mons Meg from the 1400s Skotlantilainen ”Mons meg” 1400-luvulta</vt:lpstr>
      <vt:lpstr>Architecture was advanced in the Middle Ages (Notre Dame in Paris, Gothic style) Arkkitehtuuri oli kehittynyttä keskiajalla: Notre Dame Pariisissa (goottilainen tyyli) </vt:lpstr>
      <vt:lpstr>The Round towers of Olavinlinna Olavinlinnan (1400-luku) pyörötornit</vt:lpstr>
      <vt:lpstr> The Mechanical clock of St. Eustorgio's Church in Milan  Milanon Pyhän Eustorgion kirkon mekaaninen kello v. 1309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Keskiaika n. 400-1500</dc:title>
  <dc:creator>Anttila Petri</dc:creator>
  <cp:lastModifiedBy>Anttila Petri Juha</cp:lastModifiedBy>
  <cp:revision>182</cp:revision>
  <dcterms:modified xsi:type="dcterms:W3CDTF">2025-01-08T08:31:10Z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0x010100466E6B2602A3554C9D7365A59E80F8BF</vt:lpwstr>
  </property>
</Properties>
</file>