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66" r:id="rId8"/>
    <p:sldId id="273" r:id="rId9"/>
    <p:sldId id="268" r:id="rId10"/>
    <p:sldId id="274" r:id="rId11"/>
    <p:sldId id="276" r:id="rId12"/>
    <p:sldId id="261" r:id="rId13"/>
    <p:sldId id="262" r:id="rId14"/>
    <p:sldId id="269" r:id="rId15"/>
    <p:sldId id="275" r:id="rId16"/>
    <p:sldId id="26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B6ED5-3371-4BCD-A375-1E108A6C850D}" v="1" dt="2025-03-21T09:34:09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731C8-635A-F679-06E4-38691A2E6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434D0E-C934-F7CC-EFAB-BE53DF6C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A15341-ECDF-2BE1-B6CD-A938F18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86271C-DE41-BC80-7A49-AB880175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6CEDE-A6F3-7783-5B40-55079D8D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1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97D12-72BC-CA37-1DB0-8045EFA9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44DBC4-FE58-CEB9-AA6B-7F6243A7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1700FA-8491-748B-B1E7-E2783DA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837A5D-5016-38CE-D1B2-DCEFF646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119603-4FB0-3C26-7318-0FEA4A0B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0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353D650-76D0-89A0-A54A-AFE847204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61CC32-6175-1179-EAA9-A6E90958C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8D3331-4234-84F4-D226-9952AE66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AE6733-3D29-E7EB-2111-26FB3A3C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40DF59-85E8-388E-DFD8-704C9A11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13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F5D1D-108A-65CD-0A4D-3701169E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789839-A512-4826-2D1C-129E10D5E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CD95C1-59FB-2D78-D7FE-3FE1C014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B0ADE-927E-BF37-4481-E1FF7ED1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A622C9-D514-39B3-0602-DEA17E05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4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E161E-E239-7EAE-FD97-5BBFB30B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DF460-9464-B62A-28FD-DFC1593E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1A6372-91DE-E422-E686-AA373E54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8A2318-DAAD-ADDD-CE0A-A3774C2C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459086-D1B7-80CF-13EE-948814DA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8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718B55-19AD-4785-2E59-55028F71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075F0D-5FD2-7A33-2576-0D957D9F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C8D215-4C8B-E877-21DA-B8147FCD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ABDC71-7FA2-3D7A-95F2-B738B5E2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234879-A776-E8B4-EFDD-26E31752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ADAC88-A903-2B05-3D14-8CB50C05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44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752D8-1100-EC15-567D-1409D387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788E39-6C7D-F246-6459-1F5860ED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56187A-52D0-7F8D-E778-2536548D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D09CDF-9329-D363-12B9-CC99A423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E4C525-302D-78C9-789A-7012CA356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434E56A-671E-D8DC-4BB4-5C1A172F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58922E3-7B03-7DCD-2651-F0262599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BEF7E5-1547-2A9F-4A84-AC8B36CA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37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7CACC4-5CCA-168D-258F-60CB18F6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17DC59-8CC6-722F-39F4-73E27229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AB2DB6-8D24-1D9E-59B8-31ECCE74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22E69A-5AA6-E922-B749-8D03E2FA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93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6A6D085-CB27-FCA1-9495-DF3FF4CE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95A1FE2-36DC-3344-CE99-FEE388BF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CBFDD2-FA13-C4E1-5D61-6D3402C7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2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4C85D-6FB3-CBA2-535A-B146DAD3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2C533-1D38-75F6-7430-AFA6D626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EAFD2E9-DBC8-15EC-CD84-31B608663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684359-7D64-A7B1-7D19-5044760C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D8F114-46B7-8BE1-855E-B4E3E018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274155-E9B8-93F5-B3FB-5A439E8A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7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03023-8365-3590-3E95-89C1431A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8A378E0-A4EF-66D8-B2C1-88BDC4B9B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0DF37-3AC4-2582-B45D-8D5CC1594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31A09F-C8EE-09FB-6479-4BEC40D4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C5E024-A898-5CE8-3143-1DC38A6B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A051D3-ADAD-2690-3B9C-55A79A2A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4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B84A76-DA4F-B2D8-4ED1-5343CEBE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5090FE-3575-564B-5740-817FC1E6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BBF521-8A3B-BED5-0E2D-27E792DB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AAB8D8-221E-4C10-A485-81652C36E92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0FC4F7-6B9C-74F6-7D80-5A62CAED8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7688E5-803B-F38B-3876-1B1ADE29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B46EBC-FBFB-4F0C-BD2D-295DDE16D8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9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265790-1B85-6E0A-CA78-8B2EA0757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fi-FI" sz="8000" dirty="0">
                <a:solidFill>
                  <a:srgbClr val="FFFFFF"/>
                </a:solidFill>
              </a:rPr>
              <a:t>KPL 12-15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F8CFD1-580A-4AF5-DD12-D1A5B5C5A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endParaRPr lang="fi-FI" sz="2000">
              <a:solidFill>
                <a:srgbClr val="FFFFFF"/>
              </a:solidFill>
            </a:endParaRP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Medikalisaatio eli lääketieteellistyminen</a:t>
            </a: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045409"/>
            <a:ext cx="6426017" cy="51267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Medikaalisaation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11771377" cy="825993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br>
              <a:rPr lang="fi-FI" sz="4000" dirty="0"/>
            </a:br>
            <a:r>
              <a:rPr lang="fi-FI" sz="4900" dirty="0"/>
              <a:t>Terveyteen sairastuminen</a:t>
            </a:r>
            <a:br>
              <a:rPr lang="fi-FI" sz="4900" dirty="0"/>
            </a:br>
            <a:r>
              <a:rPr lang="fi-FI" sz="4000" dirty="0"/>
              <a:t>					    </a:t>
            </a:r>
            <a:r>
              <a:rPr lang="fi-FI" sz="3100" b="1" dirty="0"/>
              <a:t>Terveyden 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itsenä 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593215"/>
            <a:ext cx="6593840" cy="4836160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796C1950-37F2-4FBF-9B53-1473263548B0}"/>
              </a:ext>
            </a:extLst>
          </p:cNvPr>
          <p:cNvSpPr txBox="1"/>
          <p:nvPr/>
        </p:nvSpPr>
        <p:spPr>
          <a:xfrm>
            <a:off x="452487" y="396868"/>
            <a:ext cx="5375791" cy="5570756"/>
          </a:xfrm>
          <a:prstGeom prst="rect">
            <a:avLst/>
          </a:prstGeom>
          <a:solidFill>
            <a:srgbClr val="D5EDFC"/>
          </a:solidFill>
        </p:spPr>
        <p:txBody>
          <a:bodyPr wrap="square" rtlCol="0">
            <a:spAutoFit/>
          </a:bodyPr>
          <a:lstStyle/>
          <a:p>
            <a:pPr algn="r"/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dirty="0">
                <a:latin typeface="Source Sans Pro" panose="020B0503030403020204" pitchFamily="34" charset="0"/>
              </a:rPr>
              <a:t>Kehityskriisit</a:t>
            </a:r>
          </a:p>
          <a:p>
            <a:endParaRPr lang="fi-FI" sz="2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Psykososiaalisen kasvun kynnys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olla myönteisiä tai kielteisiä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eivät tapahdu yhtäkkiä, jolloin niihin voidaan usein varautua etukäteen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aikaisemmat kokemukset samantyyppisestä tilanteesta auttavat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tarkoittaa luopumista, mikä vaatii sopeutumista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8ACFD38-F8BA-43B9-AAA2-42B21C77E098}"/>
              </a:ext>
            </a:extLst>
          </p:cNvPr>
          <p:cNvSpPr txBox="1"/>
          <p:nvPr/>
        </p:nvSpPr>
        <p:spPr>
          <a:xfrm>
            <a:off x="6304022" y="396868"/>
            <a:ext cx="5375791" cy="5416868"/>
          </a:xfrm>
          <a:prstGeom prst="rect">
            <a:avLst/>
          </a:prstGeom>
          <a:solidFill>
            <a:srgbClr val="E5F1EF"/>
          </a:solidFill>
        </p:spPr>
        <p:txBody>
          <a:bodyPr wrap="square" rtlCol="0">
            <a:spAutoFit/>
          </a:bodyPr>
          <a:lstStyle/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i="0" u="none" strike="noStrike" baseline="0" dirty="0">
                <a:latin typeface="Source Sans Pro" panose="020B0503030403020204" pitchFamily="34" charset="0"/>
              </a:rPr>
              <a:t>Elämänkriisit</a:t>
            </a:r>
          </a:p>
          <a:p>
            <a:endParaRPr lang="fi-FI" b="1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Elämään kuuluva pitkäaikainen mielen kuormitustila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ehittyvät useimmiten vähitellen</a:t>
            </a:r>
          </a:p>
          <a:p>
            <a:endParaRPr lang="fi-FI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oivat olla pitkäkestoisia rasitustiloja</a:t>
            </a:r>
          </a:p>
          <a:p>
            <a:endParaRPr lang="fi-FI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opeutuminen pikkuhiljaa</a:t>
            </a:r>
          </a:p>
          <a:p>
            <a:endParaRPr lang="fi-FI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apset tarvitsevat erityishuomiota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A21B0D-545E-43F1-AD81-13401196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2CDD03E-5156-4447-903F-4E124C0B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woman rests her head on another person's shoulder">
            <a:extLst>
              <a:ext uri="{FF2B5EF4-FFF2-40B4-BE49-F238E27FC236}">
                <a16:creationId xmlns:a16="http://schemas.microsoft.com/office/drawing/2014/main" id="{100A0406-51EA-44BE-A6F7-DE7390EA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978080B-5048-49EC-A347-8B7A58F8F3C7}"/>
              </a:ext>
            </a:extLst>
          </p:cNvPr>
          <p:cNvSpPr txBox="1"/>
          <p:nvPr/>
        </p:nvSpPr>
        <p:spPr>
          <a:xfrm>
            <a:off x="5630873" y="157164"/>
            <a:ext cx="6391373" cy="3416320"/>
          </a:xfrm>
          <a:prstGeom prst="rect">
            <a:avLst/>
          </a:prstGeom>
          <a:solidFill>
            <a:srgbClr val="E1E4DD"/>
          </a:solidFill>
          <a:ln>
            <a:solidFill>
              <a:srgbClr val="D198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i-FI" sz="3600" b="1" dirty="0"/>
              <a:t>Äkillisen kriisin vaihemalli</a:t>
            </a:r>
          </a:p>
          <a:p>
            <a:pPr marL="457200" indent="-457200">
              <a:buAutoNum type="arabicPeriod"/>
            </a:pPr>
            <a:r>
              <a:rPr lang="fi-FI" sz="3600" dirty="0"/>
              <a:t>Sokkivaihe</a:t>
            </a:r>
          </a:p>
          <a:p>
            <a:pPr marL="457200" indent="-457200">
              <a:buAutoNum type="arabicPeriod"/>
            </a:pPr>
            <a:r>
              <a:rPr lang="fi-FI" sz="3600" dirty="0"/>
              <a:t>Reaktiovaihe</a:t>
            </a:r>
          </a:p>
          <a:p>
            <a:pPr marL="457200" indent="-457200">
              <a:buAutoNum type="arabicPeriod"/>
            </a:pPr>
            <a:r>
              <a:rPr lang="fi-FI" sz="3600" dirty="0"/>
              <a:t>Käsittelyvaihe </a:t>
            </a:r>
          </a:p>
          <a:p>
            <a:pPr marL="457200" indent="-457200">
              <a:buAutoNum type="arabicPeriod"/>
            </a:pPr>
            <a:r>
              <a:rPr lang="fi-FI" sz="3600" dirty="0"/>
              <a:t>Uudelleen suuntautumisen vaihe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A394776-F012-49AF-AC91-298001956D13}"/>
              </a:ext>
            </a:extLst>
          </p:cNvPr>
          <p:cNvSpPr txBox="1"/>
          <p:nvPr/>
        </p:nvSpPr>
        <p:spPr>
          <a:xfrm>
            <a:off x="-1" y="6505257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 dirty="0" err="1">
                <a:solidFill>
                  <a:srgbClr val="EAF6FE"/>
                </a:solidFill>
              </a:rPr>
              <a:t>unsplash.com</a:t>
            </a:r>
            <a:r>
              <a:rPr lang="fi-FI" sz="1600" dirty="0">
                <a:solidFill>
                  <a:srgbClr val="EAF6FE"/>
                </a:solidFill>
              </a:rPr>
              <a:t> /  Kylli </a:t>
            </a:r>
            <a:r>
              <a:rPr lang="fi-FI" sz="1600" dirty="0" err="1">
                <a:solidFill>
                  <a:srgbClr val="EAF6FE"/>
                </a:solidFill>
              </a:rPr>
              <a:t>Kittus</a:t>
            </a:r>
            <a:endParaRPr lang="fi-FI" sz="1600" dirty="0">
              <a:solidFill>
                <a:srgbClr val="EAF6FE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CF925-8068-4865-B069-99EAA961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A4DAA22-620E-4A58-B9CA-3563524DF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8" descr="Kuva, joka sisältää kohteen henkilö, mies, sisä, katsominen&#10;&#10;Kuvaus luotu automaattisesti">
            <a:extLst>
              <a:ext uri="{FF2B5EF4-FFF2-40B4-BE49-F238E27FC236}">
                <a16:creationId xmlns:a16="http://schemas.microsoft.com/office/drawing/2014/main" id="{5F966694-C16B-43F7-B500-5A58BF6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45" y="5256"/>
            <a:ext cx="12255060" cy="6900041"/>
          </a:xfrm>
          <a:prstGeom prst="rect">
            <a:avLst/>
          </a:prstGeom>
        </p:spPr>
      </p:pic>
      <p:sp>
        <p:nvSpPr>
          <p:cNvPr id="9" name="Tekstiruutu 1">
            <a:extLst>
              <a:ext uri="{FF2B5EF4-FFF2-40B4-BE49-F238E27FC236}">
                <a16:creationId xmlns:a16="http://schemas.microsoft.com/office/drawing/2014/main" id="{82D6FEF3-2B80-4F81-9A70-29E4D29F0AAA}"/>
              </a:ext>
            </a:extLst>
          </p:cNvPr>
          <p:cNvSpPr txBox="1"/>
          <p:nvPr/>
        </p:nvSpPr>
        <p:spPr>
          <a:xfrm>
            <a:off x="5084301" y="1475350"/>
            <a:ext cx="6585444" cy="46474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FFFF"/>
                </a:solidFill>
              </a:rPr>
              <a:t>1. </a:t>
            </a:r>
            <a:r>
              <a:rPr lang="en-US" sz="4000" b="1" dirty="0" err="1">
                <a:solidFill>
                  <a:srgbClr val="FFFFFF"/>
                </a:solidFill>
              </a:rPr>
              <a:t>Sokkivaihe</a:t>
            </a:r>
            <a:endParaRPr lang="en-US" sz="4000" b="1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tapahtunutta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käsitetä</a:t>
            </a:r>
            <a:r>
              <a:rPr lang="en-US" sz="2800" dirty="0">
                <a:solidFill>
                  <a:srgbClr val="FFFFFF"/>
                </a:solidFill>
              </a:rPr>
              <a:t> tai se </a:t>
            </a:r>
            <a:r>
              <a:rPr lang="en-US" sz="2800" dirty="0" err="1">
                <a:solidFill>
                  <a:srgbClr val="FFFFFF"/>
                </a:solidFill>
              </a:rPr>
              <a:t>kielletään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monia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erilaisia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yksilöllisiä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oireita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esim</a:t>
            </a:r>
            <a:r>
              <a:rPr lang="en-US" sz="2800" dirty="0">
                <a:solidFill>
                  <a:srgbClr val="FFFFFF"/>
                </a:solidFill>
              </a:rPr>
              <a:t>. sydämen hakkaaminen, tärinä, huono olo, tunteettomuus ja/tai voimakkaat tunteet, lamaantuminen ja/tai levottomuus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ajantaju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kadota</a:t>
            </a:r>
            <a:endParaRPr lang="en-US" sz="2000" dirty="0">
              <a:solidFill>
                <a:srgbClr val="FFFFFF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joillakin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voimakkaita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aistikokemuksia</a:t>
            </a:r>
            <a:r>
              <a:rPr lang="en-US" sz="2800" dirty="0">
                <a:solidFill>
                  <a:srgbClr val="FFFFFF"/>
                </a:solidFill>
              </a:rPr>
              <a:t> tapahtumasta eli flashbackeja</a:t>
            </a: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3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9701D45-C869-4EA1-A67C-ADC06DD1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BFBFE76-66C6-4131-BD14-498DADE6C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50" name="Tekstiruutu 49">
            <a:extLst>
              <a:ext uri="{FF2B5EF4-FFF2-40B4-BE49-F238E27FC236}">
                <a16:creationId xmlns:a16="http://schemas.microsoft.com/office/drawing/2014/main" id="{BDFB315B-A595-4EE7-B65A-4F5DE8A758EE}"/>
              </a:ext>
            </a:extLst>
          </p:cNvPr>
          <p:cNvSpPr txBox="1"/>
          <p:nvPr/>
        </p:nvSpPr>
        <p:spPr>
          <a:xfrm>
            <a:off x="2309" y="6467765"/>
            <a:ext cx="3566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 </a:t>
            </a:r>
            <a:r>
              <a:rPr lang="fi-FI" dirty="0" err="1">
                <a:solidFill>
                  <a:srgbClr val="EAF6FE"/>
                </a:solidFill>
              </a:rPr>
              <a:t>unsplash.com</a:t>
            </a:r>
            <a:r>
              <a:rPr lang="fi-FI" dirty="0">
                <a:solidFill>
                  <a:srgbClr val="EAF6FE"/>
                </a:solidFill>
              </a:rPr>
              <a:t> / </a:t>
            </a:r>
            <a:r>
              <a:rPr lang="fi-FI" dirty="0" err="1">
                <a:solidFill>
                  <a:srgbClr val="EAF6FE"/>
                </a:solidFill>
              </a:rPr>
              <a:t>Darius</a:t>
            </a:r>
            <a:r>
              <a:rPr lang="fi-FI" dirty="0">
                <a:solidFill>
                  <a:srgbClr val="EAF6FE"/>
                </a:solidFill>
              </a:rPr>
              <a:t> </a:t>
            </a:r>
            <a:r>
              <a:rPr lang="fi-FI" dirty="0" err="1">
                <a:solidFill>
                  <a:srgbClr val="EAF6FE"/>
                </a:solidFill>
              </a:rPr>
              <a:t>Pashar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8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ulko, vesi, järvi, mies&#10;&#10;Kuvaus luotu automaattisesti">
            <a:extLst>
              <a:ext uri="{FF2B5EF4-FFF2-40B4-BE49-F238E27FC236}">
                <a16:creationId xmlns:a16="http://schemas.microsoft.com/office/drawing/2014/main" id="{A55F8F61-C3B1-4D0B-82B4-DC23175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259444"/>
            <a:ext cx="12191980" cy="6856718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90E3F262-18CC-43C3-A85F-C6A5A22BE08E}"/>
              </a:ext>
            </a:extLst>
          </p:cNvPr>
          <p:cNvSpPr txBox="1"/>
          <p:nvPr/>
        </p:nvSpPr>
        <p:spPr>
          <a:xfrm>
            <a:off x="1142922" y="1225729"/>
            <a:ext cx="6585444" cy="440120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vähitellen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tieto tapahtuneesta lisääntyy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sokkivaiheen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oireet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voivat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jatkua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usein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painajaisia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tai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flashbackeja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syyttämistä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tai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syyllisyyden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tunteita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myöhemmin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lisää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tunteita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kuten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surua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tyhjyyttä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epätoivoa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974E7A1-D5DC-4E04-A27D-1328281D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E2BF3C0-AFED-49E6-A069-F5FF7872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9" name="Tekstiruutu 3">
            <a:extLst>
              <a:ext uri="{FF2B5EF4-FFF2-40B4-BE49-F238E27FC236}">
                <a16:creationId xmlns:a16="http://schemas.microsoft.com/office/drawing/2014/main" id="{0AB9D757-0154-4BFB-A03E-F6CEC1B3669C}"/>
              </a:ext>
            </a:extLst>
          </p:cNvPr>
          <p:cNvSpPr txBox="1"/>
          <p:nvPr/>
        </p:nvSpPr>
        <p:spPr>
          <a:xfrm>
            <a:off x="1302915" y="259444"/>
            <a:ext cx="366683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b="1" dirty="0">
                <a:solidFill>
                  <a:schemeClr val="bg1"/>
                </a:solidFill>
              </a:rPr>
              <a:t>2. Reaktiovaihe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D04FAA-DFF3-4875-8BD1-A5EC0B1AB523}"/>
              </a:ext>
            </a:extLst>
          </p:cNvPr>
          <p:cNvSpPr txBox="1"/>
          <p:nvPr/>
        </p:nvSpPr>
        <p:spPr>
          <a:xfrm>
            <a:off x="0" y="6715882"/>
            <a:ext cx="36775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 </a:t>
            </a:r>
            <a:r>
              <a:rPr lang="fi-FI" dirty="0" err="1">
                <a:solidFill>
                  <a:srgbClr val="EAF6FE"/>
                </a:solidFill>
              </a:rPr>
              <a:t>unsplash.com</a:t>
            </a:r>
            <a:r>
              <a:rPr lang="fi-FI" dirty="0">
                <a:solidFill>
                  <a:srgbClr val="EAF6FE"/>
                </a:solidFill>
              </a:rPr>
              <a:t> / Joshua </a:t>
            </a:r>
            <a:r>
              <a:rPr lang="fi-FI" dirty="0" err="1">
                <a:solidFill>
                  <a:srgbClr val="EAF6FE"/>
                </a:solidFill>
              </a:rPr>
              <a:t>Sukoff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11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8" descr="Kuva, joka sisältää kohteen henkilö, ulko, nainen, nuori&#10;&#10;Kuvaus luotu automaattisesti">
            <a:extLst>
              <a:ext uri="{FF2B5EF4-FFF2-40B4-BE49-F238E27FC236}">
                <a16:creationId xmlns:a16="http://schemas.microsoft.com/office/drawing/2014/main" id="{90514235-A41C-459B-B72D-D4B0A509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" r="1" b="261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B52EC8B-41DD-43AE-813F-488FAA2A3642}"/>
              </a:ext>
            </a:extLst>
          </p:cNvPr>
          <p:cNvSpPr txBox="1"/>
          <p:nvPr/>
        </p:nvSpPr>
        <p:spPr>
          <a:xfrm>
            <a:off x="5051621" y="461456"/>
            <a:ext cx="6456148" cy="1003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3. </a:t>
            </a:r>
            <a:r>
              <a:rPr lang="en-US" sz="4000" b="1" dirty="0" err="1">
                <a:ea typeface="+mj-ea"/>
                <a:cs typeface="+mj-cs"/>
              </a:rPr>
              <a:t>Käsittelyvaihe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E49557A-1737-4E66-A564-0E8929986989}"/>
              </a:ext>
            </a:extLst>
          </p:cNvPr>
          <p:cNvSpPr txBox="1"/>
          <p:nvPr/>
        </p:nvSpPr>
        <p:spPr>
          <a:xfrm>
            <a:off x="5051621" y="1434493"/>
            <a:ext cx="7140379" cy="42330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tapahtuneen ymmärrys lisääntyy</a:t>
            </a:r>
            <a:endParaRPr lang="fi-FI" sz="28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hyviä ja huonoja päiviä</a:t>
            </a:r>
            <a:endParaRPr lang="fi-FI" sz="28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trauman työstäminen väsyttää</a:t>
            </a:r>
            <a:endParaRPr lang="fi-FI" sz="28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keskittymis- ja muistivaikeudet tyypillisiä, samoin ärtyneisyys ja halu olla yksin</a:t>
            </a:r>
            <a:endParaRPr lang="fi-FI" sz="2800" dirty="0">
              <a:cs typeface="Calibri"/>
            </a:endParaRP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B0DB202-D2AA-45EE-8468-6378062F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675" y="3634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5D69CE4-C014-4A4A-82FA-5C1FB9EC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127" y="6209135"/>
            <a:ext cx="2000239" cy="5143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AA1D5A-66DC-4FD0-B48C-31D1997942AE}"/>
              </a:ext>
            </a:extLst>
          </p:cNvPr>
          <p:cNvSpPr txBox="1"/>
          <p:nvPr/>
        </p:nvSpPr>
        <p:spPr>
          <a:xfrm>
            <a:off x="0" y="6466309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 </a:t>
            </a:r>
            <a:r>
              <a:rPr lang="fi-FI" dirty="0" err="1">
                <a:solidFill>
                  <a:schemeClr val="bg1"/>
                </a:solidFill>
              </a:rPr>
              <a:t>unsplash.com</a:t>
            </a:r>
            <a:r>
              <a:rPr lang="fi-FI" dirty="0">
                <a:solidFill>
                  <a:schemeClr val="bg1"/>
                </a:solidFill>
              </a:rPr>
              <a:t> / </a:t>
            </a:r>
            <a:r>
              <a:rPr lang="fi-FI" dirty="0" err="1">
                <a:solidFill>
                  <a:schemeClr val="bg1"/>
                </a:solidFill>
              </a:rPr>
              <a:t>Kilian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Seiler</a:t>
            </a:r>
            <a:endParaRPr lang="fi-FI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6DF9-E79C-41CB-A393-22D25E6E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8" descr="Kuva, joka sisältää kohteen henkilö, ulko, nainen, nuori&#10;&#10;Kuvaus luotu automaattisesti">
            <a:extLst>
              <a:ext uri="{FF2B5EF4-FFF2-40B4-BE49-F238E27FC236}">
                <a16:creationId xmlns:a16="http://schemas.microsoft.com/office/drawing/2014/main" id="{85A01C9C-34C6-19DB-68BF-4969D210D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" r="1" b="261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9F98432-2707-1D99-2A2A-352DDD03566A}"/>
              </a:ext>
            </a:extLst>
          </p:cNvPr>
          <p:cNvSpPr txBox="1"/>
          <p:nvPr/>
        </p:nvSpPr>
        <p:spPr>
          <a:xfrm>
            <a:off x="5051621" y="741668"/>
            <a:ext cx="6456148" cy="12008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4. </a:t>
            </a:r>
            <a:r>
              <a:rPr lang="en-US" sz="4000" b="1" dirty="0" err="1">
                <a:ea typeface="+mj-ea"/>
                <a:cs typeface="+mj-cs"/>
              </a:rPr>
              <a:t>Uudelleen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suuntautumisen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vaihe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A4922A1-F663-4657-0807-A5D196262857}"/>
              </a:ext>
            </a:extLst>
          </p:cNvPr>
          <p:cNvSpPr txBox="1"/>
          <p:nvPr/>
        </p:nvSpPr>
        <p:spPr>
          <a:xfrm>
            <a:off x="5051621" y="1434493"/>
            <a:ext cx="7140379" cy="42330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8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elämänilo </a:t>
            </a:r>
            <a:r>
              <a:rPr lang="fi-FI" sz="2800" dirty="0"/>
              <a:t>ja arjenhallinta palautuvat hiljalleen</a:t>
            </a:r>
            <a:endParaRPr lang="fi-FI" sz="28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monet löytävät itsestään uusia voimavaroja ja selviytymisen keinoja</a:t>
            </a:r>
            <a:endParaRPr lang="fi-FI" sz="2800" dirty="0">
              <a:cs typeface="Calibri"/>
            </a:endParaRP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FBF61F6-F2FE-C423-17D7-0E512934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675" y="3634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1B0D5F4-652A-A6D0-964B-661AAF890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127" y="6209135"/>
            <a:ext cx="2000239" cy="5143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CABB20F-327A-9CF5-9AD0-F1F95175125B}"/>
              </a:ext>
            </a:extLst>
          </p:cNvPr>
          <p:cNvSpPr txBox="1"/>
          <p:nvPr/>
        </p:nvSpPr>
        <p:spPr>
          <a:xfrm>
            <a:off x="0" y="6466309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 </a:t>
            </a:r>
            <a:r>
              <a:rPr lang="fi-FI" dirty="0" err="1">
                <a:solidFill>
                  <a:schemeClr val="bg1"/>
                </a:solidFill>
              </a:rPr>
              <a:t>unsplash.com</a:t>
            </a:r>
            <a:r>
              <a:rPr lang="fi-FI" dirty="0">
                <a:solidFill>
                  <a:schemeClr val="bg1"/>
                </a:solidFill>
              </a:rPr>
              <a:t> / </a:t>
            </a:r>
            <a:r>
              <a:rPr lang="fi-FI" dirty="0" err="1">
                <a:solidFill>
                  <a:schemeClr val="bg1"/>
                </a:solidFill>
              </a:rPr>
              <a:t>Kilian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Seiler</a:t>
            </a:r>
            <a:endParaRPr lang="fi-FI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57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women lying on hammock">
            <a:extLst>
              <a:ext uri="{FF2B5EF4-FFF2-40B4-BE49-F238E27FC236}">
                <a16:creationId xmlns:a16="http://schemas.microsoft.com/office/drawing/2014/main" id="{F4513424-25B1-4DC0-A7CE-0E814D00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7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E546D58-DF24-401F-B381-29D02C7E65C2}"/>
              </a:ext>
            </a:extLst>
          </p:cNvPr>
          <p:cNvSpPr txBox="1"/>
          <p:nvPr/>
        </p:nvSpPr>
        <p:spPr>
          <a:xfrm>
            <a:off x="0" y="6505257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 dirty="0" err="1">
                <a:solidFill>
                  <a:srgbClr val="EAF6FE"/>
                </a:solidFill>
              </a:rPr>
              <a:t>unsplash.com</a:t>
            </a:r>
            <a:r>
              <a:rPr lang="fi-FI" sz="1600" dirty="0">
                <a:solidFill>
                  <a:srgbClr val="EAF6FE"/>
                </a:solidFill>
              </a:rPr>
              <a:t> / Janko </a:t>
            </a:r>
            <a:r>
              <a:rPr lang="fi-FI" sz="1600" dirty="0" err="1">
                <a:solidFill>
                  <a:srgbClr val="EAF6FE"/>
                </a:solidFill>
              </a:rPr>
              <a:t>Ferlic</a:t>
            </a:r>
            <a:endParaRPr lang="fi-FI" sz="1600" dirty="0">
              <a:solidFill>
                <a:srgbClr val="EAF6FE"/>
              </a:solidFill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9527712-248B-442F-A613-07EC8984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0" y="365125"/>
            <a:ext cx="4831080" cy="1325563"/>
          </a:xfrm>
        </p:spPr>
        <p:txBody>
          <a:bodyPr>
            <a:normAutofit/>
          </a:bodyPr>
          <a:lstStyle/>
          <a:p>
            <a:r>
              <a:rPr lang="fi-FI" sz="6000" dirty="0"/>
              <a:t>Kriisiapu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DD88D15B-80C7-45B3-B9BE-825A713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60" y="1896745"/>
            <a:ext cx="55279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pyritään helpottamaan tunteiden tunnistamista ja ilmaisemista</a:t>
            </a:r>
          </a:p>
          <a:p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t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avoitteena </a:t>
            </a:r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yrittää yhdessä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ymmärtää koettua</a:t>
            </a:r>
          </a:p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periaatteena ihmisen olemassa olevien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luonteenvahvuuksien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 ja selviytymiskeinojen säilyttäminen ja parantaminen</a:t>
            </a:r>
            <a:endParaRPr lang="fi-FI" dirty="0"/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BD75D0B-A0AE-4183-ABE5-5C241901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BC70DA7-33C1-4FC7-AC2F-F4FE0BD0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Terveyskäyttäytymisen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malleja</a:t>
            </a:r>
            <a:r>
              <a:rPr lang="en-US" sz="4400" dirty="0">
                <a:solidFill>
                  <a:schemeClr val="tx1"/>
                </a:solidFill>
              </a:rPr>
              <a:t> ja </a:t>
            </a:r>
            <a:r>
              <a:rPr lang="en-US" sz="4400" dirty="0" err="1">
                <a:solidFill>
                  <a:schemeClr val="tx1"/>
                </a:solidFill>
              </a:rPr>
              <a:t>teorioita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F393C5DCE39849841340C4AAFA810E" ma:contentTypeVersion="22" ma:contentTypeDescription="Luo uusi asiakirja." ma:contentTypeScope="" ma:versionID="74d5ab32e88645b75bcc3851d7e1ea6a">
  <xsd:schema xmlns:xsd="http://www.w3.org/2001/XMLSchema" xmlns:xs="http://www.w3.org/2001/XMLSchema" xmlns:p="http://schemas.microsoft.com/office/2006/metadata/properties" xmlns:ns3="085a8d24-0fb1-4ba2-93c4-29d43f15bfbc" xmlns:ns4="a95e183c-3b42-4dc8-b6fd-490d22c28ac1" targetNamespace="http://schemas.microsoft.com/office/2006/metadata/properties" ma:root="true" ma:fieldsID="beeec8803bb00812e3110e488804b362" ns3:_="" ns4:_="">
    <xsd:import namespace="085a8d24-0fb1-4ba2-93c4-29d43f15bfbc"/>
    <xsd:import namespace="a95e183c-3b42-4dc8-b6fd-490d22c28ac1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a8d24-0fb1-4ba2-93c4-29d43f15bfb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e183c-3b42-4dc8-b6fd-490d22c28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085a8d24-0fb1-4ba2-93c4-29d43f15bfbc" xsi:nil="true"/>
    <MigrationWizId xmlns="085a8d24-0fb1-4ba2-93c4-29d43f15bfbc" xsi:nil="true"/>
    <MigrationWizIdPermissions xmlns="085a8d24-0fb1-4ba2-93c4-29d43f15bfbc" xsi:nil="true"/>
    <MigrationWizIdPermissionLevels xmlns="085a8d24-0fb1-4ba2-93c4-29d43f15bfbc" xsi:nil="true"/>
    <MigrationWizIdSecurityGroups xmlns="085a8d24-0fb1-4ba2-93c4-29d43f15bfbc" xsi:nil="true"/>
    <_activity xmlns="085a8d24-0fb1-4ba2-93c4-29d43f15bfbc" xsi:nil="true"/>
  </documentManagement>
</p:properties>
</file>

<file path=customXml/itemProps1.xml><?xml version="1.0" encoding="utf-8"?>
<ds:datastoreItem xmlns:ds="http://schemas.openxmlformats.org/officeDocument/2006/customXml" ds:itemID="{B8C213FB-A667-49D1-823C-E657AF53F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9B23F9-7818-4962-9266-ABF7AB414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a8d24-0fb1-4ba2-93c4-29d43f15bfbc"/>
    <ds:schemaRef ds:uri="a95e183c-3b42-4dc8-b6fd-490d22c28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83B03A-7544-44AD-937E-C007AA94EABE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085a8d24-0fb1-4ba2-93c4-29d43f15bfbc"/>
    <ds:schemaRef ds:uri="http://schemas.microsoft.com/office/infopath/2007/PartnerControls"/>
    <ds:schemaRef ds:uri="http://schemas.openxmlformats.org/package/2006/metadata/core-properties"/>
    <ds:schemaRef ds:uri="a95e183c-3b42-4dc8-b6fd-490d22c28ac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503</Words>
  <Application>Microsoft Office PowerPoint</Application>
  <PresentationFormat>Laajakuva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KAGITY+SourceSerifPro-Regular</vt:lpstr>
      <vt:lpstr>Source Sans Pro</vt:lpstr>
      <vt:lpstr>Wingdings 2</vt:lpstr>
      <vt:lpstr>Office-teema</vt:lpstr>
      <vt:lpstr>KPL 12-15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Kriisiapu</vt:lpstr>
      <vt:lpstr>Terveyskäyttäytymisen malleja ja teorioita</vt:lpstr>
      <vt:lpstr>Terveyskäyttäytymistä selittäviä malleja</vt:lpstr>
      <vt:lpstr> Medikalisaatio eli lääketieteellistyminen </vt:lpstr>
      <vt:lpstr>Medikaalisaation aiheuttamat haitat</vt:lpstr>
      <vt:lpstr>  Terveyteen sairastuminen          Terveyden tavoittelu muuttuu pakonomaiseksi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 Ryhtä</dc:creator>
  <cp:lastModifiedBy>Timo Ryhtä</cp:lastModifiedBy>
  <cp:revision>2</cp:revision>
  <dcterms:created xsi:type="dcterms:W3CDTF">2025-03-20T20:56:26Z</dcterms:created>
  <dcterms:modified xsi:type="dcterms:W3CDTF">2025-03-21T11:16:04Z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0x0101008FF393C5DCE39849841340C4AAFA810E</vt:lpwstr>
  </property>
</Properties>
</file>