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61" r:id="rId6"/>
    <p:sldId id="263" r:id="rId7"/>
    <p:sldId id="264" r:id="rId8"/>
    <p:sldId id="258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A31EB0-A35B-4E23-AA01-8C25A2E1337C}" v="3" dt="2020-03-19T12:07:32.473"/>
    <p1510:client id="{D0816125-84CD-5F2C-F65D-48E5BB28A1B8}" v="143" dt="2020-03-18T22:23:43.498"/>
    <p1510:client id="{DC26F0B6-9A46-4ABA-8D05-046C4F325404}" v="56" dt="2020-03-18T22:17:38.8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6.xml" Id="rId8" /><Relationship Type="http://schemas.openxmlformats.org/officeDocument/2006/relationships/tableStyles" Target="tableStyles.xml" Id="rId13" /><Relationship Type="http://schemas.openxmlformats.org/officeDocument/2006/relationships/slide" Target="slides/slide1.xml" Id="rId3" /><Relationship Type="http://schemas.openxmlformats.org/officeDocument/2006/relationships/slide" Target="slides/slide5.xml" Id="rId7" /><Relationship Type="http://schemas.openxmlformats.org/officeDocument/2006/relationships/theme" Target="theme/theme1.xml" Id="rId12" /><Relationship Type="http://schemas.openxmlformats.org/officeDocument/2006/relationships/slideMaster" Target="slideMasters/slideMaster2.xml" Id="rId2" /><Relationship Type="http://schemas.openxmlformats.org/officeDocument/2006/relationships/slideMaster" Target="slideMasters/slideMaster1.xml" Id="rId1" /><Relationship Type="http://schemas.openxmlformats.org/officeDocument/2006/relationships/slide" Target="slides/slide4.xml" Id="rId6" /><Relationship Type="http://schemas.openxmlformats.org/officeDocument/2006/relationships/viewProps" Target="viewProps.xml" Id="rId11" /><Relationship Type="http://schemas.openxmlformats.org/officeDocument/2006/relationships/slide" Target="slides/slide3.xml" Id="rId5" /><Relationship Type="http://schemas.microsoft.com/office/2015/10/relationships/revisionInfo" Target="revisionInfo.xml" Id="rId15" /><Relationship Type="http://schemas.openxmlformats.org/officeDocument/2006/relationships/presProps" Target="presProps.xml" Id="rId10" /><Relationship Type="http://schemas.openxmlformats.org/officeDocument/2006/relationships/slide" Target="slides/slide2.xml" Id="rId4" /><Relationship Type="http://schemas.openxmlformats.org/officeDocument/2006/relationships/slide" Target="slides/slide7.xml" Id="rId9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Kuva 3" descr="Kuva, joka sisältää kohteen henkilö, pitäminen, ulko, nainen&#10;&#10;Kuvaus luotu, erittäin korkea luotettavuus">
            <a:extLst>
              <a:ext uri="{FF2B5EF4-FFF2-40B4-BE49-F238E27FC236}">
                <a16:creationId xmlns:a16="http://schemas.microsoft.com/office/drawing/2014/main" id="{BFDD7560-EBF4-4BD7-929E-6DF6927DA0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5413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825925" y="2876400"/>
            <a:ext cx="9144000" cy="2900518"/>
          </a:xfrm>
        </p:spPr>
        <p:txBody>
          <a:bodyPr>
            <a:normAutofit fontScale="90000"/>
          </a:bodyPr>
          <a:lstStyle/>
          <a:p>
            <a:r>
              <a:rPr lang="fi-FI" sz="8000" b="1" dirty="0">
                <a:solidFill>
                  <a:srgbClr val="FFFFFF"/>
                </a:solidFill>
                <a:latin typeface="Aharoni"/>
                <a:cs typeface="Calibri Light"/>
              </a:rPr>
              <a:t>KUVAKULMAT </a:t>
            </a:r>
            <a:br>
              <a:rPr lang="fi-FI" sz="8000" b="1" dirty="0">
                <a:latin typeface="Aharoni"/>
                <a:cs typeface="Calibri Light"/>
              </a:rPr>
            </a:br>
            <a:r>
              <a:rPr lang="fi-FI" sz="8000" b="1" dirty="0">
                <a:solidFill>
                  <a:srgbClr val="FFFFFF"/>
                </a:solidFill>
                <a:latin typeface="Aharoni"/>
                <a:cs typeface="Calibri Light"/>
              </a:rPr>
              <a:t>ja</a:t>
            </a:r>
            <a:br>
              <a:rPr lang="fi-FI" sz="8000" b="1" dirty="0">
                <a:latin typeface="Aharoni"/>
                <a:cs typeface="Calibri Light"/>
              </a:rPr>
            </a:br>
            <a:r>
              <a:rPr lang="fi-FI" sz="8000" b="1" dirty="0">
                <a:solidFill>
                  <a:srgbClr val="FFFFFF"/>
                </a:solidFill>
                <a:latin typeface="Aharoni"/>
                <a:cs typeface="Calibri Light"/>
              </a:rPr>
              <a:t> KUVAKOOT</a:t>
            </a:r>
            <a:br>
              <a:rPr lang="fi-FI" dirty="0">
                <a:cs typeface="Calibri Light"/>
              </a:rPr>
            </a:br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BF2D7F-62AA-46F1-8F29-4DF218A73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332" y="109837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i-FI" b="1">
                <a:ea typeface="+mj-lt"/>
                <a:cs typeface="+mj-lt"/>
              </a:rPr>
              <a:t>YLEISKUVA= YK , </a:t>
            </a:r>
            <a:r>
              <a:rPr lang="fi-FI">
                <a:ea typeface="+mj-lt"/>
                <a:cs typeface="+mj-lt"/>
              </a:rPr>
              <a:t>Mahdollisimman laaja kuva</a:t>
            </a:r>
            <a:endParaRPr lang="fi-FI"/>
          </a:p>
          <a:p>
            <a:pPr marL="285750" indent="-285750">
              <a:buFont typeface="Arial"/>
              <a:buChar char="•"/>
            </a:pPr>
            <a:r>
              <a:rPr lang="fi-FI">
                <a:ea typeface="+mj-lt"/>
                <a:cs typeface="+mj-lt"/>
              </a:rPr>
              <a:t>näytetään kokonaisuus, missä ollaan</a:t>
            </a:r>
          </a:p>
          <a:p>
            <a:pPr marL="285750" indent="-285750">
              <a:buFont typeface="Arial"/>
              <a:buChar char="•"/>
            </a:pPr>
            <a:r>
              <a:rPr lang="fi-FI">
                <a:ea typeface="+mj-lt"/>
                <a:cs typeface="+mj-lt"/>
              </a:rPr>
              <a:t>yksityiskohdat eivät erotu</a:t>
            </a:r>
          </a:p>
          <a:p>
            <a:endParaRPr lang="fi-FI">
              <a:cs typeface="Calibri Light"/>
            </a:endParaRPr>
          </a:p>
        </p:txBody>
      </p:sp>
      <p:pic>
        <p:nvPicPr>
          <p:cNvPr id="4" name="Kuva 4" descr="Kuva, joka sisältää kohteen piirtäminen&#10;&#10;Kuvaus luotu, erittäin korkea luotettavuus">
            <a:extLst>
              <a:ext uri="{FF2B5EF4-FFF2-40B4-BE49-F238E27FC236}">
                <a16:creationId xmlns:a16="http://schemas.microsoft.com/office/drawing/2014/main" id="{86D653AD-A1A6-4A1D-8E79-3DA194FFF6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1024" y="2430028"/>
            <a:ext cx="6969424" cy="4263964"/>
          </a:xfrm>
        </p:spPr>
      </p:pic>
    </p:spTree>
    <p:extLst>
      <p:ext uri="{BB962C8B-B14F-4D97-AF65-F5344CB8AC3E}">
        <p14:creationId xmlns:p14="http://schemas.microsoft.com/office/powerpoint/2010/main" val="115404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10B34E-27C0-4742-912C-A50804748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276" y="160157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i-FI" b="1">
                <a:cs typeface="Calibri Light"/>
              </a:rPr>
              <a:t>KOKOKUVA = KK, </a:t>
            </a:r>
            <a:r>
              <a:rPr lang="fi-FI">
                <a:cs typeface="Calibri Light"/>
              </a:rPr>
              <a:t>ihminen</a:t>
            </a:r>
            <a:r>
              <a:rPr lang="fi-FI">
                <a:ea typeface="+mj-lt"/>
                <a:cs typeface="+mj-lt"/>
              </a:rPr>
              <a:t> kokonaan</a:t>
            </a:r>
            <a:endParaRPr lang="fi-FI"/>
          </a:p>
          <a:p>
            <a:pPr marL="285750" indent="-285750">
              <a:buFont typeface="Arial"/>
              <a:buChar char="•"/>
            </a:pPr>
            <a:r>
              <a:rPr lang="fi-FI">
                <a:ea typeface="+mj-lt"/>
                <a:cs typeface="+mj-lt"/>
              </a:rPr>
              <a:t>pään päällä ei turhaa tilaa</a:t>
            </a:r>
          </a:p>
          <a:p>
            <a:pPr marL="285750" indent="-285750">
              <a:buFont typeface="Arial"/>
              <a:buChar char="•"/>
            </a:pPr>
            <a:r>
              <a:rPr lang="fi-FI">
                <a:ea typeface="+mj-lt"/>
                <a:cs typeface="+mj-lt"/>
              </a:rPr>
              <a:t>jalkojen alla ei turhaa tilaa</a:t>
            </a:r>
            <a:br>
              <a:rPr lang="fi-FI">
                <a:ea typeface="+mj-lt"/>
                <a:cs typeface="+mj-lt"/>
              </a:rPr>
            </a:br>
            <a:endParaRPr lang="fi-FI">
              <a:ea typeface="+mj-lt"/>
              <a:cs typeface="+mj-lt"/>
            </a:endParaRPr>
          </a:p>
          <a:p>
            <a:endParaRPr lang="fi-FI">
              <a:cs typeface="Calibri Ligh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EC0EAA-9B4D-4251-83D4-867A3DD92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i-FI"/>
          </a:p>
          <a:p>
            <a:endParaRPr lang="fi-FI">
              <a:cs typeface="Calibri"/>
            </a:endParaRPr>
          </a:p>
        </p:txBody>
      </p:sp>
      <p:pic>
        <p:nvPicPr>
          <p:cNvPr id="4" name="Kuva 4" descr="Kuva, joka sisältää kohteen piirtäminen&#10;&#10;Kuvaus luotu, erittäin korkea luotettavuus">
            <a:extLst>
              <a:ext uri="{FF2B5EF4-FFF2-40B4-BE49-F238E27FC236}">
                <a16:creationId xmlns:a16="http://schemas.microsoft.com/office/drawing/2014/main" id="{4622E292-BC7C-4F8F-BD5D-4D89BEADA6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985" y="2625651"/>
            <a:ext cx="6740105" cy="4079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871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573CF8-ED05-4146-96AC-9D4353894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407" y="95459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i-FI" b="1">
                <a:ea typeface="+mj-lt"/>
                <a:cs typeface="+mj-lt"/>
              </a:rPr>
              <a:t>PUOLIKUVA = PK, </a:t>
            </a:r>
            <a:r>
              <a:rPr lang="fi-FI">
                <a:ea typeface="+mj-lt"/>
                <a:cs typeface="+mj-lt"/>
              </a:rPr>
              <a:t>Näkyy vain puolet ihmisestä</a:t>
            </a:r>
            <a:endParaRPr lang="fi-FI">
              <a:cs typeface="Calibri Light" panose="020F0302020204030204"/>
            </a:endParaRPr>
          </a:p>
          <a:p>
            <a:pPr marL="285750" indent="-285750">
              <a:buFont typeface="Arial"/>
              <a:buChar char="•"/>
            </a:pPr>
            <a:r>
              <a:rPr lang="fi-FI">
                <a:ea typeface="+mj-lt"/>
                <a:cs typeface="+mj-lt"/>
              </a:rPr>
              <a:t>rajaus noin navan kohdalta</a:t>
            </a:r>
            <a:endParaRPr lang="fi-FI"/>
          </a:p>
          <a:p>
            <a:pPr marL="285750" indent="-285750">
              <a:buFont typeface="Arial"/>
              <a:buChar char="•"/>
            </a:pPr>
            <a:r>
              <a:rPr lang="fi-FI">
                <a:ea typeface="+mj-lt"/>
                <a:cs typeface="+mj-lt"/>
              </a:rPr>
              <a:t>pään päällä ei turhaa tilaa</a:t>
            </a:r>
            <a:endParaRPr lang="fi-FI"/>
          </a:p>
          <a:p>
            <a:endParaRPr lang="fi-FI">
              <a:cs typeface="Calibri Light"/>
            </a:endParaRPr>
          </a:p>
        </p:txBody>
      </p:sp>
      <p:pic>
        <p:nvPicPr>
          <p:cNvPr id="4" name="Kuva 4" descr="Kuva, joka sisältää kohteen piirtäminen&#10;&#10;Kuvaus luotu, erittäin korkea luotettavuus">
            <a:extLst>
              <a:ext uri="{FF2B5EF4-FFF2-40B4-BE49-F238E27FC236}">
                <a16:creationId xmlns:a16="http://schemas.microsoft.com/office/drawing/2014/main" id="{0EB44D9F-4CA2-4AC0-AD5F-F657CCEF4C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2231" y="2286254"/>
            <a:ext cx="7127576" cy="4335852"/>
          </a:xfrm>
        </p:spPr>
      </p:pic>
    </p:spTree>
    <p:extLst>
      <p:ext uri="{BB962C8B-B14F-4D97-AF65-F5344CB8AC3E}">
        <p14:creationId xmlns:p14="http://schemas.microsoft.com/office/powerpoint/2010/main" val="781139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45FBEA-E5DA-4497-A971-A9B3767BF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086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i-FI" b="1">
                <a:cs typeface="Calibri Light"/>
              </a:rPr>
              <a:t>LÄHIKUVA = LK, </a:t>
            </a:r>
            <a:r>
              <a:rPr lang="fi-FI">
                <a:cs typeface="Calibri Light"/>
              </a:rPr>
              <a:t>Näkyy</a:t>
            </a:r>
            <a:r>
              <a:rPr lang="fi-FI">
                <a:ea typeface="+mj-lt"/>
                <a:cs typeface="+mj-lt"/>
              </a:rPr>
              <a:t> ihmisen kasvot</a:t>
            </a:r>
            <a:endParaRPr lang="fi-FI"/>
          </a:p>
          <a:p>
            <a:pPr marL="285750" indent="-285750">
              <a:buFont typeface="Arial"/>
              <a:buChar char="•"/>
            </a:pPr>
            <a:r>
              <a:rPr lang="fi-FI">
                <a:ea typeface="+mj-lt"/>
                <a:cs typeface="+mj-lt"/>
              </a:rPr>
              <a:t>olkapään kaarta näkyy</a:t>
            </a:r>
          </a:p>
          <a:p>
            <a:pPr marL="285750" indent="-285750">
              <a:buFont typeface="Arial"/>
              <a:buChar char="•"/>
            </a:pPr>
            <a:r>
              <a:rPr lang="fi-FI">
                <a:ea typeface="+mj-lt"/>
                <a:cs typeface="+mj-lt"/>
              </a:rPr>
              <a:t>pään päällä ei tilaa tai päälakea leikaten</a:t>
            </a:r>
          </a:p>
          <a:p>
            <a:endParaRPr lang="fi-FI">
              <a:cs typeface="Calibri Light"/>
            </a:endParaRPr>
          </a:p>
        </p:txBody>
      </p:sp>
      <p:pic>
        <p:nvPicPr>
          <p:cNvPr id="4" name="Kuva 4" descr="Kuva, joka sisältää kohteen piirtäminen&#10;&#10;Kuvaus luotu, erittäin korkea luotettavuus">
            <a:extLst>
              <a:ext uri="{FF2B5EF4-FFF2-40B4-BE49-F238E27FC236}">
                <a16:creationId xmlns:a16="http://schemas.microsoft.com/office/drawing/2014/main" id="{6A7110F8-72E5-4180-BB8A-1F944024ED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2873" y="2545047"/>
            <a:ext cx="6667500" cy="4062682"/>
          </a:xfrm>
        </p:spPr>
      </p:pic>
    </p:spTree>
    <p:extLst>
      <p:ext uri="{BB962C8B-B14F-4D97-AF65-F5344CB8AC3E}">
        <p14:creationId xmlns:p14="http://schemas.microsoft.com/office/powerpoint/2010/main" val="3475548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40F08F-DD06-458C-B3F6-2B84A7E95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459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i-FI" b="1">
                <a:cs typeface="Calibri Light"/>
              </a:rPr>
              <a:t>ERIKOISLÄHIKUVA = ELK</a:t>
            </a:r>
            <a:br>
              <a:rPr lang="fi-FI">
                <a:cs typeface="Calibri Light"/>
              </a:rPr>
            </a:br>
            <a:r>
              <a:rPr lang="fi-FI">
                <a:ea typeface="+mj-lt"/>
                <a:cs typeface="+mj-lt"/>
              </a:rPr>
              <a:t>Erikoislähikuva tuo esille jonkin yksityiskohdan, vaikkapa osan kasvoista.</a:t>
            </a:r>
          </a:p>
          <a:p>
            <a:endParaRPr lang="fi-FI">
              <a:cs typeface="Calibri Light"/>
            </a:endParaRPr>
          </a:p>
        </p:txBody>
      </p:sp>
      <p:pic>
        <p:nvPicPr>
          <p:cNvPr id="4" name="Kuva 4" descr="Kuva, joka sisältää kohteen piirtäminen&#10;&#10;Kuvaus luotu, erittäin korkea luotettavuus">
            <a:extLst>
              <a:ext uri="{FF2B5EF4-FFF2-40B4-BE49-F238E27FC236}">
                <a16:creationId xmlns:a16="http://schemas.microsoft.com/office/drawing/2014/main" id="{51E71C54-B747-4BCF-8FC3-E0FB1449EC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6005" y="2286255"/>
            <a:ext cx="7415122" cy="4522757"/>
          </a:xfrm>
        </p:spPr>
      </p:pic>
    </p:spTree>
    <p:extLst>
      <p:ext uri="{BB962C8B-B14F-4D97-AF65-F5344CB8AC3E}">
        <p14:creationId xmlns:p14="http://schemas.microsoft.com/office/powerpoint/2010/main" val="3799165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A3A201-3001-4D70-890E-5E3AE1B1F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936" y="135087"/>
            <a:ext cx="10515600" cy="1325563"/>
          </a:xfrm>
        </p:spPr>
        <p:txBody>
          <a:bodyPr/>
          <a:lstStyle/>
          <a:p>
            <a:r>
              <a:rPr lang="fi-FI" dirty="0">
                <a:cs typeface="Calibri Light"/>
              </a:rPr>
              <a:t>KUVAKULMAT/ KUVAKOOT kootusti:</a:t>
            </a:r>
            <a:br>
              <a:rPr lang="fi-FI" dirty="0">
                <a:cs typeface="Calibri Light"/>
              </a:rPr>
            </a:br>
            <a:r>
              <a:rPr lang="fi-FI" dirty="0">
                <a:ea typeface="+mj-lt"/>
                <a:cs typeface="+mj-lt"/>
              </a:rPr>
              <a:t>Yleisimpiä kuvakokoja ovat muun muassa: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DBC810-909A-471E-852A-AF4041DA0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408" y="1379927"/>
            <a:ext cx="10688128" cy="534337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endParaRPr lang="fi-FI">
              <a:cs typeface="Calibri"/>
            </a:endParaRPr>
          </a:p>
          <a:p>
            <a:r>
              <a:rPr lang="fi-FI" dirty="0">
                <a:ea typeface="+mn-lt"/>
                <a:cs typeface="+mn-lt"/>
              </a:rPr>
              <a:t>Erikoislähikuva= ELK</a:t>
            </a:r>
            <a:endParaRPr lang="fi-FI" dirty="0"/>
          </a:p>
          <a:p>
            <a:endParaRPr lang="fi-FI" dirty="0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Lähikuva = LK</a:t>
            </a:r>
            <a:endParaRPr lang="fi-FI" dirty="0"/>
          </a:p>
          <a:p>
            <a:endParaRPr lang="fi-FI" dirty="0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Puolikuva = PK</a:t>
            </a:r>
            <a:endParaRPr lang="fi-FI" dirty="0"/>
          </a:p>
          <a:p>
            <a:endParaRPr lang="fi-FI" dirty="0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Kokokuva = KK</a:t>
            </a: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r>
              <a:rPr lang="fi-FI" dirty="0">
                <a:ea typeface="+mn-lt"/>
                <a:cs typeface="+mn-lt"/>
              </a:rPr>
              <a:t>Yleiskuva = YK </a:t>
            </a:r>
            <a:endParaRPr lang="fi-FI" dirty="0"/>
          </a:p>
          <a:p>
            <a:pPr marL="0" indent="0">
              <a:buNone/>
            </a:pPr>
            <a:endParaRPr lang="fi-FI" sz="1000" dirty="0">
              <a:cs typeface="Calibri"/>
            </a:endParaRPr>
          </a:p>
          <a:p>
            <a:pPr marL="0" indent="0">
              <a:buNone/>
            </a:pPr>
            <a:endParaRPr lang="fi-FI" sz="1000" dirty="0">
              <a:cs typeface="Calibri"/>
            </a:endParaRPr>
          </a:p>
          <a:p>
            <a:endParaRPr lang="fi-FI">
              <a:cs typeface="Calibri"/>
            </a:endParaRPr>
          </a:p>
        </p:txBody>
      </p:sp>
      <p:pic>
        <p:nvPicPr>
          <p:cNvPr id="4" name="Kuva 4" descr="Kuva, joka sisältää kohteen piirtäminen&#10;&#10;Kuvaus luotu, erittäin korkea luotettavuus">
            <a:extLst>
              <a:ext uri="{FF2B5EF4-FFF2-40B4-BE49-F238E27FC236}">
                <a16:creationId xmlns:a16="http://schemas.microsoft.com/office/drawing/2014/main" id="{538A49BD-D7E4-4F17-96F7-D27FBE45AA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8061" y="5616141"/>
            <a:ext cx="1851804" cy="1117869"/>
          </a:xfrm>
          <a:prstGeom prst="rect">
            <a:avLst/>
          </a:prstGeom>
        </p:spPr>
      </p:pic>
      <p:pic>
        <p:nvPicPr>
          <p:cNvPr id="6" name="Kuva 6" descr="Kuva, joka sisältää kohteen piirtäminen&#10;&#10;Kuvaus luotu, erittäin korkea luotettavuus">
            <a:extLst>
              <a:ext uri="{FF2B5EF4-FFF2-40B4-BE49-F238E27FC236}">
                <a16:creationId xmlns:a16="http://schemas.microsoft.com/office/drawing/2014/main" id="{35374AB7-30AB-4BE6-8132-57F0CE8487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1457" y="4264670"/>
            <a:ext cx="2024332" cy="1218510"/>
          </a:xfrm>
          <a:prstGeom prst="rect">
            <a:avLst/>
          </a:prstGeom>
        </p:spPr>
      </p:pic>
      <p:pic>
        <p:nvPicPr>
          <p:cNvPr id="9" name="Kuva 4" descr="Kuva, joka sisältää kohteen piirtäminen&#10;&#10;Kuvaus luotu, erittäin korkea luotettavuus">
            <a:extLst>
              <a:ext uri="{FF2B5EF4-FFF2-40B4-BE49-F238E27FC236}">
                <a16:creationId xmlns:a16="http://schemas.microsoft.com/office/drawing/2014/main" id="{410423B2-2EE3-46D5-82C0-E214B11A36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1515" y="3134518"/>
            <a:ext cx="1851086" cy="1129702"/>
          </a:xfrm>
          <a:prstGeom prst="rect">
            <a:avLst/>
          </a:prstGeom>
        </p:spPr>
      </p:pic>
      <p:pic>
        <p:nvPicPr>
          <p:cNvPr id="11" name="Kuva 4" descr="Kuva, joka sisältää kohteen piirtäminen&#10;&#10;Kuvaus luotu, erittäin korkea luotettavuus">
            <a:extLst>
              <a:ext uri="{FF2B5EF4-FFF2-40B4-BE49-F238E27FC236}">
                <a16:creationId xmlns:a16="http://schemas.microsoft.com/office/drawing/2014/main" id="{447298FF-CE0B-4F73-84B7-11BD30557B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2497" y="2199991"/>
            <a:ext cx="1879841" cy="1158457"/>
          </a:xfrm>
          <a:prstGeom prst="rect">
            <a:avLst/>
          </a:prstGeom>
        </p:spPr>
      </p:pic>
      <p:pic>
        <p:nvPicPr>
          <p:cNvPr id="15" name="Kuva 4" descr="Kuva, joka sisältää kohteen piirtäminen&#10;&#10;Kuvaus luotu, erittäin korkea luotettavuus">
            <a:extLst>
              <a:ext uri="{FF2B5EF4-FFF2-40B4-BE49-F238E27FC236}">
                <a16:creationId xmlns:a16="http://schemas.microsoft.com/office/drawing/2014/main" id="{37F2A720-390D-45BC-A77F-8655668F4C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79061" y="1538631"/>
            <a:ext cx="1822331" cy="1100947"/>
          </a:xfrm>
          <a:prstGeom prst="rect">
            <a:avLst/>
          </a:prstGeom>
        </p:spPr>
      </p:pic>
      <p:sp>
        <p:nvSpPr>
          <p:cNvPr id="5" name="Nuoli: Oikea 4">
            <a:extLst>
              <a:ext uri="{FF2B5EF4-FFF2-40B4-BE49-F238E27FC236}">
                <a16:creationId xmlns:a16="http://schemas.microsoft.com/office/drawing/2014/main" id="{07DB819A-A618-41B0-B463-7B8AE82DEB09}"/>
              </a:ext>
            </a:extLst>
          </p:cNvPr>
          <p:cNvSpPr/>
          <p:nvPr/>
        </p:nvSpPr>
        <p:spPr>
          <a:xfrm>
            <a:off x="1998079" y="2194647"/>
            <a:ext cx="2113471" cy="1006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Nuoli: Oikea 9">
            <a:extLst>
              <a:ext uri="{FF2B5EF4-FFF2-40B4-BE49-F238E27FC236}">
                <a16:creationId xmlns:a16="http://schemas.microsoft.com/office/drawing/2014/main" id="{A02438C0-41AC-4099-A890-31F90E2FB3AA}"/>
              </a:ext>
            </a:extLst>
          </p:cNvPr>
          <p:cNvSpPr/>
          <p:nvPr/>
        </p:nvSpPr>
        <p:spPr>
          <a:xfrm>
            <a:off x="2875097" y="2899136"/>
            <a:ext cx="3091131" cy="862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Nuoli: Oikea 11">
            <a:extLst>
              <a:ext uri="{FF2B5EF4-FFF2-40B4-BE49-F238E27FC236}">
                <a16:creationId xmlns:a16="http://schemas.microsoft.com/office/drawing/2014/main" id="{37324DF9-123A-4340-97B9-0B1F0F5962E5}"/>
              </a:ext>
            </a:extLst>
          </p:cNvPr>
          <p:cNvSpPr/>
          <p:nvPr/>
        </p:nvSpPr>
        <p:spPr>
          <a:xfrm>
            <a:off x="2975739" y="3905552"/>
            <a:ext cx="819509" cy="718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Nuoli: Oikea 12">
            <a:extLst>
              <a:ext uri="{FF2B5EF4-FFF2-40B4-BE49-F238E27FC236}">
                <a16:creationId xmlns:a16="http://schemas.microsoft.com/office/drawing/2014/main" id="{2D63D801-FC8A-43BE-A478-92E3E1FF3B77}"/>
              </a:ext>
            </a:extLst>
          </p:cNvPr>
          <p:cNvSpPr/>
          <p:nvPr/>
        </p:nvSpPr>
        <p:spPr>
          <a:xfrm>
            <a:off x="3062003" y="4811325"/>
            <a:ext cx="2717320" cy="1150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Nuoli: Oikea 13">
            <a:extLst>
              <a:ext uri="{FF2B5EF4-FFF2-40B4-BE49-F238E27FC236}">
                <a16:creationId xmlns:a16="http://schemas.microsoft.com/office/drawing/2014/main" id="{3D491FB9-D062-4830-A6EB-60DC54B7CFC8}"/>
              </a:ext>
            </a:extLst>
          </p:cNvPr>
          <p:cNvSpPr/>
          <p:nvPr/>
        </p:nvSpPr>
        <p:spPr>
          <a:xfrm>
            <a:off x="2889475" y="6162797"/>
            <a:ext cx="1135811" cy="862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53DC5C86-24D1-4218-AAB4-693E11E92C9C}"/>
              </a:ext>
            </a:extLst>
          </p:cNvPr>
          <p:cNvSpPr txBox="1"/>
          <p:nvPr/>
        </p:nvSpPr>
        <p:spPr>
          <a:xfrm>
            <a:off x="9684589" y="6435306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dirty="0">
                <a:ea typeface="+mn-lt"/>
                <a:cs typeface="+mn-lt"/>
              </a:rPr>
              <a:t>Kuvalähde: Yle Arkisto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5172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118</Words>
  <Application>Microsoft Office PowerPoint</Application>
  <PresentationFormat>Laajakuva</PresentationFormat>
  <Paragraphs>28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Aharoni</vt:lpstr>
      <vt:lpstr>Arial</vt:lpstr>
      <vt:lpstr>Calibri</vt:lpstr>
      <vt:lpstr>Calibri Light</vt:lpstr>
      <vt:lpstr>Office-teema</vt:lpstr>
      <vt:lpstr>office theme</vt:lpstr>
      <vt:lpstr>KUVAKULMAT  ja  KUVAKOOT </vt:lpstr>
      <vt:lpstr>YLEISKUVA= YK , Mahdollisimman laaja kuva näytetään kokonaisuus, missä ollaan yksityiskohdat eivät erotu </vt:lpstr>
      <vt:lpstr>KOKOKUVA = KK, ihminen kokonaan pään päällä ei turhaa tilaa jalkojen alla ei turhaa tilaa  </vt:lpstr>
      <vt:lpstr>PUOLIKUVA = PK, Näkyy vain puolet ihmisestä rajaus noin navan kohdalta pään päällä ei turhaa tilaa </vt:lpstr>
      <vt:lpstr>LÄHIKUVA = LK, Näkyy ihmisen kasvot olkapään kaarta näkyy pään päällä ei tilaa tai päälakea leikaten </vt:lpstr>
      <vt:lpstr>ERIKOISLÄHIKUVA = ELK Erikoislähikuva tuo esille jonkin yksityiskohdan, vaikkapa osan kasvoista. </vt:lpstr>
      <vt:lpstr>KUVAKULMAT/ KUVAKOOT kootusti: Yleisimpiä kuvakokoja ovat muun muassa: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Johanna</dc:creator>
  <cp:lastModifiedBy>Johanna Ojamo</cp:lastModifiedBy>
  <cp:revision>54</cp:revision>
  <dcterms:created xsi:type="dcterms:W3CDTF">2020-03-18T22:12:03Z</dcterms:created>
  <dcterms:modified xsi:type="dcterms:W3CDTF">2020-03-19T12:07:37Z</dcterms:modified>
</cp:coreProperties>
</file>