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E2A"/>
    <a:srgbClr val="FFBA0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3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akennus, maa, tehdas, henkilö&#10;&#10;Kuvaus luotu automaattisesti">
            <a:extLst>
              <a:ext uri="{FF2B5EF4-FFF2-40B4-BE49-F238E27FC236}">
                <a16:creationId xmlns:a16="http://schemas.microsoft.com/office/drawing/2014/main" id="{B78EC348-6815-48B5-86B5-7D583D5BA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Shape 89">
            <a:extLst>
              <a:ext uri="{FF2B5EF4-FFF2-40B4-BE49-F238E27FC236}">
                <a16:creationId xmlns:a16="http://schemas.microsoft.com/office/drawing/2014/main" id="{C6335F8A-AC91-47F7-8668-7A59F4A2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5161"/>
            <a:ext cx="9144000" cy="1981200"/>
          </a:xfrm>
          <a:prstGeom prst="rect">
            <a:avLst/>
          </a:prstGeom>
          <a:gradFill rotWithShape="0">
            <a:gsLst>
              <a:gs pos="36000">
                <a:srgbClr val="898E2A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6AEA7-45C9-443E-9CE9-387452C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615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Itämeren suurvalta</a:t>
            </a:r>
          </a:p>
        </p:txBody>
      </p:sp>
      <p:sp>
        <p:nvSpPr>
          <p:cNvPr id="6" name="Shape 91">
            <a:extLst>
              <a:ext uri="{FF2B5EF4-FFF2-40B4-BE49-F238E27FC236}">
                <a16:creationId xmlns:a16="http://schemas.microsoft.com/office/drawing/2014/main" id="{6BB26A0C-5390-485A-8D7B-06356E12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4452"/>
            <a:ext cx="9144000" cy="368300"/>
          </a:xfrm>
          <a:prstGeom prst="rect">
            <a:avLst/>
          </a:prstGeom>
          <a:solidFill>
            <a:srgbClr val="FFBA0D">
              <a:alpha val="62000"/>
            </a:srgbClr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buFont typeface="Times New Roman" panose="02020603050405020304" pitchFamily="18" charset="0"/>
              <a:buNone/>
            </a:pPr>
            <a:r>
              <a:rPr lang="en-US" alt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fi-FI" sz="1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Sivut</a:t>
            </a:r>
            <a:r>
              <a:rPr lang="en-US" alt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85-89</a:t>
            </a:r>
            <a:endParaRPr lang="fi-FI" altLang="fi-FI" sz="1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3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497" y="1048978"/>
            <a:ext cx="8306629" cy="775253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+mn-lt"/>
              </a:rPr>
              <a:t>Ruotsi nousee suurvallaksi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504497" y="2049516"/>
            <a:ext cx="8135006" cy="4127447"/>
          </a:xfrm>
        </p:spPr>
        <p:txBody>
          <a:bodyPr>
            <a:noAutofit/>
          </a:bodyPr>
          <a:lstStyle/>
          <a:p>
            <a:r>
              <a:rPr lang="fi-FI" sz="2400" dirty="0"/>
              <a:t>Köyhästä ja väestöltään pienestä Ruotsista tuli 1600-luvulla merkittävä suurvalta.</a:t>
            </a:r>
          </a:p>
          <a:p>
            <a:r>
              <a:rPr lang="fi-FI" sz="2400" dirty="0"/>
              <a:t>Pääsyinä voidaan pitää naapurimaiden sisäistä heikkoutta ja Ruotsissa tehtyjä hallinnollisia uudistuksia.</a:t>
            </a:r>
          </a:p>
          <a:p>
            <a:r>
              <a:rPr lang="fi-FI" sz="2400" dirty="0"/>
              <a:t>Jatkuvat sodat olivat silti valtava taloudellinen taakka, mikä näkyi esimerkiksi talonpoikien verotuksen kiristymisenä ja työvoimapulana.</a:t>
            </a:r>
          </a:p>
          <a:p>
            <a:r>
              <a:rPr lang="fi-FI" sz="2400" dirty="0"/>
              <a:t>Toisaalta esimerkiksi Venäjä ei pitkään aikaan pystynyt uhkaamaan valtakunnan suomalaisen väestön turvallisuutta.</a:t>
            </a:r>
          </a:p>
        </p:txBody>
      </p:sp>
    </p:spTree>
    <p:extLst>
      <p:ext uri="{BB962C8B-B14F-4D97-AF65-F5344CB8AC3E}">
        <p14:creationId xmlns:p14="http://schemas.microsoft.com/office/powerpoint/2010/main" val="337192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>
          <a:xfrm>
            <a:off x="676603" y="657391"/>
            <a:ext cx="6001941" cy="594122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40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Itämeren suurvalta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676604" y="1504685"/>
            <a:ext cx="4305299" cy="4885606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Sisäisistä valtataisteluista kärsineeltä Venäjältä riistettiin suuria alueita. Suomen alue laajeni huomattavasti.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Ruotsi sai haltuunsa taloudellisesti tärkeitä kaupunkeja Baltiassa ja Pohjois-Saksassa.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Ruotsi kukisti arkkivihollisensa Tanskan ja nousi Itämeren alueen johtavaksi suurvallaksi.</a:t>
            </a:r>
          </a:p>
        </p:txBody>
      </p:sp>
      <p:pic>
        <p:nvPicPr>
          <p:cNvPr id="3" name="Kuva 2" descr="Kuva, joka sisältää kohteen vaatetus&#10;&#10;Kuvaus luotu automaattisesti">
            <a:extLst>
              <a:ext uri="{FF2B5EF4-FFF2-40B4-BE49-F238E27FC236}">
                <a16:creationId xmlns:a16="http://schemas.microsoft.com/office/drawing/2014/main" id="{41D64FAC-D3F5-416B-AF7D-AB53F9BD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7" y="1504684"/>
            <a:ext cx="3254803" cy="446775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0241CB5-6C3D-4A8B-9658-33BB297500F4}"/>
              </a:ext>
            </a:extLst>
          </p:cNvPr>
          <p:cNvSpPr txBox="1"/>
          <p:nvPr/>
        </p:nvSpPr>
        <p:spPr>
          <a:xfrm>
            <a:off x="6392984" y="6152043"/>
            <a:ext cx="163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Kustaa II Aadolf</a:t>
            </a:r>
          </a:p>
        </p:txBody>
      </p:sp>
    </p:spTree>
    <p:extLst>
      <p:ext uri="{BB962C8B-B14F-4D97-AF65-F5344CB8AC3E}">
        <p14:creationId xmlns:p14="http://schemas.microsoft.com/office/powerpoint/2010/main" val="168740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830BF2B0-AA37-4455-A275-7D3FA5783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02" y="1666699"/>
            <a:ext cx="4057782" cy="4918032"/>
          </a:xfrm>
          <a:prstGeom prst="rect">
            <a:avLst/>
          </a:prstGeom>
        </p:spPr>
      </p:pic>
      <p:sp>
        <p:nvSpPr>
          <p:cNvPr id="4100" name="Otsikko 1"/>
          <p:cNvSpPr>
            <a:spLocks noGrp="1"/>
          </p:cNvSpPr>
          <p:nvPr>
            <p:ph type="title"/>
          </p:nvPr>
        </p:nvSpPr>
        <p:spPr>
          <a:xfrm>
            <a:off x="567928" y="656822"/>
            <a:ext cx="6001941" cy="5941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Itämeren suurvalta</a:t>
            </a:r>
          </a:p>
        </p:txBody>
      </p:sp>
      <p:sp>
        <p:nvSpPr>
          <p:cNvPr id="2" name="Sisällön paikkamerkki 2"/>
          <p:cNvSpPr>
            <a:spLocks noGrp="1"/>
          </p:cNvSpPr>
          <p:nvPr>
            <p:ph idx="1"/>
          </p:nvPr>
        </p:nvSpPr>
        <p:spPr>
          <a:xfrm>
            <a:off x="1115773" y="4465216"/>
            <a:ext cx="2872380" cy="11085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fi-FI" sz="2400" dirty="0"/>
              <a:t>Tanskan Ruotsille luovuttamat alueet 1645</a:t>
            </a:r>
            <a:r>
              <a:rPr lang="fi-FI" sz="2400" dirty="0">
                <a:sym typeface="Symbol"/>
              </a:rPr>
              <a:t></a:t>
            </a:r>
            <a:r>
              <a:rPr lang="fi-FI" sz="2400" dirty="0"/>
              <a:t>1658</a:t>
            </a:r>
          </a:p>
        </p:txBody>
      </p:sp>
      <p:cxnSp>
        <p:nvCxnSpPr>
          <p:cNvPr id="10" name="Suora nuoliyhdysviiva 9"/>
          <p:cNvCxnSpPr>
            <a:cxnSpLocks/>
          </p:cNvCxnSpPr>
          <p:nvPr/>
        </p:nvCxnSpPr>
        <p:spPr>
          <a:xfrm flipH="1">
            <a:off x="6139178" y="5085336"/>
            <a:ext cx="161926" cy="316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>
            <a:cxnSpLocks/>
          </p:cNvCxnSpPr>
          <p:nvPr/>
        </p:nvCxnSpPr>
        <p:spPr>
          <a:xfrm flipH="1">
            <a:off x="6354681" y="5085335"/>
            <a:ext cx="108348" cy="3202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>
            <a:cxnSpLocks/>
          </p:cNvCxnSpPr>
          <p:nvPr/>
        </p:nvCxnSpPr>
        <p:spPr>
          <a:xfrm flipH="1">
            <a:off x="5951060" y="4729337"/>
            <a:ext cx="188120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>
            <a:off x="7457672" y="4315596"/>
            <a:ext cx="486966" cy="53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6797739" y="5719321"/>
            <a:ext cx="215504" cy="216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>
            <a:off x="6121914" y="5719321"/>
            <a:ext cx="0" cy="360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orakulmio 30"/>
          <p:cNvSpPr/>
          <p:nvPr/>
        </p:nvSpPr>
        <p:spPr>
          <a:xfrm>
            <a:off x="1083747" y="1736061"/>
            <a:ext cx="337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400" dirty="0"/>
              <a:t>Ruotsin laajeneminen Venäjän kustannuksella 1595</a:t>
            </a:r>
            <a:r>
              <a:rPr lang="fi-FI" sz="2400" dirty="0">
                <a:sym typeface="Symbol"/>
              </a:rPr>
              <a:t></a:t>
            </a:r>
            <a:r>
              <a:rPr lang="fi-FI" sz="2400" dirty="0"/>
              <a:t>1617</a:t>
            </a:r>
          </a:p>
        </p:txBody>
      </p:sp>
      <p:sp>
        <p:nvSpPr>
          <p:cNvPr id="32" name="Suorakulmio 31"/>
          <p:cNvSpPr/>
          <p:nvPr/>
        </p:nvSpPr>
        <p:spPr>
          <a:xfrm>
            <a:off x="1083747" y="3211709"/>
            <a:ext cx="2962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400" dirty="0"/>
              <a:t>Ruotsin laajeneminen etelään 1629</a:t>
            </a:r>
            <a:r>
              <a:rPr lang="fi-FI" sz="2400" dirty="0">
                <a:sym typeface="Symbol"/>
              </a:rPr>
              <a:t></a:t>
            </a:r>
            <a:r>
              <a:rPr lang="fi-FI" sz="2400" dirty="0"/>
              <a:t>1648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17378" y="2107034"/>
            <a:ext cx="454268" cy="473363"/>
          </a:xfrm>
          <a:prstGeom prst="ellipse">
            <a:avLst/>
          </a:prstGeom>
          <a:solidFill>
            <a:srgbClr val="898E2A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i-FI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578122" y="3362702"/>
            <a:ext cx="454268" cy="473363"/>
          </a:xfrm>
          <a:prstGeom prst="ellipse">
            <a:avLst/>
          </a:prstGeom>
          <a:solidFill>
            <a:srgbClr val="898E2A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i-FI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630846" y="4618370"/>
            <a:ext cx="454268" cy="473363"/>
          </a:xfrm>
          <a:prstGeom prst="ellipse">
            <a:avLst/>
          </a:prstGeom>
          <a:solidFill>
            <a:srgbClr val="898E2A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i-FI" sz="24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9" name="Suora nuoliyhdysviiva 18"/>
          <p:cNvCxnSpPr/>
          <p:nvPr/>
        </p:nvCxnSpPr>
        <p:spPr>
          <a:xfrm>
            <a:off x="7132632" y="5137127"/>
            <a:ext cx="325040" cy="1083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H="1" flipV="1">
            <a:off x="6569869" y="3899841"/>
            <a:ext cx="323850" cy="642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cxnSpLocks/>
          </p:cNvCxnSpPr>
          <p:nvPr/>
        </p:nvCxnSpPr>
        <p:spPr>
          <a:xfrm flipH="1" flipV="1">
            <a:off x="6224955" y="4315596"/>
            <a:ext cx="453576" cy="55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5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323021" y="296464"/>
            <a:ext cx="6172200" cy="87018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Suuri Pohjan sota </a:t>
            </a:r>
          </a:p>
        </p:txBody>
      </p:sp>
      <p:sp>
        <p:nvSpPr>
          <p:cNvPr id="3075" name="Tekstin paikkamerkki 4"/>
          <p:cNvSpPr>
            <a:spLocks noGrp="1"/>
          </p:cNvSpPr>
          <p:nvPr>
            <p:ph sz="half" idx="1"/>
          </p:nvPr>
        </p:nvSpPr>
        <p:spPr>
          <a:xfrm>
            <a:off x="323020" y="1345324"/>
            <a:ext cx="8337503" cy="4708635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Ruotsin naapurimaat Tanska, Puola, Venäjä ja Saksi hyökkäsivät Ruotsia vastaan.</a:t>
            </a:r>
          </a:p>
          <a:p>
            <a:pPr lvl="1">
              <a:buFont typeface="Symbol" panose="05050102010706020507" pitchFamily="18" charset="2"/>
              <a:buChar char="®"/>
            </a:pP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suuri Pohjan sota (1700</a:t>
            </a: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1721)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Ruotsi oli aluksi voitollinen, mutta kuningas Kaarle XII sotkeutui Puolan asioihin eikä tehnyt rauhaa Venäjän kanssa.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Ruotsi kärsi ratkaisevan tappion Venäjällä vuonna 1709. Rauhanneuvottelut käytiin vasta kun kuningas kuoli Norjassa vuonna 1718.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Uudenkaupungin rauhassa Ruotsi menetti suuria alueita ja suurvalta-asemansa.</a:t>
            </a:r>
          </a:p>
        </p:txBody>
      </p:sp>
    </p:spTree>
    <p:extLst>
      <p:ext uri="{BB962C8B-B14F-4D97-AF65-F5344CB8AC3E}">
        <p14:creationId xmlns:p14="http://schemas.microsoft.com/office/powerpoint/2010/main" val="292985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487017" y="673843"/>
            <a:ext cx="626662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Isoviha</a:t>
            </a:r>
          </a:p>
        </p:txBody>
      </p:sp>
      <p:sp>
        <p:nvSpPr>
          <p:cNvPr id="2" name="Sisällön paikkamerkki 2"/>
          <p:cNvSpPr>
            <a:spLocks noGrp="1"/>
          </p:cNvSpPr>
          <p:nvPr>
            <p:ph sz="half" idx="1"/>
          </p:nvPr>
        </p:nvSpPr>
        <p:spPr>
          <a:xfrm>
            <a:off x="487017" y="1321543"/>
            <a:ext cx="5257800" cy="5047726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Venäjä miehitti Suomen Pohjan sodan aikana useiksi vuosiksi.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Virkamiehet ja herrasväki pakenivat ja kansa jäi ankaran miehityshallinnon alaiseksi.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Miehitysaikaa on sittemmin kutsuttu isovihaksi.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Rauhanteon jälkeen Ruotsi sai Suomen pääosin takaisin.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Koska Venäjän uusi pääkaupunki Pietari oli lähellä rajaa, Suomen sotilaallinen merkitys entistä tärkeämpi.</a:t>
            </a:r>
          </a:p>
        </p:txBody>
      </p:sp>
      <p:pic>
        <p:nvPicPr>
          <p:cNvPr id="6" name="Sisällön paikkamerkki 5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B28298F9-4F4A-4241-A6AC-7FF88E0DDF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82" y="1570569"/>
            <a:ext cx="2770187" cy="371686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6777A61-FFC2-4A5F-85B1-BFF49E60C14E}"/>
              </a:ext>
            </a:extLst>
          </p:cNvPr>
          <p:cNvSpPr txBox="1"/>
          <p:nvPr/>
        </p:nvSpPr>
        <p:spPr>
          <a:xfrm>
            <a:off x="6075982" y="5436589"/>
            <a:ext cx="277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Venäjän hallitsija Pietari Suuri perusti Pietarin kaupungin Neva-joen suistoon vuonna 1703.</a:t>
            </a:r>
          </a:p>
        </p:txBody>
      </p:sp>
    </p:spTree>
    <p:extLst>
      <p:ext uri="{BB962C8B-B14F-4D97-AF65-F5344CB8AC3E}">
        <p14:creationId xmlns:p14="http://schemas.microsoft.com/office/powerpoint/2010/main" val="417580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705677" y="570904"/>
            <a:ext cx="5575853" cy="857250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36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Suurvalta-aseman merkitys Suomelle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81844EC-5395-460B-9E43-1B57663A15DD}"/>
              </a:ext>
            </a:extLst>
          </p:cNvPr>
          <p:cNvSpPr/>
          <p:nvPr/>
        </p:nvSpPr>
        <p:spPr>
          <a:xfrm>
            <a:off x="0" y="1796903"/>
            <a:ext cx="9144000" cy="606056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5475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pic>
        <p:nvPicPr>
          <p:cNvPr id="7" name="Kuva 6" descr="Käyttäjät">
            <a:extLst>
              <a:ext uri="{FF2B5EF4-FFF2-40B4-BE49-F238E27FC236}">
                <a16:creationId xmlns:a16="http://schemas.microsoft.com/office/drawing/2014/main" id="{6E919323-9914-4DB0-9404-D0D8DC216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672934"/>
            <a:ext cx="914400" cy="9144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D9F59A8-046E-4CF0-AF80-7937FFA502BB}"/>
              </a:ext>
            </a:extLst>
          </p:cNvPr>
          <p:cNvSpPr/>
          <p:nvPr/>
        </p:nvSpPr>
        <p:spPr>
          <a:xfrm>
            <a:off x="705677" y="2771708"/>
            <a:ext cx="78916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3200" b="1" dirty="0">
                <a:cs typeface="Arial" charset="0"/>
              </a:rPr>
              <a:t>Tehtävä 3, s. 89</a:t>
            </a:r>
          </a:p>
          <a:p>
            <a:pPr>
              <a:defRPr/>
            </a:pPr>
            <a:r>
              <a:rPr lang="fi-FI" sz="3200" dirty="0">
                <a:cs typeface="Arial" charset="0"/>
              </a:rPr>
              <a:t>Pohdi parisi kanssa, mitä hyötyjä ja haittoja suurvalta-ajasta aiheutui Ruotsin valtakunnan suomalaisille alamaisille.</a:t>
            </a:r>
          </a:p>
          <a:p>
            <a:pPr>
              <a:defRPr/>
            </a:pPr>
            <a:endParaRPr lang="fi-FI" sz="2400" b="1" i="1" dirty="0"/>
          </a:p>
        </p:txBody>
      </p:sp>
    </p:spTree>
    <p:extLst>
      <p:ext uri="{BB962C8B-B14F-4D97-AF65-F5344CB8AC3E}">
        <p14:creationId xmlns:p14="http://schemas.microsoft.com/office/powerpoint/2010/main" val="2386885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285</Words>
  <Application>Microsoft Office PowerPoint</Application>
  <PresentationFormat>Näytössä katseltava diaesitys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Office-teema</vt:lpstr>
      <vt:lpstr>9. Itämeren suurvalta</vt:lpstr>
      <vt:lpstr>Ruotsi nousee suurvallaksi</vt:lpstr>
      <vt:lpstr>Itämeren suurvalta</vt:lpstr>
      <vt:lpstr>Itämeren suurvalta</vt:lpstr>
      <vt:lpstr>Suuri Pohjan sota </vt:lpstr>
      <vt:lpstr>Isoviha</vt:lpstr>
      <vt:lpstr>Suurvalta-aseman merkitys Suomelle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</dc:title>
  <dc:creator>Minna Sallanen</dc:creator>
  <cp:lastModifiedBy>Minna Sallanen</cp:lastModifiedBy>
  <cp:revision>13</cp:revision>
  <dcterms:created xsi:type="dcterms:W3CDTF">2019-05-29T10:24:56Z</dcterms:created>
  <dcterms:modified xsi:type="dcterms:W3CDTF">2019-08-13T10:13:47Z</dcterms:modified>
</cp:coreProperties>
</file>