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966" r:id="rId5"/>
    <p:sldMasterId id="2147483980" r:id="rId6"/>
    <p:sldMasterId id="2147483994" r:id="rId7"/>
    <p:sldMasterId id="2147484008" r:id="rId8"/>
    <p:sldMasterId id="2147484022" r:id="rId9"/>
    <p:sldMasterId id="2147484036" r:id="rId10"/>
  </p:sldMasterIdLst>
  <p:notesMasterIdLst>
    <p:notesMasterId r:id="rId20"/>
  </p:notesMasterIdLst>
  <p:handoutMasterIdLst>
    <p:handoutMasterId r:id="rId21"/>
  </p:handoutMasterIdLst>
  <p:sldIdLst>
    <p:sldId id="270" r:id="rId11"/>
    <p:sldId id="276" r:id="rId12"/>
    <p:sldId id="275" r:id="rId13"/>
    <p:sldId id="286" r:id="rId14"/>
    <p:sldId id="287" r:id="rId15"/>
    <p:sldId id="288" r:id="rId16"/>
    <p:sldId id="289" r:id="rId17"/>
    <p:sldId id="278" r:id="rId18"/>
    <p:sldId id="281" r:id="rId19"/>
  </p:sldIdLst>
  <p:sldSz cx="9504363" cy="6911975"/>
  <p:notesSz cx="6858000" cy="9144000"/>
  <p:defaultTextStyle>
    <a:defPPr>
      <a:defRPr lang="fi-FI"/>
    </a:defPPr>
    <a:lvl1pPr marL="0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8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orient="horz" pos="272">
          <p15:clr>
            <a:srgbClr val="A4A3A4"/>
          </p15:clr>
        </p15:guide>
        <p15:guide id="3" orient="horz" pos="3266">
          <p15:clr>
            <a:srgbClr val="A4A3A4"/>
          </p15:clr>
        </p15:guide>
        <p15:guide id="4" orient="horz" pos="1088">
          <p15:clr>
            <a:srgbClr val="A4A3A4"/>
          </p15:clr>
        </p15:guide>
        <p15:guide id="5" pos="2565">
          <p15:clr>
            <a:srgbClr val="A4A3A4"/>
          </p15:clr>
        </p15:guide>
        <p15:guide id="6" pos="1360">
          <p15:clr>
            <a:srgbClr val="A4A3A4"/>
          </p15:clr>
        </p15:guide>
        <p15:guide id="7" pos="271">
          <p15:clr>
            <a:srgbClr val="A4A3A4"/>
          </p15:clr>
        </p15:guide>
        <p15:guide id="8" pos="4626">
          <p15:clr>
            <a:srgbClr val="A4A3A4"/>
          </p15:clr>
        </p15:guide>
        <p15:guide id="9" pos="5715">
          <p15:clr>
            <a:srgbClr val="A4A3A4"/>
          </p15:clr>
        </p15:guide>
        <p15:guide id="10" pos="2566">
          <p15:clr>
            <a:srgbClr val="A4A3A4"/>
          </p15:clr>
        </p15:guide>
        <p15:guide id="11" pos="3537">
          <p15:clr>
            <a:srgbClr val="A4A3A4"/>
          </p15:clr>
        </p15:guide>
        <p15:guide id="1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Mattila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E"/>
    <a:srgbClr val="F8B182"/>
    <a:srgbClr val="FC725A"/>
    <a:srgbClr val="FC2F60"/>
    <a:srgbClr val="9F01FF"/>
    <a:srgbClr val="0EC501"/>
    <a:srgbClr val="FE01D3"/>
    <a:srgbClr val="30BEFE"/>
    <a:srgbClr val="D49D15"/>
    <a:srgbClr val="570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howGuides="1">
      <p:cViewPr varScale="1">
        <p:scale>
          <a:sx n="62" d="100"/>
          <a:sy n="62" d="100"/>
        </p:scale>
        <p:origin x="1388" y="52"/>
      </p:cViewPr>
      <p:guideLst>
        <p:guide orient="horz" pos="2177"/>
        <p:guide orient="horz" pos="272"/>
        <p:guide orient="horz" pos="3266"/>
        <p:guide orient="horz" pos="1088"/>
        <p:guide pos="2565"/>
        <p:guide pos="1360"/>
        <p:guide pos="271"/>
        <p:guide pos="4626"/>
        <p:guide pos="5715"/>
        <p:guide pos="2566"/>
        <p:guide pos="3537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2921E-1D87-40F7-9FD6-FD0FB0798800}" type="datetimeFigureOut">
              <a:rPr lang="fi-FI" sz="800" smtClean="0"/>
              <a:t>28.4.2020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7535-8010-4AE4-91EB-93EA723031D9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36225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D9F4054-DE9B-4A8C-8F44-032462D0368C}" type="datetimeFigureOut">
              <a:rPr lang="fi-FI" smtClean="0"/>
              <a:pPr/>
              <a:t>28.4.2020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836613"/>
            <a:ext cx="4298950" cy="312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8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6046788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4318001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25892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D5FD323B-3C79-4405-AE1C-4D9C2B38492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4690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07317F-70A3-4011-8F11-6BEF0757DB58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rgbClr val="FFC30E">
              <a:alpha val="85098"/>
            </a:srgb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1046004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C07-87E9-40A2-B133-E9F83EEEEF9E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25860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DE9-C33E-45EE-96E0-112C7DBFDFD0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04154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485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BDCA4416-B64E-4A85-B10D-DAF9B4B02AE2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7775575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6032209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25892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08225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4D1F-314B-43B0-9E42-02752B6B2DA8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5938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85924C6-C2D6-448B-8169-B861530EBB1D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610709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0E93EC-9CEE-4EE3-AEE0-071C28269A3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61753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BE5-E7C9-497B-8B05-7012E99EED37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18705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918-CBE2-412E-AE63-33E97C6D919A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80195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E786-EDEF-4A87-9E51-0D1B3BB8CBED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27957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9E0B05-47BA-49E6-978C-ACBF26F04CEB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75915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D9E3E-940D-41E8-9FA1-14D9EF4C6931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61281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E42B7F-BB1C-4855-A74E-A2BE7A64DDB5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1408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BDA5A29-8AE6-407B-B7EC-C939196609EE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2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37662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0EC1-5652-41EA-A604-235A20456AB8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905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0143-EB96-4A52-B874-001104FBEB3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0308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780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E861A2E6-7EA8-427B-9C6F-BBFA56F7E1B6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7775575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6032209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25892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92324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B85-5BC3-4AF7-886C-0CEC50926F7B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04765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93CF3C-4838-4383-B31B-49D7E73048AD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60602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A43C9E-855E-4F26-94F0-03EA7CFED4BD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76587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2D82D4-9757-4693-A38F-14C33FE3713E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1438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8166-9755-428A-8024-9ABC4278E783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9682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6911-38C6-4C1B-8543-49086ABB6BAA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7885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13CBDB3-DDD0-450A-B867-0BAA465C81F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50493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0AEC32-2633-46F9-B06C-64B2523A020F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41084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B3C553-4DC3-495A-B35F-A408F7F8A530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14315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633823E-B147-4E85-9623-D03648D18F71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6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772157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EF32-9458-4CC7-88D2-506AFDEBD1B6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75294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631D-D74C-473C-950F-E85952700D9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17551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200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09B285-D8EC-4674-A6BB-89F52FBA3382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79635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775575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6032209" y="51831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589212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620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-1" y="1727200"/>
            <a:ext cx="862013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FF0B4BED-0BDD-42CE-9F01-2513940B94E7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94534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B6A8-C00F-4F20-A24B-0F84A2E07950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04645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77D763-46BD-43F0-BAA8-EA29BCA1695A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929591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3DF63-9758-473D-BBEC-A94FD978F410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68732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056C-8C83-4A04-B05E-14D9DCEC0154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102060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CCA7-AC57-40C0-967B-B6171C2DA081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67298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05D264-EA8D-4EBB-B9B2-857BAAA9F322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5141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1AF55F-9893-4E84-B424-DD5213CD1BB2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9281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D94F47-7C17-4749-BA72-49DEB720CA50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28738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15223F-C877-4EA9-B494-1B02EF6E22F3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4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509592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381-B42A-4B95-BFB4-D81482863917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6936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80E-BD1A-4DD6-B52F-A1F17EA17687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79244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C2F-F097-437C-8CF2-03C763F40A1D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92901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793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2C5F6388-4579-4C47-B1D5-D7F14DAD05A8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-1588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432013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6047729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8620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-1" y="1727200"/>
            <a:ext cx="862013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604772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18771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C107-E1B6-4D62-B761-8734D0C1491C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426615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F39A1E3-1906-429C-9085-B0510A76171E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2033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2838D6-4381-4AF8-8C20-CD039C7B897C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22420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35FA-6425-4CFD-88BA-81C7586D70BA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8065023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623-4044-4F74-96FC-D677E19B77DC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53590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B53CCE8-C419-4FB3-A6AF-9A853F804E0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20204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8F4D-FECC-4B30-A618-FC0E16C93F96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31308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195461-263A-4560-83F2-D68154BA2774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712149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A2DD9B-ADDE-4210-8A66-4301A7FE3A47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68224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C5892E-9292-43DD-A530-80B22AF1CE58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5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035424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17-DD29-4A55-98CD-6F9C9C906B7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1067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4E9E-256B-4B6B-B689-08F7643FDB35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752627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1266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4A8681F2-458F-4958-AAC7-23A4C1F09482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775576" y="51831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6046787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4319587" y="-1588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77489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B30-6D02-4004-AEE4-5778A1ECD48F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9661693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A43464-C0B2-4D59-B89F-47DE4733B89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00800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D1B136-A36F-44A8-AAAD-1B5968D8E1F8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76346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8331278-F564-4F58-AB23-34A9743E0EFC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821121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E7B9-A23C-4BCB-8531-62FCCE561776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1359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132-C992-4957-955F-B47220A0C56E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099230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1B7205A-C91F-4E5C-A485-D2281E428E4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510285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7C8037-2A45-4E20-9BC3-9F7B58989F5D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416697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F29D9E-90AB-4D03-A6E3-BCDDA1209A53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204762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0F075BF-4588-4ABE-9288-1F3563A65B7B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tx2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4603593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6C04-59D3-4076-95E1-8826C5B8B7BB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84403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74A-D74A-4794-ABE6-2954EC52E09D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695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085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2B4D8A5B-B1EB-42EB-83D8-2F8A64ED836E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4678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4318000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86201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878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EF8EF5-7D8B-46D2-89C8-EB76052FE99C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652409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505D-EC34-4370-AB62-DD9C53D6B89B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216378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81C35DC-7F5D-4B79-BF17-7EC80E421B20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133415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D54436-776D-41E1-ABC7-3307C4AD053F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6788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1F04-C3FE-4BE5-A149-78D9C21814BF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262201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AFAA-7AE8-4657-A8D7-BA6D09D22C7E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676939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A7834C5-5DC3-4CFD-9635-5542A9EBA34B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65024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A7EAF-002C-4B21-AC16-CC9A5A6A4808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94733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3328FF-27D3-4021-91FB-FEFC0D25ADC0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891321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ABBDB8-5E35-49D1-BF5B-C1B556B7A0E2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3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0163321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D1A5-F077-4691-87D7-750D8016F147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2215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918F34-2D19-4537-9527-F240AB0BE58A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5813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11F3-74B5-4DD5-84B2-A5D152D441FD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954072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030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207425" y="-9458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8639175" y="863699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7775575" y="431651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9072613" y="1295450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639175" y="1731561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8639175" y="2159843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D456794E-AF57-43B0-A414-F4C7F406B79F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64" r:id="rId3"/>
    <p:sldLayoutId id="2147483659" r:id="rId4"/>
    <p:sldLayoutId id="2147483652" r:id="rId5"/>
    <p:sldLayoutId id="2147483653" r:id="rId6"/>
    <p:sldLayoutId id="2147483865" r:id="rId7"/>
    <p:sldLayoutId id="2147483661" r:id="rId8"/>
    <p:sldLayoutId id="2147483665" r:id="rId9"/>
    <p:sldLayoutId id="2147483866" r:id="rId10"/>
    <p:sldLayoutId id="2147483654" r:id="rId11"/>
    <p:sldLayoutId id="2147483655" r:id="rId12"/>
    <p:sldLayoutId id="2147483965" r:id="rId13"/>
  </p:sldLayoutIdLst>
  <p:transition spd="med">
    <p:fade/>
  </p:transition>
  <p:hf sldNum="0"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40813" y="0"/>
            <a:ext cx="431750" cy="422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8640218" y="863699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9073656" y="431651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640813" y="129545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9073656" y="129545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9073656" y="172720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1F54A789-0CD3-4DE0-8C67-AFF952028AD5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06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ransition spd="med">
    <p:fade/>
  </p:transition>
  <p:hf sldNum="0"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39770" y="0"/>
            <a:ext cx="431750" cy="422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9072613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7775575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7343825" y="0"/>
            <a:ext cx="431750" cy="422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1C651175-A3BE-4FBB-8A03-08F36F5CD879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7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ransition spd="med">
    <p:fade/>
  </p:transition>
  <p:hf sldNum="0"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72563" y="432048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8639720" y="863699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8207672" y="431651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7775525" y="0"/>
            <a:ext cx="431750" cy="422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8207672" y="0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7343278" y="0"/>
            <a:ext cx="431750" cy="422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7B5FB22D-78DD-446C-A66B-75CE8FC2191A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ransition spd="med">
    <p:fade/>
  </p:transition>
  <p:hf sldNum="0"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074853" y="0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642010" y="431651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209962" y="431651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7346065" y="0"/>
            <a:ext cx="431750" cy="4222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7" name="Rectangle 26"/>
          <p:cNvSpPr/>
          <p:nvPr/>
        </p:nvSpPr>
        <p:spPr>
          <a:xfrm>
            <a:off x="8209962" y="0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/>
        </p:nvSpPr>
        <p:spPr>
          <a:xfrm>
            <a:off x="6913818" y="0"/>
            <a:ext cx="431750" cy="4222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FC90A957-5E43-4A74-91B0-7E7BDB498ABA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89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ransition spd="med">
    <p:fade/>
  </p:transition>
  <p:hf sldNum="0"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72613" y="0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8639770" y="431651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7777113" y="431651"/>
            <a:ext cx="431750" cy="422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7344866" y="431651"/>
            <a:ext cx="431750" cy="422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8208863" y="863699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AE0E277C-B257-4182-8AC7-4EED10EF34F0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89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</p:sldLayoutIdLst>
  <p:transition spd="med">
    <p:fade/>
  </p:transition>
  <p:hf sldNum="0"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AAE80E37-FACF-48EB-BB82-8B9B2A18CF74}" type="datetime3">
              <a:rPr lang="en-US" smtClean="0"/>
              <a:t>28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Ilmiö 7-9 Kemia Kestävä kehitys, 1 Kestävän kehityksen periaatteet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9072613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8639770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8207722" y="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8207722" y="129545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639770" y="172720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6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</p:sldLayoutIdLst>
  <p:transition spd="med">
    <p:fade/>
  </p:transition>
  <p:hf sldNum="0"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30211" y="3600004"/>
            <a:ext cx="7274298" cy="2160239"/>
          </a:xfrm>
        </p:spPr>
        <p:txBody>
          <a:bodyPr/>
          <a:lstStyle/>
          <a:p>
            <a:r>
              <a:rPr lang="fi-FI" dirty="0"/>
              <a:t>1 Kestävän kehityksen periaatteet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7560493" y="6192291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>
                <a:solidFill>
                  <a:schemeClr val="bg1"/>
                </a:solidFill>
              </a:rPr>
              <a:t>Ilmiö</a:t>
            </a:r>
            <a:r>
              <a:rPr lang="en-US" sz="800" spc="-40" dirty="0">
                <a:solidFill>
                  <a:schemeClr val="bg1"/>
                </a:solidFill>
              </a:rPr>
              <a:t> 7-9 </a:t>
            </a:r>
            <a:r>
              <a:rPr lang="en-US" sz="800" spc="-40" dirty="0" err="1">
                <a:solidFill>
                  <a:schemeClr val="bg1"/>
                </a:solidFill>
              </a:rPr>
              <a:t>Kemia</a:t>
            </a:r>
            <a:endParaRPr lang="fi-FI" sz="800" spc="-40" dirty="0">
              <a:solidFill>
                <a:schemeClr val="bg1"/>
              </a:solidFill>
            </a:endParaRPr>
          </a:p>
          <a:p>
            <a:pPr lvl="0"/>
            <a:r>
              <a:rPr lang="fi-FI" sz="800" spc="-40" dirty="0">
                <a:solidFill>
                  <a:schemeClr val="bg1"/>
                </a:solidFill>
              </a:rPr>
              <a:t>© Maiju Tuomisto, Minna Ikonen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8E10985-1BC0-40F4-8AC5-B8A52FE2CB53}"/>
              </a:ext>
            </a:extLst>
          </p:cNvPr>
          <p:cNvSpPr/>
          <p:nvPr/>
        </p:nvSpPr>
        <p:spPr>
          <a:xfrm>
            <a:off x="2610080" y="6264308"/>
            <a:ext cx="33393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 dirty="0">
                <a:solidFill>
                  <a:schemeClr val="bg1"/>
                </a:solidFill>
              </a:rPr>
              <a:t>KESTÄVÄ KEHITYS ─  1 KESTÄVÄN KEHITYKSEN PERIAATTEET</a:t>
            </a:r>
          </a:p>
        </p:txBody>
      </p:sp>
    </p:spTree>
    <p:extLst>
      <p:ext uri="{BB962C8B-B14F-4D97-AF65-F5344CB8AC3E}">
        <p14:creationId xmlns:p14="http://schemas.microsoft.com/office/powerpoint/2010/main" val="349314497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70516" y="1079723"/>
            <a:ext cx="5460149" cy="1296144"/>
          </a:xfrm>
        </p:spPr>
        <p:txBody>
          <a:bodyPr/>
          <a:lstStyle/>
          <a:p>
            <a:r>
              <a:rPr lang="fi-FI" dirty="0"/>
              <a:t>Elämäntapa tarkoittaa tapaa elää ja toimia arjessa.</a:t>
            </a:r>
          </a:p>
          <a:p>
            <a:r>
              <a:rPr lang="fi-FI" dirty="0"/>
              <a:t>Elämäntapaan kuuluvat:</a:t>
            </a:r>
          </a:p>
          <a:p>
            <a:pPr lvl="1"/>
            <a:r>
              <a:rPr lang="fi-FI" dirty="0"/>
              <a:t>kulutustottumukset</a:t>
            </a:r>
          </a:p>
          <a:p>
            <a:pPr lvl="1"/>
            <a:r>
              <a:rPr lang="fi-FI" dirty="0"/>
              <a:t>ihmissuhteet</a:t>
            </a:r>
          </a:p>
          <a:p>
            <a:pPr lvl="1"/>
            <a:r>
              <a:rPr lang="fi-FI" dirty="0"/>
              <a:t>pukeutuminen </a:t>
            </a:r>
          </a:p>
          <a:p>
            <a:r>
              <a:rPr lang="fi-FI" dirty="0"/>
              <a:t>Kestävä elämäntapa tarkoittaa sitä, että luonnonvaroja ei kuluteta enempää kuin niitä uusiutuu.</a:t>
            </a:r>
          </a:p>
          <a:p>
            <a:pPr lvl="1"/>
            <a:r>
              <a:rPr lang="fi-FI" dirty="0"/>
              <a:t>Osta vain sitä, mitä todella tarvitset.</a:t>
            </a:r>
          </a:p>
          <a:p>
            <a:pPr lvl="1"/>
            <a:r>
              <a:rPr lang="fi-FI" dirty="0"/>
              <a:t>Kierrätä.</a:t>
            </a:r>
          </a:p>
          <a:p>
            <a:pPr lvl="1"/>
            <a:r>
              <a:rPr lang="fi-FI" dirty="0"/>
              <a:t>Käytä uudelleen.</a:t>
            </a:r>
          </a:p>
          <a:p>
            <a:pPr lvl="1"/>
            <a:r>
              <a:rPr lang="fi-FI" dirty="0"/>
              <a:t>Hävitä käyttökelvoton tavara oikein.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1006" y="217162"/>
            <a:ext cx="8642350" cy="809031"/>
          </a:xfrm>
        </p:spPr>
        <p:txBody>
          <a:bodyPr/>
          <a:lstStyle/>
          <a:p>
            <a:r>
              <a:rPr lang="fi-FI" dirty="0"/>
              <a:t>Kestävä elämäntapa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KESTÄVÄ KEHITYS ─  1 KESTÄVÄN KEHITYKSEN PERIAATTEET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24" y="1607763"/>
            <a:ext cx="2889754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1054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58987" y="1824669"/>
            <a:ext cx="5184775" cy="4223605"/>
          </a:xfrm>
        </p:spPr>
        <p:txBody>
          <a:bodyPr/>
          <a:lstStyle/>
          <a:p>
            <a:r>
              <a:rPr lang="fi-FI" dirty="0"/>
              <a:t>Kestävä kehitys tarkoittaa yhteiskunnallista muutosta, jonka tavoitteena on turvata nykyisille ja tuleville sukupolville mahdollisuus hyvään elämään.</a:t>
            </a:r>
          </a:p>
          <a:p>
            <a:r>
              <a:rPr lang="fi-FI" dirty="0"/>
              <a:t>Kestävän kehityksen tavoitteena on, että ihmiset oppivat elämään sopusoinnussa luonnon ja toistensa kanssa.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/>
              <a:t>Kestävä kehitys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KESTÄVÄ KEHITYS ─  1 KESTÄVÄN KEHITYKSEN PERIAATTEET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62" y="2725666"/>
            <a:ext cx="339576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462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58988" y="1824669"/>
            <a:ext cx="4685281" cy="4223605"/>
          </a:xfrm>
        </p:spPr>
        <p:txBody>
          <a:bodyPr/>
          <a:lstStyle/>
          <a:p>
            <a:r>
              <a:rPr lang="fi-FI" dirty="0"/>
              <a:t>Kestävä kehitys jaetaan:</a:t>
            </a:r>
          </a:p>
          <a:p>
            <a:pPr lvl="1"/>
            <a:r>
              <a:rPr lang="fi-FI" dirty="0"/>
              <a:t>ekologiseen</a:t>
            </a:r>
          </a:p>
          <a:p>
            <a:pPr lvl="1"/>
            <a:r>
              <a:rPr lang="fi-FI" dirty="0"/>
              <a:t>taloudelliseen </a:t>
            </a:r>
          </a:p>
          <a:p>
            <a:pPr lvl="1"/>
            <a:r>
              <a:rPr lang="fi-FI" dirty="0"/>
              <a:t>sosiaaliseen ja kulttuuriseen kestävyyteen.</a:t>
            </a:r>
          </a:p>
          <a:p>
            <a:r>
              <a:rPr lang="fi-FI" dirty="0"/>
              <a:t>Kehitys on kestävää, jos kaikki kolme kestävän kehityksen periaatetta toteutuvat samanaikaisesti.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/>
              <a:t>Kestävän kehityksen periaatteet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KESTÄVÄ KEHITYS ─  1 KESTÄVÄN KEHITYKSEN PERIAATTEET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81" y="2627371"/>
            <a:ext cx="3650881" cy="34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000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58988" y="1824669"/>
            <a:ext cx="4469257" cy="4223605"/>
          </a:xfrm>
        </p:spPr>
        <p:txBody>
          <a:bodyPr/>
          <a:lstStyle/>
          <a:p>
            <a:r>
              <a:rPr lang="fi-FI" dirty="0"/>
              <a:t>Luonnon monimuotoisuuden säilyttäminen.</a:t>
            </a:r>
          </a:p>
          <a:p>
            <a:r>
              <a:rPr lang="fi-FI" dirty="0"/>
              <a:t>Luonnonvarojen kestävä käyttö.</a:t>
            </a:r>
          </a:p>
          <a:p>
            <a:r>
              <a:rPr lang="fi-FI" dirty="0"/>
              <a:t>Ihmisten toimien sopeuttaminen ympäristön kanto- ja uusiutumiskykyyn.</a:t>
            </a:r>
          </a:p>
          <a:p>
            <a:r>
              <a:rPr lang="fi-FI" dirty="0"/>
              <a:t>Haitat yritetään ehkäistä jo ennen niiden syntymistä.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/>
              <a:t>Ekologinen kestävyys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KESTÄVÄ KEHITYS ─  1 KESTÄVÄN KEHITYKSEN PERIAATTEET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68" y="1731407"/>
            <a:ext cx="3237257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491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58988" y="1824669"/>
            <a:ext cx="4469257" cy="4223605"/>
          </a:xfrm>
        </p:spPr>
        <p:txBody>
          <a:bodyPr/>
          <a:lstStyle/>
          <a:p>
            <a:r>
              <a:rPr lang="fi-FI" dirty="0"/>
              <a:t>Kulutuksen ja velkaantumisen vähentäminen </a:t>
            </a:r>
          </a:p>
          <a:p>
            <a:r>
              <a:rPr lang="fi-FI" dirty="0"/>
              <a:t>Ekotehokkuuden lisääminen. </a:t>
            </a:r>
          </a:p>
          <a:p>
            <a:r>
              <a:rPr lang="fi-FI" dirty="0"/>
              <a:t>Ympäristöystävälliset valinnat.</a:t>
            </a:r>
          </a:p>
          <a:p>
            <a:r>
              <a:rPr lang="fi-FI" dirty="0"/>
              <a:t>Tasapainoinen talouden kasvu.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1006" y="101"/>
            <a:ext cx="8642350" cy="1295995"/>
          </a:xfrm>
        </p:spPr>
        <p:txBody>
          <a:bodyPr/>
          <a:lstStyle/>
          <a:p>
            <a:r>
              <a:rPr lang="fi-FI" dirty="0"/>
              <a:t>Taloudellinen kestävyys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KESTÄVÄ KEHITYS ─  1 KESTÄVÄN KEHITYKSEN PERIAATTEET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12" y="2879923"/>
            <a:ext cx="3999323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9186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39963" y="1439763"/>
            <a:ext cx="4976313" cy="4223605"/>
          </a:xfrm>
        </p:spPr>
        <p:txBody>
          <a:bodyPr/>
          <a:lstStyle/>
          <a:p>
            <a:r>
              <a:rPr lang="fi-FI" dirty="0"/>
              <a:t>Tavoitteena hyvinvoinnin siirtyminen seuraaville sukupolville. </a:t>
            </a:r>
          </a:p>
          <a:p>
            <a:r>
              <a:rPr lang="fi-FI" dirty="0"/>
              <a:t>Sosiaalinen kestävyys: tasa-arvo, erilaisuuden kunnioittaminen, osallistumisen ja vaikuttamisen mahdollisuudet ja elämän perusedellytysten toteutuminen.</a:t>
            </a:r>
          </a:p>
          <a:p>
            <a:r>
              <a:rPr lang="fi-FI" dirty="0"/>
              <a:t>Kulttuurinen kestävyys: erilaisten kulttuurien ja kulttuuriperintöjen säilyttäminen ja ihmisten vapaa henkinen toiminta.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43669" y="-6916"/>
            <a:ext cx="8642350" cy="1295995"/>
          </a:xfrm>
        </p:spPr>
        <p:txBody>
          <a:bodyPr/>
          <a:lstStyle/>
          <a:p>
            <a:r>
              <a:rPr lang="fi-FI" dirty="0"/>
              <a:t>Sosiaalinen ja kulttuurinen kestävyys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KESTÄVÄ KEHITYS ─  1 KESTÄVÄN KEHITYKSEN PERIAATTEET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61" y="2919491"/>
            <a:ext cx="4032102" cy="27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33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/>
              <a:t>Tuotteen elinkaari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KESTÄVÄ KEHITYS ─  1 KESTÄVÄN KEHITYKSEN PERIAATTEET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18601" y="1491267"/>
            <a:ext cx="7665574" cy="2289914"/>
          </a:xfrm>
        </p:spPr>
        <p:txBody>
          <a:bodyPr/>
          <a:lstStyle/>
          <a:p>
            <a:r>
              <a:rPr lang="fi-FI" dirty="0"/>
              <a:t>Tuotteen elinkaari tarkoittaa tuotteen matkaa raaka-aineesta jätteeksi.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56" y="2315464"/>
            <a:ext cx="5816088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7208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6237" y="115929"/>
            <a:ext cx="8642350" cy="1295995"/>
          </a:xfrm>
        </p:spPr>
        <p:txBody>
          <a:bodyPr/>
          <a:lstStyle/>
          <a:p>
            <a:r>
              <a:rPr lang="fi-FI" dirty="0"/>
              <a:t>Jätteen lajittelu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76237" y="1443562"/>
            <a:ext cx="4500257" cy="172439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1) Ihmiselle tai ympäristölle vaaralliset    </a:t>
            </a:r>
          </a:p>
          <a:p>
            <a:pPr marL="0" indent="0">
              <a:buNone/>
            </a:pPr>
            <a:r>
              <a:rPr lang="fi-FI" dirty="0"/>
              <a:t>    jätteet</a:t>
            </a:r>
          </a:p>
          <a:p>
            <a:pPr lvl="1">
              <a:buFontTx/>
              <a:buChar char="-"/>
            </a:pPr>
            <a:r>
              <a:rPr lang="fi-FI" dirty="0"/>
              <a:t>Viedään vaarallisen jätteen keräyspisteeseen.</a:t>
            </a:r>
          </a:p>
          <a:p>
            <a:pPr lvl="1">
              <a:buFontTx/>
              <a:buChar char="-"/>
            </a:pPr>
            <a:r>
              <a:rPr lang="fi-FI" dirty="0"/>
              <a:t>Lääkkeet viedään apteekkiin.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22726" y="3675970"/>
            <a:ext cx="4138529" cy="115212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2) Kierrätettävät jätteet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5A5A5A"/>
                </a:solidFill>
              </a:rPr>
              <a:t>Viedään jätteelle tarkoitettuun keräysastiaan.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5A5A5A"/>
                </a:solidFill>
              </a:rPr>
              <a:t>Kierrätettäviä jätteitä ovat paperi, muovi, kartonki, metalli, lasi, biojäte.</a:t>
            </a:r>
          </a:p>
          <a:p>
            <a:pPr lvl="1">
              <a:buFontTx/>
              <a:buChar char="-"/>
            </a:pPr>
            <a:endParaRPr lang="fi-FI" dirty="0">
              <a:solidFill>
                <a:srgbClr val="5A5A5A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/>
              <a:t>KESTÄVÄ KEHITYS ─  1 KESTÄVÄN KEHITYKSEN PERIAATTEET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47109E7-18F7-4381-9832-072E7F5F403F}"/>
              </a:ext>
            </a:extLst>
          </p:cNvPr>
          <p:cNvSpPr txBox="1">
            <a:spLocks/>
          </p:cNvSpPr>
          <p:nvPr/>
        </p:nvSpPr>
        <p:spPr>
          <a:xfrm>
            <a:off x="4670088" y="1436299"/>
            <a:ext cx="4148500" cy="1281941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3) Poltettavat jätteet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5A5A5A"/>
                </a:solidFill>
              </a:rPr>
              <a:t>Kaikki sekajäte, jota ei voi kierrättää sellaisilla alueilla, joilla on jätteenpolttolaitos.</a:t>
            </a:r>
          </a:p>
          <a:p>
            <a:pPr lvl="1">
              <a:buFontTx/>
              <a:buChar char="-"/>
            </a:pPr>
            <a:endParaRPr lang="fi-FI" dirty="0">
              <a:solidFill>
                <a:srgbClr val="5A5A5A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6C3B731F-BCA8-47B7-A8EA-A50ADFB42A61}"/>
              </a:ext>
            </a:extLst>
          </p:cNvPr>
          <p:cNvSpPr txBox="1">
            <a:spLocks/>
          </p:cNvSpPr>
          <p:nvPr/>
        </p:nvSpPr>
        <p:spPr>
          <a:xfrm>
            <a:off x="4676494" y="3675970"/>
            <a:ext cx="4500257" cy="1281941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4) Muut jätteet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5A5A5A"/>
                </a:solidFill>
              </a:rPr>
              <a:t>Viedään kaatopaikalle, jos jäte ei ole vaarallista, kierrätettävää tai poltettavaa.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5A5A5A"/>
                </a:solidFill>
              </a:rPr>
              <a:t>EU:n ja Suomen tavoitteena, että kaatopaikkajäte loppuisi vuonna 2025.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11507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owerpoint-pohja_peruskoko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800" spc="-40" dirty="0" err="1"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anoma Pro - Orang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anoma Pro - Dark Blu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anoma Pro - Green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anoma Pro - Light Blu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anoma Pro - Pink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Sanoma Pro - Purpl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4FFF98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4FFF98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5F6940F5483B249923B0A57CD6EB39F" ma:contentTypeVersion="1" ma:contentTypeDescription="Luo uusi asiakirja." ma:contentTypeScope="" ma:versionID="c223f35fa294fdcd4123310520331863">
  <xsd:schema xmlns:xsd="http://www.w3.org/2001/XMLSchema" xmlns:xs="http://www.w3.org/2001/XMLSchema" xmlns:p="http://schemas.microsoft.com/office/2006/metadata/properties" xmlns:ns1="eba3b716-7541-44b4-bce8-244c3a989311" targetNamespace="http://schemas.microsoft.com/office/2006/metadata/properties" ma:root="true" ma:fieldsID="9a02ded3bffbd1a85605d3a84be40aac" ns1:_="">
    <xsd:import namespace="eba3b716-7541-44b4-bce8-244c3a989311"/>
    <xsd:element name="properties">
      <xsd:complexType>
        <xsd:sequence>
          <xsd:element name="documentManagement">
            <xsd:complexType>
              <xsd:all>
                <xsd:element ref="ns1:Dokumenttityypp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3b716-7541-44b4-bce8-244c3a989311" elementFormDefault="qualified">
    <xsd:import namespace="http://schemas.microsoft.com/office/2006/documentManagement/types"/>
    <xsd:import namespace="http://schemas.microsoft.com/office/infopath/2007/PartnerControls"/>
    <xsd:element name="Dokumenttityyppi" ma:index="0" nillable="true" ma:displayName="Dokumenttityyppi" ma:default="Logo" ma:format="Dropdown" ma:internalName="Dokumenttityyppi">
      <xsd:simpleType>
        <xsd:restriction base="dms:Choice">
          <xsd:enumeration value="Asiakirjapohja"/>
          <xsd:enumeration value="Logo"/>
          <xsd:enumeration value="Powerpoint-pohja"/>
          <xsd:enumeration value="Ohj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ityyppi xmlns="eba3b716-7541-44b4-bce8-244c3a989311">Powerpoint-pohja</Dokumenttityyppi>
  </documentManagement>
</p:properties>
</file>

<file path=customXml/itemProps1.xml><?xml version="1.0" encoding="utf-8"?>
<ds:datastoreItem xmlns:ds="http://schemas.openxmlformats.org/officeDocument/2006/customXml" ds:itemID="{E1219374-56A2-4459-B77D-F3F25B8712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1442E7-D29F-449D-97D4-F3C13DF9F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3b716-7541-44b4-bce8-244c3a98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1A5A6B-7001-42FC-81AC-C9EF9B335431}">
  <ds:schemaRefs>
    <ds:schemaRef ds:uri="http://purl.org/dc/terms/"/>
    <ds:schemaRef ds:uri="eba3b716-7541-44b4-bce8-244c3a98931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Powerpoint-pohja_peruskoko</Template>
  <TotalTime>346</TotalTime>
  <Words>442</Words>
  <Application>Microsoft Office PowerPoint</Application>
  <PresentationFormat>Mukautettu</PresentationFormat>
  <Paragraphs>79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Arial</vt:lpstr>
      <vt:lpstr>Wingdings</vt:lpstr>
      <vt:lpstr>Powerpoint-pohja_peruskoko</vt:lpstr>
      <vt:lpstr>Sanoma Pro - Orange</vt:lpstr>
      <vt:lpstr>Sanoma Pro - Dark Blue</vt:lpstr>
      <vt:lpstr>Sanoma Pro - Green</vt:lpstr>
      <vt:lpstr>Sanoma Pro - Light Blue</vt:lpstr>
      <vt:lpstr>Sanoma Pro - Pink</vt:lpstr>
      <vt:lpstr>Sanoma Pro - Purple</vt:lpstr>
      <vt:lpstr>1 Kestävän kehityksen periaatteet</vt:lpstr>
      <vt:lpstr>Kestävä elämäntapa</vt:lpstr>
      <vt:lpstr>Kestävä kehitys</vt:lpstr>
      <vt:lpstr>Kestävän kehityksen periaatteet</vt:lpstr>
      <vt:lpstr>Ekologinen kestävyys</vt:lpstr>
      <vt:lpstr>Taloudellinen kestävyys</vt:lpstr>
      <vt:lpstr>Sosiaalinen ja kulttuurinen kestävyys</vt:lpstr>
      <vt:lpstr>Tuotteen elinkaari</vt:lpstr>
      <vt:lpstr>Jätteen lajittelu </vt:lpstr>
    </vt:vector>
  </TitlesOfParts>
  <Company>Sanoma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/ Arial Bold 36pt</dc:title>
  <dc:creator>Johanna Patokoski</dc:creator>
  <cp:lastModifiedBy>Kai Lampela</cp:lastModifiedBy>
  <cp:revision>103</cp:revision>
  <dcterms:created xsi:type="dcterms:W3CDTF">2017-10-03T08:43:25Z</dcterms:created>
  <dcterms:modified xsi:type="dcterms:W3CDTF">2020-04-28T07:29:25Z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0x010100C5F6940F5483B249923B0A57CD6EB39F</vt:lpwstr>
  </property>
</Properties>
</file>