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85" r:id="rId8"/>
    <p:sldId id="290" r:id="rId9"/>
    <p:sldId id="291" r:id="rId10"/>
    <p:sldId id="292" r:id="rId11"/>
    <p:sldId id="287" r:id="rId12"/>
    <p:sldId id="293" r:id="rId13"/>
    <p:sldId id="294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7D679-C03E-451B-B753-AE6498BC2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FBB8E30-C047-48CD-B5D6-C46BCF810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A60572-71DB-46E6-A798-E3813C81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97E4E-0A09-4FF4-B42F-C9CA3631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9E2682-1FF6-4CAD-A08F-60DF67F2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45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66ACD9-1AB3-4F17-9075-AEF27BA2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F8C39B-0AB1-48AC-91A8-2CB37EADB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4B4AE8-3861-4B3B-B955-91664182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30F661-6C21-4C3A-8E77-4E71C5C6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CDE87B9-1525-499E-B406-5A8D02F9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77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4F28500-03E2-455C-88EF-1FA53C321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2BD193A-82D9-492E-A83F-81533FA3F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844B46-9E16-416E-8C54-CD226F31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B2CD42-021B-4E0F-9A6E-77E0542D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680CA1-AEB7-42C6-89FB-451CC960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63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A8D658-4981-4595-A676-943F29E0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389CBC-3E19-4A13-AD2C-8CF0DF8E0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7AD2BE-A979-4117-941D-2F77C517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97E3F8-EC0B-48DF-8E35-832C781E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4A3AB3-8AB6-470D-8C56-EBFED544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08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7C0CC-C528-4643-891C-5CDBD993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6400FC-3129-4938-B226-3E0B2F354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8AEA92-844F-412F-B6F3-121E5661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D1CD8A-2C08-4497-9B6C-EA86AF3E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2D5850-C686-4B91-8009-D04C42FB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14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517AB2-B66A-4790-B744-DDD5771C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658035-9E75-440E-B3D6-CCED04DDA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2FD915-269A-4EAC-9A5F-D8C8DBD79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D048739-0FF4-40D7-A92F-79BF5AFD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97B9C8-7925-4F70-952F-C90E2D98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92DBE9-B706-4839-BFEF-6A11E47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23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4D6A72-7B08-44A4-AE90-3D557F17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6BD033-87D4-4E19-BF9F-2D467292B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055AC-835C-4991-9F2F-C4FF6039A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8A9521D-7BE8-4AA2-8B85-6B33E7952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0F62163-CAA1-47C6-B2B8-B2F25B3A4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00F6680-0ABE-4985-ABF8-F9B7BA52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A5CA5BE-FEBD-47FB-8636-4FF4A606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A4B8E4E-42E7-463B-98B9-41E3FFE3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20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38276C-1F1F-4D66-AF3E-772051F2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83898E2-BADB-4E98-BACA-F8A0E8C0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2B56F9C-2430-435E-B1BF-894A2AB0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B4CA4F-C794-4B95-B401-64A276C2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50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258EC87-B7FC-4427-A79E-BE6F6362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C8FC19B-C894-45B1-86D1-F453BCAF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7FF1925-E2A8-4558-B0E3-88187F1B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7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70C667-B3BF-4A2F-88E2-2E7108BC5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A9925D-B804-47A2-8D53-DB9505A56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468971-2A14-4F1C-86C4-3127063A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0C4AED-69B5-4FAE-8CC3-10DE72EA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8C7BA-DED0-489E-937F-143DA013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8CF462-F57F-4024-9BBE-907DAE0E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36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1D3771-3A73-4F3F-AF1D-BF77E0C8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833633E-301F-439A-AE7C-5977E0CC7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BDB875-DEF5-4F09-9960-047700A22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0789CBA-F159-4913-933C-2770CB98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EAA12A-5FC6-4166-8512-1C8381F2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CB11E0-53C4-46CC-86A1-43E40686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99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910F219-5A4A-4F98-AF9D-765CC093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B31C59-BC50-4449-B2B8-8D6EBD02C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E62F3B-ACFC-4B14-8ED1-1ABC62430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903C-E091-4EF3-A244-160B8649DB50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77384E-59AF-4F97-98B9-2A4DC0979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5BE02F-FD08-4077-907C-47E680A9F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70CE-1C34-427B-9D20-CA3261292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3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8E38B2-672C-4AF5-8AED-4DC936921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Sidosryhmätapaaminen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9AC045-2648-45C5-BC57-DE83BFA934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1.11.2018</a:t>
            </a:r>
          </a:p>
        </p:txBody>
      </p:sp>
    </p:spTree>
    <p:extLst>
      <p:ext uri="{BB962C8B-B14F-4D97-AF65-F5344CB8AC3E}">
        <p14:creationId xmlns:p14="http://schemas.microsoft.com/office/powerpoint/2010/main" val="170387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D7EB5F-8C9B-44A3-906B-07DD28FD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Kohtalainen tai vaikea ahdistuneisuus, %</a:t>
            </a:r>
            <a:br>
              <a:rPr lang="fi-FI" dirty="0"/>
            </a:br>
            <a:r>
              <a:rPr lang="fi-FI" sz="2800" dirty="0"/>
              <a:t>Perusopetus 8.- ja 9. luokka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498C2D2-BF42-4499-A1FC-005111B31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4" y="1690688"/>
            <a:ext cx="7810500" cy="3200400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CE33296-1472-4EEB-8E1A-1E2EBC5A63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86772" y="4721790"/>
          <a:ext cx="3708400" cy="17780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2911540732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73512342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Kohtalainen tai vaikea ahdistuneisuus,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759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8564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5812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220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2703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0479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3234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2070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18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9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B65025-8819-4185-BBC0-9FBE5AC0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26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dirty="0"/>
              <a:t>Erikoissairaanhoidon avokäynnit, </a:t>
            </a:r>
            <a:r>
              <a:rPr lang="fi-FI" dirty="0" err="1"/>
              <a:t>mt</a:t>
            </a:r>
            <a:r>
              <a:rPr lang="fi-FI" dirty="0"/>
              <a:t> –häiriöihin sairaalahoitoa saaneet &amp; psykiatrian laitoshoito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EBF48213-F1DF-45B9-B0C6-60CE55388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22" y="1558166"/>
            <a:ext cx="10006555" cy="5167312"/>
          </a:xfrm>
        </p:spPr>
      </p:pic>
    </p:spTree>
    <p:extLst>
      <p:ext uri="{BB962C8B-B14F-4D97-AF65-F5344CB8AC3E}">
        <p14:creationId xmlns:p14="http://schemas.microsoft.com/office/powerpoint/2010/main" val="170050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DDA375A-F466-411B-B145-4940381AB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60" y="671639"/>
            <a:ext cx="10293069" cy="5923370"/>
          </a:xfrm>
        </p:spPr>
      </p:pic>
    </p:spTree>
    <p:extLst>
      <p:ext uri="{BB962C8B-B14F-4D97-AF65-F5344CB8AC3E}">
        <p14:creationId xmlns:p14="http://schemas.microsoft.com/office/powerpoint/2010/main" val="68587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276739E-C5DD-474F-9A41-2A91168F4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" y="898216"/>
            <a:ext cx="10264140" cy="5255728"/>
          </a:xfrm>
        </p:spPr>
      </p:pic>
    </p:spTree>
    <p:extLst>
      <p:ext uri="{BB962C8B-B14F-4D97-AF65-F5344CB8AC3E}">
        <p14:creationId xmlns:p14="http://schemas.microsoft.com/office/powerpoint/2010/main" val="223110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3D7684-87D6-4512-8E9D-584CAFD3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B9295C-56CB-4C5E-92A4-6DB43ABF4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Tilastoissa näkyvät äänekoskelaisten nuorten ulkopuolisuuden, päämäärättömyyden ja vaikuttamismahdollisuuksien puuttumisen tunne</a:t>
            </a:r>
          </a:p>
          <a:p>
            <a:r>
              <a:rPr lang="fi-FI" dirty="0"/>
              <a:t>Tämä saattaa johtaa muihin ongelmiin, jotka näyttäytyvät äänekoskelaisnuoria koskevissa tilastoissa:</a:t>
            </a:r>
          </a:p>
          <a:p>
            <a:pPr lvl="1"/>
            <a:r>
              <a:rPr lang="fi-FI" dirty="0"/>
              <a:t>suuri sairastavuus, mielenterveysongelmat, päihteiden käyttö, matala koulutustaso, työttömyys, rikollisuus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83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92E63-FCE2-4F0D-B16E-0BC7D79B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Ei koe olevansa tärkeä osa koulu- eikä luokkayhteisöä, % </a:t>
            </a:r>
            <a:r>
              <a:rPr lang="fi-FI" sz="3100" dirty="0"/>
              <a:t>Perusopetus 8.- ja 9. luokka</a:t>
            </a:r>
            <a:br>
              <a:rPr lang="fi-FI" dirty="0"/>
            </a:br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556CD92D-8CC8-4839-8228-F633D1109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13" y="1543226"/>
            <a:ext cx="7810500" cy="3112736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12BB1027-4C90-4AA9-AD80-6066AB5A59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80192" y="4689475"/>
          <a:ext cx="4711700" cy="18034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250564143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66875096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 koe olevansa tärkeä osa koulu- eikä luokkayhteisöä,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5124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9756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3675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2708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3199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858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4785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057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99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75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3121A6-796D-4FAD-A78C-87B9A88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 Ei yhtään läheistä ystävää, %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18767A07-867E-4AD2-9198-39330FA80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8303"/>
            <a:ext cx="7756732" cy="3485848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5AC3A9BB-7B69-4AA9-8959-8885BE0019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69605" y="5057775"/>
          <a:ext cx="6083300" cy="1435100"/>
        </p:xfrm>
        <a:graphic>
          <a:graphicData uri="http://schemas.openxmlformats.org/drawingml/2006/table">
            <a:tbl>
              <a:tblPr/>
              <a:tblGrid>
                <a:gridCol w="1520825">
                  <a:extLst>
                    <a:ext uri="{9D8B030D-6E8A-4147-A177-3AD203B41FA5}">
                      <a16:colId xmlns:a16="http://schemas.microsoft.com/office/drawing/2014/main" val="111354277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3913028216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770087336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3986611612"/>
                    </a:ext>
                  </a:extLst>
                </a:gridCol>
              </a:tblGrid>
              <a:tr h="184150">
                <a:tc row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Perusopetus 8. ja 9. lk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Lukio 1. ja 2. vuosi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Ammatillinen oppilaitos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2382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 yhtään läheistä ystävää,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 yhtään läheistä ystävää,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 yhtään läheistä ystävää,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4499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2006-2007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9957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2008-2009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37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2010-2011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6195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6310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40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82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7656F0-D7D5-45A7-8478-7D68DC6C9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Opettajat eivät ole kiinnostuneita oppilaan kuulumisista, % </a:t>
            </a:r>
            <a:r>
              <a:rPr lang="fi-FI" sz="2800" dirty="0"/>
              <a:t>Perusopetus 8.- ja 9. luokka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651C15BE-DB3D-4F04-9518-0A3494692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208" y="1702594"/>
            <a:ext cx="7810500" cy="3200400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CC6A052-58ED-4EFC-A832-67013F919E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24808" y="4817076"/>
          <a:ext cx="4813300" cy="18034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328295447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1241516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Opettajat eivät ole kiinnostuneita oppilaan kuulumisista,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8460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7520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309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3327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432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0668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070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015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85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0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7F75E8-0741-4F4D-9423-073F67DD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Hyvät vaikutusmahdollisuudet koulutyön suunnitteluun, % </a:t>
            </a:r>
            <a:r>
              <a:rPr lang="fi-FI" sz="2800" dirty="0"/>
              <a:t>Perusopetus 8.- ja 9. luokka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1E682A3C-89B3-4F87-9E78-39DCE824C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96" y="1690688"/>
            <a:ext cx="7810500" cy="3200400"/>
          </a:xfr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2420C356-BEAD-46E7-A503-01BB4FBE23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15419" y="4785271"/>
          <a:ext cx="4775200" cy="18034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3673852714"/>
                    </a:ext>
                  </a:extLst>
                </a:gridCol>
                <a:gridCol w="3568700">
                  <a:extLst>
                    <a:ext uri="{9D8B030D-6E8A-4147-A177-3AD203B41FA5}">
                      <a16:colId xmlns:a16="http://schemas.microsoft.com/office/drawing/2014/main" val="185391591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Hyvät vaikutusmahdollisuudet koulutyön suunnitteluun,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513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2621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08896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2731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5330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3535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2145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3683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164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6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3F390A-A081-4383-8E21-11A02D36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Elinolosuhteet, elintavat ja terveys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759744-CBE0-4477-A4FA-32D644792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Tilastoissa näkyvät äänekoskelaisten nuorten suuri sairastavuus, mielenterveysongelmat, päihteiden käyttö, rikollisuus, vaativan lastensuojelun tarve</a:t>
            </a:r>
          </a:p>
        </p:txBody>
      </p:sp>
    </p:spTree>
    <p:extLst>
      <p:ext uri="{BB962C8B-B14F-4D97-AF65-F5344CB8AC3E}">
        <p14:creationId xmlns:p14="http://schemas.microsoft.com/office/powerpoint/2010/main" val="3423633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7C811E-89A5-402F-8908-7E95B045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Kokee terveydentilansa keskinkertaiseksi tai huonoksi, % </a:t>
            </a:r>
            <a:r>
              <a:rPr lang="fi-FI" sz="2800" dirty="0"/>
              <a:t>Perusopetus 8.- ja 9. luokka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F9DD69A-6A7C-4C75-B2D9-1382A3AEF2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86" y="1690688"/>
            <a:ext cx="7810500" cy="3200400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D231F2FD-69DC-4C53-9FF2-B5F93B77080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2514" y="4891088"/>
          <a:ext cx="4711700" cy="18034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26727510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10306247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Kokee terveydentilansa keskinkertaiseksi tai huonoksi,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32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3236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735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982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1564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245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8952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513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55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26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D7EB5F-8C9B-44A3-906B-07DD28FD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Kohtalainen tai vaikea ahdistuneisuus, %</a:t>
            </a:r>
            <a:br>
              <a:rPr lang="fi-FI" dirty="0"/>
            </a:br>
            <a:r>
              <a:rPr lang="fi-FI" sz="2800" dirty="0"/>
              <a:t>Perusopetus 8.- ja 9. luokka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498C2D2-BF42-4499-A1FC-005111B31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4" y="1690688"/>
            <a:ext cx="7810500" cy="3200400"/>
          </a:xfr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CE33296-1472-4EEB-8E1A-1E2EBC5A63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86772" y="4721790"/>
          <a:ext cx="3708400" cy="17780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2911540732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73512342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Kohtalainen tai vaikea ahdistuneisuus,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759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8564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5812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Forssa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220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2703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Laukaa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0479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Valkeakoski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3234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Varkaus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2070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Äänekoski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18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16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342</Words>
  <Application>Microsoft Office PowerPoint</Application>
  <PresentationFormat>Laajakuva</PresentationFormat>
  <Paragraphs>143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Sidosryhmätapaaminen</vt:lpstr>
      <vt:lpstr>Osallisuus</vt:lpstr>
      <vt:lpstr>Ei koe olevansa tärkeä osa koulu- eikä luokkayhteisöä, % Perusopetus 8.- ja 9. luokka </vt:lpstr>
      <vt:lpstr> Ei yhtään läheistä ystävää, %</vt:lpstr>
      <vt:lpstr>Opettajat eivät ole kiinnostuneita oppilaan kuulumisista, % Perusopetus 8.- ja 9. luokka</vt:lpstr>
      <vt:lpstr>Hyvät vaikutusmahdollisuudet koulutyön suunnitteluun, % Perusopetus 8.- ja 9. luokka</vt:lpstr>
      <vt:lpstr>Elinolosuhteet, elintavat ja terveys</vt:lpstr>
      <vt:lpstr>Kokee terveydentilansa keskinkertaiseksi tai huonoksi, % Perusopetus 8.- ja 9. luokka</vt:lpstr>
      <vt:lpstr>Kohtalainen tai vaikea ahdistuneisuus, % Perusopetus 8.- ja 9. luokka</vt:lpstr>
      <vt:lpstr>Kohtalainen tai vaikea ahdistuneisuus, % Perusopetus 8.- ja 9. luokka</vt:lpstr>
      <vt:lpstr>Erikoissairaanhoidon avokäynnit, mt –häiriöihin sairaalahoitoa saaneet &amp; psykiatrian laitoshoito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Yhteisöohjaajahaastattelu 10.9.2018</dc:title>
  <dc:creator>Satu Tarvainen</dc:creator>
  <cp:lastModifiedBy>Satu Tarvainen</cp:lastModifiedBy>
  <cp:revision>5</cp:revision>
  <dcterms:created xsi:type="dcterms:W3CDTF">2018-09-07T09:45:04Z</dcterms:created>
  <dcterms:modified xsi:type="dcterms:W3CDTF">2018-10-30T18:53:14Z</dcterms:modified>
</cp:coreProperties>
</file>