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3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95AB3F6-AE1D-4B90-83A3-032BB0899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0A2D5DB-7944-4337-834B-1864AA2CC6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ED3C02A-A9A4-41FA-8810-2E4C0635B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E8C7-6840-4510-97B0-06E6232C190B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D751134-EC04-4110-8609-7C1E71E4B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007026F-F592-42B5-BC71-B17A4FA00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CB98-8AC3-4528-A54D-FE257069DD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59254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48C54E-02C8-4429-9444-5957B87B2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85F4EB7-5E32-4AE6-86DF-8D2167365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CF7534F-62A8-45CF-9B1D-8F9D84111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E8C7-6840-4510-97B0-06E6232C190B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9B17137-D522-4B18-A325-001C9ACBF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8C9508E-61A6-4B38-BBDA-3F16F6A0E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CB98-8AC3-4528-A54D-FE257069DD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0973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F43BA3-8876-429A-9A24-E38C1A8D1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C1BD29B-6F7B-4575-B0E8-040BB35CB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D7178CF-1348-4CE7-93BB-B3CF0D253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E8C7-6840-4510-97B0-06E6232C190B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7F5989E-F767-439D-A19F-F3F7A245E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90FBBE-D32E-4E6A-9AF1-1CACDD271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CB98-8AC3-4528-A54D-FE257069DD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39892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E73FEBA-06A4-47B1-9DA9-CFC8A8CA6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22F23EF-EEC0-42C3-A3D7-722C18C390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2BBB35F-3481-4381-8B69-F95176D5A2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0DED290-9000-4B16-A92A-AD9E46AA4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E8C7-6840-4510-97B0-06E6232C190B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354DE67-B223-45B6-A32B-743107125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FF0CF11-8D21-4E79-AD50-A3C2EE91C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CB98-8AC3-4528-A54D-FE257069DD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0143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B4BC4EB-8EC3-4693-8B06-EE61564AE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0540905-36DD-4A11-B70F-5447C2170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626C0E3-7804-409F-8A4F-C17D78C55C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7B3AA84-2D1E-4CE7-8097-A527115584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C884BDA2-B18F-4117-BFE0-0BD05F4490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6F7E2D5-5858-4FE2-9EAC-79F8F1427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E8C7-6840-4510-97B0-06E6232C190B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36521F8-E996-4C3A-BB82-1DA61DBF0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EA4B0A58-84B3-4707-84DB-2537FCCBE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CB98-8AC3-4528-A54D-FE257069DD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412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34CCC8-F9AF-4D59-B77C-30A78A96A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5B1C7E6-0303-4AFD-A180-F6FA0B68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E8C7-6840-4510-97B0-06E6232C190B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68090B0-BBDA-4A46-A562-E380D2F83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55DD0A7-3A73-4698-AB26-C1F15E92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CB98-8AC3-4528-A54D-FE257069DD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78316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D5AEAE6-EFBB-4F51-9F47-3C50BF8EE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E8C7-6840-4510-97B0-06E6232C190B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A2C5D161-59E9-40C4-A9C5-88D19F2B4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7C39F65-8F03-489B-93AB-DD36BB00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CB98-8AC3-4528-A54D-FE257069DD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92494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6DEAB2-3487-48C0-9FE3-148EA95FF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A9D70A-9DF6-4AC2-8488-E46871B5D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F39D56A-759B-4247-9E01-A280FE95C1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BABCBE9-340C-4083-B7E2-904FDAAED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E8C7-6840-4510-97B0-06E6232C190B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FAB0838-235D-414A-B653-652BD4D47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BE78954-750A-4FA0-9641-830160D37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CB98-8AC3-4528-A54D-FE257069DD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8941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89C8373-6A61-4E1A-A967-85ADF60E2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E52D95F-BF94-4EFB-B0D6-7525F1D12E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2F8943F-77A9-47B8-BB35-330E0212F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40CF4E0-8E57-4B7F-8E26-1B3F5CFC4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E8C7-6840-4510-97B0-06E6232C190B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3C74B62-C8F2-4B54-9C92-8A9232BF8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8B702D1-633F-4983-AAF4-4487B274B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CB98-8AC3-4528-A54D-FE257069DD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27113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3839259-E863-42D6-ABD2-5BCD05828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B373CA1-9C7C-4559-AE3E-807F3EA4E2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8637006-055D-470F-A5F0-59F301117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E8C7-6840-4510-97B0-06E6232C190B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E18DA80-74CB-44B1-931D-DAC2996FB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538280-E27B-439D-80F7-08C14AAE5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CB98-8AC3-4528-A54D-FE257069DD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99545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D46F4A31-10A6-4597-BE2D-5A49E60BBA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3D9A1CD-048F-4128-9C9C-83157C95AA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6B49929-98A4-4FFE-A57A-6B22B3418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E8C7-6840-4510-97B0-06E6232C190B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9A2609-3E1F-40E4-A7C9-98864F71C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4E47EFD-F486-4B5B-B17E-CADBFE3C1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CB98-8AC3-4528-A54D-FE257069DD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51251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E830162-B1F7-443F-A94A-B4A182E15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B62B7E1-3388-463A-9622-2C5DB8510C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E5219CD-3941-4CA4-A927-6C806E0458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AE8C7-6840-4510-97B0-06E6232C190B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4846F32-7895-4393-9113-DD685B5E76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DF62226-7C86-43C6-8E07-1678CC7D18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2CB98-8AC3-4528-A54D-FE257069DD4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42536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3F130C5-0CD3-43AE-B5D2-B6510644A8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Atomin rakenne  (jaksollinen järjestelmä jos ehtii)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7D470ED-83F5-420B-AEF2-16504E0405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1346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33CEF0C-6298-40F7-A025-8E1443640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Atomin rakenne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A417D41-7A24-4F23-A5B5-442024C8C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Ydin ja elektroneja (protoneja ja neutroneja) </a:t>
            </a:r>
          </a:p>
          <a:p>
            <a:r>
              <a:rPr lang="fi-FI" dirty="0"/>
              <a:t>Elektronien määrän vaihtelusta ioneja</a:t>
            </a:r>
          </a:p>
          <a:p>
            <a:r>
              <a:rPr lang="fi-FI" dirty="0"/>
              <a:t>Neutronit isotooppeja</a:t>
            </a:r>
          </a:p>
          <a:p>
            <a:endParaRPr lang="fi-FI" dirty="0"/>
          </a:p>
          <a:p>
            <a:r>
              <a:rPr lang="fi-FI" dirty="0"/>
              <a:t>Suhteellinen atomimassa</a:t>
            </a:r>
          </a:p>
          <a:p>
            <a:r>
              <a:rPr lang="fi-FI" dirty="0"/>
              <a:t>Luonnon isotooppien osuuksilla painotettu massakeskiarvo</a:t>
            </a:r>
          </a:p>
          <a:p>
            <a:r>
              <a:rPr lang="fi-FI" dirty="0"/>
              <a:t>On yhtä suuri kuin aineen moolimassa</a:t>
            </a:r>
          </a:p>
        </p:txBody>
      </p:sp>
    </p:spTree>
    <p:extLst>
      <p:ext uri="{BB962C8B-B14F-4D97-AF65-F5344CB8AC3E}">
        <p14:creationId xmlns:p14="http://schemas.microsoft.com/office/powerpoint/2010/main" val="1273750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39FE316-64DA-4148-B5CA-512B1778F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atomimallit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CA28FAB-ECAD-4F55-8E62-FFD21DB29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Bohrin</a:t>
            </a:r>
            <a:r>
              <a:rPr lang="fi-FI" dirty="0"/>
              <a:t> atomimalli:</a:t>
            </a:r>
          </a:p>
          <a:p>
            <a:r>
              <a:rPr lang="fi-FI" dirty="0"/>
              <a:t>Ytimen ympärillä elektronikuoret</a:t>
            </a:r>
          </a:p>
          <a:p>
            <a:r>
              <a:rPr lang="fi-FI" dirty="0"/>
              <a:t>Toimii pääryhmien alkuaineiden sidosten selittämisessä</a:t>
            </a:r>
          </a:p>
        </p:txBody>
      </p:sp>
    </p:spTree>
    <p:extLst>
      <p:ext uri="{BB962C8B-B14F-4D97-AF65-F5344CB8AC3E}">
        <p14:creationId xmlns:p14="http://schemas.microsoft.com/office/powerpoint/2010/main" val="4014250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8F2A252-2955-464B-BD63-FF93BF0A0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Kvanttimekaaninen atomimalli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2B3E253-DAA7-45BE-8553-3B96C9979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Orbitaalit</a:t>
            </a:r>
            <a:r>
              <a:rPr lang="fi-FI" dirty="0"/>
              <a:t>: 3D alue jossa elektronit todennäköisesti esiintyvät</a:t>
            </a:r>
          </a:p>
          <a:p>
            <a:r>
              <a:rPr lang="fi-FI" dirty="0"/>
              <a:t>2 elektronia per </a:t>
            </a:r>
            <a:r>
              <a:rPr lang="fi-FI" dirty="0" err="1"/>
              <a:t>orbitaali</a:t>
            </a:r>
            <a:endParaRPr lang="fi-FI" dirty="0"/>
          </a:p>
          <a:p>
            <a:r>
              <a:rPr lang="fi-FI" dirty="0"/>
              <a:t>s, p, d, f</a:t>
            </a:r>
          </a:p>
          <a:p>
            <a:r>
              <a:rPr lang="fi-FI" dirty="0"/>
              <a:t>Stabiilit rakenteet: täysi, puolitäysi tai tyhjä </a:t>
            </a:r>
            <a:r>
              <a:rPr lang="fi-FI" dirty="0" err="1"/>
              <a:t>orbitaali</a:t>
            </a:r>
            <a:endParaRPr lang="fi-FI" dirty="0"/>
          </a:p>
          <a:p>
            <a:r>
              <a:rPr lang="fi-FI" dirty="0"/>
              <a:t>Täyttymisjärjestys: MAOL</a:t>
            </a:r>
          </a:p>
          <a:p>
            <a:r>
              <a:rPr lang="fi-FI" dirty="0"/>
              <a:t>Paulin kieltosääntö: Ei ole kahta elektronia joilla on samat kvanttiluvut</a:t>
            </a:r>
          </a:p>
          <a:p>
            <a:r>
              <a:rPr lang="fi-FI" dirty="0" err="1"/>
              <a:t>Hundin</a:t>
            </a:r>
            <a:r>
              <a:rPr lang="fi-FI" dirty="0"/>
              <a:t> sääntö: </a:t>
            </a:r>
            <a:r>
              <a:rPr lang="fi-FI" dirty="0" err="1"/>
              <a:t>orbitaalit</a:t>
            </a:r>
            <a:r>
              <a:rPr lang="fi-FI" dirty="0"/>
              <a:t> täytyy ensin puolittain, kaikilla elektroneilla sama spin</a:t>
            </a:r>
          </a:p>
        </p:txBody>
      </p:sp>
    </p:spTree>
    <p:extLst>
      <p:ext uri="{BB962C8B-B14F-4D97-AF65-F5344CB8AC3E}">
        <p14:creationId xmlns:p14="http://schemas.microsoft.com/office/powerpoint/2010/main" val="262789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6BC9019-AA6E-4C56-AB47-AD3B82A38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Sidosten muodostuminen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FBFF76E-9D77-4145-BC70-6034D448F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Sigma ja pii sidoksia</a:t>
            </a:r>
          </a:p>
          <a:p>
            <a:r>
              <a:rPr lang="fi-FI" dirty="0" err="1"/>
              <a:t>Orbitaalien</a:t>
            </a:r>
            <a:r>
              <a:rPr lang="fi-FI" dirty="0"/>
              <a:t> hybridisaatio</a:t>
            </a:r>
          </a:p>
          <a:p>
            <a:r>
              <a:rPr lang="fi-FI" dirty="0"/>
              <a:t>S-</a:t>
            </a:r>
            <a:r>
              <a:rPr lang="fi-FI" dirty="0" err="1"/>
              <a:t>orbitaalin</a:t>
            </a:r>
            <a:r>
              <a:rPr lang="fi-FI" dirty="0"/>
              <a:t> toinen elektroni virittyy tyhjälle p-</a:t>
            </a:r>
            <a:r>
              <a:rPr lang="fi-FI" dirty="0" err="1"/>
              <a:t>orbitaalille</a:t>
            </a:r>
            <a:endParaRPr lang="fi-FI" dirty="0"/>
          </a:p>
          <a:p>
            <a:r>
              <a:rPr lang="fi-FI" dirty="0"/>
              <a:t>S ja kaikki p-</a:t>
            </a:r>
            <a:r>
              <a:rPr lang="fi-FI" dirty="0" err="1"/>
              <a:t>orbitaalit</a:t>
            </a:r>
            <a:r>
              <a:rPr lang="fi-FI" dirty="0"/>
              <a:t> muodostavat </a:t>
            </a:r>
            <a:r>
              <a:rPr lang="fi-FI" dirty="0" err="1"/>
              <a:t>hybridiorbitaaleja</a:t>
            </a:r>
            <a:r>
              <a:rPr lang="fi-FI" dirty="0"/>
              <a:t> (sp^3)</a:t>
            </a:r>
          </a:p>
          <a:p>
            <a:r>
              <a:rPr lang="fi-FI" dirty="0" err="1"/>
              <a:t>Hybridiorbitaalit</a:t>
            </a:r>
            <a:r>
              <a:rPr lang="fi-FI" dirty="0"/>
              <a:t> muodostavat sigmasidoksia (4kpl sidoskulmat 109 \</a:t>
            </a:r>
            <a:r>
              <a:rPr lang="fi-FI" dirty="0" err="1"/>
              <a:t>deg</a:t>
            </a:r>
            <a:r>
              <a:rPr lang="fi-FI" dirty="0"/>
              <a:t>)</a:t>
            </a:r>
          </a:p>
          <a:p>
            <a:r>
              <a:rPr lang="fi-FI" dirty="0"/>
              <a:t>sp^2: 2p-orbitaalia ja s </a:t>
            </a:r>
            <a:r>
              <a:rPr lang="fi-FI" dirty="0" err="1"/>
              <a:t>hybridisoituu</a:t>
            </a:r>
            <a:r>
              <a:rPr lang="fi-FI" dirty="0"/>
              <a:t>: 3kpl sigmaa ja 1 pii (sidoskulma 120 astetta (kaksoissidos), tasomainen alue)</a:t>
            </a:r>
          </a:p>
          <a:p>
            <a:r>
              <a:rPr lang="fi-FI" dirty="0"/>
              <a:t>sp: 1 p-</a:t>
            </a:r>
            <a:r>
              <a:rPr lang="fi-FI" dirty="0" err="1"/>
              <a:t>orbitaali</a:t>
            </a:r>
            <a:r>
              <a:rPr lang="fi-FI" dirty="0"/>
              <a:t> ja s-</a:t>
            </a:r>
            <a:r>
              <a:rPr lang="fi-FI" dirty="0" err="1"/>
              <a:t>orbitaali</a:t>
            </a:r>
            <a:r>
              <a:rPr lang="fi-FI" dirty="0"/>
              <a:t> </a:t>
            </a:r>
            <a:r>
              <a:rPr lang="fi-FI" dirty="0" err="1"/>
              <a:t>hybridisoituu</a:t>
            </a:r>
            <a:r>
              <a:rPr lang="fi-FI" dirty="0"/>
              <a:t>: 2 sigmaa 2 piitä (sidoskulma 180, lineaarinen)</a:t>
            </a:r>
          </a:p>
        </p:txBody>
      </p:sp>
    </p:spTree>
    <p:extLst>
      <p:ext uri="{BB962C8B-B14F-4D97-AF65-F5344CB8AC3E}">
        <p14:creationId xmlns:p14="http://schemas.microsoft.com/office/powerpoint/2010/main" val="2359327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C8CE5C0-B411-4FA3-9CCB-0112E3B88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Pii ja sigma sidokset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691BABD-817C-40F5-A892-805E36A6DF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Bentseenirengas</a:t>
            </a:r>
          </a:p>
          <a:p>
            <a:r>
              <a:rPr lang="fi-FI" dirty="0"/>
              <a:t>Kaikkien kuuden hiilen elektronit </a:t>
            </a:r>
            <a:r>
              <a:rPr lang="fi-FI" dirty="0" err="1"/>
              <a:t>delokalisoituneet</a:t>
            </a:r>
            <a:r>
              <a:rPr lang="fi-FI" dirty="0"/>
              <a:t> (kaikki sidokset yhtä vahvoja) kaikki hiilet sp^2</a:t>
            </a:r>
          </a:p>
        </p:txBody>
      </p:sp>
    </p:spTree>
    <p:extLst>
      <p:ext uri="{BB962C8B-B14F-4D97-AF65-F5344CB8AC3E}">
        <p14:creationId xmlns:p14="http://schemas.microsoft.com/office/powerpoint/2010/main" val="2597949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656F5B3-D4C1-4BB0-B0AD-11039A2BA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Jaksollinen järjestelmä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EF6CDB3-1606-4C28-B0A5-B17D6E402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Järjestys: protonien lukumäärä</a:t>
            </a:r>
          </a:p>
          <a:p>
            <a:r>
              <a:rPr lang="fi-FI" dirty="0"/>
              <a:t>Ryhmät: pystyrivit, eli kuinka monta elektronia uloimmalla kuorella</a:t>
            </a:r>
          </a:p>
          <a:p>
            <a:endParaRPr lang="fi-FI" dirty="0"/>
          </a:p>
          <a:p>
            <a:r>
              <a:rPr lang="fi-FI" dirty="0"/>
              <a:t>Jaksot: elektronikuorien määrä</a:t>
            </a:r>
          </a:p>
          <a:p>
            <a:endParaRPr lang="fi-FI" dirty="0"/>
          </a:p>
          <a:p>
            <a:r>
              <a:rPr lang="fi-FI" dirty="0"/>
              <a:t>Lohkot: s, p, d ja f. Mikä </a:t>
            </a:r>
            <a:r>
              <a:rPr lang="fi-FI" dirty="0" err="1"/>
              <a:t>orbitaali</a:t>
            </a:r>
            <a:r>
              <a:rPr lang="fi-FI" dirty="0"/>
              <a:t> on täyttymässä</a:t>
            </a:r>
          </a:p>
          <a:p>
            <a:endParaRPr lang="fi-FI" dirty="0"/>
          </a:p>
          <a:p>
            <a:r>
              <a:rPr lang="fi-FI" dirty="0"/>
              <a:t>Metallit ja epämetallit MAOL</a:t>
            </a:r>
          </a:p>
        </p:txBody>
      </p:sp>
    </p:spTree>
    <p:extLst>
      <p:ext uri="{BB962C8B-B14F-4D97-AF65-F5344CB8AC3E}">
        <p14:creationId xmlns:p14="http://schemas.microsoft.com/office/powerpoint/2010/main" val="2365263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A0976E-FCF0-4223-83B7-787667A24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metallit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6796DD-B486-4758-9B24-ED3D7DCC54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Ominaisuuksia?</a:t>
            </a:r>
          </a:p>
          <a:p>
            <a:endParaRPr lang="fi-FI" dirty="0"/>
          </a:p>
          <a:p>
            <a:endParaRPr lang="fi-FI" dirty="0"/>
          </a:p>
          <a:p>
            <a:r>
              <a:rPr lang="fi-FI" dirty="0"/>
              <a:t>Mille metalleille ominaisuudet pätevät?</a:t>
            </a:r>
          </a:p>
          <a:p>
            <a:endParaRPr lang="fi-FI" dirty="0"/>
          </a:p>
          <a:p>
            <a:r>
              <a:rPr lang="fi-FI" dirty="0"/>
              <a:t>Oksidit? emäksisiä</a:t>
            </a:r>
          </a:p>
        </p:txBody>
      </p:sp>
    </p:spTree>
    <p:extLst>
      <p:ext uri="{BB962C8B-B14F-4D97-AF65-F5344CB8AC3E}">
        <p14:creationId xmlns:p14="http://schemas.microsoft.com/office/powerpoint/2010/main" val="375122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F15BE5-7152-46E6-9A82-1DE81C7B7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Alkalimetallit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03168EC-11BF-42F0-9C74-5E6B9921A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1 elektroni uloimmalla kuorella</a:t>
            </a:r>
          </a:p>
          <a:p>
            <a:r>
              <a:rPr lang="fi-FI" dirty="0"/>
              <a:t>Reagoi herkästi</a:t>
            </a:r>
          </a:p>
          <a:p>
            <a:r>
              <a:rPr lang="fi-FI" dirty="0"/>
              <a:t>Vain yksi hapetusaste</a:t>
            </a:r>
          </a:p>
          <a:p>
            <a:r>
              <a:rPr lang="fi-FI" dirty="0"/>
              <a:t>Veden kanssa reagointi -&gt; emäksinen oksidi</a:t>
            </a:r>
          </a:p>
          <a:p>
            <a:r>
              <a:rPr lang="fi-FI" dirty="0"/>
              <a:t>Alhainen sulamispiste</a:t>
            </a:r>
          </a:p>
          <a:p>
            <a:r>
              <a:rPr lang="fi-FI" dirty="0"/>
              <a:t>Pehmeitä</a:t>
            </a:r>
          </a:p>
          <a:p>
            <a:r>
              <a:rPr lang="fi-FI" dirty="0"/>
              <a:t>Väritön vesiliuos</a:t>
            </a:r>
          </a:p>
          <a:p>
            <a:r>
              <a:rPr lang="fi-FI" dirty="0"/>
              <a:t>Bilsa: Natrium kalium pumput</a:t>
            </a:r>
          </a:p>
        </p:txBody>
      </p:sp>
    </p:spTree>
    <p:extLst>
      <p:ext uri="{BB962C8B-B14F-4D97-AF65-F5344CB8AC3E}">
        <p14:creationId xmlns:p14="http://schemas.microsoft.com/office/powerpoint/2010/main" val="477796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FD63BE-DEB7-4233-BF0A-88041ABF4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alkalimetallit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EF69784-0477-4F7D-B085-CA164944F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Kevyitä ja pehmeitä</a:t>
            </a:r>
          </a:p>
          <a:p>
            <a:r>
              <a:rPr lang="fi-FI" dirty="0"/>
              <a:t>Matala sulamispiste</a:t>
            </a:r>
          </a:p>
          <a:p>
            <a:r>
              <a:rPr lang="fi-FI" dirty="0"/>
              <a:t>Hapetusluku</a:t>
            </a:r>
          </a:p>
          <a:p>
            <a:r>
              <a:rPr lang="fi-FI" dirty="0"/>
              <a:t>Reagoivat lähes kaiken kanssa (säilytetään </a:t>
            </a:r>
            <a:r>
              <a:rPr lang="fi-FI" dirty="0" err="1"/>
              <a:t>petroolissa</a:t>
            </a:r>
            <a:r>
              <a:rPr lang="fi-FI" dirty="0"/>
              <a:t>=pooliton öljyjohdannainen)</a:t>
            </a:r>
          </a:p>
          <a:p>
            <a:r>
              <a:rPr lang="fi-FI" dirty="0"/>
              <a:t>bilsa</a:t>
            </a:r>
          </a:p>
        </p:txBody>
      </p:sp>
    </p:spTree>
    <p:extLst>
      <p:ext uri="{BB962C8B-B14F-4D97-AF65-F5344CB8AC3E}">
        <p14:creationId xmlns:p14="http://schemas.microsoft.com/office/powerpoint/2010/main" val="2334350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5FB545-192D-4C3D-9207-3476EA211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Maa-alkalimetallit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9B3EBA-AB09-4345-960C-3C4184F120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Kaks ulkoelektronia</a:t>
            </a:r>
          </a:p>
          <a:p>
            <a:r>
              <a:rPr lang="fi-FI" dirty="0"/>
              <a:t>Tyypillisin hapetusluku +2</a:t>
            </a:r>
          </a:p>
          <a:p>
            <a:r>
              <a:rPr lang="fi-FI" dirty="0"/>
              <a:t>Esiintyminen: karbonaatit ja vetykarbonaatit, lämmitettäessä ja happamissa olosuhteissa hajoaa hiilidioksidiksi ja oksidiksi</a:t>
            </a:r>
          </a:p>
          <a:p>
            <a:r>
              <a:rPr lang="fi-FI" dirty="0"/>
              <a:t>Bilsa: Mg ja klorofylli, </a:t>
            </a:r>
            <a:r>
              <a:rPr lang="fi-FI" dirty="0" err="1"/>
              <a:t>Ca</a:t>
            </a:r>
            <a:r>
              <a:rPr lang="fi-FI" dirty="0"/>
              <a:t> luusto, lihakset ja hermosolut</a:t>
            </a:r>
          </a:p>
          <a:p>
            <a:r>
              <a:rPr lang="fi-FI" dirty="0"/>
              <a:t>Kohtuulliset reaktiivisia</a:t>
            </a:r>
          </a:p>
        </p:txBody>
      </p:sp>
    </p:spTree>
    <p:extLst>
      <p:ext uri="{BB962C8B-B14F-4D97-AF65-F5344CB8AC3E}">
        <p14:creationId xmlns:p14="http://schemas.microsoft.com/office/powerpoint/2010/main" val="1722223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AE5B49-D669-4136-A2DF-9E8776A5D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Maa-alkalimetallit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C78BA5D-AC18-46BC-9622-138304F62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Säilyvämpiä kuin alkalit. Muodostavat karbonaatteja</a:t>
            </a:r>
          </a:p>
          <a:p>
            <a:r>
              <a:rPr lang="fi-FI" dirty="0" err="1"/>
              <a:t>Blisa</a:t>
            </a:r>
            <a:endParaRPr lang="fi-FI" dirty="0"/>
          </a:p>
          <a:p>
            <a:r>
              <a:rPr lang="fi-FI" dirty="0"/>
              <a:t>Mg (klorofylli ja hermosolut), </a:t>
            </a:r>
            <a:r>
              <a:rPr lang="fi-FI" dirty="0" err="1"/>
              <a:t>Ca</a:t>
            </a:r>
            <a:r>
              <a:rPr lang="fi-FI" dirty="0"/>
              <a:t> (luusto, veren hyytyminen, kipsi,  betoni, rikin sitominen)</a:t>
            </a:r>
          </a:p>
        </p:txBody>
      </p:sp>
    </p:spTree>
    <p:extLst>
      <p:ext uri="{BB962C8B-B14F-4D97-AF65-F5344CB8AC3E}">
        <p14:creationId xmlns:p14="http://schemas.microsoft.com/office/powerpoint/2010/main" val="1266665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C7637E-4042-48CC-9AFD-D5227B93B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Booriryhmä (alumiini)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712DE69-871D-4216-9F0A-01BD8CE97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Vain yksi hapetusluku +III</a:t>
            </a:r>
          </a:p>
          <a:p>
            <a:r>
              <a:rPr lang="fi-FI" dirty="0"/>
              <a:t>Kova alumiinioksidi</a:t>
            </a:r>
          </a:p>
          <a:p>
            <a:r>
              <a:rPr lang="fi-FI" dirty="0"/>
              <a:t>Maankuoren yleisin metalli</a:t>
            </a:r>
          </a:p>
          <a:p>
            <a:r>
              <a:rPr lang="fi-FI" dirty="0"/>
              <a:t>Valmistetaan elektrolyysillä</a:t>
            </a:r>
          </a:p>
          <a:p>
            <a:r>
              <a:rPr lang="fi-FI" dirty="0"/>
              <a:t>Kova ja kevyt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37225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BEE495-D1EC-4B4C-B91D-D153A57FB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62B2647-5D22-4085-8260-AF4C916E8F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Oksidi</a:t>
            </a:r>
          </a:p>
          <a:p>
            <a:r>
              <a:rPr lang="fi-FI" dirty="0" err="1"/>
              <a:t>Amfolyytti</a:t>
            </a:r>
            <a:r>
              <a:rPr lang="fi-FI" dirty="0"/>
              <a:t> (</a:t>
            </a:r>
            <a:r>
              <a:rPr lang="fi-FI" dirty="0" err="1"/>
              <a:t>amforteerinen</a:t>
            </a:r>
            <a:r>
              <a:rPr lang="fi-FI" dirty="0"/>
              <a:t> aine)</a:t>
            </a:r>
          </a:p>
          <a:p>
            <a:r>
              <a:rPr lang="fi-FI" dirty="0"/>
              <a:t>Valmistetaan elektrolyyttisesti</a:t>
            </a:r>
          </a:p>
        </p:txBody>
      </p:sp>
    </p:spTree>
    <p:extLst>
      <p:ext uri="{BB962C8B-B14F-4D97-AF65-F5344CB8AC3E}">
        <p14:creationId xmlns:p14="http://schemas.microsoft.com/office/powerpoint/2010/main" val="3836616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0B1C188-7572-4628-9750-E6DC45E07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Tina ja lyijy (hiili-ryhmä)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00F36E-C854-42CB-8389-1F8FCE8F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Tina</a:t>
            </a:r>
          </a:p>
          <a:p>
            <a:r>
              <a:rPr lang="fi-FI" dirty="0" err="1"/>
              <a:t>päälystäminen</a:t>
            </a:r>
            <a:endParaRPr lang="fi-FI" dirty="0"/>
          </a:p>
          <a:p>
            <a:r>
              <a:rPr lang="fi-FI" dirty="0"/>
              <a:t>Juottaminen (kytketään komponentteja toisiinsa)</a:t>
            </a:r>
          </a:p>
          <a:p>
            <a:r>
              <a:rPr lang="fi-FI" dirty="0"/>
              <a:t>Messinki, pronssi</a:t>
            </a:r>
          </a:p>
          <a:p>
            <a:r>
              <a:rPr lang="fi-FI" dirty="0"/>
              <a:t>Allotropia, metallinen ja epämetallinen muoto</a:t>
            </a:r>
          </a:p>
          <a:p>
            <a:r>
              <a:rPr lang="fi-FI" dirty="0"/>
              <a:t>Lyijy</a:t>
            </a:r>
          </a:p>
          <a:p>
            <a:r>
              <a:rPr lang="fi-FI" dirty="0"/>
              <a:t>Matalahkot sulamispisteet</a:t>
            </a:r>
          </a:p>
          <a:p>
            <a:r>
              <a:rPr lang="fi-FI" dirty="0"/>
              <a:t>Akut</a:t>
            </a:r>
          </a:p>
          <a:p>
            <a:r>
              <a:rPr lang="fi-FI" dirty="0"/>
              <a:t>Säteilyn pysäyttäminen</a:t>
            </a:r>
          </a:p>
        </p:txBody>
      </p:sp>
    </p:spTree>
    <p:extLst>
      <p:ext uri="{BB962C8B-B14F-4D97-AF65-F5344CB8AC3E}">
        <p14:creationId xmlns:p14="http://schemas.microsoft.com/office/powerpoint/2010/main" val="1602408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4CC534-2DF0-4A95-A1AC-1C5EDE7B5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Tina ja lyijy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80D504F-2504-4314-95C2-2D7C1293F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Tina</a:t>
            </a:r>
          </a:p>
          <a:p>
            <a:pPr lvl="1"/>
            <a:r>
              <a:rPr lang="fi-FI" dirty="0"/>
              <a:t>Pinnoitus</a:t>
            </a:r>
          </a:p>
          <a:p>
            <a:pPr lvl="1"/>
            <a:r>
              <a:rPr lang="fi-FI" dirty="0"/>
              <a:t>Seosmetalli (pronssi, juotokset)</a:t>
            </a:r>
          </a:p>
          <a:p>
            <a:pPr lvl="1"/>
            <a:r>
              <a:rPr lang="fi-FI" dirty="0"/>
              <a:t>Allotropia (metallinen ja ei metallinen muoto</a:t>
            </a:r>
          </a:p>
          <a:p>
            <a:pPr lvl="1"/>
            <a:endParaRPr lang="fi-FI" dirty="0"/>
          </a:p>
          <a:p>
            <a:r>
              <a:rPr lang="fi-FI" dirty="0"/>
              <a:t>Lyijy</a:t>
            </a:r>
          </a:p>
          <a:p>
            <a:pPr lvl="1"/>
            <a:r>
              <a:rPr lang="fi-FI" dirty="0"/>
              <a:t>Säteily</a:t>
            </a:r>
          </a:p>
          <a:p>
            <a:pPr lvl="1"/>
            <a:r>
              <a:rPr lang="fi-FI" dirty="0"/>
              <a:t>Akut</a:t>
            </a:r>
          </a:p>
        </p:txBody>
      </p:sp>
    </p:spTree>
    <p:extLst>
      <p:ext uri="{BB962C8B-B14F-4D97-AF65-F5344CB8AC3E}">
        <p14:creationId xmlns:p14="http://schemas.microsoft.com/office/powerpoint/2010/main" val="2477059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618FFA-DCF4-466C-8DCB-E4D11BC4E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Siirtymämetallit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783D0A2-9732-4E57-A282-C103A786A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Muodostaa kompleksi-ioneja jotka ovat värillisiä</a:t>
            </a:r>
          </a:p>
          <a:p>
            <a:r>
              <a:rPr lang="fi-FI" dirty="0"/>
              <a:t>Vajaa d-</a:t>
            </a:r>
            <a:r>
              <a:rPr lang="fi-FI" dirty="0" err="1"/>
              <a:t>orbitaali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17606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D3AC92D-A401-4B99-A567-C4B0113B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Siirtymämetallit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8391D64-FC14-480B-B962-DB225CA008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Hapetusluvut -&gt; nimet</a:t>
            </a:r>
          </a:p>
          <a:p>
            <a:r>
              <a:rPr lang="fi-FI" dirty="0"/>
              <a:t>Värillisiä yhdisteitä (elektroniviritys)</a:t>
            </a:r>
          </a:p>
          <a:p>
            <a:r>
              <a:rPr lang="fi-FI" dirty="0"/>
              <a:t>Magneettisuus (rauta,  nikkeli, koboltti, neodyymi, </a:t>
            </a:r>
            <a:r>
              <a:rPr lang="fi-FI" dirty="0" err="1"/>
              <a:t>gadolinium</a:t>
            </a:r>
            <a:r>
              <a:rPr lang="fi-FI" dirty="0"/>
              <a:t>, samarium) johtuu parittomista elektroneista d ja f </a:t>
            </a:r>
            <a:r>
              <a:rPr lang="fi-FI" dirty="0" err="1"/>
              <a:t>orbitaalilla</a:t>
            </a:r>
            <a:endParaRPr lang="fi-FI" dirty="0"/>
          </a:p>
          <a:p>
            <a:r>
              <a:rPr lang="fi-FI" dirty="0"/>
              <a:t>kompleksiyhdisteet</a:t>
            </a:r>
          </a:p>
        </p:txBody>
      </p:sp>
    </p:spTree>
    <p:extLst>
      <p:ext uri="{BB962C8B-B14F-4D97-AF65-F5344CB8AC3E}">
        <p14:creationId xmlns:p14="http://schemas.microsoft.com/office/powerpoint/2010/main" val="3687014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44BEB41-9FBD-416F-80EF-88689556C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epämetallit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D42B432-2616-42D7-B1A8-A55959B6E1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Oksidit</a:t>
            </a:r>
          </a:p>
          <a:p>
            <a:r>
              <a:rPr lang="fi-FI"/>
              <a:t>Happamia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76718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FE09C80-1F16-6DA0-4BC8-E56178C57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B4FD6D8-9DB0-A83B-54FC-88BA5348A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454572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480</Words>
  <Application>Microsoft Office PowerPoint</Application>
  <PresentationFormat>Laajakuva</PresentationFormat>
  <Paragraphs>113</Paragraphs>
  <Slides>20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Office-teema</vt:lpstr>
      <vt:lpstr>Atomin rakenne  (jaksollinen järjestelmä jos ehtii)</vt:lpstr>
      <vt:lpstr>Atomin rakenne</vt:lpstr>
      <vt:lpstr>atomimallit</vt:lpstr>
      <vt:lpstr>Kvanttimekaaninen atomimalli</vt:lpstr>
      <vt:lpstr>Sidosten muodostuminen</vt:lpstr>
      <vt:lpstr>Pii ja sigma sidokset</vt:lpstr>
      <vt:lpstr>Jaksollinen järjestelmä</vt:lpstr>
      <vt:lpstr>metallit</vt:lpstr>
      <vt:lpstr>Alkalimetallit</vt:lpstr>
      <vt:lpstr>alkalimetallit</vt:lpstr>
      <vt:lpstr>Maa-alkalimetallit</vt:lpstr>
      <vt:lpstr>Maa-alkalimetallit</vt:lpstr>
      <vt:lpstr>Booriryhmä (alumiini)</vt:lpstr>
      <vt:lpstr>PowerPoint-esitys</vt:lpstr>
      <vt:lpstr>Tina ja lyijy (hiili-ryhmä)</vt:lpstr>
      <vt:lpstr>Tina ja lyijy</vt:lpstr>
      <vt:lpstr>Siirtymämetallit</vt:lpstr>
      <vt:lpstr>Siirtymämetallit</vt:lpstr>
      <vt:lpstr>epämetallit</vt:lpstr>
      <vt:lpstr>tehtäviä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Atomin rakenne  (jaksollinen järjestelmä jos ehtii)</dc:title>
  <dc:creator>Leppänen Riku Joonatan</dc:creator>
  <cp:lastModifiedBy>Leppänen Riku Joonatan</cp:lastModifiedBy>
  <cp:revision>8</cp:revision>
  <dcterms:created xsi:type="dcterms:W3CDTF">2021-12-02T14:57:03Z</dcterms:created>
  <dcterms:modified xsi:type="dcterms:W3CDTF">2026-09-04T06:36:01Z</dcterms:modified>
</cp:coreProperties>
</file>