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i-FI" smtClean="0"/>
              <a:t>Muokkaa perustyyl. napsautt.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i-FI" smtClean="0"/>
              <a:t>Muokkaa perustyyl. napsautt.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2A54C80-263E-416B-A8E0-580EDEADCBDC}" type="datetimeFigureOut">
              <a:rPr lang="en-US" dirty="0"/>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B61BEF0D-F0BB-DE4B-95CE-6DB70DBA9567}" type="datetimeFigureOut">
              <a:rPr lang="en-US" dirty="0"/>
              <a:pPr/>
              <a:t>5/16/2018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5/16/2018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Ivalon koulukeskuksen kuntalaiskysely</a:t>
            </a:r>
            <a:endParaRPr lang="fi-FI" dirty="0"/>
          </a:p>
        </p:txBody>
      </p:sp>
      <p:sp>
        <p:nvSpPr>
          <p:cNvPr id="3" name="Alaotsikko 2"/>
          <p:cNvSpPr>
            <a:spLocks noGrp="1"/>
          </p:cNvSpPr>
          <p:nvPr>
            <p:ph type="subTitle" idx="1"/>
          </p:nvPr>
        </p:nvSpPr>
        <p:spPr/>
        <p:txBody>
          <a:bodyPr/>
          <a:lstStyle/>
          <a:p>
            <a:r>
              <a:rPr lang="fi-FI" dirty="0" smtClean="0"/>
              <a:t>Toteutettu verkkopohjaisena Google-kyselynä 26.3.-15.4.2018</a:t>
            </a:r>
          </a:p>
          <a:p>
            <a:r>
              <a:rPr lang="fi-FI" dirty="0" smtClean="0"/>
              <a:t>92 vastausta</a:t>
            </a:r>
            <a:endParaRPr lang="fi-FI" dirty="0"/>
          </a:p>
        </p:txBody>
      </p:sp>
    </p:spTree>
    <p:extLst>
      <p:ext uri="{BB962C8B-B14F-4D97-AF65-F5344CB8AC3E}">
        <p14:creationId xmlns:p14="http://schemas.microsoft.com/office/powerpoint/2010/main" val="759129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529244"/>
          </a:xfrm>
        </p:spPr>
        <p:txBody>
          <a:bodyPr>
            <a:normAutofit/>
          </a:bodyPr>
          <a:lstStyle/>
          <a:p>
            <a:r>
              <a:rPr lang="fi-FI" sz="2400" dirty="0"/>
              <a:t>Miten tiloista saataisiin mahdollisimman monipuoliset?</a:t>
            </a:r>
          </a:p>
        </p:txBody>
      </p:sp>
      <p:sp>
        <p:nvSpPr>
          <p:cNvPr id="3" name="Sisällön paikkamerkki 2"/>
          <p:cNvSpPr>
            <a:spLocks noGrp="1"/>
          </p:cNvSpPr>
          <p:nvPr>
            <p:ph idx="1"/>
          </p:nvPr>
        </p:nvSpPr>
        <p:spPr>
          <a:xfrm>
            <a:off x="677333" y="1138844"/>
            <a:ext cx="10669539" cy="5461461"/>
          </a:xfrm>
        </p:spPr>
        <p:txBody>
          <a:bodyPr>
            <a:normAutofit fontScale="25000" lnSpcReduction="20000"/>
          </a:bodyPr>
          <a:lstStyle/>
          <a:p>
            <a:r>
              <a:rPr lang="fi-FI" sz="4000" dirty="0"/>
              <a:t>Vapaa-ajan liikunnan ja kulttuurin voisi yhdistää koulun ulkopuolisina mukaan kouluajan ulkopuolella (2)</a:t>
            </a:r>
          </a:p>
          <a:p>
            <a:r>
              <a:rPr lang="fi-FI" sz="4000" dirty="0"/>
              <a:t>huolellisella suunnittelemisella ja sekä kuntalaisten että itse käyttäjien, oppilaiden sekä opettajien kuuntelemisella. huomioon tulee ottaa myös siivoustekniset asiat.</a:t>
            </a:r>
          </a:p>
          <a:p>
            <a:r>
              <a:rPr lang="fi-FI" sz="4000" dirty="0"/>
              <a:t>kiinteitä rakenteita vähän: liikuteltavuus, muunneltavuus tiloissa ja kalusteissa</a:t>
            </a:r>
          </a:p>
          <a:p>
            <a:r>
              <a:rPr lang="fi-FI" sz="4000" dirty="0"/>
              <a:t>Esim. jumppasaliin lava tai erillinen auditorio, jolloin esityksiä / luentoja on myös mahdollista järjestää! </a:t>
            </a:r>
          </a:p>
          <a:p>
            <a:r>
              <a:rPr lang="fi-FI" sz="4000" dirty="0"/>
              <a:t>samalla tontilla </a:t>
            </a:r>
          </a:p>
          <a:p>
            <a:r>
              <a:rPr lang="fi-FI" sz="4000" dirty="0"/>
              <a:t>Sisätilojen kalusteiden yksinkertaisuus ja mahdollisuus muuttaa tilaa </a:t>
            </a:r>
            <a:r>
              <a:rPr lang="fi-FI" sz="4000" dirty="0" err="1"/>
              <a:t>erinlaisten</a:t>
            </a:r>
            <a:r>
              <a:rPr lang="fi-FI" sz="4000" dirty="0"/>
              <a:t> tilanteiden mukaan, monipuolisen käytön mahdollisuus iästä riippumatta..</a:t>
            </a:r>
          </a:p>
          <a:p>
            <a:r>
              <a:rPr lang="fi-FI" sz="4000" dirty="0"/>
              <a:t>Kun tiedetään keiden tiloja sinne tulee, niin otetaan alusta alkaen suunnitteluun mukaan. Jokaisella on omat tarpeensa ja tieto siitä mikä toimii ja mikä ei toimi. Eli asiantuntemista.</a:t>
            </a:r>
          </a:p>
          <a:p>
            <a:r>
              <a:rPr lang="fi-FI" sz="4000" dirty="0"/>
              <a:t>Taataan ala-aste ikäisille turvallinen kasvuympäristö.</a:t>
            </a:r>
          </a:p>
          <a:p>
            <a:r>
              <a:rPr lang="fi-FI" sz="4000" dirty="0"/>
              <a:t>Tilat pitäisi olla helposti muunneltavissa eri käyttötarkoituksia varten. </a:t>
            </a:r>
          </a:p>
          <a:p>
            <a:r>
              <a:rPr lang="fi-FI" sz="4000" dirty="0"/>
              <a:t>Suunnittelu vaiheessa kaikki tiloihin liittyvien sidosryhmien mukaan otto.</a:t>
            </a:r>
          </a:p>
          <a:p>
            <a:r>
              <a:rPr lang="fi-FI" sz="4000" dirty="0"/>
              <a:t>soveltuu joka ikäluokalle käyttöön. esim. käsityö luokka. </a:t>
            </a:r>
          </a:p>
          <a:p>
            <a:r>
              <a:rPr lang="fi-FI" sz="4000" dirty="0"/>
              <a:t>Käyttämällä hyvää suunnittelijaa ja ottamalla käytännön työtä tekevien mielipide huomioon.</a:t>
            </a:r>
          </a:p>
          <a:p>
            <a:r>
              <a:rPr lang="fi-FI" sz="4000" dirty="0"/>
              <a:t>Mielestäni koulukeskukseen pitäisi tulla iso liikuntahalli. Ja kunnon kokoinen liikuntahalli. Esimerkkiä voisi ottaa Kittilästä ja Sodankylästä. Täysmittainen salibandykenttä on ehdoton, sillä lajia harrastetaan paljon pohjoisessa. Kentän voi </a:t>
            </a:r>
            <a:r>
              <a:rPr lang="fi-FI" sz="4000" dirty="0" err="1"/>
              <a:t>tarkittaessa</a:t>
            </a:r>
            <a:r>
              <a:rPr lang="fi-FI" sz="4000" dirty="0"/>
              <a:t> jakaa verholla kahteen osaan ja näin ollen samaan aikaan sitä voivat käyttää kaksi käyttäjää. Kuntosalista voisi tehdä myös hieman isomman vaikka tykkään paljon tämänkin hetkisestä kuntosalista. laitteet ovat nykyaikaiset ja ilmapiiri on rento. Koulun tiloista pitäisi tehdä sellaiset, että ne ovat monipuolisesti käytössä niin alkuopetuksella kuin toisen asteen opiskelijoillakin. </a:t>
            </a:r>
          </a:p>
          <a:p>
            <a:r>
              <a:rPr lang="fi-FI" sz="4000" dirty="0"/>
              <a:t>Hyvät liikuntamahdollisuudet palvelisivat kattavasti kaikenikäisiä. </a:t>
            </a:r>
          </a:p>
          <a:p>
            <a:r>
              <a:rPr lang="fi-FI" sz="4000" dirty="0"/>
              <a:t>Ottamalla eri toiveita perustellen huomioon.</a:t>
            </a:r>
          </a:p>
          <a:p>
            <a:r>
              <a:rPr lang="fi-FI" sz="4000" dirty="0"/>
              <a:t>Mahdollisimman monitoiminen/muunneltavat tarvittaessa</a:t>
            </a:r>
          </a:p>
          <a:p>
            <a:r>
              <a:rPr lang="fi-FI" sz="4000" dirty="0"/>
              <a:t>Perinteisten luokkien sijaan tai rinnalle erilaisia oppimisyksiköitä sohvaryhmineen, seisomispöytineen ym. Liikunnallisuutta sisätiloihin: kiipeilyseinä, tanssitankoja, tasapainolautoja, hyppyruutuja sekä tilaa leikkiä ja pelata. </a:t>
            </a:r>
          </a:p>
          <a:p>
            <a:r>
              <a:rPr lang="fi-FI" sz="4000" dirty="0"/>
              <a:t>Käytettäisiin värejä ja eri tyylejä. Eri siivet ainakin voisi olla erilaiset sisutukseltaan.</a:t>
            </a:r>
          </a:p>
          <a:p>
            <a:r>
              <a:rPr lang="fi-FI" sz="4000" dirty="0"/>
              <a:t>Hyvällä ja tehokkaalla suunnittelulla esimerkiksi niin, että tilojen tyhjäkäynti olisi mahdollisimman minimaalista. </a:t>
            </a:r>
          </a:p>
        </p:txBody>
      </p:sp>
    </p:spTree>
    <p:extLst>
      <p:ext uri="{BB962C8B-B14F-4D97-AF65-F5344CB8AC3E}">
        <p14:creationId xmlns:p14="http://schemas.microsoft.com/office/powerpoint/2010/main" val="2218709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479367"/>
          </a:xfrm>
        </p:spPr>
        <p:txBody>
          <a:bodyPr>
            <a:noAutofit/>
          </a:bodyPr>
          <a:lstStyle/>
          <a:p>
            <a:r>
              <a:rPr lang="fi-FI" sz="2400" dirty="0"/>
              <a:t>Miten kuntalaiset tulisi huomioida tiloja suunniteltaessa</a:t>
            </a:r>
            <a:r>
              <a:rPr lang="fi-FI" sz="2400" dirty="0" smtClean="0"/>
              <a:t>? II </a:t>
            </a:r>
            <a:endParaRPr lang="fi-FI" sz="2400" dirty="0"/>
          </a:p>
        </p:txBody>
      </p:sp>
      <p:sp>
        <p:nvSpPr>
          <p:cNvPr id="3" name="Sisällön paikkamerkki 2"/>
          <p:cNvSpPr>
            <a:spLocks noGrp="1"/>
          </p:cNvSpPr>
          <p:nvPr>
            <p:ph idx="1"/>
          </p:nvPr>
        </p:nvSpPr>
        <p:spPr>
          <a:xfrm>
            <a:off x="677334" y="1030778"/>
            <a:ext cx="10411844" cy="5602777"/>
          </a:xfrm>
        </p:spPr>
        <p:txBody>
          <a:bodyPr>
            <a:normAutofit fontScale="25000" lnSpcReduction="20000"/>
          </a:bodyPr>
          <a:lstStyle/>
          <a:p>
            <a:r>
              <a:rPr lang="fi-FI" sz="4400" dirty="0"/>
              <a:t>Tilojen tulevia käyttäjiä kuuntelemalla.</a:t>
            </a:r>
          </a:p>
          <a:p>
            <a:r>
              <a:rPr lang="fi-FI" sz="4400" dirty="0"/>
              <a:t>Yksinkertaisuudella, ei kannata yrittää tunkea liian montaa asiaa samaan paikkaan, silloin siitä ei tule kuin pieni tila jokaiselle asialle mikä ei ole hyvä.</a:t>
            </a:r>
          </a:p>
          <a:p>
            <a:r>
              <a:rPr lang="fi-FI" sz="4400" dirty="0"/>
              <a:t>Kouluihin lisättäisiin lasten/nuorten tilat. Siellä missä on jo nuoria niin tilat nuorille. Säästyy rakennuksia ja nuorille on helpompi päästä niihin. Toinen on liikuntatilat kouluihin. Liikuntatunnit olisivat tehokkaampia, jos ei </a:t>
            </a:r>
            <a:r>
              <a:rPr lang="fi-FI" sz="4400" dirty="0" err="1"/>
              <a:t>tarvisi</a:t>
            </a:r>
            <a:r>
              <a:rPr lang="fi-FI" sz="4400" dirty="0"/>
              <a:t> liikkua välimatkoja liikunta paikoille.</a:t>
            </a:r>
          </a:p>
          <a:p>
            <a:r>
              <a:rPr lang="fi-FI" sz="4400" dirty="0"/>
              <a:t>Koulun alkaminen porrastetusti. Pienet ja lukiolaiset 8.15, yläasteikäiset 9.00. Oppitunnit esim. 90 min. Päivän aikana pari 30 min taukoa. Koulupäivät loppuvat pienemmillä näin aiemmin ja tiloja saadaan </a:t>
            </a:r>
            <a:r>
              <a:rPr lang="fi-FI" sz="4400" dirty="0" err="1"/>
              <a:t>ip</a:t>
            </a:r>
            <a:r>
              <a:rPr lang="fi-FI" sz="4400" dirty="0"/>
              <a:t> tms. Käyttöön iltapäivästä. Osalle opettajista omia työpisteitä ( kuten lukiolla nyt) , mutta esim. Luokanopettajan työn suunnittelu ja valmistelu on aika tärkeää tapahtua luokkatilassa, koska suunnittelu on kokonaisvaltaisempaa. Luokkatilat tulisi olla muunneltavia. jotkut luokat pitäisi voida yhdistää avaamalla väliseinä. Pienten kalusteet erilaisia kuin isompien. Käsityötilaan ja kuvaamataitoon avarat tilat, ja tilojen väliin ikkunat, jotta valvonta helpottuu ja opettaminen yhdessä olisi jouhevampaa. Vahtimestari ja talonmies ovat tärkeät.</a:t>
            </a:r>
          </a:p>
          <a:p>
            <a:r>
              <a:rPr lang="fi-FI" sz="4400" dirty="0"/>
              <a:t>Paljon muokattavia ratkaisuja: ison tilan voisi jakaa pienemmiksi.</a:t>
            </a:r>
          </a:p>
          <a:p>
            <a:r>
              <a:rPr lang="fi-FI" sz="4400" dirty="0"/>
              <a:t>Kysymällä ihmisten toiveita ja suunnittelemalla huolellisesti eikä hätiköiden</a:t>
            </a:r>
          </a:p>
          <a:p>
            <a:r>
              <a:rPr lang="fi-FI" sz="4400" dirty="0"/>
              <a:t>Panostettava hyvään, ammattitaitoiseen suunnitteluun.</a:t>
            </a:r>
          </a:p>
          <a:p>
            <a:r>
              <a:rPr lang="fi-FI" sz="4400" dirty="0"/>
              <a:t>Ottamalla käyttäjät mukaan suunnitteluun.</a:t>
            </a:r>
          </a:p>
          <a:p>
            <a:r>
              <a:rPr lang="fi-FI" sz="4400" dirty="0"/>
              <a:t>Kannattanee käydä tutustumassa mm. Oulun Hyrrään ja muihin uusiin vastaaviin kohteisiin. </a:t>
            </a:r>
          </a:p>
          <a:p>
            <a:r>
              <a:rPr lang="fi-FI" sz="4400" dirty="0"/>
              <a:t>Keräämällä kuntalaisten toiveita ja niitä tarkastellen ja tehden yhteenveto</a:t>
            </a:r>
          </a:p>
          <a:p>
            <a:r>
              <a:rPr lang="fi-FI" sz="4400" dirty="0"/>
              <a:t>Eri ikäryhmät ja toimijat mukaan suunnitteluun, myös pyörätuolilla </a:t>
            </a:r>
            <a:r>
              <a:rPr lang="fi-FI" sz="4400" dirty="0" err="1"/>
              <a:t>kulkevat.kulkureitit</a:t>
            </a:r>
            <a:r>
              <a:rPr lang="fi-FI" sz="4400" dirty="0"/>
              <a:t> ja </a:t>
            </a:r>
          </a:p>
          <a:p>
            <a:r>
              <a:rPr lang="fi-FI" sz="4400" dirty="0"/>
              <a:t>Muunneltavuudella </a:t>
            </a:r>
          </a:p>
          <a:p>
            <a:r>
              <a:rPr lang="fi-FI" sz="4400" dirty="0"/>
              <a:t>Suunnittelutoimisto?</a:t>
            </a:r>
          </a:p>
          <a:p>
            <a:r>
              <a:rPr lang="fi-FI" sz="4400" dirty="0"/>
              <a:t>Iso auditorio isolla lavalla varustettuna mahdollistaisi esim. seminaarien ja koulutustilaisuuksien pitämisen. Hyvä auditorio voisi toimia elokuvateatterina sekä esim. vierailevien teatteri- ja musiikkiesitysten paikkana. Iso liikuntasali reunakatsomolla varustettuna puolestaan mahdollistaa erilaisille harrasteryhmille riittävät tilat sekä eri otteluiden/kisojen järjestämisen. Liikuntahallin/liikuntasalin yhteydessä tulee olla reilusti lukittavaa varastotilaa</a:t>
            </a:r>
            <a:r>
              <a:rPr lang="fi-FI" sz="4400" dirty="0" smtClean="0"/>
              <a:t>.</a:t>
            </a:r>
            <a:endParaRPr lang="fi-FI" sz="4400" dirty="0"/>
          </a:p>
          <a:p>
            <a:r>
              <a:rPr lang="fi-FI" sz="4400" dirty="0"/>
              <a:t>Muunneltavuus: iso juhlatila, joka on jaettavissa pienemmiksi tiloiksi, siirtokatsomot yms.</a:t>
            </a:r>
          </a:p>
          <a:p>
            <a:r>
              <a:rPr lang="fi-FI" sz="4400" dirty="0"/>
              <a:t>Isot toimivat salit ja tilat.</a:t>
            </a:r>
          </a:p>
          <a:p>
            <a:endParaRPr lang="fi-FI" dirty="0"/>
          </a:p>
          <a:p>
            <a:endParaRPr lang="fi-FI" dirty="0"/>
          </a:p>
        </p:txBody>
      </p:sp>
    </p:spTree>
    <p:extLst>
      <p:ext uri="{BB962C8B-B14F-4D97-AF65-F5344CB8AC3E}">
        <p14:creationId xmlns:p14="http://schemas.microsoft.com/office/powerpoint/2010/main" val="2792862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487680"/>
          </a:xfrm>
        </p:spPr>
        <p:txBody>
          <a:bodyPr>
            <a:normAutofit/>
          </a:bodyPr>
          <a:lstStyle/>
          <a:p>
            <a:r>
              <a:rPr lang="fi-FI" sz="2400" dirty="0"/>
              <a:t>Miten kuntalaiset tulisi huomioida tiloja suunniteltaessa? </a:t>
            </a:r>
            <a:r>
              <a:rPr lang="fi-FI" sz="2400" dirty="0" smtClean="0"/>
              <a:t>III</a:t>
            </a:r>
            <a:endParaRPr lang="fi-FI" sz="2400" dirty="0"/>
          </a:p>
        </p:txBody>
      </p:sp>
      <p:sp>
        <p:nvSpPr>
          <p:cNvPr id="3" name="Sisällön paikkamerkki 2"/>
          <p:cNvSpPr>
            <a:spLocks noGrp="1"/>
          </p:cNvSpPr>
          <p:nvPr>
            <p:ph idx="1"/>
          </p:nvPr>
        </p:nvSpPr>
        <p:spPr>
          <a:xfrm>
            <a:off x="677334" y="1213659"/>
            <a:ext cx="8596668" cy="4827704"/>
          </a:xfrm>
        </p:spPr>
        <p:txBody>
          <a:bodyPr>
            <a:normAutofit fontScale="62500" lnSpcReduction="20000"/>
          </a:bodyPr>
          <a:lstStyle/>
          <a:p>
            <a:r>
              <a:rPr lang="fi-FI" dirty="0"/>
              <a:t>Sisällyttämällä tiloihin monipuolisesti eri kulttuuri- ja vapaa-ajan palveluita siten, että ne ovat kuntalaisten käytössä joustavasti. Esim. olisi hyvä, olla jotkin keittiö / kahvio tilat liikuntasalin läheisyydessä jotta, erilaisten turnauksien ja tapahtumien järjestely olisi toimivaa. Urheilutalolla tämä on mielestäni hyvin suunniteltu</a:t>
            </a:r>
            <a:r>
              <a:rPr lang="fi-FI" dirty="0" smtClean="0"/>
              <a:t>.</a:t>
            </a:r>
          </a:p>
          <a:p>
            <a:r>
              <a:rPr lang="fi-FI" dirty="0" smtClean="0"/>
              <a:t>Kuulemalla </a:t>
            </a:r>
            <a:r>
              <a:rPr lang="fi-FI" dirty="0"/>
              <a:t>kutakin tilaa koskien alan intohimoisia asiansa tuntevia tekijöitä.</a:t>
            </a:r>
          </a:p>
          <a:p>
            <a:r>
              <a:rPr lang="fi-FI" dirty="0"/>
              <a:t>Ammattilaisten lisäksi kysytään käyttäjiltä mielipiteitä.</a:t>
            </a:r>
          </a:p>
          <a:p>
            <a:r>
              <a:rPr lang="fi-FI" dirty="0"/>
              <a:t>...otetaan huomioon ergonomia, ekologisuus, esteettisyys, esteettömyys ja akustiset olosuhteet sekä tilojen valaistus, sisäilman laatu, viihtyisyys, järjestys ja siisteys. Ja auditoriossa huomioitava erityisesti se, että tila saadaan mahdollisimman monipuoliseen käyttöön (aktiiviselle elokuvateatteritoiminnalle, teatteriryhmille, konserteille, koulujen tilaisuuksiin, koulukinoihin, esitelmiin, luentoihin jne.) Huomioitava auditorion valaistus, akustiikka, tilat, turvallisuus, siivous, äänentoistojärjestelmä, riittävä konehuoneen ilmastointi, tila, lukittava lipunmyyntitila, pukuhuoneet esiintyjille.</a:t>
            </a:r>
          </a:p>
          <a:p>
            <a:r>
              <a:rPr lang="fi-FI" dirty="0"/>
              <a:t>Kiinnittämällä huomiota liikuntasalin monipuolisuuteen, Hyvät isot saunat ja suihkutilat joita voisi hyödyntää liikuntasalin/kuntosalin/uimahallin jälkeen tai näiden yhteydessä tai muita tapaamisia järjestettäessä. Oppilaiden tavaroiden säilytysjärjestelmiin lukkokaapit. </a:t>
            </a:r>
          </a:p>
          <a:p>
            <a:r>
              <a:rPr lang="fi-FI" dirty="0"/>
              <a:t>Tiloissa pitäisi olla mahdollisuus muunneltavuuteen. Käyttöikä 50v</a:t>
            </a:r>
          </a:p>
          <a:p>
            <a:r>
              <a:rPr lang="fi-FI" dirty="0"/>
              <a:t>Kysytään kuntalaisilta, suoraa palvelun käyttäjiltä eli henkilöiltä jotka käyttävät juuri nyt nykyisiä tiloja. Kun saadaan tietää mikä nykyisissä on hyvää ja mitä toivotaan lisää niin sillä pääsee jo pitkälle. Yksilöidään: kysytään erikseen mitä toivotaan musiikkitiloilta, liikuntatiloilta jne. </a:t>
            </a:r>
          </a:p>
          <a:p>
            <a:r>
              <a:rPr lang="fi-FI" dirty="0"/>
              <a:t>Kun </a:t>
            </a:r>
            <a:r>
              <a:rPr lang="fi-FI" dirty="0" err="1"/>
              <a:t>suunnitelussa</a:t>
            </a:r>
            <a:r>
              <a:rPr lang="fi-FI" dirty="0"/>
              <a:t> otetaan huomioon opetuksen järjestelyt sekä mietitään mahdollisimman tehokas käyttö huomioiden myös muut kuin oppilaat</a:t>
            </a:r>
          </a:p>
          <a:p>
            <a:r>
              <a:rPr lang="fi-FI" dirty="0"/>
              <a:t>Hyvä suunnittelu tehokkaalle käytölle ilman hukkatiloja</a:t>
            </a:r>
          </a:p>
          <a:p>
            <a:r>
              <a:rPr lang="fi-FI" dirty="0"/>
              <a:t>Kun on kartoitettu kaikkien eri </a:t>
            </a:r>
            <a:r>
              <a:rPr lang="fi-FI" dirty="0" err="1"/>
              <a:t>tomijoiden</a:t>
            </a:r>
            <a:r>
              <a:rPr lang="fi-FI" dirty="0"/>
              <a:t> tarpeet, voidaan miettiä sitä, mitä toimintoja koulukeskukseen suunnitellaan ja mitä jätetään sieltä pois ja toteutetaan jonnekin muualla Ivalon alueella. Liikaa ei yhteen paikkaan pidä ahtaa eikä liian erilaisia toimintoja. Yleensä joudutaan tekemään kompromisseja, jolloin tilat eivät välttämättä ole ideaaleja kenellekään.</a:t>
            </a:r>
          </a:p>
          <a:p>
            <a:endParaRPr lang="fi-FI" dirty="0"/>
          </a:p>
        </p:txBody>
      </p:sp>
    </p:spTree>
    <p:extLst>
      <p:ext uri="{BB962C8B-B14F-4D97-AF65-F5344CB8AC3E}">
        <p14:creationId xmlns:p14="http://schemas.microsoft.com/office/powerpoint/2010/main" val="3477680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382385"/>
            <a:ext cx="8596668" cy="739833"/>
          </a:xfrm>
        </p:spPr>
        <p:txBody>
          <a:bodyPr>
            <a:normAutofit/>
          </a:bodyPr>
          <a:lstStyle/>
          <a:p>
            <a:r>
              <a:rPr lang="fi-FI" sz="2800" dirty="0"/>
              <a:t>Mitä tulisi ottaa huomioon liikennejärjestelyissä?</a:t>
            </a:r>
          </a:p>
        </p:txBody>
      </p:sp>
      <p:sp>
        <p:nvSpPr>
          <p:cNvPr id="3" name="Sisällön paikkamerkki 2"/>
          <p:cNvSpPr>
            <a:spLocks noGrp="1"/>
          </p:cNvSpPr>
          <p:nvPr>
            <p:ph idx="1"/>
          </p:nvPr>
        </p:nvSpPr>
        <p:spPr>
          <a:xfrm>
            <a:off x="677333" y="881149"/>
            <a:ext cx="10677851" cy="5627716"/>
          </a:xfrm>
        </p:spPr>
        <p:txBody>
          <a:bodyPr>
            <a:noAutofit/>
          </a:bodyPr>
          <a:lstStyle/>
          <a:p>
            <a:r>
              <a:rPr lang="fi-FI" sz="1000" dirty="0" smtClean="0"/>
              <a:t>Ehdottomasti </a:t>
            </a:r>
            <a:r>
              <a:rPr lang="fi-FI" sz="1000" dirty="0"/>
              <a:t>autojen pääsy välituntipihalle tulisi estää. Kävelysilta helpottaisi siirtymistä joen puolelta toiselle. Koppelontiellä on nykyiselläänkin aikamoinen liikenne koulujen alkamisen aikaan. Moottorikelkkailun rajoittaminen alueella.</a:t>
            </a:r>
          </a:p>
          <a:p>
            <a:r>
              <a:rPr lang="fi-FI" sz="1000" dirty="0" smtClean="0"/>
              <a:t>Koululaisten </a:t>
            </a:r>
            <a:r>
              <a:rPr lang="fi-FI" sz="1000" dirty="0"/>
              <a:t>turvallisuus myös sillan osalta, parkkipaikkojen riittävyys mahdollisten tapahtumien järjestämisen kannalta.</a:t>
            </a:r>
          </a:p>
          <a:p>
            <a:r>
              <a:rPr lang="fi-FI" sz="1000" dirty="0"/>
              <a:t>Parkkipaikkatila, koululaisten haku- ja kyytijärjestelyt, jalankulkureitit</a:t>
            </a:r>
          </a:p>
          <a:p>
            <a:r>
              <a:rPr lang="fi-FI" sz="1000" dirty="0"/>
              <a:t>kotikoulukuljetuksia varten riittävän kokoinen parkkialue josta selkeä kävelyalue koululaisille ettei </a:t>
            </a:r>
            <a:r>
              <a:rPr lang="fi-FI" sz="1000" dirty="0" err="1"/>
              <a:t>tarvii</a:t>
            </a:r>
            <a:r>
              <a:rPr lang="fi-FI" sz="1000" dirty="0"/>
              <a:t> autojen seassa mennä.</a:t>
            </a:r>
          </a:p>
          <a:p>
            <a:r>
              <a:rPr lang="fi-FI" sz="1000" dirty="0"/>
              <a:t>Lisääntyvä bussi ja autoliikenne ja todella pienet parkkipaikat</a:t>
            </a:r>
          </a:p>
          <a:p>
            <a:r>
              <a:rPr lang="fi-FI" sz="1000" dirty="0"/>
              <a:t>Riittävät P-paikat. Ainakaan päiväkodin vanhemmat eivät aina ymmärrä parkkeerauksen suhdetta lasten turvallisuuteen.</a:t>
            </a:r>
          </a:p>
          <a:p>
            <a:r>
              <a:rPr lang="fi-FI" sz="1000" dirty="0"/>
              <a:t>Turvallisuus, nopeusrajoitus, paikoituksen turvallinen sijainti, bussien paikoitus, lähtöpaikka, selkeys ennen kaikkea..</a:t>
            </a:r>
          </a:p>
          <a:p>
            <a:r>
              <a:rPr lang="fi-FI" sz="1000" dirty="0" smtClean="0"/>
              <a:t>Ei </a:t>
            </a:r>
            <a:r>
              <a:rPr lang="fi-FI" sz="1000" dirty="0"/>
              <a:t>Koppelon tien molemmille puolille koulua</a:t>
            </a:r>
          </a:p>
          <a:p>
            <a:r>
              <a:rPr lang="fi-FI" sz="1000" dirty="0"/>
              <a:t>Kevyenliikenteen väylät leventää, ja sillan kohdalla kaide ajoradan kevyenliikenteen väylän väliin. Mahdollisesti myös kevyenliikenteen silta esim. "</a:t>
            </a:r>
            <a:r>
              <a:rPr lang="fi-FI" sz="1000" dirty="0" err="1"/>
              <a:t>siwan</a:t>
            </a:r>
            <a:r>
              <a:rPr lang="fi-FI" sz="1000" dirty="0"/>
              <a:t>" rantaan tai alemmas</a:t>
            </a:r>
          </a:p>
          <a:p>
            <a:r>
              <a:rPr lang="fi-FI" sz="1000" dirty="0"/>
              <a:t>selkeät kulkusuunnat autoilla liikkuessa ja reilusti parkki paikkoja. parkkipaikalta ja jalkakäytävältä turvallinen kulkuväylä koulunpihalle. </a:t>
            </a:r>
          </a:p>
          <a:p>
            <a:r>
              <a:rPr lang="fi-FI" sz="1000" dirty="0" smtClean="0"/>
              <a:t>Että </a:t>
            </a:r>
            <a:r>
              <a:rPr lang="fi-FI" sz="1000" dirty="0"/>
              <a:t>lasten koulutie on turvallinen. Pitäisi olla riittävästi parkkipaikka tilaa ja selkeät liikenne järjestelyt.</a:t>
            </a:r>
          </a:p>
          <a:p>
            <a:r>
              <a:rPr lang="fi-FI" sz="1000" dirty="0"/>
              <a:t>Turvalliset liittymät, tarpeeksi parkkipaikkoja</a:t>
            </a:r>
          </a:p>
          <a:p>
            <a:r>
              <a:rPr lang="fi-FI" sz="1000" dirty="0" smtClean="0"/>
              <a:t>Parkkipaikkoja </a:t>
            </a:r>
            <a:r>
              <a:rPr lang="fi-FI" sz="1000" dirty="0"/>
              <a:t>tulisi olla sopivasti ja järjestelyt pitäisi olla niin, ettei lapsilla olisi pakollista tien ylitystä. Liikenteen nopeus koulukeskuksen alueella tulisi olla hidas. </a:t>
            </a:r>
          </a:p>
          <a:p>
            <a:r>
              <a:rPr lang="fi-FI" sz="1000" dirty="0" smtClean="0"/>
              <a:t>Tarpeeksi </a:t>
            </a:r>
            <a:r>
              <a:rPr lang="fi-FI" sz="1000" dirty="0"/>
              <a:t>iso parkkipaikka ja pitää ottaa huomioon suuri liikenne ja paljon pieniä lapsia.</a:t>
            </a:r>
          </a:p>
          <a:p>
            <a:r>
              <a:rPr lang="fi-FI" sz="1000" dirty="0"/>
              <a:t>Yhdestä yksiköstä ei saa tulla liian suurta. Jo nyt ala-asteen ja lukion pihat ovat ruuhka-aikaan tukossa. Se on paitsi ärsyttävää, myös turvallisuusriski. </a:t>
            </a:r>
          </a:p>
          <a:p>
            <a:r>
              <a:rPr lang="fi-FI" sz="1000" dirty="0" smtClean="0"/>
              <a:t>Sillalla </a:t>
            </a:r>
            <a:r>
              <a:rPr lang="fi-FI" sz="1000" dirty="0"/>
              <a:t>kävelytie leventää ja kaide autotien puolelle</a:t>
            </a:r>
          </a:p>
          <a:p>
            <a:r>
              <a:rPr lang="fi-FI" sz="1000" dirty="0"/>
              <a:t>ettei kaikki monta sataa oppilasta kohtaa monessa kohtaa, säilyisi edes vähän Ivalo-fiilis, eikä tuntuisi siltä että eletään Amerikassa</a:t>
            </a:r>
          </a:p>
          <a:p>
            <a:r>
              <a:rPr lang="fi-FI" sz="1000" dirty="0"/>
              <a:t>Liikennejärjestelyt tulisi suunnitella niin, että lapsilla on turvallista tulla kouluun ja lähteä koulusta; jalankulkijoiden ja pyöräilijöiden tulisi kulkea eri reittiä kuin autojen. Piha-alueet tulisi myös rauhoittaa autoliikenteeltä. </a:t>
            </a:r>
            <a:endParaRPr lang="fi-FI" sz="1000" dirty="0" smtClean="0"/>
          </a:p>
          <a:p>
            <a:r>
              <a:rPr lang="fi-FI" sz="1000" dirty="0"/>
              <a:t>Koppelontiellä hurjastellaan aamuisin nykyäänkin. Mutamaantien suojatietä tulisi korottaa tai muuten parantaa. Sillan kevyenliikenteenväylällä on aamuisin hieman ruuhkaa. Ruuhka saattaa lisääntyä.</a:t>
            </a:r>
          </a:p>
          <a:p>
            <a:endParaRPr lang="fi-FI" sz="1000" dirty="0"/>
          </a:p>
        </p:txBody>
      </p:sp>
    </p:spTree>
    <p:extLst>
      <p:ext uri="{BB962C8B-B14F-4D97-AF65-F5344CB8AC3E}">
        <p14:creationId xmlns:p14="http://schemas.microsoft.com/office/powerpoint/2010/main" val="38639815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257696"/>
            <a:ext cx="8596668" cy="532014"/>
          </a:xfrm>
        </p:spPr>
        <p:txBody>
          <a:bodyPr>
            <a:normAutofit/>
          </a:bodyPr>
          <a:lstStyle/>
          <a:p>
            <a:r>
              <a:rPr lang="fi-FI" sz="2800" dirty="0"/>
              <a:t>Mitä tulisi ottaa huomioon liikennejärjestelyissä</a:t>
            </a:r>
            <a:r>
              <a:rPr lang="fi-FI" sz="2800" dirty="0" smtClean="0"/>
              <a:t>? II</a:t>
            </a:r>
            <a:endParaRPr lang="fi-FI" sz="2800" dirty="0"/>
          </a:p>
        </p:txBody>
      </p:sp>
      <p:sp>
        <p:nvSpPr>
          <p:cNvPr id="3" name="Sisällön paikkamerkki 2"/>
          <p:cNvSpPr>
            <a:spLocks noGrp="1"/>
          </p:cNvSpPr>
          <p:nvPr>
            <p:ph idx="1"/>
          </p:nvPr>
        </p:nvSpPr>
        <p:spPr>
          <a:xfrm>
            <a:off x="677333" y="789710"/>
            <a:ext cx="10378593" cy="5885410"/>
          </a:xfrm>
        </p:spPr>
        <p:txBody>
          <a:bodyPr>
            <a:normAutofit fontScale="25000" lnSpcReduction="20000"/>
          </a:bodyPr>
          <a:lstStyle/>
          <a:p>
            <a:r>
              <a:rPr lang="fi-FI" sz="3600" dirty="0" smtClean="0"/>
              <a:t>Tehdä </a:t>
            </a:r>
            <a:r>
              <a:rPr lang="fi-FI" sz="3600" dirty="0"/>
              <a:t>kevyen liikenteen silta "</a:t>
            </a:r>
            <a:r>
              <a:rPr lang="fi-FI" sz="3600" dirty="0" err="1"/>
              <a:t>siwan"kohdalle</a:t>
            </a:r>
            <a:r>
              <a:rPr lang="fi-FI" sz="3600" dirty="0"/>
              <a:t>. </a:t>
            </a:r>
          </a:p>
          <a:p>
            <a:r>
              <a:rPr lang="fi-FI" sz="3600" dirty="0"/>
              <a:t>Tarpeeksi tilaa busseille/takseille. Jos alakoululaisten läheisyyteen ei kannata olla teitä, jotka on ahtaita tai mutkaisia. </a:t>
            </a:r>
          </a:p>
          <a:p>
            <a:r>
              <a:rPr lang="fi-FI" sz="3600" dirty="0"/>
              <a:t>Paljon parkkitilaa, erikokoisia pyöräkatoksia, kun koulu alkaa eri aikaan, ruuhka vähenee. Silloin myös loppumisajat ovat erit. Kuljetusoppilaat esim. Luokkatason yhteen luokkaan. Kävely/pyöräilysilta. </a:t>
            </a:r>
          </a:p>
          <a:p>
            <a:r>
              <a:rPr lang="fi-FI" sz="3600" dirty="0" err="1"/>
              <a:t>Ivalojoen</a:t>
            </a:r>
            <a:r>
              <a:rPr lang="fi-FI" sz="3600" dirty="0"/>
              <a:t> silta on pakko saada turvalliseksi. Tarpeeksi parkkipaikkoja. Hyvät bussi- ja taksipysäkit. </a:t>
            </a:r>
          </a:p>
          <a:p>
            <a:r>
              <a:rPr lang="fi-FI" sz="3600" dirty="0"/>
              <a:t>Ettei tule ruuhkaa ja ala-astelaisille ei ole vaaraa autoista</a:t>
            </a:r>
          </a:p>
          <a:p>
            <a:r>
              <a:rPr lang="fi-FI" sz="3600" dirty="0"/>
              <a:t>Parkkipaikkojen tulee olla laajat ja mopoille/moottoripyörille jne. pitäisi olla erilliset parkkialueet.</a:t>
            </a:r>
          </a:p>
          <a:p>
            <a:r>
              <a:rPr lang="fi-FI" sz="3600" dirty="0"/>
              <a:t>Kaksisuuntainen kevyenliikenteen väylä sekä sillan liikennejärjestelyt.</a:t>
            </a:r>
          </a:p>
          <a:p>
            <a:r>
              <a:rPr lang="fi-FI" sz="3600" dirty="0"/>
              <a:t>haastava silta joen yli</a:t>
            </a:r>
          </a:p>
          <a:p>
            <a:r>
              <a:rPr lang="fi-FI" sz="3600" dirty="0"/>
              <a:t>Lasten vanhemmat kuljettavat lapsia, hyvä pysähdyspaikka joka vetää liikennettä joustavasti eteenpäin. Kävely-pyörätie turvallisen välimatkan päähän tiestä ja autojen P-paikasta</a:t>
            </a:r>
          </a:p>
          <a:p>
            <a:r>
              <a:rPr lang="fi-FI" sz="3600" dirty="0"/>
              <a:t>Mahdollisimman iso parkkipaikka ja ajojärjestelyt yksisuuntaisella kierrolla. Kevyen liikenteenväylät ja ajoradat reilusti erilleen - risteämisiä mahdollisimman vähän.</a:t>
            </a:r>
          </a:p>
          <a:p>
            <a:r>
              <a:rPr lang="fi-FI" sz="3600" dirty="0"/>
              <a:t>Jalankulkusilta vastarannalta koululle suoraan, </a:t>
            </a:r>
            <a:r>
              <a:rPr lang="fi-FI" sz="3600" dirty="0" err="1"/>
              <a:t>Ivalojoen</a:t>
            </a:r>
            <a:r>
              <a:rPr lang="fi-FI" sz="3600" dirty="0"/>
              <a:t> sillalle suojakaide ajoradan puolelle. Kunnolliset ja selkeästi merkityt parkkitilat. Erityisesti pitäisi huomioida ja merkitä hyvin kevyenliikenteen pätkä joka kulkee parkkipaikan vierellä</a:t>
            </a:r>
          </a:p>
          <a:p>
            <a:r>
              <a:rPr lang="fi-FI" sz="3600" dirty="0"/>
              <a:t>Riittävästi parkkitilaa pysäköintiin, tuonti- ja noutoreitti lähelle pääovia jne.</a:t>
            </a:r>
          </a:p>
          <a:p>
            <a:r>
              <a:rPr lang="fi-FI" sz="3600" dirty="0"/>
              <a:t>Erillinen kävelysilta ja sen </a:t>
            </a:r>
            <a:r>
              <a:rPr lang="fi-FI" sz="3600" dirty="0" err="1"/>
              <a:t>lisäksinykyisen</a:t>
            </a:r>
            <a:r>
              <a:rPr lang="fi-FI" sz="3600" dirty="0"/>
              <a:t> sillan korjaus ja levennys </a:t>
            </a:r>
          </a:p>
          <a:p>
            <a:r>
              <a:rPr lang="fi-FI" sz="3600" dirty="0"/>
              <a:t>Turvallinen haku/tuonti alue. Selkeät opasteet ja eri reitit kävelijöille/pyöräilijöille.</a:t>
            </a:r>
          </a:p>
          <a:p>
            <a:r>
              <a:rPr lang="fi-FI" sz="3600" dirty="0"/>
              <a:t>Huomioida riittävästi parkkipaikkoja ja hoitaa liikennejärjestelyt turvallisesti koulun läheisyydessä. Ehkä jotain muutoksia liittymässä (koulukeskukseen tuleville oma kääntyvien kaista mm.)</a:t>
            </a:r>
          </a:p>
          <a:p>
            <a:r>
              <a:rPr lang="fi-FI" sz="3600" dirty="0"/>
              <a:t>Pieni kävelymatka ei haittaa, kunhan parkkitilaa on. Ympäristö tulisi säilyä viihtyisänä. </a:t>
            </a:r>
          </a:p>
          <a:p>
            <a:r>
              <a:rPr lang="fi-FI" sz="3600" dirty="0"/>
              <a:t>Pitäisi tehdä kunnon laskelmat onko alakoulun tontti sittenkään paras ja taloudellisin vaihtoehto.</a:t>
            </a:r>
          </a:p>
          <a:p>
            <a:r>
              <a:rPr lang="fi-FI" sz="3600" dirty="0"/>
              <a:t>Hyvät turvalliset kulkuyhteydet pihalle ja parkkipaikat iltatoimintoja varten joita voisi koulupäivinä käyttää esim. välituntitilana. </a:t>
            </a:r>
          </a:p>
          <a:p>
            <a:r>
              <a:rPr lang="fi-FI" sz="3600" dirty="0"/>
              <a:t>Koulukuljetuksella pitäisi voida mennä koulun jälkeen urheilukeskukseen osana </a:t>
            </a:r>
            <a:r>
              <a:rPr lang="fi-FI" sz="3600" dirty="0" err="1"/>
              <a:t>iltspäiväkerhoa</a:t>
            </a:r>
            <a:r>
              <a:rPr lang="fi-FI" sz="3600" dirty="0"/>
              <a:t>.</a:t>
            </a:r>
          </a:p>
          <a:p>
            <a:r>
              <a:rPr lang="fi-FI" sz="3600" dirty="0"/>
              <a:t>Tavarantoimitukset, koulukuljetukset, tarpeeksi henkilökunnan ja vierailevien parkkipaikkoja. Turvallinen jalankäynti pihaan - mielellään täysin erillään parkkipaikoista. Nyt koulun pihaan Koppelosta päin kävelevät oppilaat kulkevat parkkipaikan läpi varoen linja-autoja, takseja, huoltajien autoja ja töihin tulevaa/lähtevää henkilökuntaa. </a:t>
            </a:r>
          </a:p>
          <a:p>
            <a:r>
              <a:rPr lang="fi-FI" sz="3600" dirty="0"/>
              <a:t>Liikenne tulisi saada joustavaksi ja sujuvaksi. Onko mahdollista lunastaa vierestä parkkitilaa autoille, pyörille</a:t>
            </a:r>
          </a:p>
          <a:p>
            <a:r>
              <a:rPr lang="fi-FI" sz="3600" dirty="0"/>
              <a:t>Sillan jalankulun turvallisuus</a:t>
            </a:r>
          </a:p>
          <a:p>
            <a:r>
              <a:rPr lang="fi-FI" sz="3600" dirty="0"/>
              <a:t>Kaikkien tiellä liikkujien turvallisuus. En keskittäisi liikaa toimintoja Koppelontien koulukeskukseen, jotta kaikki liikenne ei suuntautuisi sinne esim. iltaisin, kun eri harrastusryhmät kokoontuvat. Miksi aiheuttaa ruuhkia yhteen suuntaan, kun ei ole pakko.</a:t>
            </a:r>
          </a:p>
          <a:p>
            <a:endParaRPr lang="fi-FI" dirty="0"/>
          </a:p>
          <a:p>
            <a:pPr marL="0" indent="0">
              <a:buNone/>
            </a:pPr>
            <a:endParaRPr lang="fi-FI" dirty="0"/>
          </a:p>
        </p:txBody>
      </p:sp>
    </p:spTree>
    <p:extLst>
      <p:ext uri="{BB962C8B-B14F-4D97-AF65-F5344CB8AC3E}">
        <p14:creationId xmlns:p14="http://schemas.microsoft.com/office/powerpoint/2010/main" val="4102602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432262"/>
            <a:ext cx="8596668" cy="1498138"/>
          </a:xfrm>
        </p:spPr>
        <p:txBody>
          <a:bodyPr>
            <a:normAutofit/>
          </a:bodyPr>
          <a:lstStyle/>
          <a:p>
            <a:r>
              <a:rPr lang="fi-FI" sz="2000" dirty="0"/>
              <a:t>Mitä toimitiloissa tulisi ottaa huomioon, jotta lapsi- ja perhepalvelut olisivat yksikössä toimivat?</a:t>
            </a:r>
            <a:endParaRPr lang="fi-FI" sz="2400" dirty="0"/>
          </a:p>
        </p:txBody>
      </p:sp>
      <p:sp>
        <p:nvSpPr>
          <p:cNvPr id="3" name="Sisällön paikkamerkki 2"/>
          <p:cNvSpPr>
            <a:spLocks noGrp="1"/>
          </p:cNvSpPr>
          <p:nvPr>
            <p:ph idx="1"/>
          </p:nvPr>
        </p:nvSpPr>
        <p:spPr>
          <a:xfrm>
            <a:off x="677333" y="1180407"/>
            <a:ext cx="10893983" cy="5353397"/>
          </a:xfrm>
        </p:spPr>
        <p:txBody>
          <a:bodyPr>
            <a:noAutofit/>
          </a:bodyPr>
          <a:lstStyle/>
          <a:p>
            <a:r>
              <a:rPr lang="fi-FI" sz="1000" dirty="0"/>
              <a:t>Turvallisuus ja äänieristys (2)</a:t>
            </a:r>
          </a:p>
          <a:p>
            <a:r>
              <a:rPr lang="fi-FI" sz="1000" dirty="0"/>
              <a:t>tällainen tila tulisi eriyttää kokonaan oman sisäänkäyntinsä taakse</a:t>
            </a:r>
          </a:p>
          <a:p>
            <a:r>
              <a:rPr lang="fi-FI" sz="1000" dirty="0"/>
              <a:t>turvalliset ja tilavat liikennejärjestelyt sekä </a:t>
            </a:r>
            <a:r>
              <a:rPr lang="fi-FI" sz="1000" dirty="0" err="1"/>
              <a:t>ulko</a:t>
            </a:r>
            <a:r>
              <a:rPr lang="fi-FI" sz="1000" dirty="0"/>
              <a:t>- että sisätiloissa, esteettömyys</a:t>
            </a:r>
          </a:p>
          <a:p>
            <a:r>
              <a:rPr lang="fi-FI" sz="1000" dirty="0"/>
              <a:t>Lasten turvallisuus ja sopiva ympäristö, erityistä huomiota tulisi kiinnittää alaluokkalaisten ja yläasteikäisten eroihin ja siihen, miten alaluokkalaiset tuntisivat olonsa turvalliseksi.</a:t>
            </a:r>
          </a:p>
          <a:p>
            <a:r>
              <a:rPr lang="fi-FI" sz="1000" dirty="0"/>
              <a:t>Jos lapsi- ja perhepalvelut sisällytetään koulukeskukseen, pitäisi näiden tilojen olla erillisessä rakennuksessa ja ulkoiluasiat järjestää suojatussa pihapiirissä, ei yhdessä isompien lasten kanssa.</a:t>
            </a:r>
          </a:p>
          <a:p>
            <a:r>
              <a:rPr lang="fi-FI" sz="1000" dirty="0"/>
              <a:t>kaikki siihen liittyvät toiminnat ja ihmiset samoissa tiloissa</a:t>
            </a:r>
          </a:p>
          <a:p>
            <a:r>
              <a:rPr lang="fi-FI" sz="1000" dirty="0"/>
              <a:t>Toimiva lasten aamu- ja iltapäivähoito.</a:t>
            </a:r>
          </a:p>
          <a:p>
            <a:r>
              <a:rPr lang="fi-FI" sz="1000" dirty="0"/>
              <a:t>Turvalliset ja toimivat tilat, huomioidaan mihin sijoitetaan, materiaalit..</a:t>
            </a:r>
          </a:p>
          <a:p>
            <a:r>
              <a:rPr lang="fi-FI" sz="1000" dirty="0" err="1"/>
              <a:t>Otaen</a:t>
            </a:r>
            <a:r>
              <a:rPr lang="fi-FI" sz="1000" dirty="0"/>
              <a:t> huomion lasten koko ja suunnitellaan oikeat korkeudet ja sitten että kaikki tarvittava olisi mahdollisimman lähellä. </a:t>
            </a:r>
          </a:p>
          <a:p>
            <a:r>
              <a:rPr lang="fi-FI" sz="1000" dirty="0"/>
              <a:t>Mitä enemmän lapsia samassa pihassa sen enemmän koulukiusaamista</a:t>
            </a:r>
          </a:p>
          <a:p>
            <a:r>
              <a:rPr lang="fi-FI" sz="1000" dirty="0"/>
              <a:t>Tiloihin pitää saada toimivat ja tarpeeksi tilavat taukotilat lapsiperheitä ajatellen. </a:t>
            </a:r>
          </a:p>
          <a:p>
            <a:r>
              <a:rPr lang="fi-FI" sz="1000" dirty="0"/>
              <a:t>En osaa sanoa.</a:t>
            </a:r>
          </a:p>
          <a:p>
            <a:r>
              <a:rPr lang="fi-FI" sz="1000" dirty="0"/>
              <a:t>en osaa ottaa tähän kantaa</a:t>
            </a:r>
          </a:p>
          <a:p>
            <a:r>
              <a:rPr lang="fi-FI" sz="1000" dirty="0"/>
              <a:t>Päivähoito pitää olla eri paikassa, kuten päiväkodilla ja perhepäivähoidossa.</a:t>
            </a:r>
          </a:p>
          <a:p>
            <a:r>
              <a:rPr lang="fi-FI" sz="1000" dirty="0" err="1"/>
              <a:t>Persukoulu</a:t>
            </a:r>
            <a:r>
              <a:rPr lang="fi-FI" sz="1000" dirty="0"/>
              <a:t> ja heidän iltapäivähoito koulukeskukseen ja muut asiat kuten ovat nytkin, niin kaikki sujuu hyvin.</a:t>
            </a:r>
          </a:p>
          <a:p>
            <a:r>
              <a:rPr lang="fi-FI" sz="1000" dirty="0"/>
              <a:t>nuorimmat ja vanhimmat ei samoissa oloissa, että nuorempien ei tarvitse jännittää mitään vaan saa elää ja leikkiä ja riehua rauhassa. Myöskin ettei pienemmät ota </a:t>
            </a:r>
            <a:r>
              <a:rPr lang="fi-FI" sz="1000" dirty="0" err="1"/>
              <a:t>yläastelaisistq</a:t>
            </a:r>
            <a:r>
              <a:rPr lang="fi-FI" sz="1000" dirty="0"/>
              <a:t> negatiivisia vaikutteita.</a:t>
            </a:r>
          </a:p>
          <a:p>
            <a:r>
              <a:rPr lang="fi-FI" sz="1000" dirty="0"/>
              <a:t>Olisi tärkeää suunnitella tilat niin, että ne olisivat muuntautumiskykyisiä ja kohderyhmät huomioivia. Suunnitteluvaiheessa on erittäin tärkeää huomioida ja kuunnella esimerkiksi opettajien ja päiväkotihenkilökunnan näkemyksiä ja mielipiteitä. </a:t>
            </a:r>
          </a:p>
          <a:p>
            <a:endParaRPr lang="fi-FI" sz="1000" dirty="0"/>
          </a:p>
        </p:txBody>
      </p:sp>
    </p:spTree>
    <p:extLst>
      <p:ext uri="{BB962C8B-B14F-4D97-AF65-F5344CB8AC3E}">
        <p14:creationId xmlns:p14="http://schemas.microsoft.com/office/powerpoint/2010/main" val="4112864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720436"/>
          </a:xfrm>
        </p:spPr>
        <p:txBody>
          <a:bodyPr>
            <a:normAutofit/>
          </a:bodyPr>
          <a:lstStyle/>
          <a:p>
            <a:r>
              <a:rPr lang="fi-FI" sz="2000" dirty="0"/>
              <a:t>Mitä toimitiloissa tulisi ottaa huomioon, jotta lapsi- ja perhepalvelut olisivat yksikössä toimivat</a:t>
            </a:r>
            <a:r>
              <a:rPr lang="fi-FI" sz="2000" dirty="0" smtClean="0"/>
              <a:t>? II</a:t>
            </a:r>
            <a:endParaRPr lang="fi-FI" sz="2000" dirty="0"/>
          </a:p>
        </p:txBody>
      </p:sp>
      <p:sp>
        <p:nvSpPr>
          <p:cNvPr id="3" name="Sisällön paikkamerkki 2"/>
          <p:cNvSpPr>
            <a:spLocks noGrp="1"/>
          </p:cNvSpPr>
          <p:nvPr>
            <p:ph idx="1"/>
          </p:nvPr>
        </p:nvSpPr>
        <p:spPr>
          <a:xfrm>
            <a:off x="677334" y="1330037"/>
            <a:ext cx="8596668" cy="4711326"/>
          </a:xfrm>
        </p:spPr>
        <p:txBody>
          <a:bodyPr>
            <a:normAutofit fontScale="62500" lnSpcReduction="20000"/>
          </a:bodyPr>
          <a:lstStyle/>
          <a:p>
            <a:r>
              <a:rPr lang="fi-FI" dirty="0"/>
              <a:t>Että ne olisivat turvalliset.</a:t>
            </a:r>
          </a:p>
          <a:p>
            <a:r>
              <a:rPr lang="fi-FI" dirty="0"/>
              <a:t>Hyvät pihaleikki-ja liikuntapaikat, toimivat eteiset, selkeät sisäänkäynnit. </a:t>
            </a:r>
          </a:p>
          <a:p>
            <a:r>
              <a:rPr lang="fi-FI" dirty="0"/>
              <a:t>Erillinen rauhallinen siipi esim. terveydenhoitajalle, jossa olisi helppoa ja rauhallista asioida.</a:t>
            </a:r>
          </a:p>
          <a:p>
            <a:r>
              <a:rPr lang="fi-FI" dirty="0"/>
              <a:t>Päiväkotilaisille eri piha</a:t>
            </a:r>
          </a:p>
          <a:p>
            <a:r>
              <a:rPr lang="fi-FI" dirty="0"/>
              <a:t>Lukiolaiset eri tiloihin kuin alemmat ikäryhmät.</a:t>
            </a:r>
          </a:p>
          <a:p>
            <a:r>
              <a:rPr lang="fi-FI" dirty="0"/>
              <a:t>Toivon eri tiloja alle 6 vuotiaille. Tulee todella pitkä polku samoissa tiloissa, ja tilojen vaatimukset kasvavat, jos samoihin toimitiloihin sijoitetaan 1-19 vuotiaat.</a:t>
            </a:r>
          </a:p>
          <a:p>
            <a:r>
              <a:rPr lang="fi-FI" dirty="0"/>
              <a:t>Lasten ikään nähden liikunta- ja ulkoilumahdollisuudet. Kokoontumistilat perheille, joissa olisi ohjausta</a:t>
            </a:r>
          </a:p>
          <a:p>
            <a:r>
              <a:rPr lang="fi-FI" dirty="0"/>
              <a:t>Kulkureitit ja turvallisuus.</a:t>
            </a:r>
          </a:p>
          <a:p>
            <a:r>
              <a:rPr lang="fi-FI" dirty="0"/>
              <a:t>En osaa sanoa</a:t>
            </a:r>
          </a:p>
          <a:p>
            <a:r>
              <a:rPr lang="fi-FI" dirty="0"/>
              <a:t>Kunnon olohuone.</a:t>
            </a:r>
          </a:p>
          <a:p>
            <a:r>
              <a:rPr lang="fi-FI" dirty="0"/>
              <a:t>Pienryhmätiloja. Rauhoittumisen nurkkauksia ym. leponurkkauksia.</a:t>
            </a:r>
          </a:p>
          <a:p>
            <a:r>
              <a:rPr lang="fi-FI" dirty="0"/>
              <a:t>Pieniä muokattavissa olevia yksiköitä, joita voi tarpeen mukaan yhdistää tai jakaa.</a:t>
            </a:r>
          </a:p>
          <a:p>
            <a:r>
              <a:rPr lang="fi-FI" dirty="0"/>
              <a:t>Suunnittelu pitäisi tehdä yhteistyössä lapsi- ja perhepalveluja järjestävien toimialojen kanssa</a:t>
            </a:r>
          </a:p>
          <a:p>
            <a:r>
              <a:rPr lang="fi-FI" dirty="0"/>
              <a:t>Äänieristys ja akustiikka muutenkin. Koen että kouluterveydenhoitajan tilat eivät saisi olla jossain kellarissa tai eristyksissä. </a:t>
            </a:r>
          </a:p>
          <a:p>
            <a:r>
              <a:rPr lang="fi-FI" dirty="0"/>
              <a:t>Turvalliset siirtymät koulusta vuorohoitoon. </a:t>
            </a:r>
          </a:p>
          <a:p>
            <a:r>
              <a:rPr lang="fi-FI" dirty="0"/>
              <a:t>Jos tämä viittaa päiväkotiin, niin en siirtäisi päiväkotia koulukeskukseen. Päiväkodin yhteydessä voisi olla muutkin perhepalvelut, mutta terveyskeskuskaan ei ole liian kaukana.</a:t>
            </a:r>
          </a:p>
          <a:p>
            <a:endParaRPr lang="fi-FI" dirty="0"/>
          </a:p>
        </p:txBody>
      </p:sp>
    </p:spTree>
    <p:extLst>
      <p:ext uri="{BB962C8B-B14F-4D97-AF65-F5344CB8AC3E}">
        <p14:creationId xmlns:p14="http://schemas.microsoft.com/office/powerpoint/2010/main" val="30081890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778625"/>
          </a:xfrm>
        </p:spPr>
        <p:txBody>
          <a:bodyPr>
            <a:noAutofit/>
          </a:bodyPr>
          <a:lstStyle/>
          <a:p>
            <a:r>
              <a:rPr lang="fi-FI" sz="2000" dirty="0"/>
              <a:t>Liikuntatilojen painotuksessa tapahtuu siirtyminen joen toiselle puolelle: Mitä hyötyjä ja haittoja siitä olisi?</a:t>
            </a:r>
          </a:p>
        </p:txBody>
      </p:sp>
      <p:sp>
        <p:nvSpPr>
          <p:cNvPr id="3" name="Sisällön paikkamerkki 2"/>
          <p:cNvSpPr>
            <a:spLocks noGrp="1"/>
          </p:cNvSpPr>
          <p:nvPr>
            <p:ph idx="1"/>
          </p:nvPr>
        </p:nvSpPr>
        <p:spPr>
          <a:xfrm>
            <a:off x="677333" y="1388225"/>
            <a:ext cx="10553161" cy="5195455"/>
          </a:xfrm>
        </p:spPr>
        <p:txBody>
          <a:bodyPr>
            <a:noAutofit/>
          </a:bodyPr>
          <a:lstStyle/>
          <a:p>
            <a:r>
              <a:rPr lang="fi-FI" sz="900" dirty="0"/>
              <a:t>Hyötyjä että kaikki tilat lähellä ja yhdessä paikkaa. En haittoja keksi (2)</a:t>
            </a:r>
          </a:p>
          <a:p>
            <a:r>
              <a:rPr lang="fi-FI" sz="900" dirty="0"/>
              <a:t>en näe haittoja ko. asialle, hyötyinä olisi kuitenkin kokonaan uudet ja nykyaikaiset, sisäilmaltaan terveet tilat. liikuntatilojen suunnittelussa tulee huomioida myös liikuntaseurojen, yhdistysten </a:t>
            </a:r>
            <a:r>
              <a:rPr lang="fi-FI" sz="900" dirty="0" err="1"/>
              <a:t>jne</a:t>
            </a:r>
            <a:r>
              <a:rPr lang="fi-FI" sz="900" dirty="0"/>
              <a:t> vuorosuunnittelu</a:t>
            </a:r>
          </a:p>
          <a:p>
            <a:r>
              <a:rPr lang="fi-FI" sz="900" dirty="0"/>
              <a:t>Haittana se, että liikuntatilat eivät ole niin keskustassa kuin nyt. Toisaalta uusiin tiloihin voidaan suunnitella toimivat ratkaisut.</a:t>
            </a:r>
          </a:p>
          <a:p>
            <a:r>
              <a:rPr lang="fi-FI" sz="900" dirty="0"/>
              <a:t>Ei minun mielestä merkitystä, missä liikuntatilat sijaitsevat.</a:t>
            </a:r>
          </a:p>
          <a:p>
            <a:r>
              <a:rPr lang="fi-FI" sz="900" dirty="0"/>
              <a:t>tyhjää vatkaamista parempi </a:t>
            </a:r>
            <a:r>
              <a:rPr lang="fi-FI" sz="900" dirty="0" err="1"/>
              <a:t>oloisio</a:t>
            </a:r>
            <a:r>
              <a:rPr lang="fi-FI" sz="900" dirty="0"/>
              <a:t> kun kaikki </a:t>
            </a:r>
            <a:r>
              <a:rPr lang="fi-FI" sz="900" dirty="0" err="1"/>
              <a:t>olis</a:t>
            </a:r>
            <a:r>
              <a:rPr lang="fi-FI" sz="900" dirty="0"/>
              <a:t> samalla </a:t>
            </a:r>
            <a:r>
              <a:rPr lang="fi-FI" sz="900" dirty="0" err="1"/>
              <a:t>alueella.toki</a:t>
            </a:r>
            <a:r>
              <a:rPr lang="fi-FI" sz="900" dirty="0"/>
              <a:t> on jo valmis homeinen urheilutalo?</a:t>
            </a:r>
          </a:p>
          <a:p>
            <a:r>
              <a:rPr lang="fi-FI" sz="900" dirty="0"/>
              <a:t>Haitta: lasten siirtymät pitkin kyliä</a:t>
            </a:r>
          </a:p>
          <a:p>
            <a:r>
              <a:rPr lang="fi-FI" sz="900" dirty="0"/>
              <a:t>Haittoina pienemmille lapsille liikenteen vaarat, turvallisuus</a:t>
            </a:r>
          </a:p>
          <a:p>
            <a:r>
              <a:rPr lang="fi-FI" sz="900" dirty="0"/>
              <a:t>Hyötynä on liikunta kun sinne kulkee. Mutta sillan turvallisuus mietityttää.</a:t>
            </a:r>
          </a:p>
          <a:p>
            <a:r>
              <a:rPr lang="fi-FI" sz="900" dirty="0"/>
              <a:t>Syrjäinen sijainti on erittäin huono asia. Lisaksi liikuntasalien määrä vähenee nykyisestään jolloin seurojen mahdollisuus järjestää ohjattua liikuntaa vähenee. Keskustassa sijaitseva liikuntahalli tulee remontoida kuntoon.</a:t>
            </a:r>
          </a:p>
          <a:p>
            <a:r>
              <a:rPr lang="fi-FI" sz="900" dirty="0"/>
              <a:t>Keskitetty vähentää ajoja, jos kaikki samassa paikassa toisaalta tulee aiheuttamaan autoliikenteen kasvua ja pysäköinti ongelmia</a:t>
            </a:r>
          </a:p>
          <a:p>
            <a:r>
              <a:rPr lang="fi-FI" sz="900" dirty="0"/>
              <a:t>hiihtolatu yhteys lähellä kaikkia. </a:t>
            </a:r>
            <a:r>
              <a:rPr lang="fi-FI" sz="900" dirty="0" err="1"/>
              <a:t>ulko</a:t>
            </a:r>
            <a:r>
              <a:rPr lang="fi-FI" sz="900" dirty="0"/>
              <a:t> urheilu kenttä/ jäähalli jää kauas.</a:t>
            </a:r>
          </a:p>
          <a:p>
            <a:r>
              <a:rPr lang="fi-FI" sz="900" dirty="0"/>
              <a:t>En </a:t>
            </a:r>
            <a:r>
              <a:rPr lang="fi-FI" sz="900" dirty="0" err="1"/>
              <a:t>nää</a:t>
            </a:r>
            <a:r>
              <a:rPr lang="fi-FI" sz="900" dirty="0"/>
              <a:t> haittaa näin kauempana asuvana kun </a:t>
            </a:r>
            <a:r>
              <a:rPr lang="fi-FI" sz="900" dirty="0" err="1"/>
              <a:t>jokatapauksessa</a:t>
            </a:r>
            <a:r>
              <a:rPr lang="fi-FI" sz="900" dirty="0"/>
              <a:t> autolla kuljen, </a:t>
            </a:r>
            <a:r>
              <a:rPr lang="fi-FI" sz="900" dirty="0" err="1"/>
              <a:t>positiivistä</a:t>
            </a:r>
            <a:r>
              <a:rPr lang="fi-FI" sz="900" dirty="0"/>
              <a:t> sen että on hyvä sisäilma.</a:t>
            </a:r>
          </a:p>
          <a:p>
            <a:r>
              <a:rPr lang="fi-FI" sz="900" dirty="0"/>
              <a:t>Uudet tilat, isommat tilat toivottavasti. Haittoina ehkä etäisyys, liikenneyhteydet.</a:t>
            </a:r>
          </a:p>
          <a:p>
            <a:r>
              <a:rPr lang="fi-FI" sz="900" dirty="0"/>
              <a:t>en osaa sanoa, mutten </a:t>
            </a:r>
            <a:r>
              <a:rPr lang="fi-FI" sz="900" dirty="0" err="1"/>
              <a:t>nää</a:t>
            </a:r>
            <a:r>
              <a:rPr lang="fi-FI" sz="900" dirty="0"/>
              <a:t> tässä mitään huonoa. Kesällä tekeminen painottuu kuitenkin jalkapallokentälle ja talvella tekeminen painottuu sisätiloihin liikuntahallille. Kuntosalilla kävijät menevät sinne, missä kuntosali on. </a:t>
            </a:r>
          </a:p>
          <a:p>
            <a:r>
              <a:rPr lang="fi-FI" sz="900" dirty="0"/>
              <a:t>Peruskoulun liikuntatilat pitää olla koulun yhteydessä. Jos kakki liikuntatilat ovat eri paikassa tulee lapsille liikaa </a:t>
            </a:r>
            <a:r>
              <a:rPr lang="fi-FI" sz="900" dirty="0" err="1"/>
              <a:t>likkumista</a:t>
            </a:r>
            <a:r>
              <a:rPr lang="fi-FI" sz="900" dirty="0"/>
              <a:t> kesken päivän kylille ja aiheuttaa vaaratilanteita. Ehtiikö tunnin liikunta-ajalla tehdä muuta kun kävellä urheilutalo ja takaisin vain onko tarkoitus järjestää kuljetukset? Ja se tulee kalliiksi.</a:t>
            </a:r>
          </a:p>
          <a:p>
            <a:r>
              <a:rPr lang="fi-FI" sz="900" dirty="0"/>
              <a:t>Olisi hyvin käytännöllistä jos liikuntatilat olisivat yhdessä paikassa. Se helpottaisi niiden käyttöä paljon.</a:t>
            </a:r>
          </a:p>
          <a:p>
            <a:r>
              <a:rPr lang="fi-FI" sz="900" dirty="0" err="1"/>
              <a:t>Liikuntatilta</a:t>
            </a:r>
            <a:r>
              <a:rPr lang="fi-FI" sz="900" dirty="0"/>
              <a:t> pitää olla koululla. Tulee liikaa kulkemista kylillä jos pitää tunnin liikuntatunnin aikana mennä urheilutalo. Ehtiikö siinä muuta </a:t>
            </a:r>
            <a:r>
              <a:rPr lang="fi-FI" sz="900" dirty="0" err="1"/>
              <a:t>kuni</a:t>
            </a:r>
            <a:r>
              <a:rPr lang="fi-FI" sz="900" dirty="0"/>
              <a:t> käydä kävelemässä siellä ja takaisin. Vaaratilanteita lapsille kun joutuvat kulkemaan edestakaisin kesken koulupäivän.</a:t>
            </a:r>
          </a:p>
          <a:p>
            <a:endParaRPr lang="fi-FI" sz="900" dirty="0"/>
          </a:p>
        </p:txBody>
      </p:sp>
    </p:spTree>
    <p:extLst>
      <p:ext uri="{BB962C8B-B14F-4D97-AF65-F5344CB8AC3E}">
        <p14:creationId xmlns:p14="http://schemas.microsoft.com/office/powerpoint/2010/main" val="1954435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Autofit/>
          </a:bodyPr>
          <a:lstStyle/>
          <a:p>
            <a:r>
              <a:rPr lang="fi-FI" sz="2000" dirty="0"/>
              <a:t>Liikuntatilojen painotuksessa tapahtuu siirtyminen joen toiselle puolelle: Mitä hyötyjä ja haittoja siitä olisi?</a:t>
            </a:r>
          </a:p>
        </p:txBody>
      </p:sp>
      <p:sp>
        <p:nvSpPr>
          <p:cNvPr id="3" name="Sisällön paikkamerkki 2"/>
          <p:cNvSpPr>
            <a:spLocks noGrp="1"/>
          </p:cNvSpPr>
          <p:nvPr>
            <p:ph idx="1"/>
          </p:nvPr>
        </p:nvSpPr>
        <p:spPr>
          <a:xfrm>
            <a:off x="677334" y="1321725"/>
            <a:ext cx="10869044" cy="5004260"/>
          </a:xfrm>
        </p:spPr>
        <p:txBody>
          <a:bodyPr>
            <a:noAutofit/>
          </a:bodyPr>
          <a:lstStyle/>
          <a:p>
            <a:r>
              <a:rPr lang="fi-FI" sz="900" dirty="0"/>
              <a:t>Mielestäni ei aiheuta ongelmaa kun </a:t>
            </a:r>
            <a:r>
              <a:rPr lang="fi-FI" sz="900" dirty="0" err="1"/>
              <a:t>toisellapuolen</a:t>
            </a:r>
            <a:r>
              <a:rPr lang="fi-FI" sz="900" dirty="0"/>
              <a:t> jokea on kuitenkin urheilutalo</a:t>
            </a:r>
          </a:p>
          <a:p>
            <a:r>
              <a:rPr lang="fi-FI" sz="900" dirty="0"/>
              <a:t>Ei ongelma. </a:t>
            </a:r>
            <a:r>
              <a:rPr lang="fi-FI" sz="900" dirty="0" err="1"/>
              <a:t>Jänkkävaaran</a:t>
            </a:r>
            <a:r>
              <a:rPr lang="fi-FI" sz="900" dirty="0"/>
              <a:t> parempi synkronointi suunnitteluun mukaan eli hiihtolatujen lähtöpiste lähelle parkkialueita jne</a:t>
            </a:r>
            <a:r>
              <a:rPr lang="fi-FI" sz="900" dirty="0" smtClean="0"/>
              <a:t>.</a:t>
            </a:r>
          </a:p>
          <a:p>
            <a:r>
              <a:rPr lang="fi-FI" sz="900" dirty="0" smtClean="0"/>
              <a:t>Matka </a:t>
            </a:r>
            <a:r>
              <a:rPr lang="fi-FI" sz="900" dirty="0"/>
              <a:t>keskustasta pitenee (haitta), lisää risteävää liikennettä ympyräalueiden ulkopuolella (haitta) ja on tulvan suhteen paremmassa paikassa.</a:t>
            </a:r>
          </a:p>
          <a:p>
            <a:r>
              <a:rPr lang="fi-FI" sz="900" dirty="0"/>
              <a:t>Kaikki olisi samassa tilassa</a:t>
            </a:r>
          </a:p>
          <a:p>
            <a:r>
              <a:rPr lang="fi-FI" sz="900" dirty="0"/>
              <a:t>Hyötyjä en osaa sanoa. Haittoja ehkä pidemmät matkat osalle ja sekä kaukana kylästä ja keskustasta.</a:t>
            </a:r>
          </a:p>
          <a:p>
            <a:r>
              <a:rPr lang="fi-FI" sz="900" dirty="0"/>
              <a:t>Jos siirtymiset liikuntatiloihin hoidetaan turvallisesti ja sujuvasti, en näkisi tilanteen heikentyvän nykyisestään. </a:t>
            </a:r>
          </a:p>
          <a:p>
            <a:r>
              <a:rPr lang="fi-FI" sz="900" dirty="0"/>
              <a:t>Hyötyjä olisi tilojen keskittyminen samaan paikkaan ja haittoja olisi ajoittainen liikenteen ruuhkautuminen.</a:t>
            </a:r>
          </a:p>
          <a:p>
            <a:r>
              <a:rPr lang="fi-FI" sz="900" dirty="0"/>
              <a:t>Haittana olisi keväisin jään ylitys.</a:t>
            </a:r>
          </a:p>
          <a:p>
            <a:r>
              <a:rPr lang="fi-FI" sz="900" dirty="0"/>
              <a:t>Niillä ihmisillä, jotka asuu toisella puolella on nyt pidempi matka. Moni voi vähentää liikkumista, jos se tulee hankalammaksi. Myös jos koulu jää toiselle puolelle, tulee esim. koululiikuntatunneille pidemmät matkat ja itse liikunnalle jää vähemmän aikaa. </a:t>
            </a:r>
          </a:p>
          <a:p>
            <a:r>
              <a:rPr lang="fi-FI" sz="900" dirty="0"/>
              <a:t>Välitunti 30 min , siirtyminen helpottuu sekä uimahallille, jäähallille, että </a:t>
            </a:r>
            <a:r>
              <a:rPr lang="fi-FI" sz="900" dirty="0" err="1"/>
              <a:t>urh</a:t>
            </a:r>
            <a:r>
              <a:rPr lang="fi-FI" sz="900" dirty="0"/>
              <a:t>. Kentälle. Asennekysymys muutoin. </a:t>
            </a:r>
          </a:p>
          <a:p>
            <a:r>
              <a:rPr lang="fi-FI" sz="900" dirty="0"/>
              <a:t>Hyötyliikunta, jos matkatkin liikutaan? Haittoja: lisää liikennettä koko kylän läpi. Mutta kuljetaanhan nykyäänkin kaikilta </a:t>
            </a:r>
            <a:r>
              <a:rPr lang="fi-FI" sz="900" dirty="0" err="1"/>
              <a:t>kouluita</a:t>
            </a:r>
            <a:r>
              <a:rPr lang="fi-FI" sz="900" dirty="0"/>
              <a:t> urheilukentälle. Eiköhän tämä ole vain asennekysymys. Ja Jänkävaara on lähellä.</a:t>
            </a:r>
          </a:p>
          <a:p>
            <a:r>
              <a:rPr lang="fi-FI" sz="900" dirty="0"/>
              <a:t>Oppilaille on raskasta kävellä joka kerta pitkä matka, toisaalta liikuntatilat eivät muutenkaan mahtuisi samalle tontille</a:t>
            </a:r>
          </a:p>
          <a:p>
            <a:r>
              <a:rPr lang="fi-FI" sz="900" dirty="0"/>
              <a:t>Keskellä kylää vasta tehdyn urheilukentän vieressä on hyvä säilyttää/rakentaa tilat kuntoilu-/nuorisotoimintaan. Jäähalli tarvitsee jonkinlaisia sisäliikuntatiloja viereensä. </a:t>
            </a:r>
            <a:r>
              <a:rPr lang="fi-FI" sz="900" dirty="0" err="1"/>
              <a:t>Jänkkävaaran</a:t>
            </a:r>
            <a:r>
              <a:rPr lang="fi-FI" sz="900" dirty="0"/>
              <a:t> hiihtolatu lähempänä. </a:t>
            </a:r>
          </a:p>
          <a:p>
            <a:r>
              <a:rPr lang="fi-FI" sz="900" dirty="0"/>
              <a:t>haittana ajankäyttö</a:t>
            </a:r>
          </a:p>
          <a:p>
            <a:r>
              <a:rPr lang="fi-FI" sz="900" dirty="0"/>
              <a:t>Urheilukenttä kaukana, mutta muuten ok, jos vain tiloja on tarpeeksi.</a:t>
            </a:r>
          </a:p>
          <a:p>
            <a:r>
              <a:rPr lang="fi-FI" sz="900" dirty="0"/>
              <a:t>Liikuntatilat samaan rakennukseen ja pihapiiriin</a:t>
            </a:r>
          </a:p>
          <a:p>
            <a:r>
              <a:rPr lang="fi-FI" sz="900" dirty="0"/>
              <a:t>Silta mietityttää pienten pyöräilijöiden osalta.</a:t>
            </a:r>
          </a:p>
          <a:p>
            <a:r>
              <a:rPr lang="fi-FI" sz="900" dirty="0"/>
              <a:t>Pitkä matka liikuntatunnille on huono asia.</a:t>
            </a:r>
          </a:p>
          <a:p>
            <a:r>
              <a:rPr lang="fi-FI" sz="900" dirty="0"/>
              <a:t>Liikuntatilat kannattaa olla koulukeskuksessa, jotta koululaisten liikuntatuntien järjestäminen monipuolisesti olisi mahdollista ilman pitkiä siirtymiä. Muille kuntalaisille lienee sama millä puolella jokea harrastaa</a:t>
            </a:r>
            <a:r>
              <a:rPr lang="fi-FI" sz="900" dirty="0" smtClean="0"/>
              <a:t>.</a:t>
            </a:r>
            <a:endParaRPr lang="fi-FI" sz="900" dirty="0"/>
          </a:p>
        </p:txBody>
      </p:sp>
    </p:spTree>
    <p:extLst>
      <p:ext uri="{BB962C8B-B14F-4D97-AF65-F5344CB8AC3E}">
        <p14:creationId xmlns:p14="http://schemas.microsoft.com/office/powerpoint/2010/main" val="987237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687185"/>
          </a:xfrm>
        </p:spPr>
        <p:txBody>
          <a:bodyPr>
            <a:noAutofit/>
          </a:bodyPr>
          <a:lstStyle/>
          <a:p>
            <a:r>
              <a:rPr lang="fi-FI" sz="2000" dirty="0"/>
              <a:t>Liikuntatilojen painotuksessa tapahtuu siirtyminen joen toiselle puolelle: Mitä hyötyjä ja haittoja siitä olisi?</a:t>
            </a:r>
          </a:p>
        </p:txBody>
      </p:sp>
      <p:sp>
        <p:nvSpPr>
          <p:cNvPr id="3" name="Sisällön paikkamerkki 2"/>
          <p:cNvSpPr>
            <a:spLocks noGrp="1"/>
          </p:cNvSpPr>
          <p:nvPr>
            <p:ph idx="1"/>
          </p:nvPr>
        </p:nvSpPr>
        <p:spPr>
          <a:xfrm>
            <a:off x="677333" y="1238596"/>
            <a:ext cx="10835793" cy="5486399"/>
          </a:xfrm>
        </p:spPr>
        <p:txBody>
          <a:bodyPr>
            <a:normAutofit fontScale="25000" lnSpcReduction="20000"/>
          </a:bodyPr>
          <a:lstStyle/>
          <a:p>
            <a:r>
              <a:rPr lang="fi-FI" sz="3600" dirty="0" smtClean="0"/>
              <a:t>Hyödyt</a:t>
            </a:r>
            <a:r>
              <a:rPr lang="fi-FI" sz="3600" dirty="0"/>
              <a:t>: Lisää hyötyliikuntaa siirryttäessä urheilukentälle. Ala-kouluikäiset eivät vielä kuntosalia käytä, joten kuntosali voisi hyvin olla urheilutalon puitteissa.</a:t>
            </a:r>
          </a:p>
          <a:p>
            <a:r>
              <a:rPr lang="fi-FI" sz="3600" dirty="0"/>
              <a:t>Jos sinne saadaan iso toimiva </a:t>
            </a:r>
            <a:r>
              <a:rPr lang="fi-FI" sz="3600" dirty="0" err="1"/>
              <a:t>tila,niin</a:t>
            </a:r>
            <a:r>
              <a:rPr lang="fi-FI" sz="3600" dirty="0"/>
              <a:t> hyöty on todella suuri. En usko, että haittapuoli olisi, kun paikka siirtyy. Vuoroja tarvitaan eri ryhmille paljon, niin salin tai salit pitäisi olla niin suuret, että useampi ryhmä mahtuu yhtä aikaa siellä harrastamaan.</a:t>
            </a:r>
          </a:p>
          <a:p>
            <a:r>
              <a:rPr lang="fi-FI" sz="3600" dirty="0"/>
              <a:t>Erittäin ikävä juttu. Sodankylä palkittiin Lapin urheilugaalassa 2018, koska on keskittänyt kaikki urheilutoiminnot yhteen paikkaan. Näin toimii myös Rovaniemi, näin toimivat kaikki. Mestis ja Liiga toimijoiden kanssa on keskusteltu, Jääkiekkoliiton toimijoiden kanssa on keskusteltu ja he ovat ilmaisseet kiinnostuksensa leirittää joukkueittaan Ivalossa nimen omaan koska toiminnat on keskitetty ja sijainniltaan keskeiset. Jäähalli alkaa olla käyttöikänsä päässä, koska on jäänyt eristämättä ja rakenteet ovat menettämässä ominaisuuksiaan. Väistämättä jollakin aikajänteellä jäähalliasia kunnassa kehittyy. Jos hallin ympärillä on urheilutalo, punttisali, kuntosali ja urheilukenttä se tuo alueelle myös uudenlaista liiketoimintamahdollisuutta: KHL, Liiga ja Mestis joukkueet hakevat Ivalon tyyppisiä kohteita leiripaikoikseen. Tästä esimerkkinä jo Rovaniemi, jossa KHL leiriin tuloilla pyöritetään Mestis joukkuetta! Myös lasten jääkiekkoleiri Ivalossa on liiketoimintamahdollisuus. Vaati vain jäähallilta enemmän. Urheiluseuratoimijana katseeni on tulevaisuudessa ja uskon, että jonkinlainen ammattimaisuus tulee mukaan yhdistystoimintamuotoiseen lasten ja nuorten liikunta- ja urheilutoiminnan järjestämiseen. Silloin on myös erityisen tärkeää miettiä miten tämä ammattimaisuus rahoitetaan. Tämä </a:t>
            </a:r>
            <a:r>
              <a:rPr lang="fi-FI" sz="3600" dirty="0" err="1"/>
              <a:t>esim</a:t>
            </a:r>
            <a:r>
              <a:rPr lang="fi-FI" sz="3600" dirty="0"/>
              <a:t> kiekkoleiritoiminta on jääkiekon osalta se mahdollisuus suomessa, jossa jääkiekon ympärillä on rahaa, bisnestä ja käyttäjävolyymia. Olisi mittava virhe, jos liikuntahalli siirretään pois urheilukentältä ja heikennettäisiin aluesuunnittelulla käyttäjien toimintaa!</a:t>
            </a:r>
          </a:p>
          <a:p>
            <a:r>
              <a:rPr lang="fi-FI" sz="3600" dirty="0"/>
              <a:t>Kallis urheilukenttä jää vaille sitäkin vähäistä käyttöä mikä sillä nyt on. </a:t>
            </a:r>
          </a:p>
          <a:p>
            <a:r>
              <a:rPr lang="fi-FI" sz="3600" dirty="0"/>
              <a:t>helpompi jäädä harrastuksiin iltapäivällä. Kaikki samassa </a:t>
            </a:r>
            <a:r>
              <a:rPr lang="fi-FI" sz="3600" dirty="0" err="1"/>
              <a:t>ympärstössö</a:t>
            </a:r>
            <a:r>
              <a:rPr lang="fi-FI" sz="3600" dirty="0"/>
              <a:t> helpottaa vanhempien kuljetuksia ettei lapset vaella ympäri </a:t>
            </a:r>
            <a:r>
              <a:rPr lang="fi-FI" sz="3600" dirty="0" err="1"/>
              <a:t>kyliä,esim</a:t>
            </a:r>
            <a:r>
              <a:rPr lang="fi-FI" sz="3600" dirty="0"/>
              <a:t> jos nuorisotilat ovat samassa voi jäädä sinne odottelemaan jos asuu kaukana. </a:t>
            </a:r>
            <a:r>
              <a:rPr lang="fi-FI" sz="3600" dirty="0" err="1"/>
              <a:t>Aikusten</a:t>
            </a:r>
            <a:r>
              <a:rPr lang="fi-FI" sz="3600" dirty="0"/>
              <a:t> huoli vähenee ja yhteisöllisyys paranee.</a:t>
            </a:r>
          </a:p>
          <a:p>
            <a:r>
              <a:rPr lang="fi-FI" sz="3600" dirty="0"/>
              <a:t>Hyötyjä siitä olisi koululaisten ja opiskelijoiden helppo ja matala </a:t>
            </a:r>
            <a:r>
              <a:rPr lang="fi-FI" sz="3600" dirty="0" err="1"/>
              <a:t>kynnyksinen</a:t>
            </a:r>
            <a:r>
              <a:rPr lang="fi-FI" sz="3600" dirty="0"/>
              <a:t> käyttö. Liikuntatilat olisivat siltikin helposti saatavilla. Haittana olisi urheilukeskuksen liikuntamahdollisuuksien suppeutuminen. </a:t>
            </a:r>
          </a:p>
          <a:p>
            <a:r>
              <a:rPr lang="fi-FI" sz="3600" dirty="0"/>
              <a:t>Haittana siirtymäajat ja talvella kovat pakkaset.</a:t>
            </a:r>
          </a:p>
          <a:p>
            <a:r>
              <a:rPr lang="fi-FI" sz="3600" dirty="0"/>
              <a:t>Ei ole hyvä asia. Liikuntasali täytyy olla. Liikunta täytyy olla tärkeä asia suunniteltaessa keskusta.</a:t>
            </a:r>
          </a:p>
          <a:p>
            <a:r>
              <a:rPr lang="fi-FI" sz="3600" dirty="0"/>
              <a:t>Ei mitään haittaa.</a:t>
            </a:r>
          </a:p>
          <a:p>
            <a:r>
              <a:rPr lang="fi-FI" sz="3600" dirty="0"/>
              <a:t>Hyöty, lähellä </a:t>
            </a:r>
            <a:r>
              <a:rPr lang="fi-FI" sz="3600" dirty="0" err="1"/>
              <a:t>Jänkkävaaraa</a:t>
            </a:r>
            <a:r>
              <a:rPr lang="fi-FI" sz="3600" dirty="0"/>
              <a:t>. Haitat, tottuminen käyttää uutta paikkaa. Salivuorojen yhteensovittaminen.</a:t>
            </a:r>
          </a:p>
          <a:p>
            <a:r>
              <a:rPr lang="fi-FI" sz="3600" dirty="0"/>
              <a:t>Uhkana on liikuntatilojen väheneminen, jos kaikki muut nykyiset puretaan. Urheilukenttä ja sääsuojahalli jää ilman sisäliikuntatiloja ja näin ei pitäisi tapahtua. Positiivista on, että kuntaan suunnitellaan täysimittaista liikuntasalia ylipäätään.</a:t>
            </a:r>
          </a:p>
          <a:p>
            <a:r>
              <a:rPr lang="fi-FI" sz="3600" dirty="0"/>
              <a:t>Urheilukeskukseen pitäisi keskittää kerho- ja </a:t>
            </a:r>
            <a:r>
              <a:rPr lang="fi-FI" sz="3600" dirty="0" err="1"/>
              <a:t>deuratoiminnan</a:t>
            </a:r>
            <a:r>
              <a:rPr lang="fi-FI" sz="3600" dirty="0"/>
              <a:t> tilat koululiikunta vain koululle.</a:t>
            </a:r>
          </a:p>
          <a:p>
            <a:r>
              <a:rPr lang="fi-FI" sz="3600" dirty="0"/>
              <a:t>Ei mitään. Ivalon kylässä välimatkat eivät ole ratkaisevan pitkiä. Ero on maksimissaan pari kilometriä, jos siitä jää liikuntaharrastus kiinni niin on kyse liikuntamotivaatiosta. </a:t>
            </a:r>
          </a:p>
          <a:p>
            <a:r>
              <a:rPr lang="fi-FI" sz="3600" dirty="0"/>
              <a:t>Urheilukentän palvelut jäävät yläaste ja lukiolaisilta hieman kauemmas. </a:t>
            </a:r>
            <a:r>
              <a:rPr lang="fi-FI" sz="3600" dirty="0" err="1"/>
              <a:t>Jänkkävaaran</a:t>
            </a:r>
            <a:r>
              <a:rPr lang="fi-FI" sz="3600" dirty="0"/>
              <a:t> aluetta voi hyödyntää opetuksessa paremmin yläkoulu ja lukiolaisten opetuksessa.</a:t>
            </a:r>
          </a:p>
          <a:p>
            <a:r>
              <a:rPr lang="fi-FI" sz="3600" dirty="0"/>
              <a:t>Koulujen oppilaat voisivat käyttää tiloja monipuolisesti. Myös koulun jälkeen alkaviin liikuntakerhoihin olisi helppo osallistua. Urheilukenttä jää vähän sivuun</a:t>
            </a:r>
          </a:p>
          <a:p>
            <a:r>
              <a:rPr lang="fi-FI" sz="3600" dirty="0"/>
              <a:t>Näkisin mielelläni myös iltaisin kylän eri osat aktiivisessa käytössä, kuten nyt, kun liikuntasaleja on eri puolilla kylää. Autottomien on helppo valita harrastamiseensa sellainen paikka, joka on heitä lähellä. Nykyään korostetaan lähiliikuntapaikkojen tärkeyttä ihmisten terveysliikunnan mahdollistamisessa. Miten autoton eläkeläinen tai työssäkäyvä kulkee esim. Rajan kankaalta Koppelontien koulukeskukseen? Entä pienet koululaiset iltaharrastuksineen? On turha lisätä jo nyt runsaita vanhempien kuljetushommia. Salitarpeet ovat erilaisia: lentopalloilijat tarvitsevat tilaa ja korkeutta, tanssiseuran jäsenet hyvää äänentoistoa ja häiriötöntä ympäristöä, jotta musiikki ja ohjaajan ääni kuuluvat hyvin. Joogaajat varsinkaan eivät pysty keskittymään meluisassa isossa salissa, joka on esim. jaettu kolmeen osaan verhoilla. Uusi urheilukenttä tarvitsee ympärilleen myös toimivat sisäliikuntatilat. Kuka muuten ehtii enää käyttää uutta urheilukenttää, kun kaikki koulut siirtyvät joen taakse? Jääkö se tyhjäkäynnille päiväsaikaan? Liikuntasaleihin pitää saada tarpeeksi erilaisia säilytystiloja eri seurojen tarvikkeille, nyt niistä on pulaa, vaikka saleja on useita käytössä joka ilta. Kahdeksan salia, aktiivista käyttöä joka ilta ja päivä. Yksi iso ei riitä kattamaan kaikkien tarpeita. </a:t>
            </a:r>
          </a:p>
          <a:p>
            <a:endParaRPr lang="fi-FI" dirty="0"/>
          </a:p>
        </p:txBody>
      </p:sp>
    </p:spTree>
    <p:extLst>
      <p:ext uri="{BB962C8B-B14F-4D97-AF65-F5344CB8AC3E}">
        <p14:creationId xmlns:p14="http://schemas.microsoft.com/office/powerpoint/2010/main" val="4070399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toimintoja koulukeskukseen tulisi sisällyttää? </a:t>
            </a:r>
          </a:p>
        </p:txBody>
      </p:sp>
      <p:pic>
        <p:nvPicPr>
          <p:cNvPr id="5" name="Sisällön paikkamerkki 4"/>
          <p:cNvPicPr>
            <a:picLocks noGrp="1" noChangeAspect="1"/>
          </p:cNvPicPr>
          <p:nvPr>
            <p:ph idx="1"/>
          </p:nvPr>
        </p:nvPicPr>
        <p:blipFill>
          <a:blip r:embed="rId2"/>
          <a:stretch>
            <a:fillRect/>
          </a:stretch>
        </p:blipFill>
        <p:spPr>
          <a:xfrm>
            <a:off x="1503290" y="2023470"/>
            <a:ext cx="4867275" cy="1562100"/>
          </a:xfrm>
          <a:prstGeom prst="rect">
            <a:avLst/>
          </a:prstGeom>
        </p:spPr>
      </p:pic>
      <p:sp>
        <p:nvSpPr>
          <p:cNvPr id="6" name="Tekstiruutu 5"/>
          <p:cNvSpPr txBox="1"/>
          <p:nvPr/>
        </p:nvSpPr>
        <p:spPr>
          <a:xfrm>
            <a:off x="1645920" y="3815542"/>
            <a:ext cx="3308085" cy="2585323"/>
          </a:xfrm>
          <a:prstGeom prst="rect">
            <a:avLst/>
          </a:prstGeom>
          <a:noFill/>
        </p:spPr>
        <p:txBody>
          <a:bodyPr wrap="none" rtlCol="0">
            <a:spAutoFit/>
          </a:bodyPr>
          <a:lstStyle/>
          <a:p>
            <a:r>
              <a:rPr lang="fi-FI" dirty="0" smtClean="0"/>
              <a:t>Lukio 63</a:t>
            </a:r>
          </a:p>
          <a:p>
            <a:r>
              <a:rPr lang="fi-FI" dirty="0" smtClean="0"/>
              <a:t>Varhaiskasvatus 32</a:t>
            </a:r>
          </a:p>
          <a:p>
            <a:r>
              <a:rPr lang="fi-FI" dirty="0" smtClean="0"/>
              <a:t>Nuorisotilat 43</a:t>
            </a:r>
          </a:p>
          <a:p>
            <a:r>
              <a:rPr lang="fi-FI" dirty="0" smtClean="0"/>
              <a:t>Kansalaisopisto 51</a:t>
            </a:r>
          </a:p>
          <a:p>
            <a:r>
              <a:rPr lang="fi-FI" dirty="0" smtClean="0"/>
              <a:t>Auditorio 39</a:t>
            </a:r>
          </a:p>
          <a:p>
            <a:r>
              <a:rPr lang="fi-FI" dirty="0" smtClean="0"/>
              <a:t>Kulttuuritoimen tilaisuudet 38</a:t>
            </a:r>
          </a:p>
          <a:p>
            <a:r>
              <a:rPr lang="fi-FI" dirty="0" smtClean="0"/>
              <a:t>Kulttuuritoimen näyttelyt 23</a:t>
            </a:r>
          </a:p>
          <a:p>
            <a:r>
              <a:rPr lang="fi-FI" dirty="0" smtClean="0"/>
              <a:t>Iso liikuntasali 80</a:t>
            </a:r>
          </a:p>
          <a:p>
            <a:r>
              <a:rPr lang="fi-FI" dirty="0" smtClean="0"/>
              <a:t>Kuntosali 45</a:t>
            </a:r>
          </a:p>
        </p:txBody>
      </p:sp>
    </p:spTree>
    <p:extLst>
      <p:ext uri="{BB962C8B-B14F-4D97-AF65-F5344CB8AC3E}">
        <p14:creationId xmlns:p14="http://schemas.microsoft.com/office/powerpoint/2010/main" val="2410566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712124"/>
          </a:xfrm>
        </p:spPr>
        <p:txBody>
          <a:bodyPr>
            <a:normAutofit/>
          </a:bodyPr>
          <a:lstStyle/>
          <a:p>
            <a:r>
              <a:rPr lang="fi-FI" sz="2000" dirty="0"/>
              <a:t>Mitä huomioita haluatte tuoda esille suunniteltaessa oppimisympäristöä talon sisällä?</a:t>
            </a:r>
          </a:p>
        </p:txBody>
      </p:sp>
      <p:sp>
        <p:nvSpPr>
          <p:cNvPr id="3" name="Sisällön paikkamerkki 2"/>
          <p:cNvSpPr>
            <a:spLocks noGrp="1"/>
          </p:cNvSpPr>
          <p:nvPr>
            <p:ph idx="1"/>
          </p:nvPr>
        </p:nvSpPr>
        <p:spPr>
          <a:xfrm>
            <a:off x="677333" y="1321724"/>
            <a:ext cx="10420157" cy="5120639"/>
          </a:xfrm>
        </p:spPr>
        <p:txBody>
          <a:bodyPr>
            <a:noAutofit/>
          </a:bodyPr>
          <a:lstStyle/>
          <a:p>
            <a:r>
              <a:rPr lang="fi-FI" sz="900" dirty="0"/>
              <a:t>Äänieristys, viihtyvyys ja turvallisuus (2)</a:t>
            </a:r>
          </a:p>
          <a:p>
            <a:r>
              <a:rPr lang="fi-FI" sz="900" dirty="0"/>
              <a:t>tilojen tulee olla turvalliset, helpot pitää puhtaana ja valoisat</a:t>
            </a:r>
          </a:p>
          <a:p>
            <a:r>
              <a:rPr lang="fi-FI" sz="900" dirty="0"/>
              <a:t>Puhdas sisäilma, rakentaessa huomioitava aikataulut terveen rakentamisen näkökulmasta, esteettömyys.</a:t>
            </a:r>
          </a:p>
          <a:p>
            <a:r>
              <a:rPr lang="fi-FI" sz="900" dirty="0"/>
              <a:t>Viihtyvyys, enemmän pehmeitä materiaaleja, vähemmän kivipintoja.</a:t>
            </a:r>
          </a:p>
          <a:p>
            <a:r>
              <a:rPr lang="fi-FI" sz="900" dirty="0"/>
              <a:t>Koulunkäyntiavustajia enemmän ja selkeät luokkajärjestykset</a:t>
            </a:r>
          </a:p>
          <a:p>
            <a:r>
              <a:rPr lang="fi-FI" sz="900" dirty="0"/>
              <a:t>Riittävä äänieristys, ei liian isoja tiloja, joissa ääni kaikuu. Oppimisympäristöjen tulisi olla helposti hahmotettavia.</a:t>
            </a:r>
          </a:p>
          <a:p>
            <a:r>
              <a:rPr lang="fi-FI" sz="900" dirty="0"/>
              <a:t>Tilojen toimivuus, jotta tarvittavat ovat lähellä. Mm wc tilat varhaiskasvatuksessa, riittävät äänieristeet, lapset nukkuvat päiväunia. Samoin rauhallinen oppimisympäristö luokissa.</a:t>
            </a:r>
          </a:p>
          <a:p>
            <a:r>
              <a:rPr lang="fi-FI" sz="900" dirty="0"/>
              <a:t>Työrauha kaikille oppilaille</a:t>
            </a:r>
          </a:p>
          <a:p>
            <a:r>
              <a:rPr lang="fi-FI" sz="900" dirty="0"/>
              <a:t>Haluan, että monikulttuurisuutemme näkyy tiloja suunniteltaessa. </a:t>
            </a:r>
          </a:p>
          <a:p>
            <a:r>
              <a:rPr lang="fi-FI" sz="900" dirty="0"/>
              <a:t>Väljyys, valoisuus, terve rakentaminen. Värisuunnittelu kuntoon ja viihtyvyyden kasvattaminen</a:t>
            </a:r>
          </a:p>
          <a:p>
            <a:r>
              <a:rPr lang="fi-FI" sz="900" dirty="0"/>
              <a:t>viihtyvyys.</a:t>
            </a:r>
          </a:p>
          <a:p>
            <a:r>
              <a:rPr lang="fi-FI" sz="900" dirty="0"/>
              <a:t>Terve sisäilma</a:t>
            </a:r>
          </a:p>
          <a:p>
            <a:r>
              <a:rPr lang="fi-FI" sz="900" dirty="0"/>
              <a:t>Että on tarpeeksi tilaa. </a:t>
            </a:r>
          </a:p>
          <a:p>
            <a:r>
              <a:rPr lang="fi-FI" sz="900" dirty="0"/>
              <a:t>Lukiolaiset mahdollisimman erikseen pienistä lapsista. Lukiolaiset tarvitsee oman rauhan, esim. hyppytunneilla/koeviikolla meluavat lapset häiritsevät. Myös yläastelaiset häiritsevät </a:t>
            </a:r>
          </a:p>
          <a:p>
            <a:r>
              <a:rPr lang="fi-FI" sz="900" dirty="0"/>
              <a:t>Jos lukiolaiset sijoitettaisiin samaan rakennukseen, tulisi heillä olla omat hiljaisemmat tilat esim. Välitunneille ja hyppytunneille, jotta voisi rauhassa opiskella.</a:t>
            </a:r>
          </a:p>
          <a:p>
            <a:r>
              <a:rPr lang="fi-FI" sz="900" dirty="0"/>
              <a:t>Toimiiko rauha lukiossa opiskelijoille, jotka pyrkivät parhaaseen oppimiseen</a:t>
            </a:r>
          </a:p>
          <a:p>
            <a:r>
              <a:rPr lang="fi-FI" sz="900" dirty="0"/>
              <a:t>Luokissa tilaa kunnolla. </a:t>
            </a:r>
          </a:p>
          <a:p>
            <a:r>
              <a:rPr lang="fi-FI" sz="900" dirty="0"/>
              <a:t>Akustiikka. Kestävä kehitys kalusteita ja tekstiilejä valittaessa. Taidetta ihailtavaksi sekä kulttuurikasvatuksen vuoksi. </a:t>
            </a:r>
          </a:p>
          <a:p>
            <a:r>
              <a:rPr lang="fi-FI" sz="900" dirty="0"/>
              <a:t>Värejä reippaasti ja pelkäämättä. Nykyinen ylä-aste ja lukio ovat aika ankeita..</a:t>
            </a:r>
          </a:p>
          <a:p>
            <a:endParaRPr lang="fi-FI" sz="900" dirty="0"/>
          </a:p>
        </p:txBody>
      </p:sp>
    </p:spTree>
    <p:extLst>
      <p:ext uri="{BB962C8B-B14F-4D97-AF65-F5344CB8AC3E}">
        <p14:creationId xmlns:p14="http://schemas.microsoft.com/office/powerpoint/2010/main" val="582429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390698"/>
            <a:ext cx="8596668" cy="689957"/>
          </a:xfrm>
        </p:spPr>
        <p:txBody>
          <a:bodyPr>
            <a:noAutofit/>
          </a:bodyPr>
          <a:lstStyle/>
          <a:p>
            <a:r>
              <a:rPr lang="fi-FI" sz="2000" dirty="0"/>
              <a:t>Mitä huomioita haluatte tuoda esille suunniteltaessa oppimisympäristöä talon sisällä?</a:t>
            </a:r>
          </a:p>
        </p:txBody>
      </p:sp>
      <p:sp>
        <p:nvSpPr>
          <p:cNvPr id="3" name="Sisällön paikkamerkki 2"/>
          <p:cNvSpPr>
            <a:spLocks noGrp="1"/>
          </p:cNvSpPr>
          <p:nvPr>
            <p:ph idx="1"/>
          </p:nvPr>
        </p:nvSpPr>
        <p:spPr>
          <a:xfrm>
            <a:off x="677334" y="1188721"/>
            <a:ext cx="10711102" cy="5378334"/>
          </a:xfrm>
        </p:spPr>
        <p:txBody>
          <a:bodyPr>
            <a:noAutofit/>
          </a:bodyPr>
          <a:lstStyle/>
          <a:p>
            <a:r>
              <a:rPr lang="fi-FI" sz="1000" dirty="0"/>
              <a:t>Pääasia on, että valittavat rakennusmateriaalit ovat laadukkaita, aikaa kestäviä ja terveellisiä. Oppimisympäristöjen tulisi olla eri ikäluokat ja heidän intressit huomioivia, erilaiset oppijat huomioivia sekä viihtyisiä. </a:t>
            </a:r>
          </a:p>
          <a:p>
            <a:r>
              <a:rPr lang="fi-FI" sz="1000" dirty="0"/>
              <a:t>Muunneltavuus.</a:t>
            </a:r>
          </a:p>
          <a:p>
            <a:r>
              <a:rPr lang="fi-FI" sz="1000" dirty="0"/>
              <a:t>Että se olisi viihtyisä ja että otettaisiin huomioon kaiken ikäiset.</a:t>
            </a:r>
          </a:p>
          <a:p>
            <a:r>
              <a:rPr lang="fi-FI" sz="1000" dirty="0"/>
              <a:t>Joka ikäryhmä omaan siipeen. Jos nyt pitää ahdata kaikki ikäryhmät saman katon alle, niin kaikesta järkevintä on erottaa niitä mahdollisimman paljon. Jokaiselle ikäryhmälle oma osa rakennuksesta/pihapiiristä. </a:t>
            </a:r>
          </a:p>
          <a:p>
            <a:r>
              <a:rPr lang="fi-FI" sz="1000" dirty="0"/>
              <a:t>Täällä lukiolla on aika rento ilmapiiri kun </a:t>
            </a:r>
            <a:r>
              <a:rPr lang="fi-FI" sz="1000" dirty="0" err="1"/>
              <a:t>tälläisiä</a:t>
            </a:r>
            <a:r>
              <a:rPr lang="fi-FI" sz="1000" dirty="0"/>
              <a:t> tuolinurkkauksia/seiniä on missä ihmiset viettää aikaa + oppilaskunnan huone tietenkin. Jos näitä olisi ja joitain pöytiä käytävillä, voisi olla mukava viettää aikaa sielläkin. Ainakin lukiolla muutamat ovat kaivanneet seisontapöytiä ja näitähän voisi laittaa aina yhden luokkaan, että halukkaat voisi seisoa. Keväällä aina auringonvalo on mukavaa, joten ikkunat sopivasti auringolle. Ihan hyvinhän nämä </a:t>
            </a:r>
            <a:r>
              <a:rPr lang="fi-FI" sz="1000" dirty="0" err="1"/>
              <a:t>nyttenkin</a:t>
            </a:r>
            <a:r>
              <a:rPr lang="fi-FI" sz="1000" dirty="0"/>
              <a:t> ovat olleet, että ei haittaa vaikkette muuttaisi mitään.</a:t>
            </a:r>
          </a:p>
          <a:p>
            <a:r>
              <a:rPr lang="fi-FI" sz="1000" dirty="0"/>
              <a:t>Materiaalit, värit, valaistus, muunneltavuus</a:t>
            </a:r>
          </a:p>
          <a:p>
            <a:r>
              <a:rPr lang="fi-FI" sz="1000" dirty="0"/>
              <a:t>Värikkäät tekstiilit, jotka vähentävät melua. Erilaisia oppimisympäristöjä: sohvia, pyöreitä pöytiä, säkkituoleja jne.</a:t>
            </a:r>
          </a:p>
          <a:p>
            <a:r>
              <a:rPr lang="fi-FI" sz="1000" dirty="0"/>
              <a:t>Avarat ja viihtyisät tilat, riittävä lämmitys talvisin. Tarpeeksi istumapaikkoja välituntitiloihin ettei </a:t>
            </a:r>
            <a:r>
              <a:rPr lang="fi-FI" sz="1000" dirty="0" err="1"/>
              <a:t>tarvi</a:t>
            </a:r>
            <a:r>
              <a:rPr lang="fi-FI" sz="1000" dirty="0"/>
              <a:t> istua lattialla</a:t>
            </a:r>
          </a:p>
          <a:p>
            <a:r>
              <a:rPr lang="fi-FI" sz="1000" dirty="0"/>
              <a:t>Hyvä sisäilma olisi tärkeää. Samoin viihtyisät luokkatilat.</a:t>
            </a:r>
          </a:p>
          <a:p>
            <a:r>
              <a:rPr lang="fi-FI" sz="1000" dirty="0"/>
              <a:t>Äänisuunnittelu, paljon materiaaleja, jotka vaimentavat melua.</a:t>
            </a:r>
          </a:p>
          <a:p>
            <a:r>
              <a:rPr lang="fi-FI" sz="1000" dirty="0"/>
              <a:t>Eri ikäisten lasten tilat olisivat aivan erillään toisistaan</a:t>
            </a:r>
          </a:p>
          <a:p>
            <a:r>
              <a:rPr lang="fi-FI" sz="1000" dirty="0"/>
              <a:t>Ei pelkkää avointa, lapset tarvitsevat myös pieniä ja turvallisia tiloja.</a:t>
            </a:r>
          </a:p>
          <a:p>
            <a:r>
              <a:rPr lang="fi-FI" sz="1000" dirty="0"/>
              <a:t>Tilojen muuteltavuus eri toimintoihin. Kunnollinen ja hyvin suunniteltu iv-järjestelmä. Materiaalivalinnat (ei muovimattoja).</a:t>
            </a:r>
          </a:p>
          <a:p>
            <a:r>
              <a:rPr lang="fi-FI" sz="1000" dirty="0"/>
              <a:t>Muunneltavuus </a:t>
            </a:r>
          </a:p>
          <a:p>
            <a:r>
              <a:rPr lang="fi-FI" sz="1000" dirty="0"/>
              <a:t>Sopivia pientiloja esim. ryhmätyöhön, musiikki- ja taidetilat sekä käsitöille, joustavasti yhdisteltäviä perustiloja</a:t>
            </a:r>
          </a:p>
          <a:p>
            <a:r>
              <a:rPr lang="fi-FI" sz="1000" dirty="0"/>
              <a:t>Huomioidaan suunnittelussa tulevan lisääntyvän tekniikan tarpeet riittäviksi ja toimiviksi (sähköistykset, nettiyhteydet yms.). Paljon valoa ja avaraa tilaa. Yhteisissä tiloissa (aulat ja käytävät) vaaleat seinät mutta värikkäitä, houkuttelevia istumapaikkoja/istumaryhmiä/minityöskentelypisteitä - joissa sähköpistokkeita reilusti. Koulukeskus yhteiseksi alakoulusta lukioon saakka, mutta rakennus/rakennukset tulisi suunnitella siten, että kullakin olisi ainakin osittain omat opiskelutilat tai omat siivet rakennuksessa. </a:t>
            </a:r>
          </a:p>
        </p:txBody>
      </p:sp>
    </p:spTree>
    <p:extLst>
      <p:ext uri="{BB962C8B-B14F-4D97-AF65-F5344CB8AC3E}">
        <p14:creationId xmlns:p14="http://schemas.microsoft.com/office/powerpoint/2010/main" val="2019000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390698"/>
            <a:ext cx="8596668" cy="689957"/>
          </a:xfrm>
        </p:spPr>
        <p:txBody>
          <a:bodyPr>
            <a:noAutofit/>
          </a:bodyPr>
          <a:lstStyle/>
          <a:p>
            <a:r>
              <a:rPr lang="fi-FI" sz="2000" dirty="0"/>
              <a:t>Mitä huomioita haluatte tuoda esille suunniteltaessa oppimisympäristöä talon sisällä?</a:t>
            </a:r>
          </a:p>
        </p:txBody>
      </p:sp>
      <p:sp>
        <p:nvSpPr>
          <p:cNvPr id="3" name="Sisällön paikkamerkki 2"/>
          <p:cNvSpPr>
            <a:spLocks noGrp="1"/>
          </p:cNvSpPr>
          <p:nvPr>
            <p:ph idx="1"/>
          </p:nvPr>
        </p:nvSpPr>
        <p:spPr>
          <a:xfrm>
            <a:off x="677334" y="1188721"/>
            <a:ext cx="10711102" cy="5378334"/>
          </a:xfrm>
        </p:spPr>
        <p:txBody>
          <a:bodyPr>
            <a:normAutofit/>
          </a:bodyPr>
          <a:lstStyle/>
          <a:p>
            <a:r>
              <a:rPr lang="fi-FI" sz="1200" dirty="0"/>
              <a:t>Tietoteknisesti avustetut modernin oppimisen välineet ja keinot käyttöön.</a:t>
            </a:r>
          </a:p>
          <a:p>
            <a:r>
              <a:rPr lang="fi-FI" sz="1200" dirty="0"/>
              <a:t>Ottaa huomioon eri ikäisten lasten ja nuorten tarpeet, varsinkin kun samassa koulutilassa on sekä ala- että yläasteikäisiä lapsia. </a:t>
            </a:r>
          </a:p>
          <a:p>
            <a:r>
              <a:rPr lang="fi-FI" sz="1200" dirty="0"/>
              <a:t>Valoisuus, hyvä ilmanvaihto, väljät tilat.</a:t>
            </a:r>
          </a:p>
          <a:p>
            <a:r>
              <a:rPr lang="fi-FI" sz="1200" dirty="0"/>
              <a:t>taukotilat mukavat ja rennot</a:t>
            </a:r>
          </a:p>
          <a:p>
            <a:r>
              <a:rPr lang="fi-FI" sz="1200" dirty="0"/>
              <a:t>Hälyäänihaittojen minimointi. Viihtyvyys. </a:t>
            </a:r>
          </a:p>
          <a:p>
            <a:r>
              <a:rPr lang="fi-FI" sz="1200" dirty="0"/>
              <a:t>Käyttäjät huomioidaan suunnittelussa.</a:t>
            </a:r>
          </a:p>
          <a:p>
            <a:r>
              <a:rPr lang="fi-FI" sz="1200" dirty="0"/>
              <a:t>Viihtyvyys, meluisuuden torjuminen, helposti siistittävyys.</a:t>
            </a:r>
          </a:p>
          <a:p>
            <a:r>
              <a:rPr lang="fi-FI" sz="1200" dirty="0"/>
              <a:t>Ympäristön värikkyys. Kaiken ei tarvitse olla vain valkoista. Ergonomia: tuolit ja pöydät säädettäviksi. Akustiikka: Paljon lapsia tuottaa ääntä. </a:t>
            </a:r>
          </a:p>
          <a:p>
            <a:r>
              <a:rPr lang="fi-FI" sz="1200" dirty="0"/>
              <a:t>Valoisuutta, meillä on kauniit vuodenajat joten isot ikkunat olisivat tervetulleita ja toisivat lapsille luonnon myös kouluun sisälle. Tilojen toimivuuteen tulee panostaa, oppilaiden liikkuminen on oltava sujuvaa kun koululaisia tulee olemaan tiloissa niin paljon. Viihtyisä, kutsuva ruokala joka houkuttelee ruokailuun. Tarpeeksi tilaa toimimiseen, erilaisten aineiden opetukseen ja ihan vain vapaaseen olemiseen. Erityisoppilaat </a:t>
            </a:r>
            <a:r>
              <a:rPr lang="fi-FI" sz="1200" dirty="0" err="1"/>
              <a:t>huomitava</a:t>
            </a:r>
            <a:r>
              <a:rPr lang="fi-FI" sz="1200" dirty="0"/>
              <a:t> riittävästi, yhteisesti käytettäviin tiloihin kuten saleihin oltava helppo kulku. Työmukavuutta henkilökunnalle, paikka jossa hengähtää työnteon lomassa.</a:t>
            </a:r>
          </a:p>
          <a:p>
            <a:r>
              <a:rPr lang="fi-FI" sz="1200" dirty="0"/>
              <a:t>Tilat tulisivat olla muuteltavissa. Pitää löytyä rauhallisia tiloja ilman ylimääräisiä mielenkiinnon kohteita. </a:t>
            </a:r>
          </a:p>
          <a:p>
            <a:r>
              <a:rPr lang="fi-FI" sz="1200" dirty="0"/>
              <a:t>Tilat pitäisi suunnitella muunneltaviksi. Sieltä pitäisi löytyä myös rauhallisia tiloja niitä tarvitseville.</a:t>
            </a:r>
          </a:p>
          <a:p>
            <a:r>
              <a:rPr lang="fi-FI" sz="1200" dirty="0"/>
              <a:t>Sisätiloissa tulisi olla tiloja joissa oppilaat voivat välitunnilla tms. liikkua ja pelata yhdessä liikunnallisia pelejä. Äänieristys pitää olla hyvä ja tuolit myös, myös seisomapöytiä...pienryhmätilojakin tarvitaan.</a:t>
            </a:r>
          </a:p>
          <a:p>
            <a:pPr marL="0" indent="0">
              <a:buNone/>
            </a:pPr>
            <a:endParaRPr lang="fi-FI" dirty="0"/>
          </a:p>
        </p:txBody>
      </p:sp>
    </p:spTree>
    <p:extLst>
      <p:ext uri="{BB962C8B-B14F-4D97-AF65-F5344CB8AC3E}">
        <p14:creationId xmlns:p14="http://schemas.microsoft.com/office/powerpoint/2010/main" val="23689566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390698"/>
            <a:ext cx="8596668" cy="689957"/>
          </a:xfrm>
        </p:spPr>
        <p:txBody>
          <a:bodyPr>
            <a:noAutofit/>
          </a:bodyPr>
          <a:lstStyle/>
          <a:p>
            <a:r>
              <a:rPr lang="fi-FI" sz="2000" dirty="0"/>
              <a:t>Mitä huomioita haluatte tuoda esille suunniteltaessa pihaympäristöä?</a:t>
            </a:r>
          </a:p>
        </p:txBody>
      </p:sp>
      <p:sp>
        <p:nvSpPr>
          <p:cNvPr id="3" name="Sisällön paikkamerkki 2"/>
          <p:cNvSpPr>
            <a:spLocks noGrp="1"/>
          </p:cNvSpPr>
          <p:nvPr>
            <p:ph idx="1"/>
          </p:nvPr>
        </p:nvSpPr>
        <p:spPr>
          <a:xfrm>
            <a:off x="677334" y="689956"/>
            <a:ext cx="10711102" cy="5756565"/>
          </a:xfrm>
        </p:spPr>
        <p:txBody>
          <a:bodyPr>
            <a:noAutofit/>
          </a:bodyPr>
          <a:lstStyle/>
          <a:p>
            <a:r>
              <a:rPr lang="fi-FI" sz="1000" dirty="0"/>
              <a:t>Siisteys ja käytännöllisyys sekä käytännöllisyys ja turvallisuus (2)</a:t>
            </a:r>
          </a:p>
          <a:p>
            <a:r>
              <a:rPr lang="fi-FI" sz="1000" dirty="0"/>
              <a:t>pihan tulee olla virikkeellinen, turvallinen ja liikenne tulee ohjata niin ettei siitä aiheudu riskiä oppilaille</a:t>
            </a:r>
          </a:p>
          <a:p>
            <a:r>
              <a:rPr lang="fi-FI" sz="1000" dirty="0"/>
              <a:t>Nykyinen leikkialue on pohjoisen puolella. Toivon, että piha avautuu etelän suuntaan.</a:t>
            </a:r>
          </a:p>
          <a:p>
            <a:r>
              <a:rPr lang="fi-FI" sz="1000" dirty="0"/>
              <a:t>Monipuolisuus ja turvallisuus (liikenne, parkkipaikka, isommat oppilaat)</a:t>
            </a:r>
          </a:p>
          <a:p>
            <a:r>
              <a:rPr lang="fi-FI" sz="1000" dirty="0"/>
              <a:t>Monipuolisuus, sekä sora- että asfalttipintaa, kiipeilytelineet, keinut, harrastevälineitä isommille lapsille, monitoimikaukalo?</a:t>
            </a:r>
          </a:p>
          <a:p>
            <a:r>
              <a:rPr lang="fi-FI" sz="1000" dirty="0"/>
              <a:t>pitää olla </a:t>
            </a:r>
            <a:r>
              <a:rPr lang="fi-FI" sz="1000" dirty="0" err="1"/>
              <a:t>vihiriää</a:t>
            </a:r>
            <a:r>
              <a:rPr lang="fi-FI" sz="1000" dirty="0"/>
              <a:t> ja viihtyisää koska välitunnithan ne niitä pattereita osaltaan lataavat oppilaat kaikilta luokilta antamassa vinkkejä mitä sinne laitetaan</a:t>
            </a:r>
          </a:p>
          <a:p>
            <a:r>
              <a:rPr lang="fi-FI" sz="1000" dirty="0"/>
              <a:t>Monipuolista tekemistä lapsille</a:t>
            </a:r>
          </a:p>
          <a:p>
            <a:r>
              <a:rPr lang="fi-FI" sz="1000" dirty="0"/>
              <a:t>Pihan tulee olla turvallinen ja mahdollistaa erilaiset toiminnot. Päiväkoti-ikäiset ja pienet koululaiset kaipaavat hiekkaleikkejä yms., isommat lapset kaipaavat erilaisia keinuja ja pelikenttiä yms.</a:t>
            </a:r>
          </a:p>
          <a:p>
            <a:r>
              <a:rPr lang="fi-FI" sz="1000" dirty="0"/>
              <a:t>Varhaiskasvatuksessa aidattu alue. Riittävästi tilaa lapsille välitunnilla.</a:t>
            </a:r>
          </a:p>
          <a:p>
            <a:r>
              <a:rPr lang="fi-FI" sz="1000" dirty="0"/>
              <a:t>Keinuja ja leikkipaikkoja ei saa unohtaa</a:t>
            </a:r>
          </a:p>
          <a:p>
            <a:r>
              <a:rPr lang="fi-FI" sz="1000" dirty="0"/>
              <a:t>Monipuolista ja nykyaikaista aktiviteettia lapsille, nuorille ja aikuisille. Kun lapset ovat leikkimässä, huoltajille myös aktiviteettia. Esim. liikuntavälineitä heitä varten. </a:t>
            </a:r>
          </a:p>
          <a:p>
            <a:r>
              <a:rPr lang="fi-FI" sz="1000" dirty="0"/>
              <a:t>Enemmän luonnonmukaista suunnittelua kuin kaiken asfaltilla peittämistä</a:t>
            </a:r>
          </a:p>
          <a:p>
            <a:r>
              <a:rPr lang="fi-FI" sz="1000" dirty="0"/>
              <a:t>ulkoillessa päiväkoti ikäisten lasten turvallisuus. joki lähellä. </a:t>
            </a:r>
          </a:p>
          <a:p>
            <a:r>
              <a:rPr lang="fi-FI" sz="1000" dirty="0"/>
              <a:t>Lasten turvallisuus</a:t>
            </a:r>
          </a:p>
          <a:p>
            <a:r>
              <a:rPr lang="fi-FI" sz="1000" dirty="0"/>
              <a:t>Turvallisuuden</a:t>
            </a:r>
          </a:p>
          <a:p>
            <a:r>
              <a:rPr lang="fi-FI" sz="1000" dirty="0"/>
              <a:t>Puusto, vihreyttä tarpeeksi, ulkoliikunta paikat eri </a:t>
            </a:r>
            <a:r>
              <a:rPr lang="fi-FI" sz="1000" dirty="0" err="1"/>
              <a:t>ikäsille</a:t>
            </a:r>
            <a:r>
              <a:rPr lang="fi-FI" sz="1000" dirty="0"/>
              <a:t> ryhmille kesä/talvi, turvallinen ympäristö</a:t>
            </a:r>
            <a:r>
              <a:rPr lang="fi-FI" sz="1000" dirty="0" smtClean="0"/>
              <a:t>.</a:t>
            </a:r>
            <a:endParaRPr lang="fi-FI" sz="1000" dirty="0"/>
          </a:p>
          <a:p>
            <a:r>
              <a:rPr lang="fi-FI" sz="1000" dirty="0"/>
              <a:t>Enemmän aktiviteetti laitteita</a:t>
            </a:r>
          </a:p>
          <a:p>
            <a:r>
              <a:rPr lang="fi-FI" sz="1000" dirty="0"/>
              <a:t>Kuntoliikuntavälineitä ja hyötykasvillisuutta (marjapensaita, raparperia, pottua, maustekasveja). Patsas tms. ympäristötaideteos. </a:t>
            </a:r>
          </a:p>
          <a:p>
            <a:r>
              <a:rPr lang="fi-FI" sz="1000" dirty="0"/>
              <a:t>Yläastelaisten ja lukiolaisten sisäänkäyntien lähettyvillä ei tarvitsisi olla hirveästi leikkipihaa ja telineitä, että saa lapset </a:t>
            </a:r>
            <a:r>
              <a:rPr lang="fi-FI" sz="1000" dirty="0" err="1"/>
              <a:t>leikkip</a:t>
            </a:r>
            <a:r>
              <a:rPr lang="fi-FI" sz="1000" dirty="0"/>
              <a:t> rauhassa, ja isommat kasvaa rauhassa</a:t>
            </a:r>
          </a:p>
          <a:p>
            <a:r>
              <a:rPr lang="fi-FI" sz="1000" dirty="0"/>
              <a:t>Olisi hienoa, jos pihaympäristö olisi eri-ikäisiä aktivoiva ja yhdistävä alue, jossa olisi liikkumista lisääviä välineitä ja toimintapisteitä. On myös tärkeää, että pihaympäristössä löytyy tekemistä jokaisena vuodenaikana eli se on riittävän valaistu ja turvallinen alue kaikille toimijoille. </a:t>
            </a:r>
          </a:p>
          <a:p>
            <a:r>
              <a:rPr lang="fi-FI" sz="1000" dirty="0"/>
              <a:t>Jokaiselle jotakin, mutta ei liian eriytettyjä alueita eri-ikäisille</a:t>
            </a:r>
            <a:r>
              <a:rPr lang="fi-FI" sz="1000" dirty="0" smtClean="0"/>
              <a:t>.</a:t>
            </a:r>
            <a:endParaRPr lang="fi-FI" sz="1000" dirty="0"/>
          </a:p>
        </p:txBody>
      </p:sp>
    </p:spTree>
    <p:extLst>
      <p:ext uri="{BB962C8B-B14F-4D97-AF65-F5344CB8AC3E}">
        <p14:creationId xmlns:p14="http://schemas.microsoft.com/office/powerpoint/2010/main" val="32315463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390698"/>
            <a:ext cx="8596668" cy="515389"/>
          </a:xfrm>
        </p:spPr>
        <p:txBody>
          <a:bodyPr>
            <a:noAutofit/>
          </a:bodyPr>
          <a:lstStyle/>
          <a:p>
            <a:r>
              <a:rPr lang="fi-FI" sz="2000" dirty="0"/>
              <a:t>Mitä huomioita haluatte tuoda esille suunniteltaessa pihaympäristöä?</a:t>
            </a:r>
          </a:p>
        </p:txBody>
      </p:sp>
      <p:sp>
        <p:nvSpPr>
          <p:cNvPr id="3" name="Sisällön paikkamerkki 2"/>
          <p:cNvSpPr>
            <a:spLocks noGrp="1"/>
          </p:cNvSpPr>
          <p:nvPr>
            <p:ph idx="1"/>
          </p:nvPr>
        </p:nvSpPr>
        <p:spPr>
          <a:xfrm>
            <a:off x="677334" y="847898"/>
            <a:ext cx="10711102" cy="5719157"/>
          </a:xfrm>
        </p:spPr>
        <p:txBody>
          <a:bodyPr>
            <a:noAutofit/>
          </a:bodyPr>
          <a:lstStyle/>
          <a:p>
            <a:r>
              <a:rPr lang="fi-FI" sz="1100" dirty="0"/>
              <a:t>Olisi hienoa, jos pihaympäristö olisi eri-ikäisiä aktivoiva ja yhdistävä alue, jossa olisi liikkumista lisääviä välineitä ja toimintapisteitä. On myös tärkeää, että pihaympäristössä löytyy tekemistä jokaisena vuodenaikana eli se on riittävän valaistu ja turvallinen alue kaikille toimijoille. </a:t>
            </a:r>
          </a:p>
          <a:p>
            <a:r>
              <a:rPr lang="fi-FI" sz="1100" dirty="0"/>
              <a:t>Jokaiselle jotakin, mutta ei liian eriytettyjä alueita eri-ikäisille.</a:t>
            </a:r>
          </a:p>
          <a:p>
            <a:r>
              <a:rPr lang="fi-FI" sz="1100" dirty="0" smtClean="0"/>
              <a:t>Paljon </a:t>
            </a:r>
            <a:r>
              <a:rPr lang="fi-FI" sz="1100" dirty="0"/>
              <a:t>leikkitelineitä.</a:t>
            </a:r>
          </a:p>
          <a:p>
            <a:r>
              <a:rPr lang="fi-FI" sz="1100" dirty="0"/>
              <a:t>Ala-astelaiset ja päiväkotilaiset tarvitsevat paljon ulkoaktiviteetteja. Jos pihalla ei ole paljon tekemistä ei heillä ole mukavaa olla ulkona. Myös pitää ottaa huomioon </a:t>
            </a:r>
            <a:r>
              <a:rPr lang="fi-FI" sz="1100" dirty="0" err="1"/>
              <a:t>yläasteelaisisten</a:t>
            </a:r>
            <a:r>
              <a:rPr lang="fi-FI" sz="1100" dirty="0"/>
              <a:t> kohdalla se, että heistä tuskiin kukaan alkaa leikkimään välitunneilla, joten jotain esim. tuoleja ja muita sen tyyppistä pihalle.</a:t>
            </a:r>
          </a:p>
          <a:p>
            <a:r>
              <a:rPr lang="fi-FI" sz="1100" dirty="0"/>
              <a:t>No kaikenlaiset laitteethan on hienoja. Ehkä jotain istumapaikkaa ulkona, että väki menisi sinne enemmän välitunneiksi.</a:t>
            </a:r>
          </a:p>
          <a:p>
            <a:r>
              <a:rPr lang="fi-FI" sz="1100" dirty="0"/>
              <a:t>Eri ikäisille erilaisia pihoja, mutta mikäli välitunnit ovat porrastetusti, niin toiminta helpottuu</a:t>
            </a:r>
          </a:p>
          <a:p>
            <a:r>
              <a:rPr lang="fi-FI" sz="1100" dirty="0"/>
              <a:t>Ala-astelaisille keinuja ja telineitä, yläastelaisille pelikenttä.</a:t>
            </a:r>
          </a:p>
          <a:p>
            <a:r>
              <a:rPr lang="fi-FI" sz="1100" dirty="0"/>
              <a:t>Ala-astelaisille sellaisia telineitä jotka eivät mene rikki. Pyöräkatos on hyvä olla ja penkkejä. Isommatkin saattaisivat innostua pelaamaan pikkukentällä.</a:t>
            </a:r>
          </a:p>
          <a:p>
            <a:r>
              <a:rPr lang="fi-FI" sz="1100" dirty="0"/>
              <a:t>Penkkejä olisi ihan kiva saada ulos.</a:t>
            </a:r>
          </a:p>
          <a:p>
            <a:r>
              <a:rPr lang="fi-FI" sz="1100" dirty="0"/>
              <a:t>Peli kenttiä ja paikkoja eri </a:t>
            </a:r>
            <a:r>
              <a:rPr lang="fi-FI" sz="1100" dirty="0" err="1"/>
              <a:t>luokkaasteiden</a:t>
            </a:r>
            <a:r>
              <a:rPr lang="fi-FI" sz="1100" dirty="0"/>
              <a:t> oppilaille</a:t>
            </a:r>
          </a:p>
          <a:p>
            <a:r>
              <a:rPr lang="fi-FI" sz="1100" dirty="0"/>
              <a:t>Eri ikäisten lasten tilat olisivat aivan erillään toisistaan</a:t>
            </a:r>
          </a:p>
          <a:p>
            <a:r>
              <a:rPr lang="fi-FI" sz="1100" dirty="0"/>
              <a:t>monipuolisuus koska käyttäjiä on iso ikähaarukallinen</a:t>
            </a:r>
          </a:p>
          <a:p>
            <a:r>
              <a:rPr lang="fi-FI" sz="1100" dirty="0"/>
              <a:t>Viheralueita riittävästi, ulko-opetustiloja (vrt. rovaniemeläinen aurinkoenergialla toimiva katos), ulkokuntosali eri ikäluokkien tarpeisiin.</a:t>
            </a:r>
          </a:p>
          <a:p>
            <a:r>
              <a:rPr lang="fi-FI" sz="1100" dirty="0"/>
              <a:t>Turvallisuus, helppo kulku eri yksiköihin </a:t>
            </a:r>
          </a:p>
          <a:p>
            <a:r>
              <a:rPr lang="fi-FI" sz="1100" dirty="0"/>
              <a:t>Rohkaisee liikkumaan välitunnilla</a:t>
            </a:r>
          </a:p>
          <a:p>
            <a:r>
              <a:rPr lang="fi-FI" sz="1100" dirty="0"/>
              <a:t>Piha-alue mahdollisimman paljon yhteinen, luomaan eri-ikäisten kanssakäymistä, yhtenäisyyttä, suvaitsevaisuutta ja madaltaa siirtymistä koulutasolta toiselle. Kiinteitä puistopenkkejä, ala-asteikäisille leikkipaikkoja, hyvät pyörätelineet katoksineen, iso avara piha-alue. Pelialueita. Asfalttipiha, johon saa luvan kanssa tehdä värikkäitä liitupiirroksia. Pihasuunnittelussa tulisi huomioida, mihin lumet aurataan, jotta ne eivät ole leikkipaikkojen, penkkien ja kulkuväylien käytön esteenä. Paljon pihavaloja kaamosaikaa ajatellen. Iso P-alue</a:t>
            </a:r>
            <a:r>
              <a:rPr lang="fi-FI" sz="1100" dirty="0" smtClean="0"/>
              <a:t>.</a:t>
            </a:r>
            <a:endParaRPr lang="fi-FI" sz="1100" dirty="0"/>
          </a:p>
        </p:txBody>
      </p:sp>
    </p:spTree>
    <p:extLst>
      <p:ext uri="{BB962C8B-B14F-4D97-AF65-F5344CB8AC3E}">
        <p14:creationId xmlns:p14="http://schemas.microsoft.com/office/powerpoint/2010/main" val="2061960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390698"/>
            <a:ext cx="8596668" cy="556953"/>
          </a:xfrm>
        </p:spPr>
        <p:txBody>
          <a:bodyPr>
            <a:noAutofit/>
          </a:bodyPr>
          <a:lstStyle/>
          <a:p>
            <a:r>
              <a:rPr lang="fi-FI" sz="2000" dirty="0"/>
              <a:t>Mitä huomioita haluatte tuoda esille suunniteltaessa pihaympäristöä?</a:t>
            </a:r>
          </a:p>
        </p:txBody>
      </p:sp>
      <p:sp>
        <p:nvSpPr>
          <p:cNvPr id="3" name="Sisällön paikkamerkki 2"/>
          <p:cNvSpPr>
            <a:spLocks noGrp="1"/>
          </p:cNvSpPr>
          <p:nvPr>
            <p:ph idx="1"/>
          </p:nvPr>
        </p:nvSpPr>
        <p:spPr>
          <a:xfrm>
            <a:off x="677334" y="1188721"/>
            <a:ext cx="10711102" cy="5378334"/>
          </a:xfrm>
        </p:spPr>
        <p:txBody>
          <a:bodyPr>
            <a:normAutofit fontScale="77500" lnSpcReduction="20000"/>
          </a:bodyPr>
          <a:lstStyle/>
          <a:p>
            <a:r>
              <a:rPr lang="fi-FI" dirty="0"/>
              <a:t>Piha-alueelle älykkäitä ja virikkeellisiä laitteita.</a:t>
            </a:r>
          </a:p>
          <a:p>
            <a:r>
              <a:rPr lang="fi-FI" dirty="0"/>
              <a:t>Tässä myös ottaa huomioon eri ikäisten lasten ja nuorten tarpeet. Miten yhdistää joustavasti eri ikäryhmät samaan pihaympäristöön ilman eriyttämistä, mutta samalla välttää esim. välituntikiusaamiset. </a:t>
            </a:r>
            <a:endParaRPr lang="fi-FI" dirty="0" smtClean="0"/>
          </a:p>
          <a:p>
            <a:r>
              <a:rPr lang="fi-FI" dirty="0" smtClean="0"/>
              <a:t>Tarpeeksi </a:t>
            </a:r>
            <a:r>
              <a:rPr lang="fi-FI" dirty="0"/>
              <a:t>aktiviteettejä, joka ikäryhmälle.</a:t>
            </a:r>
          </a:p>
          <a:p>
            <a:r>
              <a:rPr lang="fi-FI" dirty="0"/>
              <a:t>Pienten, esi-6 mahdollisuuteen leikkiä pienten leikkejä, ilman että isommat ilkkuu/vähättelee leikkijöitä. Kuitenkin 6-luokkalainenkin voi vielä haluta pihaleikkejä leikkiä.</a:t>
            </a:r>
          </a:p>
          <a:p>
            <a:r>
              <a:rPr lang="fi-FI" dirty="0"/>
              <a:t>paljon tilaa liikkua monipuolisesti ja turvallisesti.</a:t>
            </a:r>
          </a:p>
          <a:p>
            <a:r>
              <a:rPr lang="fi-FI" dirty="0" err="1"/>
              <a:t>Kasviteteellisesti</a:t>
            </a:r>
            <a:r>
              <a:rPr lang="fi-FI" dirty="0"/>
              <a:t> mielenkiintoinen piha-alue olisi mahtava. Koulun oma koepuutarhakin olisi varmasti innoittava monelle.</a:t>
            </a:r>
          </a:p>
          <a:p>
            <a:r>
              <a:rPr lang="fi-FI" dirty="0"/>
              <a:t>Monipuoliset toimintapihat, eri ikäkausille.</a:t>
            </a:r>
          </a:p>
          <a:p>
            <a:r>
              <a:rPr lang="fi-FI" dirty="0"/>
              <a:t>Viihtyvyys, monipuolinen leikki-alue ja eri-ikäisille kohdennettuja alueita.</a:t>
            </a:r>
          </a:p>
          <a:p>
            <a:r>
              <a:rPr lang="fi-FI" dirty="0"/>
              <a:t>Virikkeellinen ja monipuolinen. Enemmän keinuja! </a:t>
            </a:r>
          </a:p>
          <a:p>
            <a:r>
              <a:rPr lang="fi-FI" dirty="0"/>
              <a:t>Säästäkää männyt! Ne olivat siellä meidän vanhempien koululeikeissä, toivottavasti ovat vielä lastenlastemmekin leikeissä. Elämme täällä luonnon keskellä ja se on monelle meistä elinkeino. Lasten tulee oppia, että luonto on läsnä koko ajan, joka päivä, ja sitä varten koulun pihassakin on mahtavaa saada olla "luonnon helmassa". Sitä ei mitkään komeat leikkitelineet korvaa vaikka nekin tietenkin ovat tärkeitä virikkeitä välituntiliikuntaan. Huomioikaa myös yläkoululaiset, on oltava suojaisempia istuskelupaikkoja (helposti valvottavia kuitenkin) jotta hekin tulevat mieluusti ulos viettämään välituntia.</a:t>
            </a:r>
          </a:p>
          <a:p>
            <a:r>
              <a:rPr lang="fi-FI" dirty="0"/>
              <a:t>Piha ympäristön tulisi olla aktivoiva liikkumaan, viihtyisä ja turvallinen. </a:t>
            </a:r>
          </a:p>
          <a:p>
            <a:r>
              <a:rPr lang="fi-FI" dirty="0"/>
              <a:t>Mielestäni yläkoulun ja lukion piha voisi olla erillään alakoulun pihasta, esim. toisella puolella taloa. Pihoilla pitäisi olla paljon liikkumiseen innostavia leikki telineitä, välineitä ja tiloja.</a:t>
            </a:r>
          </a:p>
          <a:p>
            <a:r>
              <a:rPr lang="fi-FI" dirty="0"/>
              <a:t>Pihalla tulisi olla monipuolisesti kiipeilytelineitä, pelikenttiä ym. jotta lapset innostuvat liikkumaan </a:t>
            </a:r>
            <a:r>
              <a:rPr lang="fi-FI" dirty="0" err="1"/>
              <a:t>vältunnilla</a:t>
            </a:r>
            <a:r>
              <a:rPr lang="fi-FI" dirty="0"/>
              <a:t>.</a:t>
            </a:r>
          </a:p>
          <a:p>
            <a:r>
              <a:rPr lang="fi-FI" dirty="0"/>
              <a:t>Paljon tilaa ja turvallinen piha. Liikunnallisia mahdollisuuksia. </a:t>
            </a:r>
          </a:p>
          <a:p>
            <a:endParaRPr lang="fi-FI" dirty="0"/>
          </a:p>
          <a:p>
            <a:endParaRPr lang="fi-FI" dirty="0"/>
          </a:p>
        </p:txBody>
      </p:sp>
    </p:spTree>
    <p:extLst>
      <p:ext uri="{BB962C8B-B14F-4D97-AF65-F5344CB8AC3E}">
        <p14:creationId xmlns:p14="http://schemas.microsoft.com/office/powerpoint/2010/main" val="2365725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390698"/>
            <a:ext cx="8596668" cy="515389"/>
          </a:xfrm>
        </p:spPr>
        <p:txBody>
          <a:bodyPr>
            <a:normAutofit/>
          </a:bodyPr>
          <a:lstStyle/>
          <a:p>
            <a:r>
              <a:rPr lang="fi-FI" sz="2400" dirty="0" smtClean="0"/>
              <a:t>Muuta asiaan liittyvää</a:t>
            </a:r>
            <a:endParaRPr lang="fi-FI" sz="2400" dirty="0"/>
          </a:p>
        </p:txBody>
      </p:sp>
      <p:sp>
        <p:nvSpPr>
          <p:cNvPr id="3" name="Sisällön paikkamerkki 2"/>
          <p:cNvSpPr>
            <a:spLocks noGrp="1"/>
          </p:cNvSpPr>
          <p:nvPr>
            <p:ph idx="1"/>
          </p:nvPr>
        </p:nvSpPr>
        <p:spPr>
          <a:xfrm>
            <a:off x="677334" y="906087"/>
            <a:ext cx="10711102" cy="5660968"/>
          </a:xfrm>
        </p:spPr>
        <p:txBody>
          <a:bodyPr>
            <a:normAutofit fontScale="62500" lnSpcReduction="20000"/>
          </a:bodyPr>
          <a:lstStyle/>
          <a:p>
            <a:r>
              <a:rPr lang="fi-FI" dirty="0"/>
              <a:t>Toivon että suunnittelu ryhmissä on myös rakennusalan ammattilaisia eikä pelkästään </a:t>
            </a:r>
            <a:r>
              <a:rPr lang="fi-FI" dirty="0" err="1"/>
              <a:t>poliiitikoita</a:t>
            </a:r>
            <a:r>
              <a:rPr lang="fi-FI" dirty="0"/>
              <a:t>, kuten huomasin jossain ryhmässä</a:t>
            </a:r>
            <a:r>
              <a:rPr lang="fi-FI" dirty="0" smtClean="0"/>
              <a:t>.</a:t>
            </a:r>
            <a:endParaRPr lang="fi-FI" dirty="0"/>
          </a:p>
          <a:p>
            <a:r>
              <a:rPr lang="fi-FI" dirty="0"/>
              <a:t>Kannatan hirsirakentamista. </a:t>
            </a:r>
          </a:p>
          <a:p>
            <a:r>
              <a:rPr lang="fi-FI" dirty="0"/>
              <a:t>Henkilökohtaisesti en toivo lukiota samaan rakennukseen</a:t>
            </a:r>
          </a:p>
          <a:p>
            <a:r>
              <a:rPr lang="fi-FI" dirty="0"/>
              <a:t>Toivon, että koulukeskuksen suunnittelu olisi mahdollisimman yhteistoiminnallista ja sujuvaa. On tärkeää, että ydin työryhmä ei paisuisi valtavan isoksi, jotta asioita saataisiin aktiivisesti eteenpäin ja työryhmän toiminta olisi tehokasta. Toivon myös, että politikointi jäisi koulukeskuksen suunnittelussa ja toteuttamisessa taka-alalle ja jokaisella toimijalla olisi kristallinkirkkaana mielessä yhteinen päämäärä. </a:t>
            </a:r>
          </a:p>
          <a:p>
            <a:r>
              <a:rPr lang="fi-FI" dirty="0"/>
              <a:t>Minusta ei ole mitään järkeä laittaa ala-aste </a:t>
            </a:r>
            <a:r>
              <a:rPr lang="fi-FI" dirty="0" err="1"/>
              <a:t>ikäsiä</a:t>
            </a:r>
            <a:r>
              <a:rPr lang="fi-FI" dirty="0"/>
              <a:t>/päivähoitolapsia, sekä yläastelaisia ja lukiolaisia saman katon alle. Siinä on draama valmiina syntymään. Yläaste </a:t>
            </a:r>
            <a:r>
              <a:rPr lang="fi-FI" dirty="0" err="1"/>
              <a:t>ikäsille</a:t>
            </a:r>
            <a:r>
              <a:rPr lang="fi-FI" dirty="0"/>
              <a:t> se juttu on kiroilla ja olla välittämättä opettajista ja käyttäytyä "huonosti". Siinä kun laittaa esikoululaiset saman katon alle, alkaa kohta esikoululaiset oppimaan muutakin, kuin koulu aineita. Siitä tulee varmasti vanhemmilta valituksia ja vaikeuksia. Ehdotukseni on, että lukio ja yläaste olisi samoissa tiloissa ja ala-aste, sekä varhaiskasvatus omassa. Siitä ei tule mitään, jos yrittää mahduttaa yläastelaisia ja ala-astelaisia samaan pihapiiriin. Nuoremmat katsoo aina vanhemmista mallia ja veikkaan, että yläastelaisten käytös ei oikeasti ole mikään paras roolimalli ala-asteikäisille tai nuoremmille lapsille. </a:t>
            </a:r>
          </a:p>
          <a:p>
            <a:r>
              <a:rPr lang="fi-FI" dirty="0"/>
              <a:t>Hyvä että </a:t>
            </a:r>
            <a:r>
              <a:rPr lang="fi-FI" dirty="0" err="1"/>
              <a:t>tälläistä</a:t>
            </a:r>
            <a:r>
              <a:rPr lang="fi-FI" dirty="0"/>
              <a:t> suunnitellaan ainakin, ehkä jopa valmistuu joskus.</a:t>
            </a:r>
          </a:p>
          <a:p>
            <a:r>
              <a:rPr lang="fi-FI" dirty="0"/>
              <a:t>En koe, että olisin niin perehtynyt tähän asiaan, että voisin vastata mitään. Päättäjien kannattaa käydä tutustumassa mahdollisimman moneen uuteen koulukeskukseen ja kuulla niissä mikä on toiminut ja mikä ei. Ei kannata keksiä pyörää uudestaan.</a:t>
            </a:r>
          </a:p>
          <a:p>
            <a:r>
              <a:rPr lang="fi-FI" dirty="0"/>
              <a:t>Toivon hirsirakennusta uudeksi tilaksi.</a:t>
            </a:r>
          </a:p>
          <a:p>
            <a:r>
              <a:rPr lang="fi-FI" dirty="0"/>
              <a:t>Nopealla aikataululla tulee toteuttaa. </a:t>
            </a:r>
          </a:p>
          <a:p>
            <a:r>
              <a:rPr lang="fi-FI" dirty="0"/>
              <a:t>Arvostakaa lapsia ja nuoria suunnittelussa, ja katsokaa reilusti tulevaisuuden tarpeisiin, niin hyvä tulee. Ja halvin tarjous ei ole oikea valinta - eikä pidemmän päälle edes halvin.</a:t>
            </a:r>
          </a:p>
          <a:p>
            <a:r>
              <a:rPr lang="fi-FI" dirty="0" smtClean="0"/>
              <a:t>Tämä </a:t>
            </a:r>
            <a:r>
              <a:rPr lang="fi-FI" dirty="0"/>
              <a:t>on kyllä loistava tilaisuus tehdä jotakin tosi hienoa!</a:t>
            </a:r>
          </a:p>
          <a:p>
            <a:r>
              <a:rPr lang="fi-FI" dirty="0"/>
              <a:t>Kaikki mahdollinen kunnan </a:t>
            </a:r>
            <a:r>
              <a:rPr lang="fi-FI" dirty="0" err="1"/>
              <a:t>jäejestämä</a:t>
            </a:r>
            <a:r>
              <a:rPr lang="fi-FI" dirty="0"/>
              <a:t> viriketoiminta hyvä keskittää niin varmasti tulee säästöä kun ottaa huomioon pitkäaikaisen käytön, ja vertaa nykyisiä käyttökuluja useissa rakennuksissa ja sisäilmaongelmat joita on useimmissa rakennuksissa. Jos käytössä olevat rakennukset ovat vanhoja ja huonoja ja moni taho käyttää niitä, niin olisi aika rakentaa uudet ja kunnolliset ja luoda terveellinen elinympäristö kaikille kuntalaisille, ei vain koululaisille. </a:t>
            </a:r>
          </a:p>
          <a:p>
            <a:r>
              <a:rPr lang="fi-FI" dirty="0"/>
              <a:t>Olisi mielenkiintoista tietää miten organisaatioiden rakenteiden muuttumista on suunniteltu ja miten siihen on henkilökunnissa reagoitu. Toivon, että otetaan ajoissa huomioon erilaisten henkilöstömuutosten tarve ja niihin kysytään myös oppilaita koskettavissa asioissa huoltajien mielipiteitä.</a:t>
            </a:r>
          </a:p>
          <a:p>
            <a:r>
              <a:rPr lang="fi-FI" dirty="0"/>
              <a:t>Materiaaleihin ja rakentamiseen tulee kiinnittää huomiota, ei enää rakennusvirheitä ja uusia homekouluja...@</a:t>
            </a:r>
          </a:p>
          <a:p>
            <a:endParaRPr lang="fi-FI" dirty="0"/>
          </a:p>
        </p:txBody>
      </p:sp>
    </p:spTree>
    <p:extLst>
      <p:ext uri="{BB962C8B-B14F-4D97-AF65-F5344CB8AC3E}">
        <p14:creationId xmlns:p14="http://schemas.microsoft.com/office/powerpoint/2010/main" val="473696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toimintoja siihen ei tulisi/ saa sisällyttää ?</a:t>
            </a:r>
          </a:p>
        </p:txBody>
      </p:sp>
      <p:pic>
        <p:nvPicPr>
          <p:cNvPr id="4" name="Sisällön paikkamerkki 3"/>
          <p:cNvPicPr>
            <a:picLocks noGrp="1" noChangeAspect="1"/>
          </p:cNvPicPr>
          <p:nvPr>
            <p:ph idx="1"/>
          </p:nvPr>
        </p:nvPicPr>
        <p:blipFill>
          <a:blip r:embed="rId2"/>
          <a:stretch>
            <a:fillRect/>
          </a:stretch>
        </p:blipFill>
        <p:spPr>
          <a:xfrm>
            <a:off x="1232175" y="1930400"/>
            <a:ext cx="5143500" cy="1704975"/>
          </a:xfrm>
          <a:prstGeom prst="rect">
            <a:avLst/>
          </a:prstGeom>
        </p:spPr>
      </p:pic>
      <p:sp>
        <p:nvSpPr>
          <p:cNvPr id="5" name="Tekstiruutu 4"/>
          <p:cNvSpPr txBox="1"/>
          <p:nvPr/>
        </p:nvSpPr>
        <p:spPr>
          <a:xfrm>
            <a:off x="1446415" y="4039985"/>
            <a:ext cx="3009157" cy="2585323"/>
          </a:xfrm>
          <a:prstGeom prst="rect">
            <a:avLst/>
          </a:prstGeom>
          <a:noFill/>
        </p:spPr>
        <p:txBody>
          <a:bodyPr wrap="none" rtlCol="0">
            <a:spAutoFit/>
          </a:bodyPr>
          <a:lstStyle/>
          <a:p>
            <a:r>
              <a:rPr lang="fi-FI" sz="1600" dirty="0" smtClean="0"/>
              <a:t>Lukio 18</a:t>
            </a:r>
          </a:p>
          <a:p>
            <a:r>
              <a:rPr lang="fi-FI" sz="1600" dirty="0" smtClean="0"/>
              <a:t>Päiväkoti 43</a:t>
            </a:r>
          </a:p>
          <a:p>
            <a:r>
              <a:rPr lang="fi-FI" sz="1600" dirty="0" smtClean="0"/>
              <a:t>Nuorisotilat 32</a:t>
            </a:r>
          </a:p>
          <a:p>
            <a:r>
              <a:rPr lang="fi-FI" sz="1600" dirty="0" smtClean="0"/>
              <a:t>Elokuvateatteri 39</a:t>
            </a:r>
          </a:p>
          <a:p>
            <a:r>
              <a:rPr lang="fi-FI" sz="1600" dirty="0" smtClean="0"/>
              <a:t>Kansalaisopisto 13</a:t>
            </a:r>
          </a:p>
          <a:p>
            <a:r>
              <a:rPr lang="fi-FI" sz="1600" dirty="0" smtClean="0"/>
              <a:t>Kulttuuritoimen tilaisuudet 18</a:t>
            </a:r>
          </a:p>
          <a:p>
            <a:r>
              <a:rPr lang="fi-FI" sz="1600" dirty="0" smtClean="0"/>
              <a:t>Iso liikuntasali 1</a:t>
            </a:r>
          </a:p>
          <a:p>
            <a:r>
              <a:rPr lang="fi-FI" sz="1600" dirty="0" smtClean="0"/>
              <a:t>Kuntosali 16</a:t>
            </a:r>
          </a:p>
          <a:p>
            <a:r>
              <a:rPr lang="fi-FI" sz="1600" dirty="0" smtClean="0"/>
              <a:t>Kouluterveydenhoitajan tilat 3</a:t>
            </a:r>
          </a:p>
          <a:p>
            <a:r>
              <a:rPr lang="fi-FI" sz="1600" dirty="0" smtClean="0"/>
              <a:t>Keskuskeittiö 12</a:t>
            </a:r>
            <a:endParaRPr lang="fi-FI" sz="1600" dirty="0"/>
          </a:p>
        </p:txBody>
      </p:sp>
    </p:spTree>
    <p:extLst>
      <p:ext uri="{BB962C8B-B14F-4D97-AF65-F5344CB8AC3E}">
        <p14:creationId xmlns:p14="http://schemas.microsoft.com/office/powerpoint/2010/main" val="2970648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645622"/>
          </a:xfrm>
        </p:spPr>
        <p:txBody>
          <a:bodyPr>
            <a:normAutofit fontScale="90000"/>
          </a:bodyPr>
          <a:lstStyle/>
          <a:p>
            <a:r>
              <a:rPr lang="fi-FI" dirty="0" smtClean="0"/>
              <a:t>Perusteluja </a:t>
            </a:r>
            <a:r>
              <a:rPr lang="fi-FI" dirty="0" smtClean="0"/>
              <a:t>ylläoleviin </a:t>
            </a:r>
            <a:r>
              <a:rPr lang="fi-FI" sz="2400" dirty="0" smtClean="0"/>
              <a:t>–kooste niistä vastauksista, joita oli useita</a:t>
            </a:r>
            <a:endParaRPr lang="fi-FI" dirty="0"/>
          </a:p>
        </p:txBody>
      </p:sp>
      <p:sp>
        <p:nvSpPr>
          <p:cNvPr id="3" name="Sisällön paikkamerkki 2"/>
          <p:cNvSpPr>
            <a:spLocks noGrp="1"/>
          </p:cNvSpPr>
          <p:nvPr>
            <p:ph idx="1"/>
          </p:nvPr>
        </p:nvSpPr>
        <p:spPr>
          <a:xfrm>
            <a:off x="677334" y="1313411"/>
            <a:ext cx="10112586" cy="5361709"/>
          </a:xfrm>
        </p:spPr>
        <p:txBody>
          <a:bodyPr>
            <a:normAutofit fontScale="25000" lnSpcReduction="20000"/>
          </a:bodyPr>
          <a:lstStyle/>
          <a:p>
            <a:pPr marL="0" indent="0">
              <a:buNone/>
            </a:pPr>
            <a:endParaRPr lang="fi-FI" dirty="0" smtClean="0"/>
          </a:p>
          <a:p>
            <a:r>
              <a:rPr lang="fi-FI" sz="3200" dirty="0"/>
              <a:t>minusta koulukeskus tulisi ainakin jollain mittapuulla rauhoittaa koulunkäyntiin ja koulurauhaan eikä ympätä liikaa toimintoja ko. keskukseen</a:t>
            </a:r>
          </a:p>
          <a:p>
            <a:r>
              <a:rPr lang="fi-FI" sz="3200" dirty="0"/>
              <a:t>Mielestäni elokuvateatterin paikka on keskustassa</a:t>
            </a:r>
            <a:r>
              <a:rPr lang="fi-FI" sz="3200" dirty="0" smtClean="0"/>
              <a:t>.</a:t>
            </a:r>
            <a:endParaRPr lang="fi-FI" sz="3200" dirty="0"/>
          </a:p>
          <a:p>
            <a:r>
              <a:rPr lang="fi-FI" sz="3200" dirty="0"/>
              <a:t>Jos rakennetaan uusi (toivottavasti "terve") keskus, tulisi siihen sisällyttää samalla kaikki ne toiminnot, jotka nykyisin järjestetään sisäilmaongelmaisissa tai muuten remonttia kaipaavissa tiloissa.</a:t>
            </a:r>
          </a:p>
          <a:p>
            <a:r>
              <a:rPr lang="fi-FI" sz="3200" dirty="0"/>
              <a:t>Kaikki, mikä liittyy koulutukseen lukiota </a:t>
            </a:r>
            <a:r>
              <a:rPr lang="fi-FI" sz="3200" dirty="0" err="1"/>
              <a:t>lukuunottamatta</a:t>
            </a:r>
            <a:r>
              <a:rPr lang="fi-FI" sz="3200" dirty="0"/>
              <a:t> tulisi sisällyttää koulukeskukseen. Kulttuuritapahtumat muualla</a:t>
            </a:r>
            <a:r>
              <a:rPr lang="fi-FI" sz="3200" dirty="0" smtClean="0"/>
              <a:t>.</a:t>
            </a:r>
            <a:endParaRPr lang="fi-FI" sz="3200" dirty="0"/>
          </a:p>
          <a:p>
            <a:r>
              <a:rPr lang="fi-FI" sz="3200" dirty="0"/>
              <a:t>Osa lukiolaisista käy koulussa autolla ja jo nyt kun ala-astelaiset pääsevät koulusta bussi/taksi/henkilöautoralli on melkoinen</a:t>
            </a:r>
          </a:p>
          <a:p>
            <a:r>
              <a:rPr lang="fi-FI" sz="3200" dirty="0"/>
              <a:t>Nuorisotilaan liittyy perinteisesti "kapinaa", tilan tulisi olla erillään koulusta, jos sinne halutaan erityisesti niitä nuoria, jotka eivät viihdy koulussa</a:t>
            </a:r>
            <a:r>
              <a:rPr lang="fi-FI" sz="3200" dirty="0" smtClean="0"/>
              <a:t>.</a:t>
            </a:r>
            <a:endParaRPr lang="fi-FI" sz="3200" dirty="0"/>
          </a:p>
          <a:p>
            <a:r>
              <a:rPr lang="fi-FI" sz="3200" dirty="0"/>
              <a:t>Kaiken kattava " monitoimitalo" </a:t>
            </a:r>
            <a:r>
              <a:rPr lang="fi-FI" sz="3200" dirty="0" smtClean="0"/>
              <a:t>periaatteella</a:t>
            </a:r>
            <a:endParaRPr lang="fi-FI" sz="3200" dirty="0"/>
          </a:p>
          <a:p>
            <a:r>
              <a:rPr lang="fi-FI" sz="3200" dirty="0"/>
              <a:t>Ei kaikkein pienimpien ja suurempien opetusta samalle pihalle</a:t>
            </a:r>
          </a:p>
          <a:p>
            <a:r>
              <a:rPr lang="fi-FI" sz="3200" dirty="0"/>
              <a:t>Toiminto joka tukee kuntamme kasvavaa matkailua, tulee säilyttää kylän keskustassa joen eteläpuolella. Myös kylän nuorisotilat tulisi säilyttää joen eteläpuolella. </a:t>
            </a:r>
          </a:p>
          <a:p>
            <a:r>
              <a:rPr lang="fi-FI" sz="3200" dirty="0"/>
              <a:t>Ei olisi järkevää ihan liian isoa koulukeskusta ihan liikenteen </a:t>
            </a:r>
            <a:r>
              <a:rPr lang="fi-FI" sz="3200" dirty="0" err="1"/>
              <a:t>yms</a:t>
            </a:r>
            <a:r>
              <a:rPr lang="fi-FI" sz="3200" dirty="0"/>
              <a:t> kannalta</a:t>
            </a:r>
            <a:r>
              <a:rPr lang="fi-FI" sz="3200" dirty="0" smtClean="0"/>
              <a:t>.</a:t>
            </a:r>
            <a:endParaRPr lang="fi-FI" sz="3200" dirty="0"/>
          </a:p>
          <a:p>
            <a:r>
              <a:rPr lang="fi-FI" sz="3200" dirty="0"/>
              <a:t>Elokuvateatterin tulee säilyä kyläkuvassa. Aslak on kuitenkin mukava paikka katsoa elokuvia. Siellä on hyvät puitteet elokuville ja miljöö on tunnelmallinen. Myös matkailijoiden takia elokuvakeskus on hyvä pitää keskellä kylää, kaikkien saatavilla. Muutkin kulttuuritoimen tilat ja tapahtumapaikat on hyvä olla keskeisillä paikoilla. Jos ne viedään kylän laitamille, on siinä suuri riski, etteivät kaikki halukkaat kaukaisen etäisyyden takia lähde tapahtumiin. Niiden näkyminen kyläkuvassa myös vilkastuttaa kyläkuvaa ja antaa muuten hieman karusta Ivalosta kuitenkin kulttuurillisesti rikkaan kuvan. Kaikilla ei ole autoa tai mahdollisuutta liikkua kauas. Sekä myös vanhuksilla voi olla hankaluuksia lähteä kauemmas kyläkeskuksesta. </a:t>
            </a:r>
          </a:p>
          <a:p>
            <a:r>
              <a:rPr lang="fi-FI" sz="3200" dirty="0"/>
              <a:t>Koulusta tulee liian iso, jos lukiolaiset ovat samassa. Riittää, kun peruskoululaiset ovat samassa tilassa. Parkkipaikka liian pieni, jos lukiolaiset samassa, sillä he käyttävät omia autoja esim. </a:t>
            </a:r>
          </a:p>
          <a:p>
            <a:r>
              <a:rPr lang="fi-FI" sz="3200" dirty="0"/>
              <a:t>Nuorisotilat olisi hyvä liittää koulun yhteyteen käytännöllisyyden vuoksi ja lisäksi ne olisivat paremmin nuorten ulottuvilla. Iso liikuntasali taas palvelisi kaikkia rakennusta käyttäviä ja se olisi käytännöllinen tilaisuuksien ja tapahtumien järjestyksessä.</a:t>
            </a:r>
          </a:p>
          <a:p>
            <a:r>
              <a:rPr lang="fi-FI" sz="3200" dirty="0"/>
              <a:t>Koulukeskus vain peruskoululaisille, jos lukio samassa tulee liian iso. Vaaratilanteita enemmän, kun osa lukiolaisista kulkee omilla autoilla.</a:t>
            </a:r>
          </a:p>
          <a:p>
            <a:r>
              <a:rPr lang="fi-FI" sz="3200" dirty="0"/>
              <a:t>Lukio pitäisi säilyttää erillään, samoin elokuvateatteri. Kummatkin ovat vasta remontoituja rakennuksia, Aslakilla on myös perinne- ja tunnearvoa. On myös kyseenalaista, olisiko järkevää keskittää kaikkia oppilaita ja lapsia samaan suureen yksikköön, koska ikähaarukka on todella iso. Lisäksi, jos kaikki keskitettäisiin yhteen, tulisi koko kompleksista liian iso ja esimerkiksi tilan riittävyys ja liikennejärjestelyt voisivat tuottaa haasteita.</a:t>
            </a:r>
          </a:p>
          <a:p>
            <a:r>
              <a:rPr lang="fi-FI" sz="3200" dirty="0"/>
              <a:t>Koska jos lukio sijoitettaisiin koulukeskuksen yhteyteen, ei olisi kovin hyvä jos siellä olisi päiväkotilaisia joista voisi aiheutua meteliä</a:t>
            </a:r>
            <a:r>
              <a:rPr lang="fi-FI" sz="3200" dirty="0" smtClean="0"/>
              <a:t>.</a:t>
            </a:r>
            <a:endParaRPr lang="fi-FI" sz="3200" dirty="0"/>
          </a:p>
          <a:p>
            <a:r>
              <a:rPr lang="fi-FI" sz="3200" dirty="0"/>
              <a:t>Lukio ei toimisi yhdessä ala- ja yläkoulun kanssa</a:t>
            </a:r>
          </a:p>
          <a:p>
            <a:r>
              <a:rPr lang="fi-FI" sz="3200" dirty="0"/>
              <a:t>Päivähoito ja nuorisotila erillään. Ei vielä päivähoito koulun </a:t>
            </a:r>
            <a:r>
              <a:rPr lang="fi-FI" sz="3200" dirty="0" smtClean="0"/>
              <a:t>yhteyteen</a:t>
            </a:r>
            <a:endParaRPr lang="fi-FI" sz="3200" dirty="0"/>
          </a:p>
          <a:p>
            <a:r>
              <a:rPr lang="fi-FI" sz="3200" dirty="0"/>
              <a:t>Henkilökohtaisesti olen sitä mieltä ettei ole hyvä asia jos kaikki aktiviteetti mitä nuoret tekevät, on samassa paikassa. Lukio myös ainakin erikseen. En usko että on hyvä jos 6-vuotiaat ovat samoissa tiloissa kun 20-vuotiaat.</a:t>
            </a:r>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920532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554182"/>
          </a:xfrm>
        </p:spPr>
        <p:txBody>
          <a:bodyPr>
            <a:normAutofit fontScale="90000"/>
          </a:bodyPr>
          <a:lstStyle/>
          <a:p>
            <a:r>
              <a:rPr lang="fi-FI" dirty="0"/>
              <a:t>Perusteluja ylläoleviin</a:t>
            </a:r>
          </a:p>
        </p:txBody>
      </p:sp>
      <p:sp>
        <p:nvSpPr>
          <p:cNvPr id="3" name="Sisällön paikkamerkki 2"/>
          <p:cNvSpPr>
            <a:spLocks noGrp="1"/>
          </p:cNvSpPr>
          <p:nvPr>
            <p:ph idx="1"/>
          </p:nvPr>
        </p:nvSpPr>
        <p:spPr>
          <a:xfrm>
            <a:off x="677334" y="1163783"/>
            <a:ext cx="10337030" cy="4877580"/>
          </a:xfrm>
        </p:spPr>
        <p:txBody>
          <a:bodyPr>
            <a:normAutofit fontScale="25000" lnSpcReduction="20000"/>
          </a:bodyPr>
          <a:lstStyle/>
          <a:p>
            <a:pPr lvl="0">
              <a:buClr>
                <a:srgbClr val="90C226"/>
              </a:buClr>
            </a:pPr>
            <a:r>
              <a:rPr lang="fi-FI" sz="2800" dirty="0">
                <a:solidFill>
                  <a:prstClr val="black">
                    <a:lumMod val="75000"/>
                    <a:lumOff val="25000"/>
                  </a:prstClr>
                </a:solidFill>
              </a:rPr>
              <a:t>Mitä useampia toimintoja </a:t>
            </a:r>
            <a:r>
              <a:rPr lang="fi-FI" sz="2800" dirty="0" err="1">
                <a:solidFill>
                  <a:prstClr val="black">
                    <a:lumMod val="75000"/>
                    <a:lumOff val="25000"/>
                  </a:prstClr>
                </a:solidFill>
              </a:rPr>
              <a:t>yhdistettäsiin</a:t>
            </a:r>
            <a:r>
              <a:rPr lang="fi-FI" sz="2800" dirty="0">
                <a:solidFill>
                  <a:prstClr val="black">
                    <a:lumMod val="75000"/>
                    <a:lumOff val="25000"/>
                  </a:prstClr>
                </a:solidFill>
              </a:rPr>
              <a:t>, sitä luontevampaa olisi toimijoiden yhteistyö. Näkisin myös, että lapsista kasvaisi kunnan toiminnoista ja palveluista tietoisempia kuntalaisia ja palveluiden käyttäminen olisi aktiivisempaa, mikäli ne löytyisivät samasta ympäristöstä. Lasten ja nuorten nivelvaiheet eri kouluasteiden välillä helpottuvat, kun toimitaan samassa ympäristössä päiväkoti-ikäisestä lukioon saakka.  </a:t>
            </a:r>
          </a:p>
          <a:p>
            <a:pPr lvl="0">
              <a:buClr>
                <a:srgbClr val="90C226"/>
              </a:buClr>
            </a:pPr>
            <a:r>
              <a:rPr lang="fi-FI" sz="2800" dirty="0">
                <a:solidFill>
                  <a:prstClr val="black">
                    <a:lumMod val="75000"/>
                    <a:lumOff val="25000"/>
                  </a:prstClr>
                </a:solidFill>
              </a:rPr>
              <a:t>Keskellä kylää pitää olla toimintaa. Etenkin iltatoimintaa</a:t>
            </a:r>
          </a:p>
          <a:p>
            <a:pPr lvl="0">
              <a:buClr>
                <a:srgbClr val="90C226"/>
              </a:buClr>
            </a:pPr>
            <a:r>
              <a:rPr lang="fi-FI" sz="2800" dirty="0">
                <a:solidFill>
                  <a:prstClr val="black">
                    <a:lumMod val="75000"/>
                    <a:lumOff val="25000"/>
                  </a:prstClr>
                </a:solidFill>
              </a:rPr>
              <a:t>Mielestäni lukiolaisten on parempi ympäristö oppia kun ei ole välitunneilla ja vieras luokissa huutamassa peruskoulun opiskelijoita. Päiväkoti ei mielestäni myöskään sovellu, pienet lapset oppii mallioppimisella huonompia tapoja herkemmin. Iso liikuntasali ja kuntosali olisivat kivoja lisäetuja varsinkin jos niitä saisi muutkin käyttää. Tiloja olisi myös viisasta hyödyntää moneen muuhunkin tarkoitukseen </a:t>
            </a:r>
            <a:r>
              <a:rPr lang="fi-FI" sz="2800" dirty="0" err="1">
                <a:solidFill>
                  <a:prstClr val="black">
                    <a:lumMod val="75000"/>
                    <a:lumOff val="25000"/>
                  </a:prstClr>
                </a:solidFill>
              </a:rPr>
              <a:t>niinkuin</a:t>
            </a:r>
            <a:r>
              <a:rPr lang="fi-FI" sz="2800" dirty="0">
                <a:solidFill>
                  <a:prstClr val="black">
                    <a:lumMod val="75000"/>
                    <a:lumOff val="25000"/>
                  </a:prstClr>
                </a:solidFill>
              </a:rPr>
              <a:t> mm. Kansalaisopiston opetuksiin.</a:t>
            </a:r>
          </a:p>
          <a:p>
            <a:pPr lvl="0">
              <a:buClr>
                <a:srgbClr val="90C226"/>
              </a:buClr>
            </a:pPr>
            <a:r>
              <a:rPr lang="fi-FI" sz="2800" dirty="0">
                <a:solidFill>
                  <a:prstClr val="black">
                    <a:lumMod val="75000"/>
                    <a:lumOff val="25000"/>
                  </a:prstClr>
                </a:solidFill>
              </a:rPr>
              <a:t>Minusta ei olisi järkeä laittaa kaiken ikäisä yhteen paikkaan. Nuorisotilat olisi hyvä olla siellä, missä lapsia/nuoria on jo. Jos se olisi samoissa tiloissa/lähellä olisi lasten ja nuorten helpompi päästä niihin esimerkiksi koulun jälkeen. </a:t>
            </a:r>
          </a:p>
          <a:p>
            <a:pPr lvl="0">
              <a:buClr>
                <a:srgbClr val="90C226"/>
              </a:buClr>
            </a:pPr>
            <a:r>
              <a:rPr lang="fi-FI" sz="2800" dirty="0">
                <a:solidFill>
                  <a:prstClr val="black">
                    <a:lumMod val="75000"/>
                    <a:lumOff val="25000"/>
                  </a:prstClr>
                </a:solidFill>
              </a:rPr>
              <a:t>Kaikki koulutusasteet tarvitaan samaan rakennukseen esim. yhteisten opettajien työ helpottuu. Tilat käyttöön myös iltapäivästä ja iltaisin.</a:t>
            </a:r>
          </a:p>
          <a:p>
            <a:pPr lvl="0">
              <a:buClr>
                <a:srgbClr val="90C226"/>
              </a:buClr>
            </a:pPr>
            <a:r>
              <a:rPr lang="fi-FI" sz="2800" dirty="0">
                <a:solidFill>
                  <a:prstClr val="black">
                    <a:lumMod val="75000"/>
                    <a:lumOff val="25000"/>
                  </a:prstClr>
                </a:solidFill>
              </a:rPr>
              <a:t>Kaikkea ei voi tunkea samaan paikkaan, tontin tilakaan ei riitä. Meillä on elokuvateatteri Aslak jo valmiina eikä siellä ilmeisesti ole sisäilmaongelmia. Päiväkotilaisia ei kannata laittaa samaan pihaan/rakennukseen yläastelaisten kanssa.</a:t>
            </a:r>
          </a:p>
          <a:p>
            <a:pPr lvl="0">
              <a:buClr>
                <a:srgbClr val="90C226"/>
              </a:buClr>
            </a:pPr>
            <a:r>
              <a:rPr lang="fi-FI" sz="2800" dirty="0">
                <a:solidFill>
                  <a:prstClr val="black">
                    <a:lumMod val="75000"/>
                    <a:lumOff val="25000"/>
                  </a:prstClr>
                </a:solidFill>
              </a:rPr>
              <a:t>Lukio/</a:t>
            </a:r>
            <a:r>
              <a:rPr lang="fi-FI" sz="2800" dirty="0" err="1">
                <a:solidFill>
                  <a:prstClr val="black">
                    <a:lumMod val="75000"/>
                    <a:lumOff val="25000"/>
                  </a:prstClr>
                </a:solidFill>
              </a:rPr>
              <a:t>yläasteelaisten</a:t>
            </a:r>
            <a:r>
              <a:rPr lang="fi-FI" sz="2800" dirty="0">
                <a:solidFill>
                  <a:prstClr val="black">
                    <a:lumMod val="75000"/>
                    <a:lumOff val="25000"/>
                  </a:prstClr>
                </a:solidFill>
              </a:rPr>
              <a:t> ja päiväkotilaisten sijoittaminen samaan koulukeskukseen kuulostaa mielestäni melko huonolta idealta ottaen huomioon oppilaiden ja päivähoitolaisten ikäeron.</a:t>
            </a:r>
          </a:p>
          <a:p>
            <a:pPr lvl="0">
              <a:buClr>
                <a:srgbClr val="90C226"/>
              </a:buClr>
            </a:pPr>
            <a:r>
              <a:rPr lang="fi-FI" sz="2800" dirty="0">
                <a:solidFill>
                  <a:prstClr val="black">
                    <a:lumMod val="75000"/>
                    <a:lumOff val="25000"/>
                  </a:prstClr>
                </a:solidFill>
              </a:rPr>
              <a:t>Kohtalainen elokuvateatteri on jo keskellä kylää, nuoriso tarvitsee irtioton koulutiloista siinä missä aikuisetkin mielellään kokoontuvat vapaa-ajallaan muualle kuin työpaikalleen. Onko järkeä keskittää kaikki kuljetusliikenne yhteen kohteeseen aamulla ja iltapäivisin; jättäisin vähintään 1-5 vuotiaat nykyiselle tontilleen.</a:t>
            </a:r>
          </a:p>
          <a:p>
            <a:pPr lvl="0">
              <a:buClr>
                <a:srgbClr val="90C226"/>
              </a:buClr>
            </a:pPr>
            <a:r>
              <a:rPr lang="fi-FI" sz="2800" dirty="0" err="1">
                <a:solidFill>
                  <a:prstClr val="black">
                    <a:lumMod val="75000"/>
                    <a:lumOff val="25000"/>
                  </a:prstClr>
                </a:solidFill>
              </a:rPr>
              <a:t>Koulutilat+kulttuuritilat</a:t>
            </a:r>
            <a:r>
              <a:rPr lang="fi-FI" sz="2800" dirty="0">
                <a:solidFill>
                  <a:prstClr val="black">
                    <a:lumMod val="75000"/>
                    <a:lumOff val="25000"/>
                  </a:prstClr>
                </a:solidFill>
              </a:rPr>
              <a:t>. Päiväkotilaiset liian nuoria samaan tilaan</a:t>
            </a:r>
          </a:p>
          <a:p>
            <a:pPr lvl="0">
              <a:buClr>
                <a:srgbClr val="90C226"/>
              </a:buClr>
            </a:pPr>
            <a:r>
              <a:rPr lang="fi-FI" sz="2800" dirty="0" err="1">
                <a:solidFill>
                  <a:prstClr val="black">
                    <a:lumMod val="75000"/>
                    <a:lumOff val="25000"/>
                  </a:prstClr>
                </a:solidFill>
              </a:rPr>
              <a:t>Koulutilat+kulttuuritilat</a:t>
            </a:r>
            <a:r>
              <a:rPr lang="fi-FI" sz="2800" dirty="0">
                <a:solidFill>
                  <a:prstClr val="black">
                    <a:lumMod val="75000"/>
                    <a:lumOff val="25000"/>
                  </a:prstClr>
                </a:solidFill>
              </a:rPr>
              <a:t>. Päiväkotilaiset liian nuoria samaan tilaan</a:t>
            </a:r>
          </a:p>
          <a:p>
            <a:pPr lvl="0">
              <a:buClr>
                <a:srgbClr val="90C226"/>
              </a:buClr>
            </a:pPr>
            <a:r>
              <a:rPr lang="fi-FI" sz="2800" dirty="0">
                <a:solidFill>
                  <a:prstClr val="black">
                    <a:lumMod val="75000"/>
                    <a:lumOff val="25000"/>
                  </a:prstClr>
                </a:solidFill>
              </a:rPr>
              <a:t>Kaikki samaan, kustannustehokasta ja tehokasta myös käytön kannalta.</a:t>
            </a:r>
          </a:p>
          <a:p>
            <a:pPr lvl="0">
              <a:buClr>
                <a:srgbClr val="90C226"/>
              </a:buClr>
            </a:pPr>
            <a:r>
              <a:rPr lang="fi-FI" sz="2800" dirty="0">
                <a:solidFill>
                  <a:prstClr val="black">
                    <a:lumMod val="75000"/>
                    <a:lumOff val="25000"/>
                  </a:prstClr>
                </a:solidFill>
              </a:rPr>
              <a:t>Elokuvateatteri Aslakissa on oma tunnelmansa. Auditorio muuhun käyttöön.</a:t>
            </a:r>
          </a:p>
          <a:p>
            <a:pPr lvl="0">
              <a:buClr>
                <a:srgbClr val="90C226"/>
              </a:buClr>
            </a:pPr>
            <a:r>
              <a:rPr lang="fi-FI" sz="2800" dirty="0">
                <a:solidFill>
                  <a:prstClr val="black">
                    <a:lumMod val="75000"/>
                    <a:lumOff val="25000"/>
                  </a:prstClr>
                </a:solidFill>
              </a:rPr>
              <a:t>Suuri satsaus rahallisesti, siksi hyvä, jos hyötyä mahdollisimman monelle. Lukio mukaan, jos siellä on sisäilmaongelmia. Yhteisten opettajien kulkemisen kannalta tietysti helppoa, jos koulut lähekkäin.</a:t>
            </a:r>
          </a:p>
          <a:p>
            <a:pPr lvl="0">
              <a:buClr>
                <a:srgbClr val="90C226"/>
              </a:buClr>
            </a:pPr>
            <a:r>
              <a:rPr lang="fi-FI" sz="2800" dirty="0">
                <a:solidFill>
                  <a:prstClr val="black">
                    <a:lumMod val="75000"/>
                    <a:lumOff val="25000"/>
                  </a:prstClr>
                </a:solidFill>
              </a:rPr>
              <a:t>Mahdollisimman toimivat tilat, joita voidaan käyttää myös varsinaisten koulutuntien ulkopuolellakin</a:t>
            </a:r>
          </a:p>
          <a:p>
            <a:pPr lvl="0">
              <a:buClr>
                <a:srgbClr val="90C226"/>
              </a:buClr>
            </a:pPr>
            <a:r>
              <a:rPr lang="fi-FI" sz="2800" dirty="0">
                <a:solidFill>
                  <a:prstClr val="black">
                    <a:lumMod val="75000"/>
                    <a:lumOff val="25000"/>
                  </a:prstClr>
                </a:solidFill>
              </a:rPr>
              <a:t>"Eskarit, alakoululaiset eikä yläkoululaiset sovi yhteen mitenkään. Jos on aivan pakko niin silloin eskarit ja alakoululaiset laitetaan yhteen. Yläkoululaiset tulevat antamaan huonoa esimerkkiä nuoremmille. Tätä ei saada mitenkään muutettua. Rangaistuksia voidaan kyllä antaa yhteisten sääntöjen rikkomisesta, mutta ne eivät ole koskaan lopettaneet täysin sitä. Tilojen ollessa kaukana toisista ja porrastetuilla välitunneilla tilannetta voitaisiin kuitenkin helpottaa. </a:t>
            </a:r>
          </a:p>
          <a:p>
            <a:pPr lvl="0">
              <a:buClr>
                <a:srgbClr val="90C226"/>
              </a:buClr>
            </a:pPr>
            <a:r>
              <a:rPr lang="fi-FI" sz="2800" dirty="0">
                <a:solidFill>
                  <a:prstClr val="black">
                    <a:lumMod val="75000"/>
                    <a:lumOff val="25000"/>
                  </a:prstClr>
                </a:solidFill>
              </a:rPr>
              <a:t>Itse olen myös hyvin onnellinen siitä kun olen päässyt vaihtamaan koulua pari kertaa. En voisi kuvitellakaan, että olisin ollut alakoulusta lukioon asti samassa rakennuksessa. Se olisi käynyt liian rankaksi ja yksitoikkoiseksi. </a:t>
            </a:r>
          </a:p>
          <a:p>
            <a:pPr lvl="0">
              <a:buClr>
                <a:srgbClr val="90C226"/>
              </a:buClr>
            </a:pPr>
            <a:r>
              <a:rPr lang="fi-FI" sz="2800" dirty="0">
                <a:solidFill>
                  <a:prstClr val="black">
                    <a:lumMod val="75000"/>
                    <a:lumOff val="25000"/>
                  </a:prstClr>
                </a:solidFill>
              </a:rPr>
              <a:t>Ongelmana on vielä oppilaiden tuleva ""eriarvoisuus."" Alakoululaisilla jokainen välitunti on ulkovälitunti, yläkoululaisilla on kaksi ja lukiolaisilla ei yhtään. Näen tämän jokseenkin epäreiluna. Alakoululaiset varmasti vielä epäreilumpana, koska he ovat lapsia ja he varmasti katsovat yläkoululaisia ja lukiolaisia ylöspäin. Entä kännyköiden käyttö? Alakoululaisilla se on useimmiten tiukasti kielletty, mutta lukiolaiset saavat käyttää vapaasti. Toivon todella, että tuleville lukiolaisille ei aseteta alakoulun ja yläkoulun mukana ylimääräisiä rajoituksia. </a:t>
            </a:r>
          </a:p>
          <a:p>
            <a:pPr lvl="0">
              <a:buClr>
                <a:srgbClr val="90C226"/>
              </a:buClr>
            </a:pPr>
            <a:r>
              <a:rPr lang="fi-FI" sz="2800" dirty="0">
                <a:solidFill>
                  <a:prstClr val="black">
                    <a:lumMod val="75000"/>
                    <a:lumOff val="25000"/>
                  </a:prstClr>
                </a:solidFill>
              </a:rPr>
              <a:t>Pienenä pelkona on myös kiusaamisen lisääntyminen. Mitä jos yläkoululaiset ottavat pilkkauksen kohteeksi alakoululaisia? Se on totta, että yläkoulussa ollaan siinä vaiheessa että omien tekojen seurauksia ei vielä ajatella ja muutoksia tapahtuu ympärillä ja elämä on ""hurjempaa."" </a:t>
            </a:r>
            <a:r>
              <a:rPr lang="fi-FI" sz="2800" dirty="0" err="1">
                <a:solidFill>
                  <a:prstClr val="black">
                    <a:lumMod val="75000"/>
                    <a:lumOff val="25000"/>
                  </a:prstClr>
                </a:solidFill>
              </a:rPr>
              <a:t>Tottakai</a:t>
            </a:r>
            <a:r>
              <a:rPr lang="fi-FI" sz="2800" dirty="0">
                <a:solidFill>
                  <a:prstClr val="black">
                    <a:lumMod val="75000"/>
                    <a:lumOff val="25000"/>
                  </a:prstClr>
                </a:solidFill>
              </a:rPr>
              <a:t> kiusaaminen ja pilkkaaminen on kaikille ikävää ja kaikkia kohtaan todella väärin, mutta alakoululaiset ikänsä puolesta saattavat ottaa sen vielä hitusen vakavammin. Nuorena ikäerot ovat kuitenkin vielä suuria. </a:t>
            </a:r>
          </a:p>
          <a:p>
            <a:pPr lvl="0">
              <a:buClr>
                <a:srgbClr val="90C226"/>
              </a:buClr>
            </a:pPr>
            <a:r>
              <a:rPr lang="fi-FI" sz="2800" dirty="0">
                <a:solidFill>
                  <a:prstClr val="black">
                    <a:lumMod val="75000"/>
                    <a:lumOff val="25000"/>
                  </a:prstClr>
                </a:solidFill>
              </a:rPr>
              <a:t>Olen tätä ideaa vastaan ja todella iloinen, että ehdin tämän muutoksen alta pois. "</a:t>
            </a:r>
          </a:p>
          <a:p>
            <a:pPr lvl="0">
              <a:buClr>
                <a:srgbClr val="90C226"/>
              </a:buClr>
            </a:pPr>
            <a:r>
              <a:rPr lang="fi-FI" sz="3200" dirty="0">
                <a:solidFill>
                  <a:prstClr val="black">
                    <a:lumMod val="75000"/>
                    <a:lumOff val="25000"/>
                  </a:prstClr>
                </a:solidFill>
              </a:rPr>
              <a:t>Nuorison vapaa-aika  pois kouluympäristöstä. Elokuvateatteri ei mielestäni kuulu koulukeskukseen.</a:t>
            </a:r>
          </a:p>
          <a:p>
            <a:pPr lvl="0">
              <a:buClr>
                <a:srgbClr val="90C226"/>
              </a:buClr>
            </a:pPr>
            <a:r>
              <a:rPr lang="fi-FI" sz="3200" dirty="0">
                <a:solidFill>
                  <a:prstClr val="black">
                    <a:lumMod val="75000"/>
                    <a:lumOff val="25000"/>
                  </a:prstClr>
                </a:solidFill>
              </a:rPr>
              <a:t>Lienee taloudellisesti järkevää keskittää kaikki sivistystoiminnot samalle "kampukselle".</a:t>
            </a:r>
          </a:p>
          <a:p>
            <a:endParaRPr lang="fi-FI" dirty="0"/>
          </a:p>
        </p:txBody>
      </p:sp>
    </p:spTree>
    <p:extLst>
      <p:ext uri="{BB962C8B-B14F-4D97-AF65-F5344CB8AC3E}">
        <p14:creationId xmlns:p14="http://schemas.microsoft.com/office/powerpoint/2010/main" val="1921195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570807"/>
          </a:xfrm>
        </p:spPr>
        <p:txBody>
          <a:bodyPr>
            <a:normAutofit fontScale="90000"/>
          </a:bodyPr>
          <a:lstStyle/>
          <a:p>
            <a:r>
              <a:rPr lang="fi-FI" dirty="0"/>
              <a:t>Perusteluja ylläoleviin</a:t>
            </a:r>
          </a:p>
        </p:txBody>
      </p:sp>
      <p:sp>
        <p:nvSpPr>
          <p:cNvPr id="3" name="Sisällön paikkamerkki 2"/>
          <p:cNvSpPr>
            <a:spLocks noGrp="1"/>
          </p:cNvSpPr>
          <p:nvPr>
            <p:ph idx="1"/>
          </p:nvPr>
        </p:nvSpPr>
        <p:spPr>
          <a:xfrm>
            <a:off x="677334" y="1080655"/>
            <a:ext cx="10727728" cy="5345083"/>
          </a:xfrm>
        </p:spPr>
        <p:txBody>
          <a:bodyPr>
            <a:noAutofit/>
          </a:bodyPr>
          <a:lstStyle/>
          <a:p>
            <a:pPr lvl="0">
              <a:buClr>
                <a:srgbClr val="90C226"/>
              </a:buClr>
            </a:pPr>
            <a:r>
              <a:rPr lang="fi-FI" sz="700" dirty="0" smtClean="0">
                <a:solidFill>
                  <a:prstClr val="black">
                    <a:lumMod val="75000"/>
                    <a:lumOff val="25000"/>
                  </a:prstClr>
                </a:solidFill>
              </a:rPr>
              <a:t>Enemmän </a:t>
            </a:r>
            <a:r>
              <a:rPr lang="fi-FI" sz="700" dirty="0">
                <a:solidFill>
                  <a:prstClr val="black">
                    <a:lumMod val="75000"/>
                    <a:lumOff val="25000"/>
                  </a:prstClr>
                </a:solidFill>
              </a:rPr>
              <a:t>lapsille ja nuorille suunnattuja toimia tiloihin, mutta ei kuitenkaan kaikkia nuorten vapaa-ajan toimia.</a:t>
            </a:r>
          </a:p>
          <a:p>
            <a:pPr lvl="0">
              <a:buClr>
                <a:srgbClr val="90C226"/>
              </a:buClr>
            </a:pPr>
            <a:r>
              <a:rPr lang="fi-FI" sz="700" dirty="0">
                <a:solidFill>
                  <a:prstClr val="black">
                    <a:lumMod val="75000"/>
                    <a:lumOff val="25000"/>
                  </a:prstClr>
                </a:solidFill>
              </a:rPr>
              <a:t>Lukio ja päiväkoti voisi toimia itsenäisinä omina yksiköinään. Lukiolaisten ikä ja tarpeet ovat niin erilaiset ja päiväkotilaiset ovat niin pieniä.</a:t>
            </a:r>
          </a:p>
          <a:p>
            <a:pPr lvl="0">
              <a:buClr>
                <a:srgbClr val="90C226"/>
              </a:buClr>
            </a:pPr>
            <a:r>
              <a:rPr lang="fi-FI" sz="700" dirty="0">
                <a:solidFill>
                  <a:prstClr val="black">
                    <a:lumMod val="75000"/>
                    <a:lumOff val="25000"/>
                  </a:prstClr>
                </a:solidFill>
              </a:rPr>
              <a:t>Sijainti on huono Koppelontien varressa ajatellen kulttuuritoimen toimintoja ja nuorisotoimen tiloja. </a:t>
            </a:r>
          </a:p>
          <a:p>
            <a:pPr lvl="0">
              <a:buClr>
                <a:srgbClr val="90C226"/>
              </a:buClr>
            </a:pPr>
            <a:r>
              <a:rPr lang="fi-FI" sz="700" dirty="0">
                <a:solidFill>
                  <a:prstClr val="black">
                    <a:lumMod val="75000"/>
                    <a:lumOff val="25000"/>
                  </a:prstClr>
                </a:solidFill>
              </a:rPr>
              <a:t>lukiolaiset ovat jo niin isoja että olisi hyvä että heille olisi omat tilat. Päiväkoti samoissa tiloissa tai ainakin lähellä helpottaisi kummasti monilapsisten perheiden </a:t>
            </a:r>
            <a:r>
              <a:rPr lang="fi-FI" sz="700" dirty="0" err="1">
                <a:solidFill>
                  <a:prstClr val="black">
                    <a:lumMod val="75000"/>
                    <a:lumOff val="25000"/>
                  </a:prstClr>
                </a:solidFill>
              </a:rPr>
              <a:t>aamuja,varsinkin</a:t>
            </a:r>
            <a:r>
              <a:rPr lang="fi-FI" sz="700" dirty="0">
                <a:solidFill>
                  <a:prstClr val="black">
                    <a:lumMod val="75000"/>
                    <a:lumOff val="25000"/>
                  </a:prstClr>
                </a:solidFill>
              </a:rPr>
              <a:t> </a:t>
            </a:r>
            <a:r>
              <a:rPr lang="fi-FI" sz="700" dirty="0" err="1">
                <a:solidFill>
                  <a:prstClr val="black">
                    <a:lumMod val="75000"/>
                    <a:lumOff val="25000"/>
                  </a:prstClr>
                </a:solidFill>
              </a:rPr>
              <a:t>vurohoidossa</a:t>
            </a:r>
            <a:r>
              <a:rPr lang="fi-FI" sz="700" dirty="0">
                <a:solidFill>
                  <a:prstClr val="black">
                    <a:lumMod val="75000"/>
                    <a:lumOff val="25000"/>
                  </a:prstClr>
                </a:solidFill>
              </a:rPr>
              <a:t> olevien lapsien.</a:t>
            </a:r>
          </a:p>
          <a:p>
            <a:pPr lvl="0">
              <a:buClr>
                <a:srgbClr val="90C226"/>
              </a:buClr>
            </a:pPr>
            <a:r>
              <a:rPr lang="fi-FI" sz="700" dirty="0">
                <a:solidFill>
                  <a:prstClr val="black">
                    <a:lumMod val="75000"/>
                    <a:lumOff val="25000"/>
                  </a:prstClr>
                </a:solidFill>
              </a:rPr>
              <a:t>Mielestäni nämä kaikki ovat oikein tarpeellisia ja järkeviä sisällyttää uuteen koulukeskukseen. </a:t>
            </a:r>
          </a:p>
          <a:p>
            <a:pPr lvl="0">
              <a:buClr>
                <a:srgbClr val="90C226"/>
              </a:buClr>
            </a:pPr>
            <a:r>
              <a:rPr lang="fi-FI" sz="700" dirty="0">
                <a:solidFill>
                  <a:prstClr val="black">
                    <a:lumMod val="75000"/>
                    <a:lumOff val="25000"/>
                  </a:prstClr>
                </a:solidFill>
              </a:rPr>
              <a:t>Ei lukiota ja alakouluja samaan koulurakennukseen, se ei toimi eikä ole mukavaa pikkulapsille </a:t>
            </a:r>
          </a:p>
          <a:p>
            <a:pPr lvl="0">
              <a:buClr>
                <a:srgbClr val="90C226"/>
              </a:buClr>
            </a:pPr>
            <a:r>
              <a:rPr lang="fi-FI" sz="700" dirty="0">
                <a:solidFill>
                  <a:prstClr val="black">
                    <a:lumMod val="75000"/>
                    <a:lumOff val="25000"/>
                  </a:prstClr>
                </a:solidFill>
              </a:rPr>
              <a:t>Koulun tulisi olla keskellä elämää ja touhua. Tämä onnistuu kun koulu on muutakin kuin koulu (käyttönsä puolesta). Samalla kuntalaiset saavat terveet ja riittävät tilat monipuoliseen tekemiseen ja viihtymiseen. Vanhukset on tästä unohdettu kokonaan. </a:t>
            </a:r>
            <a:r>
              <a:rPr lang="fi-FI" sz="700" dirty="0" err="1">
                <a:solidFill>
                  <a:prstClr val="black">
                    <a:lumMod val="75000"/>
                    <a:lumOff val="25000"/>
                  </a:prstClr>
                </a:solidFill>
              </a:rPr>
              <a:t>Beardy'sin</a:t>
            </a:r>
            <a:r>
              <a:rPr lang="fi-FI" sz="700" dirty="0">
                <a:solidFill>
                  <a:prstClr val="black">
                    <a:lumMod val="75000"/>
                    <a:lumOff val="25000"/>
                  </a:prstClr>
                </a:solidFill>
              </a:rPr>
              <a:t> reservaatissa Kanadassa koulun seinällä on kuvia kylän vanhuksista ja he käyvät usein koululla "</a:t>
            </a:r>
            <a:r>
              <a:rPr lang="fi-FI" sz="700" dirty="0" err="1">
                <a:solidFill>
                  <a:prstClr val="black">
                    <a:lumMod val="75000"/>
                    <a:lumOff val="25000"/>
                  </a:prstClr>
                </a:solidFill>
              </a:rPr>
              <a:t>hengailemassa</a:t>
            </a:r>
            <a:r>
              <a:rPr lang="fi-FI" sz="700" dirty="0">
                <a:solidFill>
                  <a:prstClr val="black">
                    <a:lumMod val="75000"/>
                    <a:lumOff val="25000"/>
                  </a:prstClr>
                </a:solidFill>
              </a:rPr>
              <a:t>", josko heitä tarvittaisiin. Heidän tehtäviinsä kuuluu esimerkiksi olla tukihenkilönä vaikka lukemisen opettelussa tai muissa tehtävissä missä osaa. Lisäksi jos on sopeutumisongelmia tai vaikeuksia jollakin oppilaalla niin vanhukset juttelee niille (kuulemma paljon toimivampaa kuin opettajien tai vanhempien puhuminen). Tämä ei meidän järjestelmässä tietenkään helposti onnistu, mutta halusin laittaa vain esimerkiksi, että herättäisi ajatuksia.</a:t>
            </a:r>
          </a:p>
          <a:p>
            <a:pPr lvl="0">
              <a:buClr>
                <a:srgbClr val="90C226"/>
              </a:buClr>
            </a:pPr>
            <a:r>
              <a:rPr lang="fi-FI" sz="700" dirty="0">
                <a:solidFill>
                  <a:prstClr val="black">
                    <a:lumMod val="75000"/>
                    <a:lumOff val="25000"/>
                  </a:prstClr>
                </a:solidFill>
              </a:rPr>
              <a:t>Monitoimitalo, josta löytyy kouluun ja koulutukseen liittyvät toimet, sekä liikunnan ja kulttuurin tukemiseen tarvittavat (nykyaikaiset)tilat.</a:t>
            </a:r>
          </a:p>
          <a:p>
            <a:pPr lvl="0">
              <a:buClr>
                <a:srgbClr val="90C226"/>
              </a:buClr>
            </a:pPr>
            <a:r>
              <a:rPr lang="fi-FI" sz="700" dirty="0">
                <a:solidFill>
                  <a:prstClr val="black">
                    <a:lumMod val="75000"/>
                    <a:lumOff val="25000"/>
                  </a:prstClr>
                </a:solidFill>
              </a:rPr>
              <a:t>Kysymyksissä ei ole numeroita, mutta jos tarkoitetaan kahta edellistä: kaikkia palveluja ei tule keskittää, olemassa olevat tilat tulee hyödyntää ensisijaisesti. Koulukeskuksessa oleva liikuntasali ei saa olla ainoa, sääsuojahallin yhteydessä on myös oltava sisäliikuntatilat. Elokuvateatteri on jo,  samoin lukio.  Kansalaisopisto ym. toimijat voivat tietenkin hyödyntää rakennettavia luokkatiloja.</a:t>
            </a:r>
          </a:p>
          <a:p>
            <a:pPr lvl="0">
              <a:buClr>
                <a:srgbClr val="90C226"/>
              </a:buClr>
            </a:pPr>
            <a:r>
              <a:rPr lang="fi-FI" sz="700" dirty="0">
                <a:solidFill>
                  <a:prstClr val="black">
                    <a:lumMod val="75000"/>
                    <a:lumOff val="25000"/>
                  </a:prstClr>
                </a:solidFill>
              </a:rPr>
              <a:t>Päiväkodin sisällyttäminen ei ole hyvä idea. Koulukeskuksen vilinä ei ole pienille lapsille riittävän rauhallinen ja turvallinen ympäristö. Keskuskeittiö voisi hyvin sisältyä keskukseen. Terveyskeskus voisi pitää oman keittiön ja jakaa palvelutalojen sekä päiväkodin ruoat ja koulukeskuksen keittiö tekisi ruoat koululaisille. Uimahalli toisi tuloja ja olisi helppo lisätä mikäli suihkutiloja muutenkin tulisi. Näin suihkutilat olisivat myös iltaisin käytössä. Maksaako kunta rajavartiolaitokselle vuokraa uimahallin käytöstä? Mutta uimahallin paikallisia käyttäjiä on paljon. Ja uskoisin että olisi enemmän jos halli olisi lähempänä. Myös turistit voisivat käyttää erimaksulla hallia (myöskin kesällä, koska jokivesi on kylmä) </a:t>
            </a:r>
          </a:p>
          <a:p>
            <a:pPr lvl="0">
              <a:buClr>
                <a:srgbClr val="90C226"/>
              </a:buClr>
            </a:pPr>
            <a:r>
              <a:rPr lang="fi-FI" sz="700" dirty="0">
                <a:solidFill>
                  <a:prstClr val="black">
                    <a:lumMod val="75000"/>
                    <a:lumOff val="25000"/>
                  </a:prstClr>
                </a:solidFill>
              </a:rPr>
              <a:t>Päiväkoti on kunnostettu ja yhdistäminen samaan ei tuo lisäarvoa. Mielestäni eskari-ylä-aste iät tulisi löytyä tiloista. Tietysti lukiolaiset jos nykyinen rakennus todetaan kannattamattomaksi. Samassa yhteydessä urheilukeskuksen sisätilat ja jäähalli tulisi kunnostaa vastaaman hienoa urheilukenttää. Koululiikunta koululle ja seurat toimimaan urheilukeskukseen. Tietysti koulut hyödyntää urheilukeskusta myös. Tietysti koulun olisi hyvä olla urheilukeskuksen kanssa vierekkäin  synergian vuoksi mutta ilmeisesti se ei nyt ole mahdollista. Eli koulu ja kouluun liikuntatilat.  Nuorisotilat ja seuratoiminnan tilat mm. hyvät varastot ja pukuhuoneet urheilukeskukseen. jokaisella junnujoukkueella pitää olla oma välinevarasto. Tämä mahdollistaa mm. Juniori Jääkiekkojoukkueen pelaajien jalkaisin saapumisen jäille ja pois. Aina ei </a:t>
            </a:r>
            <a:r>
              <a:rPr lang="fi-FI" sz="700" dirty="0" err="1">
                <a:solidFill>
                  <a:prstClr val="black">
                    <a:lumMod val="75000"/>
                    <a:lumOff val="25000"/>
                  </a:prstClr>
                </a:solidFill>
              </a:rPr>
              <a:t>tarvi</a:t>
            </a:r>
            <a:r>
              <a:rPr lang="fi-FI" sz="700" dirty="0">
                <a:solidFill>
                  <a:prstClr val="black">
                    <a:lumMod val="75000"/>
                    <a:lumOff val="25000"/>
                  </a:prstClr>
                </a:solidFill>
              </a:rPr>
              <a:t> sitä vanhempien kuljetusta. Jäähallin perusrakenteet on kunnossa. Halli pitäisi rakentaa valmiiksi. Muut urheilutilat tarvitaan jäähallin yhteyteen ja on kuuluvat urheilukeskukseen. SEURATOIMINTA </a:t>
            </a:r>
            <a:r>
              <a:rPr lang="fi-FI" sz="700" dirty="0" err="1">
                <a:solidFill>
                  <a:prstClr val="black">
                    <a:lumMod val="75000"/>
                    <a:lumOff val="25000"/>
                  </a:prstClr>
                </a:solidFill>
              </a:rPr>
              <a:t>vastii</a:t>
            </a:r>
            <a:r>
              <a:rPr lang="fi-FI" sz="700" dirty="0">
                <a:solidFill>
                  <a:prstClr val="black">
                    <a:lumMod val="75000"/>
                    <a:lumOff val="25000"/>
                  </a:prstClr>
                </a:solidFill>
              </a:rPr>
              <a:t> myös muita tiloja ne pitäisi tehdä urheilukeskuksen yhteyteen. Koulurakennuksesta totean että kaikki </a:t>
            </a:r>
            <a:r>
              <a:rPr lang="fi-FI" sz="700" dirty="0" err="1">
                <a:solidFill>
                  <a:prstClr val="black">
                    <a:lumMod val="75000"/>
                    <a:lumOff val="25000"/>
                  </a:prstClr>
                </a:solidFill>
              </a:rPr>
              <a:t>arkkitehtooninen</a:t>
            </a:r>
            <a:r>
              <a:rPr lang="fi-FI" sz="700" dirty="0">
                <a:solidFill>
                  <a:prstClr val="black">
                    <a:lumMod val="75000"/>
                    <a:lumOff val="25000"/>
                  </a:prstClr>
                </a:solidFill>
              </a:rPr>
              <a:t> kikkailu kannattaa unohtaa ja rakentaa rakennus helposti muunneltavalla perustekniikalla. </a:t>
            </a:r>
            <a:r>
              <a:rPr lang="fi-FI" sz="700" dirty="0" err="1">
                <a:solidFill>
                  <a:prstClr val="black">
                    <a:lumMod val="75000"/>
                    <a:lumOff val="25000"/>
                  </a:prstClr>
                </a:solidFill>
              </a:rPr>
              <a:t>Esim</a:t>
            </a:r>
            <a:r>
              <a:rPr lang="fi-FI" sz="700" dirty="0">
                <a:solidFill>
                  <a:prstClr val="black">
                    <a:lumMod val="75000"/>
                    <a:lumOff val="25000"/>
                  </a:prstClr>
                </a:solidFill>
              </a:rPr>
              <a:t> ontelolaatta alapohja mahdollistaa viemäreiden ja muiden teknisten linjojen siirron tarpeiden mukaan. </a:t>
            </a:r>
            <a:r>
              <a:rPr lang="fi-FI" sz="700" dirty="0" err="1">
                <a:solidFill>
                  <a:prstClr val="black">
                    <a:lumMod val="75000"/>
                    <a:lumOff val="25000"/>
                  </a:prstClr>
                </a:solidFill>
              </a:rPr>
              <a:t>Kahtakerrosta</a:t>
            </a:r>
            <a:r>
              <a:rPr lang="fi-FI" sz="700" dirty="0">
                <a:solidFill>
                  <a:prstClr val="black">
                    <a:lumMod val="75000"/>
                    <a:lumOff val="25000"/>
                  </a:prstClr>
                </a:solidFill>
              </a:rPr>
              <a:t> enempää rakennukseen ei kannata tehdä. Kellarikerrosta ei ollenkaan. Normaali harjakatto hyvällä tuuletuksella. Puoliavoimia pölynkeruu sisäilmanpilaaja </a:t>
            </a:r>
            <a:r>
              <a:rPr lang="fi-FI" sz="700" dirty="0" err="1">
                <a:solidFill>
                  <a:prstClr val="black">
                    <a:lumMod val="75000"/>
                    <a:lumOff val="25000"/>
                  </a:prstClr>
                </a:solidFill>
              </a:rPr>
              <a:t>alaslaskuritilöitä</a:t>
            </a:r>
            <a:r>
              <a:rPr lang="fi-FI" sz="700" dirty="0">
                <a:solidFill>
                  <a:prstClr val="black">
                    <a:lumMod val="75000"/>
                    <a:lumOff val="25000"/>
                  </a:prstClr>
                </a:solidFill>
              </a:rPr>
              <a:t> ei mihinkään. Niitä ei edes voi puhdistaa. Ilmanvaihto pitää olla oikeasti hallinnassa ja sitä pitää jonkun nimetyn oikeasti osata käyttää. Taloa pitää jonkun nimetyn  huoltaa ja huolehtia. Tällä hetkellä kunnan huoltomiehet eivät edes tiedä missä sulut on kouluilla. Tässäpä mielipidettä JL</a:t>
            </a:r>
          </a:p>
          <a:p>
            <a:pPr lvl="0">
              <a:buClr>
                <a:srgbClr val="90C226"/>
              </a:buClr>
            </a:pPr>
            <a:r>
              <a:rPr lang="fi-FI" sz="700" dirty="0">
                <a:solidFill>
                  <a:prstClr val="black">
                    <a:lumMod val="75000"/>
                    <a:lumOff val="25000"/>
                  </a:prstClr>
                </a:solidFill>
              </a:rPr>
              <a:t>Varhaiskasvatus tarvitsee omat tilat liikuntasaleineen ja turvallisine sekä varsinkin rauhallisine piha-alueineen. Kontrasti pienten hoitolasten ja yläastelaisten välillä on liian suuri. Lisäksi koulun pihalla on niin paljon liikettä ja liikkujia että vahinkojen riski on suuri verrattuna siihen että olisi päiväkodin oma piha missä leikkiä. Nuorisotilat tulee asettaa muualle kuin koulukeskukseen jotta nuoriso saa vaihtelua eikä tulisi mieleen viikonloppuisin turmella koulun pihaa. Nuorisotalolla kävijöihin mahtuu kuitenkin tupakoitsijoita ja syljeksijöitä.</a:t>
            </a:r>
          </a:p>
          <a:p>
            <a:pPr lvl="0">
              <a:buClr>
                <a:srgbClr val="90C226"/>
              </a:buClr>
            </a:pPr>
            <a:r>
              <a:rPr lang="fi-FI" sz="700" dirty="0">
                <a:solidFill>
                  <a:prstClr val="black">
                    <a:lumMod val="75000"/>
                    <a:lumOff val="25000"/>
                  </a:prstClr>
                </a:solidFill>
              </a:rPr>
              <a:t>Koulukampus tulisi olla mahdollisimman monipuolinen ja monien käyttäjien käytettävissä</a:t>
            </a:r>
          </a:p>
          <a:p>
            <a:pPr lvl="0">
              <a:buClr>
                <a:srgbClr val="90C226"/>
              </a:buClr>
            </a:pPr>
            <a:r>
              <a:rPr lang="fi-FI" sz="700" dirty="0">
                <a:solidFill>
                  <a:prstClr val="black">
                    <a:lumMod val="75000"/>
                    <a:lumOff val="25000"/>
                  </a:prstClr>
                </a:solidFill>
              </a:rPr>
              <a:t>Liikuntasalin tulisi olla niin iso, että kaikille harrastajille löytyy salitila. Mikäli muut salit poistuvat käytöstä, </a:t>
            </a:r>
            <a:r>
              <a:rPr lang="fi-FI" sz="700" dirty="0" err="1">
                <a:solidFill>
                  <a:prstClr val="black">
                    <a:lumMod val="75000"/>
                    <a:lumOff val="25000"/>
                  </a:prstClr>
                </a:solidFill>
              </a:rPr>
              <a:t>pitäsi</a:t>
            </a:r>
            <a:r>
              <a:rPr lang="fi-FI" sz="700" dirty="0">
                <a:solidFill>
                  <a:prstClr val="black">
                    <a:lumMod val="75000"/>
                    <a:lumOff val="25000"/>
                  </a:prstClr>
                </a:solidFill>
              </a:rPr>
              <a:t> uusi sali saada esim. verhoilla jaettua kolmeen osaan. Jokaisen osan tulee olla riittävän iso lentopalloon / sählyyn / jalkapalloon ym. harrastamiseen. Liikuntaharrastusmahdollisuuksista ei saa tinkiä.</a:t>
            </a:r>
          </a:p>
          <a:p>
            <a:pPr lvl="0">
              <a:buClr>
                <a:srgbClr val="90C226"/>
              </a:buClr>
            </a:pPr>
            <a:r>
              <a:rPr lang="fi-FI" sz="700" dirty="0">
                <a:solidFill>
                  <a:prstClr val="black">
                    <a:lumMod val="75000"/>
                    <a:lumOff val="25000"/>
                  </a:prstClr>
                </a:solidFill>
              </a:rPr>
              <a:t>Uuden urheilukentän alue tulee pitää aktiivisessa käytössä ympäri vuoden. Sinne tarvitaan sisäliikuntatiloja myös. Urheiluseurat, eläkeläisyhdistykset, Toimintakeskuksen väen liikuntatilat ja nuorisotilat sopivat hyvin sinne. Muutenkin on hyvä pitää kylän eri osia aktiivisessa käytössä sekä päivisin että iltaisin, arkena ja viikonloppuisin. Kaikkien toimintojen keskittäminen joen toiselle puolelle ei tunnu mukavalta eikä järkevältä</a:t>
            </a:r>
            <a:r>
              <a:rPr lang="fi-FI" sz="700" dirty="0" smtClean="0">
                <a:solidFill>
                  <a:prstClr val="black">
                    <a:lumMod val="75000"/>
                    <a:lumOff val="25000"/>
                  </a:prstClr>
                </a:solidFill>
              </a:rPr>
              <a:t>.</a:t>
            </a:r>
            <a:endParaRPr lang="fi-FI" sz="700" dirty="0">
              <a:solidFill>
                <a:prstClr val="black">
                  <a:lumMod val="75000"/>
                  <a:lumOff val="25000"/>
                </a:prstClr>
              </a:solidFill>
            </a:endParaRPr>
          </a:p>
        </p:txBody>
      </p:sp>
    </p:spTree>
    <p:extLst>
      <p:ext uri="{BB962C8B-B14F-4D97-AF65-F5344CB8AC3E}">
        <p14:creationId xmlns:p14="http://schemas.microsoft.com/office/powerpoint/2010/main" val="4270278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462742"/>
          </a:xfrm>
        </p:spPr>
        <p:txBody>
          <a:bodyPr>
            <a:normAutofit/>
          </a:bodyPr>
          <a:lstStyle/>
          <a:p>
            <a:r>
              <a:rPr lang="fi-FI" sz="2400" dirty="0"/>
              <a:t>Miten kuntalaiset tulisi huomioida tiloja suunniteltaessa? </a:t>
            </a:r>
          </a:p>
        </p:txBody>
      </p:sp>
      <p:sp>
        <p:nvSpPr>
          <p:cNvPr id="3" name="Sisällön paikkamerkki 2"/>
          <p:cNvSpPr>
            <a:spLocks noGrp="1"/>
          </p:cNvSpPr>
          <p:nvPr>
            <p:ph idx="1"/>
          </p:nvPr>
        </p:nvSpPr>
        <p:spPr>
          <a:xfrm>
            <a:off x="677334" y="1072343"/>
            <a:ext cx="10727728" cy="5311832"/>
          </a:xfrm>
        </p:spPr>
        <p:txBody>
          <a:bodyPr>
            <a:normAutofit fontScale="25000" lnSpcReduction="20000"/>
          </a:bodyPr>
          <a:lstStyle/>
          <a:p>
            <a:r>
              <a:rPr lang="fi-FI" sz="4000" dirty="0"/>
              <a:t>Ottaa esitykset huomioon kyselyillä ja tilaisuuksilla (2)</a:t>
            </a:r>
          </a:p>
          <a:p>
            <a:r>
              <a:rPr lang="fi-FI" sz="4000" dirty="0"/>
              <a:t>etenemisestä olisi hyvä tiedottaa ajantasaisesti</a:t>
            </a:r>
          </a:p>
          <a:p>
            <a:r>
              <a:rPr lang="fi-FI" sz="4000" dirty="0"/>
              <a:t>Tällainen kysely on hyvä! Mahdollisimman paljon toimintoja saman katon alle, kuitenkin niin, ettei koulukeskuksen perustarkoitus häiriinny. </a:t>
            </a:r>
          </a:p>
          <a:p>
            <a:r>
              <a:rPr lang="fi-FI" sz="4000" dirty="0" err="1"/>
              <a:t>vaikutusmahollisuutta</a:t>
            </a:r>
            <a:r>
              <a:rPr lang="fi-FI" sz="4000" dirty="0"/>
              <a:t> ja kuulluksi tuleminen koko hommasta</a:t>
            </a:r>
          </a:p>
          <a:p>
            <a:r>
              <a:rPr lang="fi-FI" sz="4000" dirty="0"/>
              <a:t>Tiloihin kulku ja esteettömyys, selkeät siistit tilat, miten ja mihin mikäkin tila sijoitetaan rakennuksessa, TURVALLISUUS niin sisällä kuin ulkona, paikoitus..</a:t>
            </a:r>
          </a:p>
          <a:p>
            <a:r>
              <a:rPr lang="fi-FI" sz="4000" dirty="0"/>
              <a:t>Nykyiset toimivat käytännöt eri aktiviteettien osalta (esim. Kuntosalin aukioloajat), suunnittelussa ja toteutuksessa tulisi hyödyntää kaikki mahdollinen paikallinen osaaminen (rakennusaika, taide ja sisustus ylipäätään paikallisilta, tiedot eri toimijoilta) </a:t>
            </a:r>
          </a:p>
          <a:p>
            <a:r>
              <a:rPr lang="fi-FI" sz="4000" dirty="0"/>
              <a:t>Jos kysymyksessä on koulun tilat ja sinne sijoitetaan vaikka mitä muuta paljon, niin taas on tilaongelma käsillä pian ja haetaan taas tiloja koululaisille jostakin muualta. Koulu on koululaisille kuitenkin tarkoitettu ensisijaisesti ja muille vasta sitten jos tilaa jää. </a:t>
            </a:r>
          </a:p>
          <a:p>
            <a:r>
              <a:rPr lang="fi-FI" sz="4000" dirty="0"/>
              <a:t>Kuunnellaan halutaanko kaikki koululaiset juuri samaan paikkaan</a:t>
            </a:r>
          </a:p>
          <a:p>
            <a:r>
              <a:rPr lang="fi-FI" sz="4000" dirty="0"/>
              <a:t>Kun kerta tällaista isoa keskusta päästään toteuttamaan, todella kuunnellaan kuntalaisten toiveita. Mielestäni yksi liikuntasali kylässämme ei tukisi/palvelisi koko kylän liikuntaharrastuksia, niitä pitää olla enemmän. Niistä salivuoroista väännetään joka syksy ja aina joku jää ilman. </a:t>
            </a:r>
          </a:p>
          <a:p>
            <a:r>
              <a:rPr lang="fi-FI" sz="4000" dirty="0"/>
              <a:t>Tiedotusta ei ole hankkeissa koskaan liikaa, huomioida kaikki käyttäjäryhmän</a:t>
            </a:r>
          </a:p>
          <a:p>
            <a:r>
              <a:rPr lang="fi-FI" sz="4000" dirty="0"/>
              <a:t>Minulle on pää asia että saataisiin lapset pois home tiloista. </a:t>
            </a:r>
          </a:p>
          <a:p>
            <a:r>
              <a:rPr lang="fi-FI" sz="4000" dirty="0"/>
              <a:t>Käyttö aste mahdollisemman </a:t>
            </a:r>
            <a:r>
              <a:rPr lang="fi-FI" sz="4000" dirty="0" err="1"/>
              <a:t>korkeelle</a:t>
            </a:r>
            <a:r>
              <a:rPr lang="fi-FI" sz="4000" dirty="0"/>
              <a:t> niin </a:t>
            </a:r>
            <a:r>
              <a:rPr lang="fi-FI" sz="4000" dirty="0" err="1"/>
              <a:t>yseat</a:t>
            </a:r>
            <a:r>
              <a:rPr lang="fi-FI" sz="4000" dirty="0"/>
              <a:t> ryhmät voivat toimia.</a:t>
            </a:r>
          </a:p>
          <a:p>
            <a:r>
              <a:rPr lang="fi-FI" sz="4000" dirty="0"/>
              <a:t>Kuntalaisia pitäisi kuunnella, onhan tulossa kuitenkin pitkiä aikoja eteenpäin vaikuttava päätös. </a:t>
            </a:r>
          </a:p>
          <a:p>
            <a:r>
              <a:rPr lang="fi-FI" sz="4000" dirty="0"/>
              <a:t>Koulu erilleen</a:t>
            </a:r>
          </a:p>
          <a:p>
            <a:r>
              <a:rPr lang="fi-FI" sz="4000" dirty="0" err="1"/>
              <a:t>Kanslaisopiston</a:t>
            </a:r>
            <a:r>
              <a:rPr lang="fi-FI" sz="4000" dirty="0"/>
              <a:t> opetustiloina voisi </a:t>
            </a:r>
            <a:r>
              <a:rPr lang="fi-FI" sz="4000" dirty="0" err="1"/>
              <a:t>käytää</a:t>
            </a:r>
            <a:r>
              <a:rPr lang="fi-FI" sz="4000" dirty="0"/>
              <a:t> koulun luokkia iltaisin.</a:t>
            </a:r>
          </a:p>
          <a:p>
            <a:r>
              <a:rPr lang="fi-FI" sz="4000" dirty="0" err="1"/>
              <a:t>Mahollisimman</a:t>
            </a:r>
            <a:r>
              <a:rPr lang="fi-FI" sz="4000" dirty="0"/>
              <a:t> hyvät tilat saada</a:t>
            </a:r>
          </a:p>
          <a:p>
            <a:r>
              <a:rPr lang="fi-FI" sz="4000" dirty="0"/>
              <a:t>Kansalaisopiston opetusta voisi järjestää koulun tiloissa iltaisin.</a:t>
            </a:r>
          </a:p>
          <a:p>
            <a:r>
              <a:rPr lang="fi-FI" sz="4000" dirty="0"/>
              <a:t>Suunnittelu kaipaa tämänkaltaisia avoimia osioita, jotta kukaan ei pääse sanomaan, ettei kuntalaisen ääntä ole kuultu.</a:t>
            </a:r>
          </a:p>
          <a:p>
            <a:r>
              <a:rPr lang="fi-FI" sz="4000" dirty="0"/>
              <a:t>Miten rauha toimii tiloissa</a:t>
            </a:r>
          </a:p>
          <a:p>
            <a:r>
              <a:rPr lang="fi-FI" sz="4000" dirty="0"/>
              <a:t>Kysellä kuntalaisilta toiveita tilojen </a:t>
            </a:r>
            <a:r>
              <a:rPr lang="fi-FI" sz="4000" dirty="0" smtClean="0"/>
              <a:t>käyttöön</a:t>
            </a:r>
            <a:endParaRPr lang="fi-FI" sz="4000" dirty="0"/>
          </a:p>
        </p:txBody>
      </p:sp>
    </p:spTree>
    <p:extLst>
      <p:ext uri="{BB962C8B-B14F-4D97-AF65-F5344CB8AC3E}">
        <p14:creationId xmlns:p14="http://schemas.microsoft.com/office/powerpoint/2010/main" val="2726545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604058"/>
          </a:xfrm>
        </p:spPr>
        <p:txBody>
          <a:bodyPr>
            <a:noAutofit/>
          </a:bodyPr>
          <a:lstStyle/>
          <a:p>
            <a:r>
              <a:rPr lang="fi-FI" sz="2400" dirty="0"/>
              <a:t>Miten kuntalaiset tulisi huomioida tiloja suunniteltaessa</a:t>
            </a:r>
            <a:r>
              <a:rPr lang="fi-FI" sz="2400" dirty="0" smtClean="0"/>
              <a:t>? II </a:t>
            </a:r>
            <a:endParaRPr lang="fi-FI" sz="2400" dirty="0"/>
          </a:p>
        </p:txBody>
      </p:sp>
      <p:sp>
        <p:nvSpPr>
          <p:cNvPr id="3" name="Sisällön paikkamerkki 2"/>
          <p:cNvSpPr>
            <a:spLocks noGrp="1"/>
          </p:cNvSpPr>
          <p:nvPr>
            <p:ph idx="1"/>
          </p:nvPr>
        </p:nvSpPr>
        <p:spPr>
          <a:xfrm>
            <a:off x="677334" y="1213659"/>
            <a:ext cx="10611350" cy="4827704"/>
          </a:xfrm>
        </p:spPr>
        <p:txBody>
          <a:bodyPr>
            <a:normAutofit fontScale="25000" lnSpcReduction="20000"/>
          </a:bodyPr>
          <a:lstStyle/>
          <a:p>
            <a:r>
              <a:rPr lang="fi-FI" sz="4000" dirty="0"/>
              <a:t>Avoin ja kutsuva ympäristö, johon jokaisella kyläläisellä olisi asiaa ja tervetullut tunne. Esim. kirjasto tai terveydenhoitaja samaan ympäristöön sekä ruokailumahdollisuus/kahvila. Ikärajat ylittävästä toiminnasta hyötyisi koko yhteisö. </a:t>
            </a:r>
          </a:p>
          <a:p>
            <a:r>
              <a:rPr lang="fi-FI" sz="4000" dirty="0"/>
              <a:t>Ei pelkästään moderni ja hieno rakennus, vaan "kodikas" eli elämän näköinen ja lappilainen.</a:t>
            </a:r>
          </a:p>
          <a:p>
            <a:r>
              <a:rPr lang="fi-FI" sz="4000" dirty="0"/>
              <a:t>Koko rakennushankehan </a:t>
            </a:r>
            <a:r>
              <a:rPr lang="fi-FI" sz="4000" dirty="0" err="1"/>
              <a:t>suunnitellan</a:t>
            </a:r>
            <a:r>
              <a:rPr lang="fi-FI" sz="4000" dirty="0"/>
              <a:t> ja toteutetaan kuntalaisille ja kuntalaisia varten. </a:t>
            </a:r>
          </a:p>
          <a:p>
            <a:r>
              <a:rPr lang="fi-FI" sz="4000" dirty="0"/>
              <a:t>Suunnittelun tulisi olla mahdollisimman avointa.</a:t>
            </a:r>
          </a:p>
          <a:p>
            <a:r>
              <a:rPr lang="fi-FI" sz="4000" dirty="0"/>
              <a:t>Että heilläkin olisi mahdollisuus käyttää (tietyllä aikavälillä) esim. Kuntosalia ja isoa salia varsinkin kun ison salin pelivuoroista on puutetta, etenkin lentopallon harrastajilla.</a:t>
            </a:r>
          </a:p>
          <a:p>
            <a:r>
              <a:rPr lang="fi-FI" sz="4000" dirty="0"/>
              <a:t>Ei ainakaan vaikeuttaa palveluita nykyisestä. Uskon, että keskuskeittiön olisi </a:t>
            </a:r>
            <a:r>
              <a:rPr lang="fi-FI" sz="4000" dirty="0" err="1"/>
              <a:t>hankalempaa</a:t>
            </a:r>
            <a:r>
              <a:rPr lang="fi-FI" sz="4000" dirty="0"/>
              <a:t> toimia, jos siinä samassa yhteydessä olisi koulut ja muita tiloja. Minusta kaikilla pitäisi olla tasavertaiset tilat ja kohtelu.</a:t>
            </a:r>
          </a:p>
          <a:p>
            <a:r>
              <a:rPr lang="fi-FI" sz="4000" dirty="0"/>
              <a:t>Tilojen käyttäjinä olisivat kuntalaiset, joten monia mielipiteitä varmasti on. Kaikilla osapuolilla on paljon tarpeita ja toiveita. Pääasiallinen käyttötarkoitus olisi toimiva koulu. Mikäli varhaiskasvatuksesta lukioon ollaan samassa rakennuksessa tai pihapiirissä, on se lapsen kannalta iso asia. Vaihtelu olisi varmasti myös tarpeen. Kansalaisopiston olisi hyvä toimia eri paikassa esim. Nykyisessä lukiossa. Nuorisotoimikin sopisi varmasti paremmin nykyisen lukion tiloihin. Nuoret </a:t>
            </a:r>
            <a:r>
              <a:rPr lang="fi-FI" sz="4000" dirty="0" err="1"/>
              <a:t>tarvitševat</a:t>
            </a:r>
            <a:r>
              <a:rPr lang="fi-FI" sz="4000" dirty="0"/>
              <a:t> liikuntaa ja kävely koululta kylän keskustaan nuorisotiloihin olisi vaihtelua / tuuletusta. Arkkitehtuurissa kannattaisi huomioida paikallisuus, luonnonmukaisuus, sääolot...</a:t>
            </a:r>
          </a:p>
          <a:p>
            <a:r>
              <a:rPr lang="fi-FI" sz="4000" dirty="0"/>
              <a:t>Tilojen tulee olla esteettömät ja niin rakennetut ettei varmasti tule sisäilmaongelmia - tulvan vaara tulee ottaa huomioon</a:t>
            </a:r>
          </a:p>
          <a:p>
            <a:r>
              <a:rPr lang="fi-FI" sz="4000" dirty="0"/>
              <a:t>Tilat tulisi rakentaa huolellisesti, jotta niiden kunto olisi hyvä useamman vuodenkin kuluttua. Lisäksi tilojen pitäisi olla esteettömät ja tilavat.</a:t>
            </a:r>
          </a:p>
          <a:p>
            <a:r>
              <a:rPr lang="fi-FI" sz="4000" dirty="0"/>
              <a:t>Riittävästi liikuntatiloja; sähly-, sulkapallo-, lentopallo-, Lapin Susien jumpat, lasten satujumpat, jalkapallo, taistelulajien- </a:t>
            </a:r>
            <a:r>
              <a:rPr lang="fi-FI" sz="4000" dirty="0" err="1"/>
              <a:t>ym</a:t>
            </a:r>
            <a:r>
              <a:rPr lang="fi-FI" sz="4000" dirty="0"/>
              <a:t> harkat. Vähintään 2-3 eri liikuntasalia.</a:t>
            </a:r>
          </a:p>
          <a:p>
            <a:r>
              <a:rPr lang="fi-FI" sz="4000" dirty="0"/>
              <a:t>avoimia keskustelu ja suunnittelutilaisuuksia</a:t>
            </a:r>
          </a:p>
          <a:p>
            <a:r>
              <a:rPr lang="fi-FI" sz="4000" dirty="0"/>
              <a:t>Juuri näin. Annetaan tilaisuus kertoa mielipiteensä ja ideansa.</a:t>
            </a:r>
          </a:p>
          <a:p>
            <a:r>
              <a:rPr lang="fi-FI" sz="4000" dirty="0"/>
              <a:t>Järjestää tietylle ajanjaksolle avoin mielipidekysely kuntalaisille</a:t>
            </a:r>
          </a:p>
          <a:p>
            <a:r>
              <a:rPr lang="fi-FI" sz="4000" dirty="0"/>
              <a:t>Kulkureitit, kaikkien ei pidä päästä kaikkialle. Varastointitilat, jos esim. seurojen iltakerhoja. </a:t>
            </a:r>
          </a:p>
          <a:p>
            <a:r>
              <a:rPr lang="fi-FI" sz="4000" dirty="0"/>
              <a:t>Kysely riittää</a:t>
            </a:r>
          </a:p>
          <a:p>
            <a:r>
              <a:rPr lang="fi-FI" sz="4000" dirty="0"/>
              <a:t>Tilojen käytön mahdollistaminen mahdollisimman monipuolisesti harraste-, -yhdistys ja kerhotoimintoihin.</a:t>
            </a:r>
          </a:p>
          <a:p>
            <a:r>
              <a:rPr lang="fi-FI" sz="4000" dirty="0"/>
              <a:t>Erilaiset tapahtumat ja kansalaisopiston kursseja pystyttäisiin järjestämään mahdollisimman monipuolisesti samassa paikassa </a:t>
            </a:r>
          </a:p>
          <a:p>
            <a:r>
              <a:rPr lang="fi-FI" sz="4000" dirty="0"/>
              <a:t>Monipuolinen liikunta- ja kulttuuriharrastusten käyttömahdollisuus.</a:t>
            </a:r>
          </a:p>
          <a:p>
            <a:r>
              <a:rPr lang="fi-FI" sz="4000" dirty="0"/>
              <a:t>Juuri näin, kuunnella mitä ihmiset sinne haluaa, että saataisiin kaikille mieluinen ja toimiva paikka.</a:t>
            </a:r>
          </a:p>
          <a:p>
            <a:endParaRPr lang="fi-FI" dirty="0"/>
          </a:p>
          <a:p>
            <a:endParaRPr lang="fi-FI" dirty="0"/>
          </a:p>
        </p:txBody>
      </p:sp>
    </p:spTree>
    <p:extLst>
      <p:ext uri="{BB962C8B-B14F-4D97-AF65-F5344CB8AC3E}">
        <p14:creationId xmlns:p14="http://schemas.microsoft.com/office/powerpoint/2010/main" val="2843660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77334" y="609600"/>
            <a:ext cx="8596668" cy="520931"/>
          </a:xfrm>
        </p:spPr>
        <p:txBody>
          <a:bodyPr>
            <a:normAutofit/>
          </a:bodyPr>
          <a:lstStyle/>
          <a:p>
            <a:r>
              <a:rPr lang="fi-FI" sz="2400" dirty="0"/>
              <a:t>Miten kuntalaiset tulisi huomioida tiloja suunniteltaessa</a:t>
            </a:r>
            <a:r>
              <a:rPr lang="fi-FI" sz="2400" dirty="0" smtClean="0"/>
              <a:t>? III </a:t>
            </a:r>
            <a:endParaRPr lang="fi-FI" sz="2400" dirty="0"/>
          </a:p>
        </p:txBody>
      </p:sp>
      <p:sp>
        <p:nvSpPr>
          <p:cNvPr id="3" name="Sisällön paikkamerkki 2"/>
          <p:cNvSpPr>
            <a:spLocks noGrp="1"/>
          </p:cNvSpPr>
          <p:nvPr>
            <p:ph idx="1"/>
          </p:nvPr>
        </p:nvSpPr>
        <p:spPr>
          <a:xfrm>
            <a:off x="677333" y="1130531"/>
            <a:ext cx="10694477" cy="5669280"/>
          </a:xfrm>
        </p:spPr>
        <p:txBody>
          <a:bodyPr>
            <a:normAutofit fontScale="55000" lnSpcReduction="20000"/>
          </a:bodyPr>
          <a:lstStyle/>
          <a:p>
            <a:r>
              <a:rPr lang="fi-FI" dirty="0"/>
              <a:t>Elokuvateatteri kuuluu yleisen yhdyskuntasuunnittelunkin näkökulmasta keskustatoimintoihin, ytimeen. On myös osa Ivalolaista kulttuuria. Urheilutilojen paikkoja ja tilaratkaisuja suunniteltaessa on ensimmäiseen vaiheeseen otettava mukaan tilojen käyttäjät, myös urheiluseurat ja yhdistykset! Tätä infraa suunnitelaessa on ratkaisut tehtävä käyttö edellä, ei tulva-asiat eikä finanssiasiat. Tunturi-Kiekko haluaa olla mukana kaikissa niissä pöydissä joissa vaikutetaan Ivalolaiseen urheiluinfraan. </a:t>
            </a:r>
          </a:p>
          <a:p>
            <a:r>
              <a:rPr lang="fi-FI" dirty="0"/>
              <a:t>Paikan valinnassa olisi pitänyt kuunnella kuntalaisia. Sijainti on syrjäinen, eikä kaikkia toimintoja ole järkevää sijoittaa niin kauas keskustasta. </a:t>
            </a:r>
          </a:p>
          <a:p>
            <a:r>
              <a:rPr lang="fi-FI" dirty="0"/>
              <a:t>Tilat olisivat perhekeskeiset eli jos lapsi tai aikuinen harrastaa niin toinen voi </a:t>
            </a:r>
            <a:r>
              <a:rPr lang="fi-FI" dirty="0" err="1"/>
              <a:t>odetellessa</a:t>
            </a:r>
            <a:r>
              <a:rPr lang="fi-FI" dirty="0"/>
              <a:t> tehdä muuta, </a:t>
            </a:r>
            <a:r>
              <a:rPr lang="fi-FI" dirty="0" err="1"/>
              <a:t>esim</a:t>
            </a:r>
            <a:r>
              <a:rPr lang="fi-FI" dirty="0"/>
              <a:t> omat harrastukset elokuvat ym.</a:t>
            </a:r>
          </a:p>
          <a:p>
            <a:r>
              <a:rPr lang="fi-FI" dirty="0"/>
              <a:t>Järkevästi suunniteltu tilat siten, että ne on helposti kuntalaisten käytössä ilta-aikaan. Sekä ottaa huomioon minne siirtyy erityisryhmien liikuntatunnit, jos liikuntatilat ovat koululaisten käytössä iltasaikaan. </a:t>
            </a:r>
          </a:p>
          <a:p>
            <a:r>
              <a:rPr lang="fi-FI" dirty="0"/>
              <a:t>Salivuorot kaikkien halukkaiden käyttöön, useampi urheilusali olisi hyvä</a:t>
            </a:r>
          </a:p>
          <a:p>
            <a:r>
              <a:rPr lang="fi-FI" dirty="0"/>
              <a:t>Omat ulko-ovet eri harrastetiloihin helpottavat kouluajan ulkopuolista käyttöä. </a:t>
            </a:r>
          </a:p>
          <a:p>
            <a:r>
              <a:rPr lang="fi-FI" dirty="0"/>
              <a:t>Ajantasainen info.</a:t>
            </a:r>
          </a:p>
          <a:p>
            <a:r>
              <a:rPr lang="fi-FI" dirty="0"/>
              <a:t>Esteetön liikkuminen tiloissa/tiloihin on tärkeää, jotta kaikki voivat yhdenmukaisesti käyttää tiloja. Tilojen käyttöaste tulisi saada korkeaksi.</a:t>
            </a:r>
          </a:p>
          <a:p>
            <a:r>
              <a:rPr lang="fi-FI" dirty="0"/>
              <a:t>Tilojen käyttäjät, vanhemmat, henkilöstö, liikuntaseurat ja muut yhdistykset pitää ottaa mukaan eri työryhmiin ja heitä pitää kuulla suunnitteluvaiheessa.</a:t>
            </a:r>
          </a:p>
          <a:p>
            <a:r>
              <a:rPr lang="fi-FI" dirty="0"/>
              <a:t>Tilat suunniteltaisiin niin että ne toimisivat liikuntapaikkana, kohtaamispaikkana, kerhopaikkana, harrastuspaikka iltaisin ja myös kesäisin. Tilat toimisivat kokonaisvaltaisen terveyden </a:t>
            </a:r>
            <a:r>
              <a:rPr lang="fi-FI" dirty="0" err="1"/>
              <a:t>edistämis</a:t>
            </a:r>
            <a:r>
              <a:rPr lang="fi-FI" dirty="0"/>
              <a:t> keskuksena jonka tiloja voisi hyödyntää iltaan saakka sen sijaan että maksettaisiin useaan rakennukseen käyttökulut ja mahdolliset vuokrat. Keskitettäisiin kaikki kunnan palvelut samalle alueelle. Tilat olisivat myös turistien käytössä ja toisivat rahaa kuntaan (</a:t>
            </a:r>
            <a:r>
              <a:rPr lang="fi-FI" dirty="0" err="1"/>
              <a:t>esim</a:t>
            </a:r>
            <a:r>
              <a:rPr lang="fi-FI" dirty="0"/>
              <a:t> uimahalli). Kulttuuri tulisi heille esille helposti. </a:t>
            </a:r>
          </a:p>
          <a:p>
            <a:r>
              <a:rPr lang="fi-FI" dirty="0"/>
              <a:t>Täysin</a:t>
            </a:r>
          </a:p>
          <a:p>
            <a:r>
              <a:rPr lang="fi-FI" dirty="0"/>
              <a:t>Kansalaisopistoa varten tulee olla tarpeeksi käsityö-, kuvataide-, musiikki- sekä liikuntatiloja. Kuntosalin on oltava kaikkia palveleva ja siellä saisi olla enemmän kalustoa. Nykyisellä kuntosalilla saa jonottaa laitteisiin kun kaikkia on vain yksi. Olisi hyvä toteuttaa kysely salin käyttäjille. </a:t>
            </a:r>
          </a:p>
          <a:p>
            <a:r>
              <a:rPr lang="fi-FI" dirty="0"/>
              <a:t>Pääasia on koulun ja sen toimintojen suunnittelussa. </a:t>
            </a:r>
          </a:p>
          <a:p>
            <a:r>
              <a:rPr lang="fi-FI" dirty="0"/>
              <a:t>Pääasia suunnittelussa on koulu- ja opiskeluympäristön toimivuus. Kuntalaisten muiden toiveiden toteutuminen on toissijainen asia.</a:t>
            </a:r>
          </a:p>
          <a:p>
            <a:r>
              <a:rPr lang="fi-FI" dirty="0"/>
              <a:t>Pitää tarjota harrastuspaikkoja ja kokoontumistiloja eri kylillä ja eri puolilla Ivaloa, jotta myös autottomat pääsevät johonkin esim. lähiliikuntapaikalle. Nyt tiloja on Rajavartiostossa, urheilutalolla, koulujen eri salit, kuulas. Kaikissa näissä paikoissa on vilkasta käyttöä mm. iltaisin. Yksi iso liikuntasali, </a:t>
            </a:r>
            <a:r>
              <a:rPr lang="fi-FI" dirty="0" err="1"/>
              <a:t>jonk</a:t>
            </a:r>
            <a:r>
              <a:rPr lang="fi-FI" dirty="0"/>
              <a:t> voi jakaa </a:t>
            </a:r>
            <a:r>
              <a:rPr lang="fi-FI" dirty="0" err="1"/>
              <a:t>osii</a:t>
            </a:r>
            <a:r>
              <a:rPr lang="fi-FI" dirty="0"/>
              <a:t>, ei palvele parhaalla mahdollisella tavalla eri seurojen tarpeita, siksi useampi sali liikuntaa ja tanssia varten tarvitaan edelleen. Liikennevirran keskittäminen Koppelontielle lienee tarpeetonta. Ivaloon tarvitaan nykyaikainen auditorio, joka mahdollistaa monipuolisen kulttuuritarjonnan ja seminaarien sekä konferenssien järjestämisen, kuten </a:t>
            </a:r>
            <a:r>
              <a:rPr lang="fi-FI" dirty="0" err="1"/>
              <a:t>Sajos</a:t>
            </a:r>
            <a:r>
              <a:rPr lang="fi-FI" dirty="0"/>
              <a:t> Inarissa. Pidän myös tärkeänä sitä, että </a:t>
            </a:r>
            <a:r>
              <a:rPr lang="fi-FI" dirty="0" err="1"/>
              <a:t>nuorisotlat</a:t>
            </a:r>
            <a:r>
              <a:rPr lang="fi-FI" dirty="0"/>
              <a:t> ovat toimivat ja lähellä urheilupaikkoja. Niin myös liikunta- ja kokoontumispaikat eläkeläisjärjestöille, jotka voisivat olla nuorisotilojen kanssa samat, koska useimmiten eläkeläiset pääsevät kokoontumaan päivisin ja nuorisotiloja tarvitaan iltapäivisin, iltaisin ja viikonloppuisin</a:t>
            </a:r>
            <a:r>
              <a:rPr lang="fi-FI" dirty="0" smtClean="0"/>
              <a:t>.</a:t>
            </a:r>
            <a:endParaRPr lang="fi-FI" dirty="0"/>
          </a:p>
        </p:txBody>
      </p:sp>
    </p:spTree>
    <p:extLst>
      <p:ext uri="{BB962C8B-B14F-4D97-AF65-F5344CB8AC3E}">
        <p14:creationId xmlns:p14="http://schemas.microsoft.com/office/powerpoint/2010/main" val="467776010"/>
      </p:ext>
    </p:extLst>
  </p:cSld>
  <p:clrMapOvr>
    <a:masterClrMapping/>
  </p:clrMapOvr>
</p:sld>
</file>

<file path=ppt/theme/theme1.xml><?xml version="1.0" encoding="utf-8"?>
<a:theme xmlns:a="http://schemas.openxmlformats.org/drawingml/2006/main" name="Pin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120</TotalTime>
  <Words>8611</Words>
  <Application>Microsoft Office PowerPoint</Application>
  <PresentationFormat>Laajakuva</PresentationFormat>
  <Paragraphs>540</Paragraphs>
  <Slides>26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26</vt:i4>
      </vt:variant>
    </vt:vector>
  </HeadingPairs>
  <TitlesOfParts>
    <vt:vector size="30" baseType="lpstr">
      <vt:lpstr>Arial</vt:lpstr>
      <vt:lpstr>Trebuchet MS</vt:lpstr>
      <vt:lpstr>Wingdings 3</vt:lpstr>
      <vt:lpstr>Pinta</vt:lpstr>
      <vt:lpstr>Ivalon koulukeskuksen kuntalaiskysely</vt:lpstr>
      <vt:lpstr>Mitä toimintoja koulukeskukseen tulisi sisällyttää? </vt:lpstr>
      <vt:lpstr>Mitä toimintoja siihen ei tulisi/ saa sisällyttää ?</vt:lpstr>
      <vt:lpstr>Perusteluja ylläoleviin –kooste niistä vastauksista, joita oli useita</vt:lpstr>
      <vt:lpstr>Perusteluja ylläoleviin</vt:lpstr>
      <vt:lpstr>Perusteluja ylläoleviin</vt:lpstr>
      <vt:lpstr>Miten kuntalaiset tulisi huomioida tiloja suunniteltaessa? </vt:lpstr>
      <vt:lpstr>Miten kuntalaiset tulisi huomioida tiloja suunniteltaessa? II </vt:lpstr>
      <vt:lpstr>Miten kuntalaiset tulisi huomioida tiloja suunniteltaessa? III </vt:lpstr>
      <vt:lpstr>Miten tiloista saataisiin mahdollisimman monipuoliset?</vt:lpstr>
      <vt:lpstr>Miten kuntalaiset tulisi huomioida tiloja suunniteltaessa? II </vt:lpstr>
      <vt:lpstr>Miten kuntalaiset tulisi huomioida tiloja suunniteltaessa? III</vt:lpstr>
      <vt:lpstr>Mitä tulisi ottaa huomioon liikennejärjestelyissä?</vt:lpstr>
      <vt:lpstr>Mitä tulisi ottaa huomioon liikennejärjestelyissä? II</vt:lpstr>
      <vt:lpstr>Mitä toimitiloissa tulisi ottaa huomioon, jotta lapsi- ja perhepalvelut olisivat yksikössä toimivat?</vt:lpstr>
      <vt:lpstr>Mitä toimitiloissa tulisi ottaa huomioon, jotta lapsi- ja perhepalvelut olisivat yksikössä toimivat? II</vt:lpstr>
      <vt:lpstr>Liikuntatilojen painotuksessa tapahtuu siirtyminen joen toiselle puolelle: Mitä hyötyjä ja haittoja siitä olisi?</vt:lpstr>
      <vt:lpstr>Liikuntatilojen painotuksessa tapahtuu siirtyminen joen toiselle puolelle: Mitä hyötyjä ja haittoja siitä olisi?</vt:lpstr>
      <vt:lpstr>Liikuntatilojen painotuksessa tapahtuu siirtyminen joen toiselle puolelle: Mitä hyötyjä ja haittoja siitä olisi?</vt:lpstr>
      <vt:lpstr>Mitä huomioita haluatte tuoda esille suunniteltaessa oppimisympäristöä talon sisällä?</vt:lpstr>
      <vt:lpstr>Mitä huomioita haluatte tuoda esille suunniteltaessa oppimisympäristöä talon sisällä?</vt:lpstr>
      <vt:lpstr>Mitä huomioita haluatte tuoda esille suunniteltaessa oppimisympäristöä talon sisällä?</vt:lpstr>
      <vt:lpstr>Mitä huomioita haluatte tuoda esille suunniteltaessa pihaympäristöä?</vt:lpstr>
      <vt:lpstr>Mitä huomioita haluatte tuoda esille suunniteltaessa pihaympäristöä?</vt:lpstr>
      <vt:lpstr>Mitä huomioita haluatte tuoda esille suunniteltaessa pihaympäristöä?</vt:lpstr>
      <vt:lpstr>Muuta asiaan liittyvää</vt:lpstr>
    </vt:vector>
  </TitlesOfParts>
  <Company>Inarin kunta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Ivalon koulukeskuksen kuntalaiskysely</dc:title>
  <dc:creator>Korhonen Ilkka Inari</dc:creator>
  <cp:lastModifiedBy>Korhonen Ilkka Inari</cp:lastModifiedBy>
  <cp:revision>4</cp:revision>
  <cp:lastPrinted>2018-04-23T06:00:03Z</cp:lastPrinted>
  <dcterms:created xsi:type="dcterms:W3CDTF">2018-04-23T05:24:10Z</dcterms:created>
  <dcterms:modified xsi:type="dcterms:W3CDTF">2018-05-16T03:54:00Z</dcterms:modified>
</cp:coreProperties>
</file>