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5" r:id="rId4"/>
  </p:sldMasterIdLst>
  <p:notesMasterIdLst>
    <p:notesMasterId r:id="rId26"/>
  </p:notesMasterIdLst>
  <p:sldIdLst>
    <p:sldId id="257" r:id="rId5"/>
    <p:sldId id="258" r:id="rId6"/>
    <p:sldId id="259" r:id="rId7"/>
    <p:sldId id="260" r:id="rId8"/>
    <p:sldId id="277" r:id="rId9"/>
    <p:sldId id="261" r:id="rId10"/>
    <p:sldId id="262" r:id="rId11"/>
    <p:sldId id="263" r:id="rId12"/>
    <p:sldId id="264" r:id="rId13"/>
    <p:sldId id="266" r:id="rId14"/>
    <p:sldId id="267" r:id="rId15"/>
    <p:sldId id="268" r:id="rId16"/>
    <p:sldId id="269" r:id="rId17"/>
    <p:sldId id="270" r:id="rId18"/>
    <p:sldId id="278" r:id="rId19"/>
    <p:sldId id="271" r:id="rId20"/>
    <p:sldId id="272" r:id="rId21"/>
    <p:sldId id="273" r:id="rId22"/>
    <p:sldId id="274" r:id="rId23"/>
    <p:sldId id="275" r:id="rId24"/>
    <p:sldId id="276"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49" d="100"/>
          <a:sy n="49" d="100"/>
        </p:scale>
        <p:origin x="95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56D83-D23A-4D67-87D4-308C644E185C}"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fi-FI"/>
        </a:p>
      </dgm:t>
    </dgm:pt>
    <dgm:pt modelId="{FF1F7C85-5C88-424D-BE5E-A59A6C0C5668}">
      <dgm:prSet phldrT="[Text]" custT="1"/>
      <dgm:spPr/>
      <dgm:t>
        <a:bodyPr/>
        <a:lstStyle/>
        <a:p>
          <a:r>
            <a:rPr lang="fi-FI" sz="2200" dirty="0" smtClean="0"/>
            <a:t>Oppilaiden monikielisyys</a:t>
          </a:r>
          <a:endParaRPr lang="fi-FI" sz="2200" dirty="0"/>
        </a:p>
      </dgm:t>
    </dgm:pt>
    <dgm:pt modelId="{00F58A3E-8BC9-4FCC-A0B7-FA5C367194A9}" type="parTrans" cxnId="{BAA2B6ED-BD23-4CD6-BFB2-92B073652B38}">
      <dgm:prSet/>
      <dgm:spPr/>
      <dgm:t>
        <a:bodyPr/>
        <a:lstStyle/>
        <a:p>
          <a:endParaRPr lang="fi-FI"/>
        </a:p>
      </dgm:t>
    </dgm:pt>
    <dgm:pt modelId="{63AF0B76-93BE-4D82-A628-A1AC3FE31237}" type="sibTrans" cxnId="{BAA2B6ED-BD23-4CD6-BFB2-92B073652B38}">
      <dgm:prSet/>
      <dgm:spPr/>
      <dgm:t>
        <a:bodyPr/>
        <a:lstStyle/>
        <a:p>
          <a:endParaRPr lang="fi-FI"/>
        </a:p>
      </dgm:t>
    </dgm:pt>
    <dgm:pt modelId="{697E29EB-FD47-43E2-A573-B493812D9775}">
      <dgm:prSet phldrT="[Text]" custT="1"/>
      <dgm:spPr/>
      <dgm:t>
        <a:bodyPr/>
        <a:lstStyle/>
        <a:p>
          <a:r>
            <a:rPr lang="en-US" sz="1800" dirty="0" err="1" smtClean="0"/>
            <a:t>Miten</a:t>
          </a:r>
          <a:r>
            <a:rPr lang="en-US" sz="1800" dirty="0" smtClean="0"/>
            <a:t> </a:t>
          </a:r>
          <a:r>
            <a:rPr lang="en-US" sz="1800" dirty="0" err="1" smtClean="0"/>
            <a:t>voit</a:t>
          </a:r>
          <a:endParaRPr lang="fi-FI" sz="1800" dirty="0"/>
        </a:p>
      </dgm:t>
    </dgm:pt>
    <dgm:pt modelId="{C6BBE020-72FE-4D53-9566-5B2C7AAA3DF3}" type="parTrans" cxnId="{9F6153E9-85E9-43B4-868F-B237C09E5980}">
      <dgm:prSet/>
      <dgm:spPr/>
      <dgm:t>
        <a:bodyPr/>
        <a:lstStyle/>
        <a:p>
          <a:endParaRPr lang="fi-FI"/>
        </a:p>
      </dgm:t>
    </dgm:pt>
    <dgm:pt modelId="{91E4F1BD-59AC-4A3D-9387-DDD49F28F703}" type="sibTrans" cxnId="{9F6153E9-85E9-43B4-868F-B237C09E5980}">
      <dgm:prSet/>
      <dgm:spPr/>
      <dgm:t>
        <a:bodyPr/>
        <a:lstStyle/>
        <a:p>
          <a:endParaRPr lang="fi-FI"/>
        </a:p>
      </dgm:t>
    </dgm:pt>
    <dgm:pt modelId="{CA27B803-DB5F-49D8-9B5A-0B8CD30115DF}">
      <dgm:prSet phldrT="[Text]" custT="1"/>
      <dgm:spPr/>
      <dgm:t>
        <a:bodyPr/>
        <a:lstStyle/>
        <a:p>
          <a:r>
            <a:rPr lang="fi-FI" sz="2200" dirty="0" smtClean="0"/>
            <a:t>Oppiaineen kieli ja kielelliset käytänteet</a:t>
          </a:r>
          <a:endParaRPr lang="fi-FI" sz="2200" dirty="0"/>
        </a:p>
      </dgm:t>
    </dgm:pt>
    <dgm:pt modelId="{4DF21807-ED3F-408F-8006-B5E178E52801}" type="parTrans" cxnId="{4E516373-AE9B-4759-8E18-A45E76D8E41B}">
      <dgm:prSet/>
      <dgm:spPr/>
      <dgm:t>
        <a:bodyPr/>
        <a:lstStyle/>
        <a:p>
          <a:endParaRPr lang="fi-FI"/>
        </a:p>
      </dgm:t>
    </dgm:pt>
    <dgm:pt modelId="{7EB338F1-FD05-448D-9947-CD72C9B23661}" type="sibTrans" cxnId="{4E516373-AE9B-4759-8E18-A45E76D8E41B}">
      <dgm:prSet/>
      <dgm:spPr/>
      <dgm:t>
        <a:bodyPr/>
        <a:lstStyle/>
        <a:p>
          <a:endParaRPr lang="fi-FI"/>
        </a:p>
      </dgm:t>
    </dgm:pt>
    <dgm:pt modelId="{44DC2C26-CF70-4230-9301-AFFFA329F767}">
      <dgm:prSet phldrT="[Text]" custT="1"/>
      <dgm:spPr/>
      <dgm:t>
        <a:bodyPr/>
        <a:lstStyle/>
        <a:p>
          <a:r>
            <a:rPr lang="en-US" sz="1800" dirty="0" err="1" smtClean="0"/>
            <a:t>Miten</a:t>
          </a:r>
          <a:r>
            <a:rPr lang="en-US" sz="1800" dirty="0" smtClean="0"/>
            <a:t> </a:t>
          </a:r>
          <a:r>
            <a:rPr lang="en-US" sz="1800" b="1" dirty="0" err="1" smtClean="0"/>
            <a:t>kaikki</a:t>
          </a:r>
          <a:r>
            <a:rPr lang="en-US" sz="1800" b="1" dirty="0" smtClean="0"/>
            <a:t> </a:t>
          </a:r>
          <a:r>
            <a:rPr lang="en-US" sz="1800" b="1" dirty="0" err="1" smtClean="0"/>
            <a:t>oppilaat</a:t>
          </a:r>
          <a:r>
            <a:rPr lang="en-US" sz="1800" b="1" dirty="0" smtClean="0"/>
            <a:t> </a:t>
          </a:r>
          <a:r>
            <a:rPr lang="en-US" sz="1800" dirty="0" err="1" smtClean="0"/>
            <a:t>sosiaalistetaan</a:t>
          </a:r>
          <a:r>
            <a:rPr lang="en-US" sz="1800" dirty="0" smtClean="0"/>
            <a:t> </a:t>
          </a:r>
          <a:r>
            <a:rPr lang="en-US" sz="1800" dirty="0" err="1" smtClean="0"/>
            <a:t>oppiaineen</a:t>
          </a:r>
          <a:r>
            <a:rPr lang="en-US" sz="1800" dirty="0" smtClean="0"/>
            <a:t> </a:t>
          </a:r>
          <a:r>
            <a:rPr lang="en-US" sz="1800" dirty="0" err="1" smtClean="0"/>
            <a:t>kieleen</a:t>
          </a:r>
          <a:r>
            <a:rPr lang="en-US" sz="1800" dirty="0" smtClean="0"/>
            <a:t> ja </a:t>
          </a:r>
          <a:r>
            <a:rPr lang="en-US" sz="1800" dirty="0" err="1" smtClean="0"/>
            <a:t>kielellisiin</a:t>
          </a:r>
          <a:r>
            <a:rPr lang="en-US" sz="1800" dirty="0" smtClean="0"/>
            <a:t> </a:t>
          </a:r>
          <a:r>
            <a:rPr lang="en-US" sz="1800" dirty="0" err="1" smtClean="0"/>
            <a:t>käytänteisiin</a:t>
          </a:r>
          <a:r>
            <a:rPr lang="en-US" sz="1800" dirty="0" smtClean="0"/>
            <a:t>?</a:t>
          </a:r>
          <a:endParaRPr lang="fi-FI" sz="1800" dirty="0"/>
        </a:p>
      </dgm:t>
    </dgm:pt>
    <dgm:pt modelId="{727140B9-E452-45A6-B24F-FEB87394E36F}" type="parTrans" cxnId="{24C39DA2-FFCD-4E87-928D-E13193DCCCF9}">
      <dgm:prSet/>
      <dgm:spPr/>
      <dgm:t>
        <a:bodyPr/>
        <a:lstStyle/>
        <a:p>
          <a:endParaRPr lang="fi-FI"/>
        </a:p>
      </dgm:t>
    </dgm:pt>
    <dgm:pt modelId="{8649DB47-03CD-48B1-86C2-B312F83475E7}" type="sibTrans" cxnId="{24C39DA2-FFCD-4E87-928D-E13193DCCCF9}">
      <dgm:prSet/>
      <dgm:spPr/>
      <dgm:t>
        <a:bodyPr/>
        <a:lstStyle/>
        <a:p>
          <a:endParaRPr lang="fi-FI"/>
        </a:p>
      </dgm:t>
    </dgm:pt>
    <dgm:pt modelId="{373EEEE3-00F9-4784-8BEC-ECD73641C457}">
      <dgm:prSet phldrT="[Text]" custT="1"/>
      <dgm:spPr/>
      <dgm:t>
        <a:bodyPr/>
        <a:lstStyle/>
        <a:p>
          <a:r>
            <a:rPr lang="fi-FI" sz="2200" dirty="0" smtClean="0"/>
            <a:t>Kielen ja sisältöjen oppimisen tuki</a:t>
          </a:r>
          <a:endParaRPr lang="fi-FI" sz="2200" dirty="0"/>
        </a:p>
      </dgm:t>
    </dgm:pt>
    <dgm:pt modelId="{0CEFB0AB-ED5C-47FF-8E1A-2E34261A2F38}" type="parTrans" cxnId="{1BE0D03F-EACA-45B2-8511-D7985B632C1D}">
      <dgm:prSet/>
      <dgm:spPr/>
      <dgm:t>
        <a:bodyPr/>
        <a:lstStyle/>
        <a:p>
          <a:endParaRPr lang="fi-FI"/>
        </a:p>
      </dgm:t>
    </dgm:pt>
    <dgm:pt modelId="{F55F353F-9F43-4983-8AA3-77F8CB5CD327}" type="sibTrans" cxnId="{1BE0D03F-EACA-45B2-8511-D7985B632C1D}">
      <dgm:prSet/>
      <dgm:spPr/>
      <dgm:t>
        <a:bodyPr/>
        <a:lstStyle/>
        <a:p>
          <a:endParaRPr lang="fi-FI"/>
        </a:p>
      </dgm:t>
    </dgm:pt>
    <dgm:pt modelId="{48854150-455B-4D72-844C-C3A9BC524710}">
      <dgm:prSet phldrT="[Text]" custT="1"/>
      <dgm:spPr/>
      <dgm:t>
        <a:bodyPr/>
        <a:lstStyle/>
        <a:p>
          <a:r>
            <a:rPr lang="en-US" sz="1400" dirty="0" err="1" smtClean="0"/>
            <a:t>Miten</a:t>
          </a:r>
          <a:r>
            <a:rPr lang="en-US" sz="1400" dirty="0" smtClean="0"/>
            <a:t> </a:t>
          </a:r>
          <a:r>
            <a:rPr lang="en-US" sz="1400" dirty="0" err="1" smtClean="0"/>
            <a:t>tuet</a:t>
          </a:r>
          <a:r>
            <a:rPr lang="en-US" sz="1400" dirty="0" smtClean="0"/>
            <a:t> (</a:t>
          </a:r>
          <a:r>
            <a:rPr lang="en-US" sz="1400" dirty="0" err="1" smtClean="0"/>
            <a:t>monikielisten</a:t>
          </a:r>
          <a:r>
            <a:rPr lang="en-US" sz="1400" dirty="0" smtClean="0"/>
            <a:t>) </a:t>
          </a:r>
          <a:r>
            <a:rPr lang="en-US" sz="1400" dirty="0" err="1" smtClean="0"/>
            <a:t>oppilaiden</a:t>
          </a:r>
          <a:r>
            <a:rPr lang="en-US" sz="1400" dirty="0" smtClean="0"/>
            <a:t> </a:t>
          </a:r>
          <a:r>
            <a:rPr lang="en-US" sz="1400" dirty="0" err="1" smtClean="0"/>
            <a:t>oppimista</a:t>
          </a:r>
          <a:r>
            <a:rPr lang="en-US" sz="1400" dirty="0" smtClean="0"/>
            <a:t>, kun </a:t>
          </a:r>
          <a:r>
            <a:rPr lang="en-US" sz="1400" dirty="0" err="1" smtClean="0"/>
            <a:t>suomen</a:t>
          </a:r>
          <a:r>
            <a:rPr lang="en-US" sz="1400" dirty="0" smtClean="0"/>
            <a:t> </a:t>
          </a:r>
          <a:r>
            <a:rPr lang="en-US" sz="1400" dirty="0" err="1" smtClean="0"/>
            <a:t>kielen</a:t>
          </a:r>
          <a:r>
            <a:rPr lang="en-US" sz="1400" dirty="0" smtClean="0"/>
            <a:t> </a:t>
          </a:r>
          <a:r>
            <a:rPr lang="en-US" sz="1400" dirty="0" err="1" smtClean="0"/>
            <a:t>taidoissa</a:t>
          </a:r>
          <a:r>
            <a:rPr lang="en-US" sz="1400" dirty="0" smtClean="0"/>
            <a:t> tai </a:t>
          </a:r>
          <a:r>
            <a:rPr lang="en-US" sz="1400" dirty="0" err="1" smtClean="0"/>
            <a:t>lukemisen</a:t>
          </a:r>
          <a:r>
            <a:rPr lang="en-US" sz="1400" dirty="0" smtClean="0"/>
            <a:t>/</a:t>
          </a:r>
          <a:r>
            <a:rPr lang="en-US" sz="1400" dirty="0" err="1" smtClean="0"/>
            <a:t>kirjoit-tamisen</a:t>
          </a:r>
          <a:r>
            <a:rPr lang="en-US" sz="1400" dirty="0" smtClean="0"/>
            <a:t> </a:t>
          </a:r>
          <a:r>
            <a:rPr lang="en-US" sz="1400" dirty="0" err="1" smtClean="0"/>
            <a:t>taidoissa</a:t>
          </a:r>
          <a:r>
            <a:rPr lang="en-US" sz="1400" dirty="0" smtClean="0"/>
            <a:t> on </a:t>
          </a:r>
          <a:r>
            <a:rPr lang="en-US" sz="1400" dirty="0" err="1" smtClean="0"/>
            <a:t>puutteita</a:t>
          </a:r>
          <a:r>
            <a:rPr lang="en-US" sz="1400" dirty="0" smtClean="0"/>
            <a:t>, </a:t>
          </a:r>
          <a:r>
            <a:rPr lang="en-US" sz="1400" dirty="0" err="1" smtClean="0"/>
            <a:t>mutta</a:t>
          </a:r>
          <a:r>
            <a:rPr lang="en-US" sz="1400" dirty="0" smtClean="0"/>
            <a:t> </a:t>
          </a:r>
          <a:r>
            <a:rPr lang="en-US" sz="1400" dirty="0" err="1" smtClean="0"/>
            <a:t>kieliresurssit</a:t>
          </a:r>
          <a:r>
            <a:rPr lang="en-US" sz="1400" dirty="0" smtClean="0"/>
            <a:t> </a:t>
          </a:r>
          <a:r>
            <a:rPr lang="en-US" sz="1400" dirty="0" err="1" smtClean="0"/>
            <a:t>voivat</a:t>
          </a:r>
          <a:r>
            <a:rPr lang="en-US" sz="1400" dirty="0" smtClean="0"/>
            <a:t> </a:t>
          </a:r>
          <a:r>
            <a:rPr lang="en-US" sz="1400" dirty="0" err="1" smtClean="0"/>
            <a:t>muuten</a:t>
          </a:r>
          <a:r>
            <a:rPr lang="en-US" sz="1400" dirty="0" smtClean="0"/>
            <a:t> olla </a:t>
          </a:r>
          <a:r>
            <a:rPr lang="en-US" sz="1400" dirty="0" err="1" smtClean="0"/>
            <a:t>yksikielisiä</a:t>
          </a:r>
          <a:r>
            <a:rPr lang="en-US" sz="1400" dirty="0" smtClean="0"/>
            <a:t> </a:t>
          </a:r>
          <a:r>
            <a:rPr lang="en-US" sz="1400" dirty="0" err="1" smtClean="0"/>
            <a:t>rikkaammat</a:t>
          </a:r>
          <a:r>
            <a:rPr lang="en-US" sz="1400" dirty="0" smtClean="0"/>
            <a:t>?</a:t>
          </a:r>
          <a:endParaRPr lang="fi-FI" sz="1400" dirty="0"/>
        </a:p>
      </dgm:t>
    </dgm:pt>
    <dgm:pt modelId="{237DFA00-3044-4536-9B35-640D527027C6}" type="parTrans" cxnId="{318B1840-E076-4E5D-97BE-64E8D551C0F0}">
      <dgm:prSet/>
      <dgm:spPr/>
      <dgm:t>
        <a:bodyPr/>
        <a:lstStyle/>
        <a:p>
          <a:endParaRPr lang="fi-FI"/>
        </a:p>
      </dgm:t>
    </dgm:pt>
    <dgm:pt modelId="{DEB8C385-48E2-4439-9A12-4E491C721E87}" type="sibTrans" cxnId="{318B1840-E076-4E5D-97BE-64E8D551C0F0}">
      <dgm:prSet/>
      <dgm:spPr/>
      <dgm:t>
        <a:bodyPr/>
        <a:lstStyle/>
        <a:p>
          <a:endParaRPr lang="fi-FI"/>
        </a:p>
      </dgm:t>
    </dgm:pt>
    <dgm:pt modelId="{EBA08B46-F58E-4785-9A59-66141D186C60}">
      <dgm:prSet phldrT="[Text]" custT="1"/>
      <dgm:spPr/>
      <dgm:t>
        <a:bodyPr/>
        <a:lstStyle/>
        <a:p>
          <a:r>
            <a:rPr lang="fi-FI" sz="1800" dirty="0" smtClean="0"/>
            <a:t>Millaista on oppi-aineeni kieli? Millaisia sen kielelliset käytänteet?</a:t>
          </a:r>
          <a:endParaRPr lang="fi-FI" sz="1800" dirty="0"/>
        </a:p>
      </dgm:t>
    </dgm:pt>
    <dgm:pt modelId="{E4FC4F93-B67C-4F30-B32B-1C0B496EF47D}" type="parTrans" cxnId="{5029EC50-46A8-42D4-84A7-09D169C52BF2}">
      <dgm:prSet/>
      <dgm:spPr/>
      <dgm:t>
        <a:bodyPr/>
        <a:lstStyle/>
        <a:p>
          <a:endParaRPr lang="fi-FI"/>
        </a:p>
      </dgm:t>
    </dgm:pt>
    <dgm:pt modelId="{1516C4D4-84DA-4288-B0AC-A86CC624AF3B}" type="sibTrans" cxnId="{5029EC50-46A8-42D4-84A7-09D169C52BF2}">
      <dgm:prSet/>
      <dgm:spPr/>
      <dgm:t>
        <a:bodyPr/>
        <a:lstStyle/>
        <a:p>
          <a:endParaRPr lang="fi-FI"/>
        </a:p>
      </dgm:t>
    </dgm:pt>
    <dgm:pt modelId="{F424CFDB-3C5A-4E64-A40A-69F895F2233B}">
      <dgm:prSet phldrT="[Text]" custT="1"/>
      <dgm:spPr/>
      <dgm:t>
        <a:bodyPr/>
        <a:lstStyle/>
        <a:p>
          <a:r>
            <a:rPr lang="en-US" sz="1800" b="1" dirty="0" err="1" smtClean="0"/>
            <a:t>hyödyntää</a:t>
          </a:r>
          <a:r>
            <a:rPr lang="en-US" sz="1800" dirty="0" smtClean="0"/>
            <a:t> ja</a:t>
          </a:r>
          <a:endParaRPr lang="fi-FI" sz="1800" dirty="0"/>
        </a:p>
      </dgm:t>
    </dgm:pt>
    <dgm:pt modelId="{49C58C51-21F5-46B0-BF63-73132D474D87}" type="parTrans" cxnId="{83F7F401-37CE-46C1-B577-CB5B73FA1A1F}">
      <dgm:prSet/>
      <dgm:spPr/>
      <dgm:t>
        <a:bodyPr/>
        <a:lstStyle/>
        <a:p>
          <a:endParaRPr lang="fi-FI"/>
        </a:p>
      </dgm:t>
    </dgm:pt>
    <dgm:pt modelId="{9A8C3398-1B10-472D-89DA-79191B76BF51}" type="sibTrans" cxnId="{83F7F401-37CE-46C1-B577-CB5B73FA1A1F}">
      <dgm:prSet/>
      <dgm:spPr/>
      <dgm:t>
        <a:bodyPr/>
        <a:lstStyle/>
        <a:p>
          <a:endParaRPr lang="fi-FI"/>
        </a:p>
      </dgm:t>
    </dgm:pt>
    <dgm:pt modelId="{6786CB1A-30D7-4A14-9E40-40D5B00E00FC}">
      <dgm:prSet phldrT="[Text]" custT="1"/>
      <dgm:spPr/>
      <dgm:t>
        <a:bodyPr/>
        <a:lstStyle/>
        <a:p>
          <a:r>
            <a:rPr lang="en-US" sz="1800" b="1" dirty="0" err="1" smtClean="0"/>
            <a:t>tukea</a:t>
          </a:r>
          <a:r>
            <a:rPr lang="en-US" sz="1800" dirty="0" smtClean="0"/>
            <a:t> </a:t>
          </a:r>
          <a:r>
            <a:rPr lang="en-US" sz="1800" dirty="0" err="1" smtClean="0"/>
            <a:t>oppilaiden</a:t>
          </a:r>
          <a:r>
            <a:rPr lang="en-US" sz="1800" dirty="0" smtClean="0"/>
            <a:t> </a:t>
          </a:r>
          <a:r>
            <a:rPr lang="en-US" sz="1800" dirty="0" err="1" smtClean="0"/>
            <a:t>monikielisyyttä</a:t>
          </a:r>
          <a:r>
            <a:rPr lang="en-US" sz="1800" dirty="0" smtClean="0"/>
            <a:t>?</a:t>
          </a:r>
          <a:endParaRPr lang="fi-FI" sz="1800" dirty="0"/>
        </a:p>
      </dgm:t>
    </dgm:pt>
    <dgm:pt modelId="{38EC11EF-772D-4D29-BE1A-7AC90377D8D9}" type="parTrans" cxnId="{3EA5E265-203E-45CB-9F89-2EFDB4595D83}">
      <dgm:prSet/>
      <dgm:spPr/>
      <dgm:t>
        <a:bodyPr/>
        <a:lstStyle/>
        <a:p>
          <a:endParaRPr lang="fi-FI"/>
        </a:p>
      </dgm:t>
    </dgm:pt>
    <dgm:pt modelId="{E5C605EB-33A1-4685-A1F4-031DBACB5FD7}" type="sibTrans" cxnId="{3EA5E265-203E-45CB-9F89-2EFDB4595D83}">
      <dgm:prSet/>
      <dgm:spPr/>
      <dgm:t>
        <a:bodyPr/>
        <a:lstStyle/>
        <a:p>
          <a:endParaRPr lang="fi-FI"/>
        </a:p>
      </dgm:t>
    </dgm:pt>
    <dgm:pt modelId="{AE114648-341E-4A66-8335-BA60378453D8}">
      <dgm:prSet phldrT="[Text]" custT="1"/>
      <dgm:spPr/>
      <dgm:t>
        <a:bodyPr/>
        <a:lstStyle/>
        <a:p>
          <a:r>
            <a:rPr lang="fi-FI" sz="1800" dirty="0" smtClean="0"/>
            <a:t>Miten tunnistat oppilaiden </a:t>
          </a:r>
          <a:r>
            <a:rPr lang="fi-FI" sz="1800" b="1" dirty="0" smtClean="0"/>
            <a:t>kielelliset resurssit</a:t>
          </a:r>
          <a:r>
            <a:rPr lang="fi-FI" sz="1800" dirty="0" smtClean="0"/>
            <a:t>?</a:t>
          </a:r>
          <a:endParaRPr lang="fi-FI" sz="1800" dirty="0"/>
        </a:p>
      </dgm:t>
    </dgm:pt>
    <dgm:pt modelId="{5762C59B-4585-430D-97AA-57A8CAAD806C}" type="parTrans" cxnId="{ECA3C5D1-6A2B-40C4-BCDE-83384B0FE68D}">
      <dgm:prSet/>
      <dgm:spPr/>
      <dgm:t>
        <a:bodyPr/>
        <a:lstStyle/>
        <a:p>
          <a:endParaRPr lang="fi-FI"/>
        </a:p>
      </dgm:t>
    </dgm:pt>
    <dgm:pt modelId="{02A10B26-77CE-4516-8AB4-5838633A7BFF}" type="sibTrans" cxnId="{ECA3C5D1-6A2B-40C4-BCDE-83384B0FE68D}">
      <dgm:prSet/>
      <dgm:spPr/>
      <dgm:t>
        <a:bodyPr/>
        <a:lstStyle/>
        <a:p>
          <a:endParaRPr lang="fi-FI"/>
        </a:p>
      </dgm:t>
    </dgm:pt>
    <dgm:pt modelId="{500E4241-C374-4899-898E-752CD42503A7}" type="pres">
      <dgm:prSet presAssocID="{86556D83-D23A-4D67-87D4-308C644E185C}" presName="Name0" presStyleCnt="0">
        <dgm:presLayoutVars>
          <dgm:dir/>
          <dgm:animLvl val="lvl"/>
          <dgm:resizeHandles val="exact"/>
        </dgm:presLayoutVars>
      </dgm:prSet>
      <dgm:spPr/>
      <dgm:t>
        <a:bodyPr/>
        <a:lstStyle/>
        <a:p>
          <a:endParaRPr lang="en-US"/>
        </a:p>
      </dgm:t>
    </dgm:pt>
    <dgm:pt modelId="{62577917-D6AD-4FFF-A702-66D0609BE240}" type="pres">
      <dgm:prSet presAssocID="{86556D83-D23A-4D67-87D4-308C644E185C}" presName="tSp" presStyleCnt="0"/>
      <dgm:spPr/>
    </dgm:pt>
    <dgm:pt modelId="{48B8AD64-B79A-4CA4-856B-197D2AA39311}" type="pres">
      <dgm:prSet presAssocID="{86556D83-D23A-4D67-87D4-308C644E185C}" presName="bSp" presStyleCnt="0"/>
      <dgm:spPr/>
    </dgm:pt>
    <dgm:pt modelId="{708D79C4-5AD4-454C-B568-498CEABF9646}" type="pres">
      <dgm:prSet presAssocID="{86556D83-D23A-4D67-87D4-308C644E185C}" presName="process" presStyleCnt="0"/>
      <dgm:spPr/>
    </dgm:pt>
    <dgm:pt modelId="{B4B5C5A3-73DF-433B-B052-1B7131B8CD6B}" type="pres">
      <dgm:prSet presAssocID="{FF1F7C85-5C88-424D-BE5E-A59A6C0C5668}" presName="composite1" presStyleCnt="0"/>
      <dgm:spPr/>
    </dgm:pt>
    <dgm:pt modelId="{F95FD442-1CBD-4BFE-B57F-6797586169B7}" type="pres">
      <dgm:prSet presAssocID="{FF1F7C85-5C88-424D-BE5E-A59A6C0C5668}" presName="dummyNode1" presStyleLbl="node1" presStyleIdx="0" presStyleCnt="3"/>
      <dgm:spPr/>
    </dgm:pt>
    <dgm:pt modelId="{49803866-929E-4143-9A57-2C3E5750AFDB}" type="pres">
      <dgm:prSet presAssocID="{FF1F7C85-5C88-424D-BE5E-A59A6C0C5668}" presName="childNode1" presStyleLbl="bgAcc1" presStyleIdx="0" presStyleCnt="3" custScaleY="143114">
        <dgm:presLayoutVars>
          <dgm:bulletEnabled val="1"/>
        </dgm:presLayoutVars>
      </dgm:prSet>
      <dgm:spPr/>
      <dgm:t>
        <a:bodyPr/>
        <a:lstStyle/>
        <a:p>
          <a:endParaRPr lang="fi-FI"/>
        </a:p>
      </dgm:t>
    </dgm:pt>
    <dgm:pt modelId="{A372ED79-BB87-4B6E-A997-26758EC739DD}" type="pres">
      <dgm:prSet presAssocID="{FF1F7C85-5C88-424D-BE5E-A59A6C0C5668}" presName="childNode1tx" presStyleLbl="bgAcc1" presStyleIdx="0" presStyleCnt="3">
        <dgm:presLayoutVars>
          <dgm:bulletEnabled val="1"/>
        </dgm:presLayoutVars>
      </dgm:prSet>
      <dgm:spPr/>
      <dgm:t>
        <a:bodyPr/>
        <a:lstStyle/>
        <a:p>
          <a:endParaRPr lang="fi-FI"/>
        </a:p>
      </dgm:t>
    </dgm:pt>
    <dgm:pt modelId="{90F127DD-D7EF-4055-93E8-825A814B6060}" type="pres">
      <dgm:prSet presAssocID="{FF1F7C85-5C88-424D-BE5E-A59A6C0C5668}" presName="parentNode1" presStyleLbl="node1" presStyleIdx="0" presStyleCnt="3" custLinFactY="477" custLinFactNeighborX="43" custLinFactNeighborY="100000">
        <dgm:presLayoutVars>
          <dgm:chMax val="1"/>
          <dgm:bulletEnabled val="1"/>
        </dgm:presLayoutVars>
      </dgm:prSet>
      <dgm:spPr/>
      <dgm:t>
        <a:bodyPr/>
        <a:lstStyle/>
        <a:p>
          <a:endParaRPr lang="en-US"/>
        </a:p>
      </dgm:t>
    </dgm:pt>
    <dgm:pt modelId="{9406B21E-9BBD-4DD3-840C-2ABDE2AE57B5}" type="pres">
      <dgm:prSet presAssocID="{FF1F7C85-5C88-424D-BE5E-A59A6C0C5668}" presName="connSite1" presStyleCnt="0"/>
      <dgm:spPr/>
    </dgm:pt>
    <dgm:pt modelId="{4F2E9D00-225E-49B0-A16A-3EEA4F83D1A9}" type="pres">
      <dgm:prSet presAssocID="{63AF0B76-93BE-4D82-A628-A1AC3FE31237}" presName="Name9" presStyleLbl="sibTrans2D1" presStyleIdx="0" presStyleCnt="2" custAng="1479981" custLinFactNeighborX="-6819" custLinFactNeighborY="10046"/>
      <dgm:spPr/>
      <dgm:t>
        <a:bodyPr/>
        <a:lstStyle/>
        <a:p>
          <a:endParaRPr lang="en-US"/>
        </a:p>
      </dgm:t>
    </dgm:pt>
    <dgm:pt modelId="{F4FF09C0-988A-45F7-9B82-6A691BF4D642}" type="pres">
      <dgm:prSet presAssocID="{CA27B803-DB5F-49D8-9B5A-0B8CD30115DF}" presName="composite2" presStyleCnt="0"/>
      <dgm:spPr/>
    </dgm:pt>
    <dgm:pt modelId="{E6FC12FA-B9AD-4E7F-A2DA-F04CC508635B}" type="pres">
      <dgm:prSet presAssocID="{CA27B803-DB5F-49D8-9B5A-0B8CD30115DF}" presName="dummyNode2" presStyleLbl="node1" presStyleIdx="0" presStyleCnt="3"/>
      <dgm:spPr/>
    </dgm:pt>
    <dgm:pt modelId="{45B03D89-821D-4B07-B082-4068FAADE66A}" type="pres">
      <dgm:prSet presAssocID="{CA27B803-DB5F-49D8-9B5A-0B8CD30115DF}" presName="childNode2" presStyleLbl="bgAcc1" presStyleIdx="1" presStyleCnt="3" custScaleY="224957">
        <dgm:presLayoutVars>
          <dgm:bulletEnabled val="1"/>
        </dgm:presLayoutVars>
      </dgm:prSet>
      <dgm:spPr/>
      <dgm:t>
        <a:bodyPr/>
        <a:lstStyle/>
        <a:p>
          <a:endParaRPr lang="fi-FI"/>
        </a:p>
      </dgm:t>
    </dgm:pt>
    <dgm:pt modelId="{49DCAB65-736A-4F7B-A736-B61BBC946127}" type="pres">
      <dgm:prSet presAssocID="{CA27B803-DB5F-49D8-9B5A-0B8CD30115DF}" presName="childNode2tx" presStyleLbl="bgAcc1" presStyleIdx="1" presStyleCnt="3">
        <dgm:presLayoutVars>
          <dgm:bulletEnabled val="1"/>
        </dgm:presLayoutVars>
      </dgm:prSet>
      <dgm:spPr/>
      <dgm:t>
        <a:bodyPr/>
        <a:lstStyle/>
        <a:p>
          <a:endParaRPr lang="fi-FI"/>
        </a:p>
      </dgm:t>
    </dgm:pt>
    <dgm:pt modelId="{6AD9B09D-477A-4C17-851A-77F4D6891339}" type="pres">
      <dgm:prSet presAssocID="{CA27B803-DB5F-49D8-9B5A-0B8CD30115DF}" presName="parentNode2" presStyleLbl="node1" presStyleIdx="1" presStyleCnt="3" custScaleY="145640" custLinFactY="-19228" custLinFactNeighborX="1668" custLinFactNeighborY="-100000">
        <dgm:presLayoutVars>
          <dgm:chMax val="0"/>
          <dgm:bulletEnabled val="1"/>
        </dgm:presLayoutVars>
      </dgm:prSet>
      <dgm:spPr/>
      <dgm:t>
        <a:bodyPr/>
        <a:lstStyle/>
        <a:p>
          <a:endParaRPr lang="fi-FI"/>
        </a:p>
      </dgm:t>
    </dgm:pt>
    <dgm:pt modelId="{A649D025-9627-424C-86AC-FF6286E746E1}" type="pres">
      <dgm:prSet presAssocID="{CA27B803-DB5F-49D8-9B5A-0B8CD30115DF}" presName="connSite2" presStyleCnt="0"/>
      <dgm:spPr/>
    </dgm:pt>
    <dgm:pt modelId="{5155847B-3EA8-4A86-BEB7-86334F255E86}" type="pres">
      <dgm:prSet presAssocID="{7EB338F1-FD05-448D-9947-CD72C9B23661}" presName="Name18" presStyleLbl="sibTrans2D1" presStyleIdx="1" presStyleCnt="2" custLinFactNeighborX="-237" custLinFactNeighborY="1178"/>
      <dgm:spPr/>
      <dgm:t>
        <a:bodyPr/>
        <a:lstStyle/>
        <a:p>
          <a:endParaRPr lang="en-US"/>
        </a:p>
      </dgm:t>
    </dgm:pt>
    <dgm:pt modelId="{73570D41-7A40-4576-B5C6-CCDD41DED46A}" type="pres">
      <dgm:prSet presAssocID="{373EEEE3-00F9-4784-8BEC-ECD73641C457}" presName="composite1" presStyleCnt="0"/>
      <dgm:spPr/>
    </dgm:pt>
    <dgm:pt modelId="{EE172FBD-1987-4EE4-B38C-1F3EE2D8950A}" type="pres">
      <dgm:prSet presAssocID="{373EEEE3-00F9-4784-8BEC-ECD73641C457}" presName="dummyNode1" presStyleLbl="node1" presStyleIdx="1" presStyleCnt="3"/>
      <dgm:spPr/>
    </dgm:pt>
    <dgm:pt modelId="{41FD5951-0431-4585-9C70-C0A50C2F181E}" type="pres">
      <dgm:prSet presAssocID="{373EEEE3-00F9-4784-8BEC-ECD73641C457}" presName="childNode1" presStyleLbl="bgAcc1" presStyleIdx="2" presStyleCnt="3" custScaleY="143359">
        <dgm:presLayoutVars>
          <dgm:bulletEnabled val="1"/>
        </dgm:presLayoutVars>
      </dgm:prSet>
      <dgm:spPr/>
      <dgm:t>
        <a:bodyPr/>
        <a:lstStyle/>
        <a:p>
          <a:endParaRPr lang="fi-FI"/>
        </a:p>
      </dgm:t>
    </dgm:pt>
    <dgm:pt modelId="{0BF7F493-B62C-4734-B65A-8814FE597597}" type="pres">
      <dgm:prSet presAssocID="{373EEEE3-00F9-4784-8BEC-ECD73641C457}" presName="childNode1tx" presStyleLbl="bgAcc1" presStyleIdx="2" presStyleCnt="3">
        <dgm:presLayoutVars>
          <dgm:bulletEnabled val="1"/>
        </dgm:presLayoutVars>
      </dgm:prSet>
      <dgm:spPr/>
      <dgm:t>
        <a:bodyPr/>
        <a:lstStyle/>
        <a:p>
          <a:endParaRPr lang="fi-FI"/>
        </a:p>
      </dgm:t>
    </dgm:pt>
    <dgm:pt modelId="{AB6F4CA7-766D-470E-979F-E100FFD53074}" type="pres">
      <dgm:prSet presAssocID="{373EEEE3-00F9-4784-8BEC-ECD73641C457}" presName="parentNode1" presStyleLbl="node1" presStyleIdx="2" presStyleCnt="3" custScaleY="154063" custLinFactY="13841" custLinFactNeighborX="-1319" custLinFactNeighborY="100000">
        <dgm:presLayoutVars>
          <dgm:chMax val="1"/>
          <dgm:bulletEnabled val="1"/>
        </dgm:presLayoutVars>
      </dgm:prSet>
      <dgm:spPr/>
      <dgm:t>
        <a:bodyPr/>
        <a:lstStyle/>
        <a:p>
          <a:endParaRPr lang="fi-FI"/>
        </a:p>
      </dgm:t>
    </dgm:pt>
    <dgm:pt modelId="{595200F6-3659-4CAF-BCC5-645FEA42975A}" type="pres">
      <dgm:prSet presAssocID="{373EEEE3-00F9-4784-8BEC-ECD73641C457}" presName="connSite1" presStyleCnt="0"/>
      <dgm:spPr/>
    </dgm:pt>
  </dgm:ptLst>
  <dgm:cxnLst>
    <dgm:cxn modelId="{D119A24E-9C2B-40C1-8CE7-DE6E8C22113C}" type="presOf" srcId="{FF1F7C85-5C88-424D-BE5E-A59A6C0C5668}" destId="{90F127DD-D7EF-4055-93E8-825A814B6060}" srcOrd="0" destOrd="0" presId="urn:microsoft.com/office/officeart/2005/8/layout/hProcess4"/>
    <dgm:cxn modelId="{24C39DA2-FFCD-4E87-928D-E13193DCCCF9}" srcId="{CA27B803-DB5F-49D8-9B5A-0B8CD30115DF}" destId="{44DC2C26-CF70-4230-9301-AFFFA329F767}" srcOrd="1" destOrd="0" parTransId="{727140B9-E452-45A6-B24F-FEB87394E36F}" sibTransId="{8649DB47-03CD-48B1-86C2-B312F83475E7}"/>
    <dgm:cxn modelId="{5029EC50-46A8-42D4-84A7-09D169C52BF2}" srcId="{CA27B803-DB5F-49D8-9B5A-0B8CD30115DF}" destId="{EBA08B46-F58E-4785-9A59-66141D186C60}" srcOrd="0" destOrd="0" parTransId="{E4FC4F93-B67C-4F30-B32B-1C0B496EF47D}" sibTransId="{1516C4D4-84DA-4288-B0AC-A86CC624AF3B}"/>
    <dgm:cxn modelId="{C1FD90FE-CE5B-4A35-9C90-7C22A760D01C}" type="presOf" srcId="{F424CFDB-3C5A-4E64-A40A-69F895F2233B}" destId="{A372ED79-BB87-4B6E-A997-26758EC739DD}" srcOrd="1" destOrd="2" presId="urn:microsoft.com/office/officeart/2005/8/layout/hProcess4"/>
    <dgm:cxn modelId="{19CEFCF4-5BC2-42F4-BB9B-2DE76139403F}" type="presOf" srcId="{EBA08B46-F58E-4785-9A59-66141D186C60}" destId="{45B03D89-821D-4B07-B082-4068FAADE66A}" srcOrd="0" destOrd="0" presId="urn:microsoft.com/office/officeart/2005/8/layout/hProcess4"/>
    <dgm:cxn modelId="{83F7F401-37CE-46C1-B577-CB5B73FA1A1F}" srcId="{697E29EB-FD47-43E2-A573-B493812D9775}" destId="{F424CFDB-3C5A-4E64-A40A-69F895F2233B}" srcOrd="0" destOrd="0" parTransId="{49C58C51-21F5-46B0-BF63-73132D474D87}" sibTransId="{9A8C3398-1B10-472D-89DA-79191B76BF51}"/>
    <dgm:cxn modelId="{7332F893-C35A-4560-AB13-15E87AAF2AB4}" type="presOf" srcId="{EBA08B46-F58E-4785-9A59-66141D186C60}" destId="{49DCAB65-736A-4F7B-A736-B61BBC946127}" srcOrd="1" destOrd="0" presId="urn:microsoft.com/office/officeart/2005/8/layout/hProcess4"/>
    <dgm:cxn modelId="{318B1840-E076-4E5D-97BE-64E8D551C0F0}" srcId="{373EEEE3-00F9-4784-8BEC-ECD73641C457}" destId="{48854150-455B-4D72-844C-C3A9BC524710}" srcOrd="0" destOrd="0" parTransId="{237DFA00-3044-4536-9B35-640D527027C6}" sibTransId="{DEB8C385-48E2-4439-9A12-4E491C721E87}"/>
    <dgm:cxn modelId="{BAA2B6ED-BD23-4CD6-BFB2-92B073652B38}" srcId="{86556D83-D23A-4D67-87D4-308C644E185C}" destId="{FF1F7C85-5C88-424D-BE5E-A59A6C0C5668}" srcOrd="0" destOrd="0" parTransId="{00F58A3E-8BC9-4FCC-A0B7-FA5C367194A9}" sibTransId="{63AF0B76-93BE-4D82-A628-A1AC3FE31237}"/>
    <dgm:cxn modelId="{59176D77-C701-43A3-98F0-97C0E9CD943A}" type="presOf" srcId="{F424CFDB-3C5A-4E64-A40A-69F895F2233B}" destId="{49803866-929E-4143-9A57-2C3E5750AFDB}" srcOrd="0" destOrd="2" presId="urn:microsoft.com/office/officeart/2005/8/layout/hProcess4"/>
    <dgm:cxn modelId="{1BE0D03F-EACA-45B2-8511-D7985B632C1D}" srcId="{86556D83-D23A-4D67-87D4-308C644E185C}" destId="{373EEEE3-00F9-4784-8BEC-ECD73641C457}" srcOrd="2" destOrd="0" parTransId="{0CEFB0AB-ED5C-47FF-8E1A-2E34261A2F38}" sibTransId="{F55F353F-9F43-4983-8AA3-77F8CB5CD327}"/>
    <dgm:cxn modelId="{459CD759-8C13-48FC-B91E-DE20C8F616B6}" type="presOf" srcId="{697E29EB-FD47-43E2-A573-B493812D9775}" destId="{A372ED79-BB87-4B6E-A997-26758EC739DD}" srcOrd="1" destOrd="1" presId="urn:microsoft.com/office/officeart/2005/8/layout/hProcess4"/>
    <dgm:cxn modelId="{628FB533-9677-4039-8661-7E9B0EC2D149}" type="presOf" srcId="{63AF0B76-93BE-4D82-A628-A1AC3FE31237}" destId="{4F2E9D00-225E-49B0-A16A-3EEA4F83D1A9}" srcOrd="0" destOrd="0" presId="urn:microsoft.com/office/officeart/2005/8/layout/hProcess4"/>
    <dgm:cxn modelId="{4B0B16F2-97F4-4224-A1DF-F51B1190D2A2}" type="presOf" srcId="{6786CB1A-30D7-4A14-9E40-40D5B00E00FC}" destId="{49803866-929E-4143-9A57-2C3E5750AFDB}" srcOrd="0" destOrd="3" presId="urn:microsoft.com/office/officeart/2005/8/layout/hProcess4"/>
    <dgm:cxn modelId="{3D10898F-7061-4D22-A882-E1E6B662C5E4}" type="presOf" srcId="{86556D83-D23A-4D67-87D4-308C644E185C}" destId="{500E4241-C374-4899-898E-752CD42503A7}" srcOrd="0" destOrd="0" presId="urn:microsoft.com/office/officeart/2005/8/layout/hProcess4"/>
    <dgm:cxn modelId="{9F6153E9-85E9-43B4-868F-B237C09E5980}" srcId="{FF1F7C85-5C88-424D-BE5E-A59A6C0C5668}" destId="{697E29EB-FD47-43E2-A573-B493812D9775}" srcOrd="1" destOrd="0" parTransId="{C6BBE020-72FE-4D53-9566-5B2C7AAA3DF3}" sibTransId="{91E4F1BD-59AC-4A3D-9387-DDD49F28F703}"/>
    <dgm:cxn modelId="{7173B843-A9DA-43C6-B4C5-F27249BF2F8E}" type="presOf" srcId="{373EEEE3-00F9-4784-8BEC-ECD73641C457}" destId="{AB6F4CA7-766D-470E-979F-E100FFD53074}" srcOrd="0" destOrd="0" presId="urn:microsoft.com/office/officeart/2005/8/layout/hProcess4"/>
    <dgm:cxn modelId="{6E144C81-0063-464E-B1AC-317DA63766D1}" type="presOf" srcId="{48854150-455B-4D72-844C-C3A9BC524710}" destId="{0BF7F493-B62C-4734-B65A-8814FE597597}" srcOrd="1" destOrd="0" presId="urn:microsoft.com/office/officeart/2005/8/layout/hProcess4"/>
    <dgm:cxn modelId="{641D0457-0554-4F81-80DA-E283EB23E80B}" type="presOf" srcId="{44DC2C26-CF70-4230-9301-AFFFA329F767}" destId="{45B03D89-821D-4B07-B082-4068FAADE66A}" srcOrd="0" destOrd="1" presId="urn:microsoft.com/office/officeart/2005/8/layout/hProcess4"/>
    <dgm:cxn modelId="{664C66A3-4EF6-401E-9C21-3328E20DB513}" type="presOf" srcId="{AE114648-341E-4A66-8335-BA60378453D8}" destId="{49803866-929E-4143-9A57-2C3E5750AFDB}" srcOrd="0" destOrd="0" presId="urn:microsoft.com/office/officeart/2005/8/layout/hProcess4"/>
    <dgm:cxn modelId="{BFB3C4EC-4207-472D-B59E-71E6B2B9A2C7}" type="presOf" srcId="{AE114648-341E-4A66-8335-BA60378453D8}" destId="{A372ED79-BB87-4B6E-A997-26758EC739DD}" srcOrd="1" destOrd="0" presId="urn:microsoft.com/office/officeart/2005/8/layout/hProcess4"/>
    <dgm:cxn modelId="{8159E582-EE35-470B-ADB0-CDD8A8A08798}" type="presOf" srcId="{CA27B803-DB5F-49D8-9B5A-0B8CD30115DF}" destId="{6AD9B09D-477A-4C17-851A-77F4D6891339}" srcOrd="0" destOrd="0" presId="urn:microsoft.com/office/officeart/2005/8/layout/hProcess4"/>
    <dgm:cxn modelId="{A9AA6131-424E-4ECE-99AE-D64E62EEAD09}" type="presOf" srcId="{44DC2C26-CF70-4230-9301-AFFFA329F767}" destId="{49DCAB65-736A-4F7B-A736-B61BBC946127}" srcOrd="1" destOrd="1" presId="urn:microsoft.com/office/officeart/2005/8/layout/hProcess4"/>
    <dgm:cxn modelId="{0F05C424-9757-4D01-BF69-EAF57F3E60BF}" type="presOf" srcId="{6786CB1A-30D7-4A14-9E40-40D5B00E00FC}" destId="{A372ED79-BB87-4B6E-A997-26758EC739DD}" srcOrd="1" destOrd="3" presId="urn:microsoft.com/office/officeart/2005/8/layout/hProcess4"/>
    <dgm:cxn modelId="{4A15916F-45D2-46C3-AA5B-C6150B00D36E}" type="presOf" srcId="{7EB338F1-FD05-448D-9947-CD72C9B23661}" destId="{5155847B-3EA8-4A86-BEB7-86334F255E86}" srcOrd="0" destOrd="0" presId="urn:microsoft.com/office/officeart/2005/8/layout/hProcess4"/>
    <dgm:cxn modelId="{4E516373-AE9B-4759-8E18-A45E76D8E41B}" srcId="{86556D83-D23A-4D67-87D4-308C644E185C}" destId="{CA27B803-DB5F-49D8-9B5A-0B8CD30115DF}" srcOrd="1" destOrd="0" parTransId="{4DF21807-ED3F-408F-8006-B5E178E52801}" sibTransId="{7EB338F1-FD05-448D-9947-CD72C9B23661}"/>
    <dgm:cxn modelId="{3EA5E265-203E-45CB-9F89-2EFDB4595D83}" srcId="{697E29EB-FD47-43E2-A573-B493812D9775}" destId="{6786CB1A-30D7-4A14-9E40-40D5B00E00FC}" srcOrd="1" destOrd="0" parTransId="{38EC11EF-772D-4D29-BE1A-7AC90377D8D9}" sibTransId="{E5C605EB-33A1-4685-A1F4-031DBACB5FD7}"/>
    <dgm:cxn modelId="{ECA3C5D1-6A2B-40C4-BCDE-83384B0FE68D}" srcId="{FF1F7C85-5C88-424D-BE5E-A59A6C0C5668}" destId="{AE114648-341E-4A66-8335-BA60378453D8}" srcOrd="0" destOrd="0" parTransId="{5762C59B-4585-430D-97AA-57A8CAAD806C}" sibTransId="{02A10B26-77CE-4516-8AB4-5838633A7BFF}"/>
    <dgm:cxn modelId="{D022CF9F-0A29-470A-987B-B21D14B7DFDD}" type="presOf" srcId="{48854150-455B-4D72-844C-C3A9BC524710}" destId="{41FD5951-0431-4585-9C70-C0A50C2F181E}" srcOrd="0" destOrd="0" presId="urn:microsoft.com/office/officeart/2005/8/layout/hProcess4"/>
    <dgm:cxn modelId="{C468414F-5871-4F88-838E-68E07B667891}" type="presOf" srcId="{697E29EB-FD47-43E2-A573-B493812D9775}" destId="{49803866-929E-4143-9A57-2C3E5750AFDB}" srcOrd="0" destOrd="1" presId="urn:microsoft.com/office/officeart/2005/8/layout/hProcess4"/>
    <dgm:cxn modelId="{374B0592-0D8A-43BE-B1F7-CD5ACB7A12B8}" type="presParOf" srcId="{500E4241-C374-4899-898E-752CD42503A7}" destId="{62577917-D6AD-4FFF-A702-66D0609BE240}" srcOrd="0" destOrd="0" presId="urn:microsoft.com/office/officeart/2005/8/layout/hProcess4"/>
    <dgm:cxn modelId="{8AC40B66-7BD9-4AE0-BD86-4E9E2D855473}" type="presParOf" srcId="{500E4241-C374-4899-898E-752CD42503A7}" destId="{48B8AD64-B79A-4CA4-856B-197D2AA39311}" srcOrd="1" destOrd="0" presId="urn:microsoft.com/office/officeart/2005/8/layout/hProcess4"/>
    <dgm:cxn modelId="{B8686F73-97BC-4367-9019-0318C138B7D9}" type="presParOf" srcId="{500E4241-C374-4899-898E-752CD42503A7}" destId="{708D79C4-5AD4-454C-B568-498CEABF9646}" srcOrd="2" destOrd="0" presId="urn:microsoft.com/office/officeart/2005/8/layout/hProcess4"/>
    <dgm:cxn modelId="{3ECF157B-9346-4ED7-A41E-2E89144C140B}" type="presParOf" srcId="{708D79C4-5AD4-454C-B568-498CEABF9646}" destId="{B4B5C5A3-73DF-433B-B052-1B7131B8CD6B}" srcOrd="0" destOrd="0" presId="urn:microsoft.com/office/officeart/2005/8/layout/hProcess4"/>
    <dgm:cxn modelId="{CEF4919B-6CB3-4AE5-A262-D6B726F46B0C}" type="presParOf" srcId="{B4B5C5A3-73DF-433B-B052-1B7131B8CD6B}" destId="{F95FD442-1CBD-4BFE-B57F-6797586169B7}" srcOrd="0" destOrd="0" presId="urn:microsoft.com/office/officeart/2005/8/layout/hProcess4"/>
    <dgm:cxn modelId="{7D2686D7-6926-4F9D-BC8F-54D55D680420}" type="presParOf" srcId="{B4B5C5A3-73DF-433B-B052-1B7131B8CD6B}" destId="{49803866-929E-4143-9A57-2C3E5750AFDB}" srcOrd="1" destOrd="0" presId="urn:microsoft.com/office/officeart/2005/8/layout/hProcess4"/>
    <dgm:cxn modelId="{D327AAAB-C595-44EF-8735-237EF90330EF}" type="presParOf" srcId="{B4B5C5A3-73DF-433B-B052-1B7131B8CD6B}" destId="{A372ED79-BB87-4B6E-A997-26758EC739DD}" srcOrd="2" destOrd="0" presId="urn:microsoft.com/office/officeart/2005/8/layout/hProcess4"/>
    <dgm:cxn modelId="{EE7BB6BE-0B9D-40CE-953D-000722594E57}" type="presParOf" srcId="{B4B5C5A3-73DF-433B-B052-1B7131B8CD6B}" destId="{90F127DD-D7EF-4055-93E8-825A814B6060}" srcOrd="3" destOrd="0" presId="urn:microsoft.com/office/officeart/2005/8/layout/hProcess4"/>
    <dgm:cxn modelId="{E0FF1FEA-6966-4AC2-9B39-44F4CE313636}" type="presParOf" srcId="{B4B5C5A3-73DF-433B-B052-1B7131B8CD6B}" destId="{9406B21E-9BBD-4DD3-840C-2ABDE2AE57B5}" srcOrd="4" destOrd="0" presId="urn:microsoft.com/office/officeart/2005/8/layout/hProcess4"/>
    <dgm:cxn modelId="{DDF3587A-330E-4983-880F-5CFFDB136D48}" type="presParOf" srcId="{708D79C4-5AD4-454C-B568-498CEABF9646}" destId="{4F2E9D00-225E-49B0-A16A-3EEA4F83D1A9}" srcOrd="1" destOrd="0" presId="urn:microsoft.com/office/officeart/2005/8/layout/hProcess4"/>
    <dgm:cxn modelId="{F10C3C76-181D-4018-8808-AA5352993EC8}" type="presParOf" srcId="{708D79C4-5AD4-454C-B568-498CEABF9646}" destId="{F4FF09C0-988A-45F7-9B82-6A691BF4D642}" srcOrd="2" destOrd="0" presId="urn:microsoft.com/office/officeart/2005/8/layout/hProcess4"/>
    <dgm:cxn modelId="{81C42E47-3D31-40FA-B374-A083575709EE}" type="presParOf" srcId="{F4FF09C0-988A-45F7-9B82-6A691BF4D642}" destId="{E6FC12FA-B9AD-4E7F-A2DA-F04CC508635B}" srcOrd="0" destOrd="0" presId="urn:microsoft.com/office/officeart/2005/8/layout/hProcess4"/>
    <dgm:cxn modelId="{63AC492A-2302-4AF8-AA28-E18AB9888BE1}" type="presParOf" srcId="{F4FF09C0-988A-45F7-9B82-6A691BF4D642}" destId="{45B03D89-821D-4B07-B082-4068FAADE66A}" srcOrd="1" destOrd="0" presId="urn:microsoft.com/office/officeart/2005/8/layout/hProcess4"/>
    <dgm:cxn modelId="{2D43F01C-8F98-4BD1-9B1E-B1CB312B5B15}" type="presParOf" srcId="{F4FF09C0-988A-45F7-9B82-6A691BF4D642}" destId="{49DCAB65-736A-4F7B-A736-B61BBC946127}" srcOrd="2" destOrd="0" presId="urn:microsoft.com/office/officeart/2005/8/layout/hProcess4"/>
    <dgm:cxn modelId="{8AA7F0CB-82BE-4358-9665-7765739D5118}" type="presParOf" srcId="{F4FF09C0-988A-45F7-9B82-6A691BF4D642}" destId="{6AD9B09D-477A-4C17-851A-77F4D6891339}" srcOrd="3" destOrd="0" presId="urn:microsoft.com/office/officeart/2005/8/layout/hProcess4"/>
    <dgm:cxn modelId="{0EE335B8-E830-4A65-A496-F9E3F2CE1FDC}" type="presParOf" srcId="{F4FF09C0-988A-45F7-9B82-6A691BF4D642}" destId="{A649D025-9627-424C-86AC-FF6286E746E1}" srcOrd="4" destOrd="0" presId="urn:microsoft.com/office/officeart/2005/8/layout/hProcess4"/>
    <dgm:cxn modelId="{2F04C6C8-CA9B-4CCB-A140-BBDCDA8C6AFA}" type="presParOf" srcId="{708D79C4-5AD4-454C-B568-498CEABF9646}" destId="{5155847B-3EA8-4A86-BEB7-86334F255E86}" srcOrd="3" destOrd="0" presId="urn:microsoft.com/office/officeart/2005/8/layout/hProcess4"/>
    <dgm:cxn modelId="{5B9DF9A7-8B13-471F-B664-F5BCB2A14C7B}" type="presParOf" srcId="{708D79C4-5AD4-454C-B568-498CEABF9646}" destId="{73570D41-7A40-4576-B5C6-CCDD41DED46A}" srcOrd="4" destOrd="0" presId="urn:microsoft.com/office/officeart/2005/8/layout/hProcess4"/>
    <dgm:cxn modelId="{2009DB95-B1D9-4373-A09D-72CDAFCACBD7}" type="presParOf" srcId="{73570D41-7A40-4576-B5C6-CCDD41DED46A}" destId="{EE172FBD-1987-4EE4-B38C-1F3EE2D8950A}" srcOrd="0" destOrd="0" presId="urn:microsoft.com/office/officeart/2005/8/layout/hProcess4"/>
    <dgm:cxn modelId="{E8EB12CE-C1ED-4058-AEA9-5F36BEBF869A}" type="presParOf" srcId="{73570D41-7A40-4576-B5C6-CCDD41DED46A}" destId="{41FD5951-0431-4585-9C70-C0A50C2F181E}" srcOrd="1" destOrd="0" presId="urn:microsoft.com/office/officeart/2005/8/layout/hProcess4"/>
    <dgm:cxn modelId="{E35DB3B8-3347-4E14-99B2-CA58F7619E6E}" type="presParOf" srcId="{73570D41-7A40-4576-B5C6-CCDD41DED46A}" destId="{0BF7F493-B62C-4734-B65A-8814FE597597}" srcOrd="2" destOrd="0" presId="urn:microsoft.com/office/officeart/2005/8/layout/hProcess4"/>
    <dgm:cxn modelId="{45A395BE-E56B-4974-ABCB-031433A85333}" type="presParOf" srcId="{73570D41-7A40-4576-B5C6-CCDD41DED46A}" destId="{AB6F4CA7-766D-470E-979F-E100FFD53074}" srcOrd="3" destOrd="0" presId="urn:microsoft.com/office/officeart/2005/8/layout/hProcess4"/>
    <dgm:cxn modelId="{3E181B87-1AAB-4B3F-9E82-01B5E65BF804}" type="presParOf" srcId="{73570D41-7A40-4576-B5C6-CCDD41DED46A}" destId="{595200F6-3659-4CAF-BCC5-645FEA42975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03866-929E-4143-9A57-2C3E5750AFDB}">
      <dsp:nvSpPr>
        <dsp:cNvPr id="0" name=""/>
        <dsp:cNvSpPr/>
      </dsp:nvSpPr>
      <dsp:spPr>
        <a:xfrm>
          <a:off x="782" y="930327"/>
          <a:ext cx="2260822" cy="266865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fi-FI" sz="1800" kern="1200" dirty="0" smtClean="0"/>
            <a:t>Miten tunnistat oppilaiden </a:t>
          </a:r>
          <a:r>
            <a:rPr lang="fi-FI" sz="1800" b="1" kern="1200" dirty="0" smtClean="0"/>
            <a:t>kielelliset resurssit</a:t>
          </a:r>
          <a:r>
            <a:rPr lang="fi-FI" sz="1800" kern="1200" dirty="0" smtClean="0"/>
            <a:t>?</a:t>
          </a:r>
          <a:endParaRPr lang="fi-FI" sz="1800" kern="1200" dirty="0"/>
        </a:p>
        <a:p>
          <a:pPr marL="171450" lvl="1" indent="-171450" algn="l" defTabSz="800100">
            <a:lnSpc>
              <a:spcPct val="90000"/>
            </a:lnSpc>
            <a:spcBef>
              <a:spcPct val="0"/>
            </a:spcBef>
            <a:spcAft>
              <a:spcPct val="15000"/>
            </a:spcAft>
            <a:buChar char="••"/>
          </a:pPr>
          <a:r>
            <a:rPr lang="en-US" sz="1800" kern="1200" dirty="0" err="1" smtClean="0"/>
            <a:t>Miten</a:t>
          </a:r>
          <a:r>
            <a:rPr lang="en-US" sz="1800" kern="1200" dirty="0" smtClean="0"/>
            <a:t> </a:t>
          </a:r>
          <a:r>
            <a:rPr lang="en-US" sz="1800" kern="1200" dirty="0" err="1" smtClean="0"/>
            <a:t>voit</a:t>
          </a:r>
          <a:endParaRPr lang="fi-FI" sz="1800" kern="1200" dirty="0"/>
        </a:p>
        <a:p>
          <a:pPr marL="342900" lvl="2" indent="-171450" algn="l" defTabSz="800100">
            <a:lnSpc>
              <a:spcPct val="90000"/>
            </a:lnSpc>
            <a:spcBef>
              <a:spcPct val="0"/>
            </a:spcBef>
            <a:spcAft>
              <a:spcPct val="15000"/>
            </a:spcAft>
            <a:buChar char="••"/>
          </a:pPr>
          <a:r>
            <a:rPr lang="en-US" sz="1800" b="1" kern="1200" dirty="0" err="1" smtClean="0"/>
            <a:t>hyödyntää</a:t>
          </a:r>
          <a:r>
            <a:rPr lang="en-US" sz="1800" kern="1200" dirty="0" smtClean="0"/>
            <a:t> ja</a:t>
          </a:r>
          <a:endParaRPr lang="fi-FI" sz="1800" kern="1200" dirty="0"/>
        </a:p>
        <a:p>
          <a:pPr marL="342900" lvl="2" indent="-171450" algn="l" defTabSz="800100">
            <a:lnSpc>
              <a:spcPct val="90000"/>
            </a:lnSpc>
            <a:spcBef>
              <a:spcPct val="0"/>
            </a:spcBef>
            <a:spcAft>
              <a:spcPct val="15000"/>
            </a:spcAft>
            <a:buChar char="••"/>
          </a:pPr>
          <a:r>
            <a:rPr lang="en-US" sz="1800" b="1" kern="1200" dirty="0" err="1" smtClean="0"/>
            <a:t>tukea</a:t>
          </a:r>
          <a:r>
            <a:rPr lang="en-US" sz="1800" kern="1200" dirty="0" smtClean="0"/>
            <a:t> </a:t>
          </a:r>
          <a:r>
            <a:rPr lang="en-US" sz="1800" kern="1200" dirty="0" err="1" smtClean="0"/>
            <a:t>oppilaiden</a:t>
          </a:r>
          <a:r>
            <a:rPr lang="en-US" sz="1800" kern="1200" dirty="0" smtClean="0"/>
            <a:t> </a:t>
          </a:r>
          <a:r>
            <a:rPr lang="en-US" sz="1800" kern="1200" dirty="0" err="1" smtClean="0"/>
            <a:t>monikielisyyttä</a:t>
          </a:r>
          <a:r>
            <a:rPr lang="en-US" sz="1800" kern="1200" dirty="0" smtClean="0"/>
            <a:t>?</a:t>
          </a:r>
          <a:endParaRPr lang="fi-FI" sz="1800" kern="1200" dirty="0"/>
        </a:p>
      </dsp:txBody>
      <dsp:txXfrm>
        <a:off x="62195" y="991740"/>
        <a:ext cx="2137996" cy="1973974"/>
      </dsp:txXfrm>
    </dsp:sp>
    <dsp:sp modelId="{4F2E9D00-225E-49B0-A16A-3EEA4F83D1A9}">
      <dsp:nvSpPr>
        <dsp:cNvPr id="0" name=""/>
        <dsp:cNvSpPr/>
      </dsp:nvSpPr>
      <dsp:spPr>
        <a:xfrm rot="1479981">
          <a:off x="792076" y="2393837"/>
          <a:ext cx="2619337" cy="2619337"/>
        </a:xfrm>
        <a:prstGeom prst="leftCircularArrow">
          <a:avLst>
            <a:gd name="adj1" fmla="val 2774"/>
            <a:gd name="adj2" fmla="val 338319"/>
            <a:gd name="adj3" fmla="val 817964"/>
            <a:gd name="adj4" fmla="val 7728624"/>
            <a:gd name="adj5" fmla="val 323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F127DD-D7EF-4055-93E8-825A814B6060}">
      <dsp:nvSpPr>
        <dsp:cNvPr id="0" name=""/>
        <dsp:cNvSpPr/>
      </dsp:nvSpPr>
      <dsp:spPr>
        <a:xfrm>
          <a:off x="504051" y="3600399"/>
          <a:ext cx="2009619" cy="79915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fi-FI" sz="2200" kern="1200" dirty="0" smtClean="0"/>
            <a:t>Oppilaiden monikielisyys</a:t>
          </a:r>
          <a:endParaRPr lang="fi-FI" sz="2200" kern="1200" dirty="0"/>
        </a:p>
      </dsp:txBody>
      <dsp:txXfrm>
        <a:off x="527458" y="3623806"/>
        <a:ext cx="1962805" cy="752345"/>
      </dsp:txXfrm>
    </dsp:sp>
    <dsp:sp modelId="{45B03D89-821D-4B07-B082-4068FAADE66A}">
      <dsp:nvSpPr>
        <dsp:cNvPr id="0" name=""/>
        <dsp:cNvSpPr/>
      </dsp:nvSpPr>
      <dsp:spPr>
        <a:xfrm>
          <a:off x="2858787" y="165588"/>
          <a:ext cx="2260822" cy="4194785"/>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fi-FI" sz="1800" kern="1200" dirty="0" smtClean="0"/>
            <a:t>Millaista on oppi-aineeni kieli? Millaisia sen kielelliset käytänteet?</a:t>
          </a:r>
          <a:endParaRPr lang="fi-FI" sz="1800" kern="1200" dirty="0"/>
        </a:p>
        <a:p>
          <a:pPr marL="171450" lvl="1" indent="-171450" algn="l" defTabSz="800100">
            <a:lnSpc>
              <a:spcPct val="90000"/>
            </a:lnSpc>
            <a:spcBef>
              <a:spcPct val="0"/>
            </a:spcBef>
            <a:spcAft>
              <a:spcPct val="15000"/>
            </a:spcAft>
            <a:buChar char="••"/>
          </a:pPr>
          <a:r>
            <a:rPr lang="en-US" sz="1800" kern="1200" dirty="0" err="1" smtClean="0"/>
            <a:t>Miten</a:t>
          </a:r>
          <a:r>
            <a:rPr lang="en-US" sz="1800" kern="1200" dirty="0" smtClean="0"/>
            <a:t> </a:t>
          </a:r>
          <a:r>
            <a:rPr lang="en-US" sz="1800" b="1" kern="1200" dirty="0" err="1" smtClean="0"/>
            <a:t>kaikki</a:t>
          </a:r>
          <a:r>
            <a:rPr lang="en-US" sz="1800" b="1" kern="1200" dirty="0" smtClean="0"/>
            <a:t> </a:t>
          </a:r>
          <a:r>
            <a:rPr lang="en-US" sz="1800" b="1" kern="1200" dirty="0" err="1" smtClean="0"/>
            <a:t>oppilaat</a:t>
          </a:r>
          <a:r>
            <a:rPr lang="en-US" sz="1800" b="1" kern="1200" dirty="0" smtClean="0"/>
            <a:t> </a:t>
          </a:r>
          <a:r>
            <a:rPr lang="en-US" sz="1800" kern="1200" dirty="0" err="1" smtClean="0"/>
            <a:t>sosiaalistetaan</a:t>
          </a:r>
          <a:r>
            <a:rPr lang="en-US" sz="1800" kern="1200" dirty="0" smtClean="0"/>
            <a:t> </a:t>
          </a:r>
          <a:r>
            <a:rPr lang="en-US" sz="1800" kern="1200" dirty="0" err="1" smtClean="0"/>
            <a:t>oppiaineen</a:t>
          </a:r>
          <a:r>
            <a:rPr lang="en-US" sz="1800" kern="1200" dirty="0" smtClean="0"/>
            <a:t> </a:t>
          </a:r>
          <a:r>
            <a:rPr lang="en-US" sz="1800" kern="1200" dirty="0" err="1" smtClean="0"/>
            <a:t>kieleen</a:t>
          </a:r>
          <a:r>
            <a:rPr lang="en-US" sz="1800" kern="1200" dirty="0" smtClean="0"/>
            <a:t> ja </a:t>
          </a:r>
          <a:r>
            <a:rPr lang="en-US" sz="1800" kern="1200" dirty="0" err="1" smtClean="0"/>
            <a:t>kielellisiin</a:t>
          </a:r>
          <a:r>
            <a:rPr lang="en-US" sz="1800" kern="1200" dirty="0" smtClean="0"/>
            <a:t> </a:t>
          </a:r>
          <a:r>
            <a:rPr lang="en-US" sz="1800" kern="1200" dirty="0" err="1" smtClean="0"/>
            <a:t>käytänteisiin</a:t>
          </a:r>
          <a:r>
            <a:rPr lang="en-US" sz="1800" kern="1200" dirty="0" smtClean="0"/>
            <a:t>?</a:t>
          </a:r>
          <a:endParaRPr lang="fi-FI" sz="1800" kern="1200" dirty="0"/>
        </a:p>
      </dsp:txBody>
      <dsp:txXfrm>
        <a:off x="2925004" y="1130688"/>
        <a:ext cx="2128388" cy="3163469"/>
      </dsp:txXfrm>
    </dsp:sp>
    <dsp:sp modelId="{5155847B-3EA8-4A86-BEB7-86334F255E86}">
      <dsp:nvSpPr>
        <dsp:cNvPr id="0" name=""/>
        <dsp:cNvSpPr/>
      </dsp:nvSpPr>
      <dsp:spPr>
        <a:xfrm>
          <a:off x="3830743" y="-362528"/>
          <a:ext cx="2867251" cy="2867251"/>
        </a:xfrm>
        <a:prstGeom prst="circularArrow">
          <a:avLst>
            <a:gd name="adj1" fmla="val 2534"/>
            <a:gd name="adj2" fmla="val 307345"/>
            <a:gd name="adj3" fmla="val 20739250"/>
            <a:gd name="adj4" fmla="val 13797616"/>
            <a:gd name="adj5" fmla="val 2956"/>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D9B09D-477A-4C17-851A-77F4D6891339}">
      <dsp:nvSpPr>
        <dsp:cNvPr id="0" name=""/>
        <dsp:cNvSpPr/>
      </dsp:nvSpPr>
      <dsp:spPr>
        <a:xfrm>
          <a:off x="3394713" y="0"/>
          <a:ext cx="2009619" cy="1163895"/>
        </a:xfrm>
        <a:prstGeom prst="roundRect">
          <a:avLst>
            <a:gd name="adj" fmla="val 10000"/>
          </a:avLst>
        </a:prstGeom>
        <a:solidFill>
          <a:schemeClr val="accent3">
            <a:hueOff val="5625132"/>
            <a:satOff val="-8440"/>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fi-FI" sz="2200" kern="1200" dirty="0" smtClean="0"/>
            <a:t>Oppiaineen kieli ja kielelliset käytänteet</a:t>
          </a:r>
          <a:endParaRPr lang="fi-FI" sz="2200" kern="1200" dirty="0"/>
        </a:p>
      </dsp:txBody>
      <dsp:txXfrm>
        <a:off x="3428802" y="34089"/>
        <a:ext cx="1941441" cy="1095717"/>
      </dsp:txXfrm>
    </dsp:sp>
    <dsp:sp modelId="{41FD5951-0431-4585-9C70-C0A50C2F181E}">
      <dsp:nvSpPr>
        <dsp:cNvPr id="0" name=""/>
        <dsp:cNvSpPr/>
      </dsp:nvSpPr>
      <dsp:spPr>
        <a:xfrm>
          <a:off x="5716793" y="821245"/>
          <a:ext cx="2260822" cy="267322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smtClean="0"/>
            <a:t>Miten</a:t>
          </a:r>
          <a:r>
            <a:rPr lang="en-US" sz="1400" kern="1200" dirty="0" smtClean="0"/>
            <a:t> </a:t>
          </a:r>
          <a:r>
            <a:rPr lang="en-US" sz="1400" kern="1200" dirty="0" err="1" smtClean="0"/>
            <a:t>tuet</a:t>
          </a:r>
          <a:r>
            <a:rPr lang="en-US" sz="1400" kern="1200" dirty="0" smtClean="0"/>
            <a:t> (</a:t>
          </a:r>
          <a:r>
            <a:rPr lang="en-US" sz="1400" kern="1200" dirty="0" err="1" smtClean="0"/>
            <a:t>monikielisten</a:t>
          </a:r>
          <a:r>
            <a:rPr lang="en-US" sz="1400" kern="1200" dirty="0" smtClean="0"/>
            <a:t>) </a:t>
          </a:r>
          <a:r>
            <a:rPr lang="en-US" sz="1400" kern="1200" dirty="0" err="1" smtClean="0"/>
            <a:t>oppilaiden</a:t>
          </a:r>
          <a:r>
            <a:rPr lang="en-US" sz="1400" kern="1200" dirty="0" smtClean="0"/>
            <a:t> </a:t>
          </a:r>
          <a:r>
            <a:rPr lang="en-US" sz="1400" kern="1200" dirty="0" err="1" smtClean="0"/>
            <a:t>oppimista</a:t>
          </a:r>
          <a:r>
            <a:rPr lang="en-US" sz="1400" kern="1200" dirty="0" smtClean="0"/>
            <a:t>, kun </a:t>
          </a:r>
          <a:r>
            <a:rPr lang="en-US" sz="1400" kern="1200" dirty="0" err="1" smtClean="0"/>
            <a:t>suomen</a:t>
          </a:r>
          <a:r>
            <a:rPr lang="en-US" sz="1400" kern="1200" dirty="0" smtClean="0"/>
            <a:t> </a:t>
          </a:r>
          <a:r>
            <a:rPr lang="en-US" sz="1400" kern="1200" dirty="0" err="1" smtClean="0"/>
            <a:t>kielen</a:t>
          </a:r>
          <a:r>
            <a:rPr lang="en-US" sz="1400" kern="1200" dirty="0" smtClean="0"/>
            <a:t> </a:t>
          </a:r>
          <a:r>
            <a:rPr lang="en-US" sz="1400" kern="1200" dirty="0" err="1" smtClean="0"/>
            <a:t>taidoissa</a:t>
          </a:r>
          <a:r>
            <a:rPr lang="en-US" sz="1400" kern="1200" dirty="0" smtClean="0"/>
            <a:t> tai </a:t>
          </a:r>
          <a:r>
            <a:rPr lang="en-US" sz="1400" kern="1200" dirty="0" err="1" smtClean="0"/>
            <a:t>lukemisen</a:t>
          </a:r>
          <a:r>
            <a:rPr lang="en-US" sz="1400" kern="1200" dirty="0" smtClean="0"/>
            <a:t>/</a:t>
          </a:r>
          <a:r>
            <a:rPr lang="en-US" sz="1400" kern="1200" dirty="0" err="1" smtClean="0"/>
            <a:t>kirjoit-tamisen</a:t>
          </a:r>
          <a:r>
            <a:rPr lang="en-US" sz="1400" kern="1200" dirty="0" smtClean="0"/>
            <a:t> </a:t>
          </a:r>
          <a:r>
            <a:rPr lang="en-US" sz="1400" kern="1200" dirty="0" err="1" smtClean="0"/>
            <a:t>taidoissa</a:t>
          </a:r>
          <a:r>
            <a:rPr lang="en-US" sz="1400" kern="1200" dirty="0" smtClean="0"/>
            <a:t> on </a:t>
          </a:r>
          <a:r>
            <a:rPr lang="en-US" sz="1400" kern="1200" dirty="0" err="1" smtClean="0"/>
            <a:t>puutteita</a:t>
          </a:r>
          <a:r>
            <a:rPr lang="en-US" sz="1400" kern="1200" dirty="0" smtClean="0"/>
            <a:t>, </a:t>
          </a:r>
          <a:r>
            <a:rPr lang="en-US" sz="1400" kern="1200" dirty="0" err="1" smtClean="0"/>
            <a:t>mutta</a:t>
          </a:r>
          <a:r>
            <a:rPr lang="en-US" sz="1400" kern="1200" dirty="0" smtClean="0"/>
            <a:t> </a:t>
          </a:r>
          <a:r>
            <a:rPr lang="en-US" sz="1400" kern="1200" dirty="0" err="1" smtClean="0"/>
            <a:t>kieliresurssit</a:t>
          </a:r>
          <a:r>
            <a:rPr lang="en-US" sz="1400" kern="1200" dirty="0" smtClean="0"/>
            <a:t> </a:t>
          </a:r>
          <a:r>
            <a:rPr lang="en-US" sz="1400" kern="1200" dirty="0" err="1" smtClean="0"/>
            <a:t>voivat</a:t>
          </a:r>
          <a:r>
            <a:rPr lang="en-US" sz="1400" kern="1200" dirty="0" smtClean="0"/>
            <a:t> </a:t>
          </a:r>
          <a:r>
            <a:rPr lang="en-US" sz="1400" kern="1200" dirty="0" err="1" smtClean="0"/>
            <a:t>muuten</a:t>
          </a:r>
          <a:r>
            <a:rPr lang="en-US" sz="1400" kern="1200" dirty="0" smtClean="0"/>
            <a:t> olla </a:t>
          </a:r>
          <a:r>
            <a:rPr lang="en-US" sz="1400" kern="1200" dirty="0" err="1" smtClean="0"/>
            <a:t>yksikielisiä</a:t>
          </a:r>
          <a:r>
            <a:rPr lang="en-US" sz="1400" kern="1200" dirty="0" smtClean="0"/>
            <a:t> </a:t>
          </a:r>
          <a:r>
            <a:rPr lang="en-US" sz="1400" kern="1200" dirty="0" err="1" smtClean="0"/>
            <a:t>rikkaammat</a:t>
          </a:r>
          <a:r>
            <a:rPr lang="en-US" sz="1400" kern="1200" dirty="0" smtClean="0"/>
            <a:t>?</a:t>
          </a:r>
          <a:endParaRPr lang="fi-FI" sz="1400" kern="1200" dirty="0"/>
        </a:p>
      </dsp:txBody>
      <dsp:txXfrm>
        <a:off x="5778311" y="882763"/>
        <a:ext cx="2137786" cy="1977353"/>
      </dsp:txXfrm>
    </dsp:sp>
    <dsp:sp modelId="{AB6F4CA7-766D-470E-979F-E100FFD53074}">
      <dsp:nvSpPr>
        <dsp:cNvPr id="0" name=""/>
        <dsp:cNvSpPr/>
      </dsp:nvSpPr>
      <dsp:spPr>
        <a:xfrm>
          <a:off x="6192691" y="3294753"/>
          <a:ext cx="2009619" cy="1231209"/>
        </a:xfrm>
        <a:prstGeom prst="roundRect">
          <a:avLst>
            <a:gd name="adj" fmla="val 10000"/>
          </a:avLst>
        </a:prstGeom>
        <a:solidFill>
          <a:schemeClr val="accent3">
            <a:hueOff val="11250264"/>
            <a:satOff val="-1688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fi-FI" sz="2200" kern="1200" dirty="0" smtClean="0"/>
            <a:t>Kielen ja sisältöjen oppimisen tuki</a:t>
          </a:r>
          <a:endParaRPr lang="fi-FI" sz="2200" kern="1200" dirty="0"/>
        </a:p>
      </dsp:txBody>
      <dsp:txXfrm>
        <a:off x="6228752" y="3330814"/>
        <a:ext cx="1937497" cy="11590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4D8AD-B5D3-4A49-B5D9-D5401652AB20}" type="datetimeFigureOut">
              <a:rPr lang="fi-FI" smtClean="0"/>
              <a:t>10.10.2018</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6402E-9342-4EAA-89B2-353B3760FB1C}" type="slidenum">
              <a:rPr lang="fi-FI" smtClean="0"/>
              <a:t>‹#›</a:t>
            </a:fld>
            <a:endParaRPr lang="fi-FI"/>
          </a:p>
        </p:txBody>
      </p:sp>
    </p:spTree>
    <p:extLst>
      <p:ext uri="{BB962C8B-B14F-4D97-AF65-F5344CB8AC3E}">
        <p14:creationId xmlns:p14="http://schemas.microsoft.com/office/powerpoint/2010/main" val="298141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07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GB" dirty="0" err="1" smtClean="0"/>
              <a:t>Aineenopettajien</a:t>
            </a:r>
            <a:r>
              <a:rPr lang="en-GB" dirty="0" smtClean="0"/>
              <a:t> </a:t>
            </a:r>
            <a:r>
              <a:rPr lang="en-GB" dirty="0" err="1" smtClean="0"/>
              <a:t>pedagoginen</a:t>
            </a:r>
            <a:r>
              <a:rPr lang="en-GB" dirty="0" smtClean="0"/>
              <a:t> </a:t>
            </a:r>
            <a:r>
              <a:rPr lang="en-GB" dirty="0" err="1" smtClean="0"/>
              <a:t>päätöksenteko</a:t>
            </a:r>
            <a:r>
              <a:rPr lang="en-GB" dirty="0" smtClean="0"/>
              <a:t> </a:t>
            </a:r>
            <a:r>
              <a:rPr lang="en-GB" dirty="0" err="1" smtClean="0"/>
              <a:t>perustuu</a:t>
            </a:r>
            <a:r>
              <a:rPr lang="en-GB" dirty="0" smtClean="0"/>
              <a:t> </a:t>
            </a:r>
            <a:r>
              <a:rPr lang="en-GB" dirty="0" err="1" smtClean="0"/>
              <a:t>oppiaineen</a:t>
            </a:r>
            <a:r>
              <a:rPr lang="en-GB" dirty="0" smtClean="0"/>
              <a:t> </a:t>
            </a:r>
            <a:r>
              <a:rPr lang="en-GB" dirty="0" err="1" smtClean="0"/>
              <a:t>tiedonhierarkiaan</a:t>
            </a:r>
            <a:r>
              <a:rPr lang="en-GB" dirty="0" smtClean="0"/>
              <a:t> </a:t>
            </a:r>
            <a:r>
              <a:rPr lang="en-GB" dirty="0" err="1" smtClean="0"/>
              <a:t>enemmän</a:t>
            </a:r>
            <a:r>
              <a:rPr lang="en-GB" dirty="0" smtClean="0"/>
              <a:t> </a:t>
            </a:r>
            <a:r>
              <a:rPr lang="en-GB" dirty="0" err="1" smtClean="0"/>
              <a:t>kuin</a:t>
            </a:r>
            <a:r>
              <a:rPr lang="en-GB" dirty="0" smtClean="0"/>
              <a:t> </a:t>
            </a:r>
            <a:r>
              <a:rPr lang="en-GB" dirty="0" err="1" smtClean="0"/>
              <a:t>oppijoiden</a:t>
            </a:r>
            <a:r>
              <a:rPr lang="en-GB" dirty="0" smtClean="0"/>
              <a:t>  </a:t>
            </a:r>
            <a:r>
              <a:rPr lang="en-GB" dirty="0" err="1" smtClean="0"/>
              <a:t>oppimiseen</a:t>
            </a:r>
            <a:r>
              <a:rPr lang="en-GB" dirty="0" smtClean="0"/>
              <a:t> </a:t>
            </a:r>
            <a:r>
              <a:rPr lang="en-GB" dirty="0" err="1" smtClean="0"/>
              <a:t>ja</a:t>
            </a:r>
            <a:r>
              <a:rPr lang="en-GB" dirty="0" smtClean="0"/>
              <a:t> </a:t>
            </a:r>
            <a:r>
              <a:rPr lang="en-GB" dirty="0" err="1" smtClean="0"/>
              <a:t>kielen</a:t>
            </a:r>
            <a:r>
              <a:rPr lang="en-GB" dirty="0" smtClean="0"/>
              <a:t> </a:t>
            </a:r>
            <a:r>
              <a:rPr lang="en-GB" dirty="0" err="1" smtClean="0"/>
              <a:t>oppimiseen</a:t>
            </a:r>
            <a:endParaRPr lang="en-GB" dirty="0" smtClean="0"/>
          </a:p>
          <a:p>
            <a:pPr defTabSz="990661">
              <a:defRPr/>
            </a:pPr>
            <a:r>
              <a:rPr lang="en-GB" dirty="0" err="1" smtClean="0"/>
              <a:t>Tiedonalan</a:t>
            </a:r>
            <a:r>
              <a:rPr lang="en-GB" dirty="0" smtClean="0"/>
              <a:t> </a:t>
            </a:r>
            <a:r>
              <a:rPr lang="en-GB" dirty="0" err="1" smtClean="0"/>
              <a:t>kielen</a:t>
            </a:r>
            <a:r>
              <a:rPr lang="en-GB" dirty="0" smtClean="0"/>
              <a:t> </a:t>
            </a:r>
            <a:r>
              <a:rPr lang="en-GB" dirty="0" err="1" smtClean="0"/>
              <a:t>oppimisessa</a:t>
            </a:r>
            <a:r>
              <a:rPr lang="en-GB" dirty="0" smtClean="0"/>
              <a:t> L1 </a:t>
            </a:r>
            <a:r>
              <a:rPr lang="en-GB" dirty="0" err="1" smtClean="0"/>
              <a:t>ja</a:t>
            </a:r>
            <a:r>
              <a:rPr lang="en-GB" dirty="0" smtClean="0"/>
              <a:t> L2-oppijoiden </a:t>
            </a:r>
            <a:r>
              <a:rPr lang="en-GB" dirty="0" err="1" smtClean="0"/>
              <a:t>tarpeiden</a:t>
            </a:r>
            <a:r>
              <a:rPr lang="en-GB" dirty="0" smtClean="0"/>
              <a:t> </a:t>
            </a:r>
            <a:r>
              <a:rPr lang="en-GB" dirty="0" err="1" smtClean="0"/>
              <a:t>välillä</a:t>
            </a:r>
            <a:r>
              <a:rPr lang="en-GB" dirty="0" smtClean="0"/>
              <a:t> </a:t>
            </a:r>
            <a:r>
              <a:rPr lang="en-GB" dirty="0" err="1" smtClean="0"/>
              <a:t>ei</a:t>
            </a:r>
            <a:r>
              <a:rPr lang="en-GB" dirty="0" smtClean="0"/>
              <a:t> </a:t>
            </a:r>
            <a:r>
              <a:rPr lang="en-GB" dirty="0" err="1" smtClean="0"/>
              <a:t>nähty</a:t>
            </a:r>
            <a:r>
              <a:rPr lang="en-GB" dirty="0" smtClean="0"/>
              <a:t> </a:t>
            </a:r>
            <a:r>
              <a:rPr lang="en-GB" dirty="0" err="1" smtClean="0"/>
              <a:t>eroa</a:t>
            </a:r>
            <a:endParaRPr lang="en-GB" dirty="0" smtClean="0"/>
          </a:p>
          <a:p>
            <a:pPr lvl="1"/>
            <a:r>
              <a:rPr lang="en-US" dirty="0" smtClean="0"/>
              <a:t>Beyond these two significant areas of technical vocabulary and writing an explanation, language challenges were either overlooked, disregarded or considered to be an issue outside the remit of content instruction and in the domain of ESOL teachers.</a:t>
            </a:r>
          </a:p>
          <a:p>
            <a:pPr lvl="1"/>
            <a:r>
              <a:rPr lang="en-US" dirty="0" err="1" smtClean="0"/>
              <a:t>Kyky</a:t>
            </a:r>
            <a:r>
              <a:rPr lang="en-US" dirty="0" smtClean="0"/>
              <a:t> </a:t>
            </a:r>
            <a:r>
              <a:rPr lang="en-US" dirty="0" err="1" smtClean="0"/>
              <a:t>eriyttää</a:t>
            </a:r>
            <a:r>
              <a:rPr lang="en-US" dirty="0" smtClean="0"/>
              <a:t> </a:t>
            </a:r>
            <a:r>
              <a:rPr lang="en-US" dirty="0" err="1" smtClean="0"/>
              <a:t>tukea</a:t>
            </a:r>
            <a:r>
              <a:rPr lang="en-US" dirty="0" smtClean="0"/>
              <a:t> (scaffolding)</a:t>
            </a:r>
            <a:endParaRPr lang="fi-FI" dirty="0" smtClean="0"/>
          </a:p>
          <a:p>
            <a:pPr defTabSz="990661">
              <a:defRPr/>
            </a:pPr>
            <a:endParaRPr lang="en-GB" dirty="0" smtClean="0"/>
          </a:p>
          <a:p>
            <a:pPr defTabSz="990661">
              <a:defRPr/>
            </a:pPr>
            <a:r>
              <a:rPr lang="en-US" dirty="0" smtClean="0"/>
              <a:t>both EAL students and students with English as their dominant language (EL1) </a:t>
            </a:r>
            <a:r>
              <a:rPr lang="en-US" b="1" dirty="0" smtClean="0"/>
              <a:t>need the same support in using academic language</a:t>
            </a:r>
            <a:r>
              <a:rPr lang="en-US" dirty="0" smtClean="0"/>
              <a:t>. This suggested that </a:t>
            </a:r>
            <a:r>
              <a:rPr lang="en-US" b="1" dirty="0" smtClean="0"/>
              <a:t>teachers do not differentiate between the linguistic needs of these two groups</a:t>
            </a:r>
            <a:r>
              <a:rPr lang="en-US" dirty="0" smtClean="0"/>
              <a:t>. Finally, there was a perception that some topics were language-free and therefore easier for language learners.</a:t>
            </a:r>
            <a:endParaRPr lang="fi-FI" dirty="0" smtClean="0"/>
          </a:p>
          <a:p>
            <a:pPr defTabSz="990661">
              <a:defRPr/>
            </a:pPr>
            <a:endParaRPr lang="en-GB" dirty="0" smtClean="0"/>
          </a:p>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98243F-9704-44D0-B7F9-CC484EAD36C7}" type="slidenum">
              <a:rPr kumimoji="0" lang="fi-FI"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smtClean="0">
                <a:ln>
                  <a:noFill/>
                </a:ln>
                <a:solidFill>
                  <a:prstClr val="black"/>
                </a:solidFill>
                <a:effectLst/>
                <a:uLnTx/>
                <a:uFillTx/>
                <a:latin typeface="Calibri"/>
                <a:ea typeface="+mn-ea"/>
                <a:cs typeface="+mn-cs"/>
              </a:rPr>
              <a:t>Eija Aalto - eija.aalto@jyu.fi</a:t>
            </a:r>
            <a:endParaRPr kumimoji="0" lang="fi-FI"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799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oli yleinen erityisesti 1960- ja 1970-luvuilla. Opiskelijoiden kieli- ja kulttuuritaustat nähdään tämän lähestymistavan mukaan opetusta haittaavana tekijänä. </a:t>
            </a:r>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022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69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85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EC2A5-BF5F-46CE-8E3E-497FC9549E8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59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gradFill flip="none" rotWithShape="1">
            <a:gsLst>
              <a:gs pos="100000">
                <a:srgbClr val="99CC00"/>
              </a:gs>
              <a:gs pos="0">
                <a:srgbClr val="669900"/>
              </a:gs>
              <a:gs pos="0">
                <a:srgbClr val="99CC00">
                  <a:lumMod val="72000"/>
                  <a:alpha val="74000"/>
                </a:srgbClr>
              </a:gs>
              <a:gs pos="100000">
                <a:srgbClr val="156B13"/>
              </a:gs>
            </a:gsLst>
            <a:path path="rect">
              <a:fillToRect t="100000" r="100000"/>
            </a:path>
            <a:tileRect l="-100000" b="-100000"/>
          </a:gradFill>
          <a:effectLst/>
        </p:spPr>
        <p:txBody>
          <a:bodyPr/>
          <a:lstStyle/>
          <a:p>
            <a:endParaRPr lang="fi-FI"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002B8CD1-CF90-4775-8AA7-D9E900A64E8C}" type="datetime1">
              <a:rPr lang="fi-FI" smtClean="0"/>
              <a:t>10.10.2018</a:t>
            </a:fld>
            <a:endParaRPr lang="fi-FI"/>
          </a:p>
        </p:txBody>
      </p:sp>
      <p:sp>
        <p:nvSpPr>
          <p:cNvPr id="5" name="Footer Placeholder 4"/>
          <p:cNvSpPr>
            <a:spLocks noGrp="1"/>
          </p:cNvSpPr>
          <p:nvPr>
            <p:ph type="ftr" sz="quarter" idx="11"/>
          </p:nvPr>
        </p:nvSpPr>
        <p:spPr/>
        <p:txBody>
          <a:bodyPr/>
          <a:lstStyle/>
          <a:p>
            <a:r>
              <a:rPr lang="fi-FI" smtClean="0"/>
              <a:t>eija.aalto@jyu.fi</a:t>
            </a:r>
            <a:endParaRPr lang="fi-FI"/>
          </a:p>
        </p:txBody>
      </p:sp>
      <p:sp>
        <p:nvSpPr>
          <p:cNvPr id="6" name="Slide Number Placeholder 5"/>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275867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p>
            <a:r>
              <a:rPr lang="en-US" dirty="0" smtClean="0"/>
              <a:t>Click to edit Master title style</a:t>
            </a:r>
            <a:endParaRPr lang="fi-FI"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8F72A5-D3BE-46BA-A046-71CCA351A696}" type="datetime1">
              <a:rPr lang="fi-FI" smtClean="0"/>
              <a:t>10.10.2018</a:t>
            </a:fld>
            <a:endParaRPr lang="fi-FI"/>
          </a:p>
        </p:txBody>
      </p:sp>
      <p:sp>
        <p:nvSpPr>
          <p:cNvPr id="5" name="Footer Placeholder 4"/>
          <p:cNvSpPr>
            <a:spLocks noGrp="1"/>
          </p:cNvSpPr>
          <p:nvPr>
            <p:ph type="ftr" sz="quarter" idx="11"/>
          </p:nvPr>
        </p:nvSpPr>
        <p:spPr/>
        <p:txBody>
          <a:bodyPr/>
          <a:lstStyle/>
          <a:p>
            <a:r>
              <a:rPr lang="fi-FI" dirty="0" err="1" smtClean="0"/>
              <a:t>eija.aalto@jyu.fi</a:t>
            </a:r>
            <a:endParaRPr lang="fi-FI" dirty="0" smtClean="0"/>
          </a:p>
        </p:txBody>
      </p:sp>
      <p:sp>
        <p:nvSpPr>
          <p:cNvPr id="6" name="Slide Number Placeholder 5"/>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394498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vert="eaVert"/>
          <a:lstStyle/>
          <a:p>
            <a:r>
              <a:rPr lang="en-US" dirty="0" smtClean="0"/>
              <a:t>Click to edit Master title style</a:t>
            </a:r>
            <a:endParaRPr lang="fi-FI"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48AB973F-B023-429A-9204-26F2D837BE74}" type="datetime1">
              <a:rPr lang="fi-FI" smtClean="0"/>
              <a:t>10.10.2018</a:t>
            </a:fld>
            <a:endParaRPr lang="fi-FI"/>
          </a:p>
        </p:txBody>
      </p:sp>
      <p:sp>
        <p:nvSpPr>
          <p:cNvPr id="5" name="Footer Placeholder 4"/>
          <p:cNvSpPr>
            <a:spLocks noGrp="1"/>
          </p:cNvSpPr>
          <p:nvPr>
            <p:ph type="ftr" sz="quarter" idx="11"/>
          </p:nvPr>
        </p:nvSpPr>
        <p:spPr/>
        <p:txBody>
          <a:bodyPr/>
          <a:lstStyle/>
          <a:p>
            <a:r>
              <a:rPr lang="fi-FI" dirty="0" err="1" smtClean="0"/>
              <a:t>eija.aalto@jyu.fi</a:t>
            </a:r>
            <a:endParaRPr lang="fi-FI" dirty="0" smtClean="0"/>
          </a:p>
        </p:txBody>
      </p:sp>
      <p:sp>
        <p:nvSpPr>
          <p:cNvPr id="6" name="Slide Number Placeholder 5"/>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354961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2pPr>
              <a:defRPr sz="18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a:xfrm>
            <a:off x="9281435" y="6408905"/>
            <a:ext cx="2844800" cy="365125"/>
          </a:xfrm>
          <a:prstGeom prst="rect">
            <a:avLst/>
          </a:prstGeom>
        </p:spPr>
        <p:txBody>
          <a:bodyPr/>
          <a:lstStyle/>
          <a:p>
            <a:fld id="{F03888D3-26FE-154D-8DFA-CBED39EF0B9D}" type="slidenum">
              <a:t>‹#›</a:t>
            </a:fld>
            <a:endParaRPr lang="de-DE"/>
          </a:p>
        </p:txBody>
      </p:sp>
      <p:sp>
        <p:nvSpPr>
          <p:cNvPr id="8" name="Titel 1"/>
          <p:cNvSpPr>
            <a:spLocks noGrp="1"/>
          </p:cNvSpPr>
          <p:nvPr>
            <p:ph type="title"/>
          </p:nvPr>
        </p:nvSpPr>
        <p:spPr>
          <a:xfrm>
            <a:off x="270919" y="283397"/>
            <a:ext cx="10972800" cy="797424"/>
          </a:xfrm>
        </p:spPr>
        <p:txBody>
          <a:bodyPr/>
          <a:lstStyle>
            <a:lvl1pPr>
              <a:defRPr>
                <a:solidFill>
                  <a:schemeClr val="bg1"/>
                </a:solidFill>
              </a:defRPr>
            </a:lvl1pPr>
          </a:lstStyle>
          <a:p>
            <a:r>
              <a:rPr lang="de-DE" dirty="0"/>
              <a:t>Mastertitelformat bearbeiten</a:t>
            </a:r>
          </a:p>
        </p:txBody>
      </p:sp>
    </p:spTree>
    <p:extLst>
      <p:ext uri="{BB962C8B-B14F-4D97-AF65-F5344CB8AC3E}">
        <p14:creationId xmlns:p14="http://schemas.microsoft.com/office/powerpoint/2010/main" val="191615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Eija Aalto – eija.aalto@jyu.fi</a:t>
            </a:r>
          </a:p>
        </p:txBody>
      </p:sp>
      <p:sp>
        <p:nvSpPr>
          <p:cNvPr id="4" name="Slide Number Placeholder 17"/>
          <p:cNvSpPr>
            <a:spLocks noGrp="1"/>
          </p:cNvSpPr>
          <p:nvPr>
            <p:ph type="sldNum" sz="quarter" idx="12"/>
          </p:nvPr>
        </p:nvSpPr>
        <p:spPr/>
        <p:txBody>
          <a:bodyPr/>
          <a:lstStyle>
            <a:lvl1pPr>
              <a:defRPr/>
            </a:lvl1pPr>
          </a:lstStyle>
          <a:p>
            <a:pPr>
              <a:defRPr/>
            </a:pPr>
            <a:fld id="{DEFDB01E-5BE3-4402-9AEA-6D225A653F6E}" type="slidenum">
              <a:rPr lang="en-US"/>
              <a:pPr>
                <a:defRPr/>
              </a:pPr>
              <a:t>‹#›</a:t>
            </a:fld>
            <a:endParaRPr lang="en-US" dirty="0"/>
          </a:p>
        </p:txBody>
      </p:sp>
    </p:spTree>
    <p:extLst>
      <p:ext uri="{BB962C8B-B14F-4D97-AF65-F5344CB8AC3E}">
        <p14:creationId xmlns:p14="http://schemas.microsoft.com/office/powerpoint/2010/main" val="70750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gradFill flip="none" rotWithShape="1">
            <a:gsLst>
              <a:gs pos="100000">
                <a:srgbClr val="99CC00"/>
              </a:gs>
              <a:gs pos="0">
                <a:srgbClr val="669900"/>
              </a:gs>
              <a:gs pos="0">
                <a:srgbClr val="99CC00">
                  <a:lumMod val="72000"/>
                  <a:alpha val="74000"/>
                </a:srgbClr>
              </a:gs>
              <a:gs pos="100000">
                <a:srgbClr val="156B13"/>
              </a:gs>
            </a:gsLst>
            <a:path path="rect">
              <a:fillToRect t="100000" r="100000"/>
            </a:path>
            <a:tileRect l="-100000" b="-100000"/>
          </a:gradFill>
          <a:effectLst/>
        </p:spPr>
        <p:txBody>
          <a:bodyPr/>
          <a:lstStyle/>
          <a:p>
            <a:endParaRPr lang="fi-FI"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002B8CD1-CF90-4775-8AA7-D9E900A64E8C}" type="datetime1">
              <a:rPr lang="fi-FI" smtClean="0"/>
              <a:t>10.10.2018</a:t>
            </a:fld>
            <a:endParaRPr lang="fi-FI"/>
          </a:p>
        </p:txBody>
      </p:sp>
      <p:sp>
        <p:nvSpPr>
          <p:cNvPr id="5" name="Footer Placeholder 4"/>
          <p:cNvSpPr>
            <a:spLocks noGrp="1"/>
          </p:cNvSpPr>
          <p:nvPr>
            <p:ph type="ftr" sz="quarter" idx="11"/>
          </p:nvPr>
        </p:nvSpPr>
        <p:spPr/>
        <p:txBody>
          <a:bodyPr/>
          <a:lstStyle/>
          <a:p>
            <a:r>
              <a:rPr lang="fi-FI" smtClean="0"/>
              <a:t>eija.aalto@jyu.fi</a:t>
            </a:r>
            <a:endParaRPr lang="fi-FI"/>
          </a:p>
        </p:txBody>
      </p:sp>
      <p:sp>
        <p:nvSpPr>
          <p:cNvPr id="6" name="Slide Number Placeholder 5"/>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166400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marL="857250" indent="-17145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Date Placeholder 3"/>
          <p:cNvSpPr>
            <a:spLocks noGrp="1"/>
          </p:cNvSpPr>
          <p:nvPr>
            <p:ph type="dt" sz="half" idx="10"/>
          </p:nvPr>
        </p:nvSpPr>
        <p:spPr/>
        <p:txBody>
          <a:bodyPr/>
          <a:lstStyle/>
          <a:p>
            <a:fld id="{D60A8EE0-19C0-4C88-8661-F2C8983383CA}" type="datetime1">
              <a:rPr lang="fi-FI" smtClean="0"/>
              <a:t>10.10.2018</a:t>
            </a:fld>
            <a:endParaRPr lang="fi-FI"/>
          </a:p>
        </p:txBody>
      </p:sp>
      <p:sp>
        <p:nvSpPr>
          <p:cNvPr id="5" name="Footer Placeholder 4"/>
          <p:cNvSpPr>
            <a:spLocks noGrp="1"/>
          </p:cNvSpPr>
          <p:nvPr>
            <p:ph type="ftr" sz="quarter" idx="11"/>
          </p:nvPr>
        </p:nvSpPr>
        <p:spPr/>
        <p:txBody>
          <a:bodyPr/>
          <a:lstStyle/>
          <a:p>
            <a:r>
              <a:rPr lang="fi-FI" dirty="0" err="1" smtClean="0"/>
              <a:t>eija.aalto@jyu.fi</a:t>
            </a:r>
            <a:endParaRPr lang="fi-FI" dirty="0" smtClean="0"/>
          </a:p>
        </p:txBody>
      </p:sp>
      <p:sp>
        <p:nvSpPr>
          <p:cNvPr id="6" name="Slide Number Placeholder 5"/>
          <p:cNvSpPr>
            <a:spLocks noGrp="1"/>
          </p:cNvSpPr>
          <p:nvPr>
            <p:ph type="sldNum" sz="quarter" idx="12"/>
          </p:nvPr>
        </p:nvSpPr>
        <p:spPr/>
        <p:txBody>
          <a:bodyPr/>
          <a:lstStyle/>
          <a:p>
            <a:fld id="{4CFC5DC9-6021-498B-846F-F05926EE3570}" type="slidenum">
              <a:rPr lang="fi-FI" smtClean="0"/>
              <a:t>‹#›</a:t>
            </a:fld>
            <a:endParaRPr lang="fi-FI"/>
          </a:p>
        </p:txBody>
      </p:sp>
      <p:sp>
        <p:nvSpPr>
          <p:cNvPr id="9" name="Title 1"/>
          <p:cNvSpPr>
            <a:spLocks noGrp="1"/>
          </p:cNvSpPr>
          <p:nvPr>
            <p:ph type="title"/>
          </p:nvPr>
        </p:nvSpPr>
        <p:spPr>
          <a:xfrm>
            <a:off x="609600" y="274638"/>
            <a:ext cx="10972800" cy="1143000"/>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lvl1pPr>
              <a:defRPr/>
            </a:lvl1pPr>
          </a:lstStyle>
          <a:p>
            <a:endParaRPr lang="fi-FI" dirty="0"/>
          </a:p>
        </p:txBody>
      </p:sp>
    </p:spTree>
    <p:extLst>
      <p:ext uri="{BB962C8B-B14F-4D97-AF65-F5344CB8AC3E}">
        <p14:creationId xmlns:p14="http://schemas.microsoft.com/office/powerpoint/2010/main" val="59832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nchor="t"/>
          <a:lstStyle>
            <a:lvl1pPr algn="l">
              <a:defRPr sz="3000" b="1" cap="all"/>
            </a:lvl1pPr>
          </a:lstStyle>
          <a:p>
            <a:endParaRPr lang="fi-FI"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498BC-0AA9-4816-A606-3CCB6A1349F6}" type="datetime1">
              <a:rPr lang="fi-FI" smtClean="0"/>
              <a:t>10.10.2018</a:t>
            </a:fld>
            <a:endParaRPr lang="fi-FI"/>
          </a:p>
        </p:txBody>
      </p:sp>
      <p:sp>
        <p:nvSpPr>
          <p:cNvPr id="5" name="Footer Placeholder 4"/>
          <p:cNvSpPr>
            <a:spLocks noGrp="1"/>
          </p:cNvSpPr>
          <p:nvPr>
            <p:ph type="ftr" sz="quarter" idx="11"/>
          </p:nvPr>
        </p:nvSpPr>
        <p:spPr/>
        <p:txBody>
          <a:bodyPr/>
          <a:lstStyle/>
          <a:p>
            <a:r>
              <a:rPr lang="fi-FI" smtClean="0"/>
              <a:t>eija.aalto@jyu.fi</a:t>
            </a:r>
            <a:endParaRPr lang="fi-FI"/>
          </a:p>
        </p:txBody>
      </p:sp>
      <p:sp>
        <p:nvSpPr>
          <p:cNvPr id="6" name="Slide Number Placeholder 5"/>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4234233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6A268E2D-DAD7-4DC6-AEE4-9FE5DED7AAAF}" type="datetime1">
              <a:rPr lang="fi-FI" smtClean="0"/>
              <a:t>10.10.2018</a:t>
            </a:fld>
            <a:endParaRPr lang="fi-FI"/>
          </a:p>
        </p:txBody>
      </p:sp>
      <p:sp>
        <p:nvSpPr>
          <p:cNvPr id="6" name="Footer Placeholder 5"/>
          <p:cNvSpPr>
            <a:spLocks noGrp="1"/>
          </p:cNvSpPr>
          <p:nvPr>
            <p:ph type="ftr" sz="quarter" idx="11"/>
          </p:nvPr>
        </p:nvSpPr>
        <p:spPr/>
        <p:txBody>
          <a:bodyPr/>
          <a:lstStyle/>
          <a:p>
            <a:r>
              <a:rPr lang="fi-FI" dirty="0" err="1" smtClean="0"/>
              <a:t>eija.aalto@jyu.fi</a:t>
            </a:r>
            <a:endParaRPr lang="fi-FI" dirty="0" smtClean="0"/>
          </a:p>
        </p:txBody>
      </p:sp>
      <p:sp>
        <p:nvSpPr>
          <p:cNvPr id="7" name="Slide Number Placeholder 6"/>
          <p:cNvSpPr>
            <a:spLocks noGrp="1"/>
          </p:cNvSpPr>
          <p:nvPr>
            <p:ph type="sldNum" sz="quarter" idx="12"/>
          </p:nvPr>
        </p:nvSpPr>
        <p:spPr/>
        <p:txBody>
          <a:bodyPr/>
          <a:lstStyle/>
          <a:p>
            <a:fld id="{4CFC5DC9-6021-498B-846F-F05926EE3570}" type="slidenum">
              <a:rPr lang="fi-FI" smtClean="0"/>
              <a:t>‹#›</a:t>
            </a:fld>
            <a:endParaRPr lang="fi-FI"/>
          </a:p>
        </p:txBody>
      </p:sp>
      <p:sp>
        <p:nvSpPr>
          <p:cNvPr id="9" name="Title 1"/>
          <p:cNvSpPr>
            <a:spLocks noGrp="1"/>
          </p:cNvSpPr>
          <p:nvPr>
            <p:ph type="title"/>
          </p:nvPr>
        </p:nvSpPr>
        <p:spPr>
          <a:xfrm>
            <a:off x="609600" y="274638"/>
            <a:ext cx="10972800" cy="1143000"/>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lvl1pPr>
              <a:defRPr/>
            </a:lvl1pPr>
          </a:lstStyle>
          <a:p>
            <a:endParaRPr lang="fi-FI" dirty="0"/>
          </a:p>
        </p:txBody>
      </p:sp>
    </p:spTree>
    <p:extLst>
      <p:ext uri="{BB962C8B-B14F-4D97-AF65-F5344CB8AC3E}">
        <p14:creationId xmlns:p14="http://schemas.microsoft.com/office/powerpoint/2010/main" val="3101857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lvl1pPr>
              <a:defRPr/>
            </a:lvl1pPr>
          </a:lstStyle>
          <a:p>
            <a:endParaRPr lang="fi-FI"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10" name="Date Placeholder 9"/>
          <p:cNvSpPr>
            <a:spLocks noGrp="1"/>
          </p:cNvSpPr>
          <p:nvPr>
            <p:ph type="dt" sz="half" idx="10"/>
          </p:nvPr>
        </p:nvSpPr>
        <p:spPr/>
        <p:txBody>
          <a:bodyPr/>
          <a:lstStyle/>
          <a:p>
            <a:fld id="{A8EC1399-A42D-45EE-BB7E-E614DECC82B1}" type="datetime1">
              <a:rPr lang="fi-FI" smtClean="0"/>
              <a:t>10.10.2018</a:t>
            </a:fld>
            <a:endParaRPr lang="fi-FI"/>
          </a:p>
        </p:txBody>
      </p:sp>
      <p:sp>
        <p:nvSpPr>
          <p:cNvPr id="11" name="Footer Placeholder 10"/>
          <p:cNvSpPr>
            <a:spLocks noGrp="1"/>
          </p:cNvSpPr>
          <p:nvPr>
            <p:ph type="ftr" sz="quarter" idx="11"/>
          </p:nvPr>
        </p:nvSpPr>
        <p:spPr/>
        <p:txBody>
          <a:bodyPr/>
          <a:lstStyle>
            <a:lvl1pPr>
              <a:defRPr>
                <a:solidFill>
                  <a:schemeClr val="tx1"/>
                </a:solidFill>
              </a:defRPr>
            </a:lvl1pPr>
          </a:lstStyle>
          <a:p>
            <a:r>
              <a:rPr lang="fi-FI" dirty="0" err="1" smtClean="0"/>
              <a:t>eija.aalto@jyu.fi</a:t>
            </a:r>
            <a:endParaRPr lang="fi-FI" dirty="0"/>
          </a:p>
        </p:txBody>
      </p:sp>
      <p:sp>
        <p:nvSpPr>
          <p:cNvPr id="12" name="Slide Number Placeholder 11"/>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347506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p>
            <a:endParaRPr lang="fi-FI" dirty="0"/>
          </a:p>
        </p:txBody>
      </p:sp>
      <p:sp>
        <p:nvSpPr>
          <p:cNvPr id="3" name="Date Placeholder 2"/>
          <p:cNvSpPr>
            <a:spLocks noGrp="1"/>
          </p:cNvSpPr>
          <p:nvPr>
            <p:ph type="dt" sz="half" idx="10"/>
          </p:nvPr>
        </p:nvSpPr>
        <p:spPr/>
        <p:txBody>
          <a:bodyPr/>
          <a:lstStyle/>
          <a:p>
            <a:fld id="{8355BFF4-5800-4E4F-83CE-B4B961AF9FF8}" type="datetime1">
              <a:rPr lang="fi-FI" smtClean="0"/>
              <a:t>10.10.2018</a:t>
            </a:fld>
            <a:endParaRPr lang="fi-FI"/>
          </a:p>
        </p:txBody>
      </p:sp>
      <p:sp>
        <p:nvSpPr>
          <p:cNvPr id="4" name="Footer Placeholder 3"/>
          <p:cNvSpPr>
            <a:spLocks noGrp="1"/>
          </p:cNvSpPr>
          <p:nvPr>
            <p:ph type="ftr" sz="quarter" idx="11"/>
          </p:nvPr>
        </p:nvSpPr>
        <p:spPr/>
        <p:txBody>
          <a:bodyPr/>
          <a:lstStyle/>
          <a:p>
            <a:r>
              <a:rPr lang="fi-FI" dirty="0" err="1" smtClean="0"/>
              <a:t>eija.aalto@jyu.fi</a:t>
            </a:r>
            <a:endParaRPr lang="fi-FI" dirty="0" smtClean="0"/>
          </a:p>
        </p:txBody>
      </p:sp>
      <p:sp>
        <p:nvSpPr>
          <p:cNvPr id="5" name="Slide Number Placeholder 4"/>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359693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marL="1143000" indent="-2286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Date Placeholder 3"/>
          <p:cNvSpPr>
            <a:spLocks noGrp="1"/>
          </p:cNvSpPr>
          <p:nvPr>
            <p:ph type="dt" sz="half" idx="10"/>
          </p:nvPr>
        </p:nvSpPr>
        <p:spPr/>
        <p:txBody>
          <a:bodyPr/>
          <a:lstStyle/>
          <a:p>
            <a:fld id="{D60A8EE0-19C0-4C88-8661-F2C8983383CA}" type="datetime1">
              <a:rPr lang="fi-FI" smtClean="0"/>
              <a:t>10.10.2018</a:t>
            </a:fld>
            <a:endParaRPr lang="fi-FI"/>
          </a:p>
        </p:txBody>
      </p:sp>
      <p:sp>
        <p:nvSpPr>
          <p:cNvPr id="5" name="Footer Placeholder 4"/>
          <p:cNvSpPr>
            <a:spLocks noGrp="1"/>
          </p:cNvSpPr>
          <p:nvPr>
            <p:ph type="ftr" sz="quarter" idx="11"/>
          </p:nvPr>
        </p:nvSpPr>
        <p:spPr/>
        <p:txBody>
          <a:bodyPr/>
          <a:lstStyle/>
          <a:p>
            <a:r>
              <a:rPr lang="fi-FI" dirty="0" err="1" smtClean="0"/>
              <a:t>eija.aalto@jyu.fi</a:t>
            </a:r>
            <a:endParaRPr lang="fi-FI" dirty="0" smtClean="0"/>
          </a:p>
        </p:txBody>
      </p:sp>
      <p:sp>
        <p:nvSpPr>
          <p:cNvPr id="6" name="Slide Number Placeholder 5"/>
          <p:cNvSpPr>
            <a:spLocks noGrp="1"/>
          </p:cNvSpPr>
          <p:nvPr>
            <p:ph type="sldNum" sz="quarter" idx="12"/>
          </p:nvPr>
        </p:nvSpPr>
        <p:spPr/>
        <p:txBody>
          <a:bodyPr/>
          <a:lstStyle/>
          <a:p>
            <a:fld id="{4CFC5DC9-6021-498B-846F-F05926EE3570}" type="slidenum">
              <a:rPr lang="fi-FI" smtClean="0"/>
              <a:t>‹#›</a:t>
            </a:fld>
            <a:endParaRPr lang="fi-FI"/>
          </a:p>
        </p:txBody>
      </p:sp>
      <p:sp>
        <p:nvSpPr>
          <p:cNvPr id="9" name="Title 1"/>
          <p:cNvSpPr>
            <a:spLocks noGrp="1"/>
          </p:cNvSpPr>
          <p:nvPr>
            <p:ph type="title"/>
          </p:nvPr>
        </p:nvSpPr>
        <p:spPr>
          <a:xfrm>
            <a:off x="609600" y="274638"/>
            <a:ext cx="10972800" cy="1143000"/>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lvl1pPr>
              <a:defRPr/>
            </a:lvl1pPr>
          </a:lstStyle>
          <a:p>
            <a:endParaRPr lang="fi-FI" dirty="0"/>
          </a:p>
        </p:txBody>
      </p:sp>
    </p:spTree>
    <p:extLst>
      <p:ext uri="{BB962C8B-B14F-4D97-AF65-F5344CB8AC3E}">
        <p14:creationId xmlns:p14="http://schemas.microsoft.com/office/powerpoint/2010/main" val="121633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F89D2-B600-4B23-A5FB-B9E034ACD1EF}" type="datetime1">
              <a:rPr lang="fi-FI" smtClean="0"/>
              <a:t>10.10.2018</a:t>
            </a:fld>
            <a:endParaRPr lang="fi-FI"/>
          </a:p>
        </p:txBody>
      </p:sp>
      <p:sp>
        <p:nvSpPr>
          <p:cNvPr id="3" name="Footer Placeholder 2"/>
          <p:cNvSpPr>
            <a:spLocks noGrp="1"/>
          </p:cNvSpPr>
          <p:nvPr>
            <p:ph type="ftr" sz="quarter" idx="11"/>
          </p:nvPr>
        </p:nvSpPr>
        <p:spPr/>
        <p:txBody>
          <a:bodyPr/>
          <a:lstStyle/>
          <a:p>
            <a:r>
              <a:rPr lang="fi-FI" dirty="0" err="1" smtClean="0"/>
              <a:t>eija.aalto@jyu.fi</a:t>
            </a:r>
            <a:endParaRPr lang="fi-FI" dirty="0" smtClean="0"/>
          </a:p>
        </p:txBody>
      </p:sp>
      <p:sp>
        <p:nvSpPr>
          <p:cNvPr id="4" name="Slide Number Placeholder 3"/>
          <p:cNvSpPr>
            <a:spLocks noGrp="1"/>
          </p:cNvSpPr>
          <p:nvPr>
            <p:ph type="sldNum" sz="quarter" idx="12"/>
          </p:nvPr>
        </p:nvSpPr>
        <p:spPr/>
        <p:txBody>
          <a:bodyPr/>
          <a:lstStyle/>
          <a:p>
            <a:fld id="{4CFC5DC9-6021-498B-846F-F05926EE3570}" type="slidenum">
              <a:rPr lang="fi-FI" smtClean="0"/>
              <a:t>‹#›</a:t>
            </a:fld>
            <a:endParaRPr lang="fi-FI"/>
          </a:p>
        </p:txBody>
      </p:sp>
      <p:sp>
        <p:nvSpPr>
          <p:cNvPr id="6" name="Title 1"/>
          <p:cNvSpPr>
            <a:spLocks noGrp="1"/>
          </p:cNvSpPr>
          <p:nvPr>
            <p:ph type="title"/>
          </p:nvPr>
        </p:nvSpPr>
        <p:spPr>
          <a:xfrm>
            <a:off x="609600" y="274638"/>
            <a:ext cx="10972800" cy="1143000"/>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lvl1pPr>
              <a:defRPr/>
            </a:lvl1pPr>
          </a:lstStyle>
          <a:p>
            <a:endParaRPr lang="fi-FI" dirty="0"/>
          </a:p>
        </p:txBody>
      </p:sp>
    </p:spTree>
    <p:extLst>
      <p:ext uri="{BB962C8B-B14F-4D97-AF65-F5344CB8AC3E}">
        <p14:creationId xmlns:p14="http://schemas.microsoft.com/office/powerpoint/2010/main" val="208535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nchor="b"/>
          <a:lstStyle>
            <a:lvl1pPr algn="l">
              <a:defRPr sz="1500" b="1"/>
            </a:lvl1pPr>
          </a:lstStyle>
          <a:p>
            <a:r>
              <a:rPr lang="en-US" dirty="0" smtClean="0"/>
              <a:t>Click to edit Master title style</a:t>
            </a:r>
            <a:endParaRPr lang="fi-FI" dirty="0"/>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B48449A-083B-412C-94F1-8AA187EE0724}" type="datetime1">
              <a:rPr lang="fi-FI" smtClean="0"/>
              <a:t>10.10.2018</a:t>
            </a:fld>
            <a:endParaRPr lang="fi-FI"/>
          </a:p>
        </p:txBody>
      </p:sp>
      <p:sp>
        <p:nvSpPr>
          <p:cNvPr id="6" name="Footer Placeholder 5"/>
          <p:cNvSpPr>
            <a:spLocks noGrp="1"/>
          </p:cNvSpPr>
          <p:nvPr>
            <p:ph type="ftr" sz="quarter" idx="11"/>
          </p:nvPr>
        </p:nvSpPr>
        <p:spPr/>
        <p:txBody>
          <a:bodyPr/>
          <a:lstStyle/>
          <a:p>
            <a:r>
              <a:rPr lang="fi-FI" dirty="0" err="1" smtClean="0"/>
              <a:t>eija.aalto@jyu.fi</a:t>
            </a:r>
            <a:endParaRPr lang="fi-FI" dirty="0" smtClean="0"/>
          </a:p>
        </p:txBody>
      </p:sp>
      <p:sp>
        <p:nvSpPr>
          <p:cNvPr id="7" name="Slide Number Placeholder 6"/>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1494847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nchor="b"/>
          <a:lstStyle>
            <a:lvl1pPr algn="l">
              <a:defRPr sz="1500" b="1"/>
            </a:lvl1pPr>
          </a:lstStyle>
          <a:p>
            <a:r>
              <a:rPr lang="en-US" dirty="0" smtClean="0"/>
              <a:t>Click to edit Master title style</a:t>
            </a:r>
            <a:endParaRPr lang="fi-FI"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78ECD-375A-4E3F-BDE2-F2FBA5D61090}" type="datetime1">
              <a:rPr lang="fi-FI" smtClean="0"/>
              <a:t>10.10.2018</a:t>
            </a:fld>
            <a:endParaRPr lang="fi-FI"/>
          </a:p>
        </p:txBody>
      </p:sp>
      <p:sp>
        <p:nvSpPr>
          <p:cNvPr id="6" name="Footer Placeholder 5"/>
          <p:cNvSpPr>
            <a:spLocks noGrp="1"/>
          </p:cNvSpPr>
          <p:nvPr>
            <p:ph type="ftr" sz="quarter" idx="11"/>
          </p:nvPr>
        </p:nvSpPr>
        <p:spPr/>
        <p:txBody>
          <a:bodyPr/>
          <a:lstStyle/>
          <a:p>
            <a:r>
              <a:rPr lang="fi-FI" dirty="0" err="1" smtClean="0"/>
              <a:t>eija.aalto@jyu.fi</a:t>
            </a:r>
            <a:endParaRPr lang="fi-FI" dirty="0" smtClean="0"/>
          </a:p>
        </p:txBody>
      </p:sp>
      <p:sp>
        <p:nvSpPr>
          <p:cNvPr id="7" name="Slide Number Placeholder 6"/>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3913435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p>
            <a:r>
              <a:rPr lang="en-US" dirty="0" smtClean="0"/>
              <a:t>Click to edit Master title style</a:t>
            </a:r>
            <a:endParaRPr lang="fi-FI"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8F72A5-D3BE-46BA-A046-71CCA351A696}" type="datetime1">
              <a:rPr lang="fi-FI" smtClean="0"/>
              <a:t>10.10.2018</a:t>
            </a:fld>
            <a:endParaRPr lang="fi-FI"/>
          </a:p>
        </p:txBody>
      </p:sp>
      <p:sp>
        <p:nvSpPr>
          <p:cNvPr id="5" name="Footer Placeholder 4"/>
          <p:cNvSpPr>
            <a:spLocks noGrp="1"/>
          </p:cNvSpPr>
          <p:nvPr>
            <p:ph type="ftr" sz="quarter" idx="11"/>
          </p:nvPr>
        </p:nvSpPr>
        <p:spPr/>
        <p:txBody>
          <a:bodyPr/>
          <a:lstStyle/>
          <a:p>
            <a:r>
              <a:rPr lang="fi-FI" dirty="0" err="1" smtClean="0"/>
              <a:t>eija.aalto@jyu.fi</a:t>
            </a:r>
            <a:endParaRPr lang="fi-FI" dirty="0" smtClean="0"/>
          </a:p>
        </p:txBody>
      </p:sp>
      <p:sp>
        <p:nvSpPr>
          <p:cNvPr id="6" name="Slide Number Placeholder 5"/>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3725183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vert="eaVert"/>
          <a:lstStyle/>
          <a:p>
            <a:r>
              <a:rPr lang="en-US" dirty="0" smtClean="0"/>
              <a:t>Click to edit Master title style</a:t>
            </a:r>
            <a:endParaRPr lang="fi-FI"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48AB973F-B023-429A-9204-26F2D837BE74}" type="datetime1">
              <a:rPr lang="fi-FI" smtClean="0"/>
              <a:t>10.10.2018</a:t>
            </a:fld>
            <a:endParaRPr lang="fi-FI"/>
          </a:p>
        </p:txBody>
      </p:sp>
      <p:sp>
        <p:nvSpPr>
          <p:cNvPr id="5" name="Footer Placeholder 4"/>
          <p:cNvSpPr>
            <a:spLocks noGrp="1"/>
          </p:cNvSpPr>
          <p:nvPr>
            <p:ph type="ftr" sz="quarter" idx="11"/>
          </p:nvPr>
        </p:nvSpPr>
        <p:spPr/>
        <p:txBody>
          <a:bodyPr/>
          <a:lstStyle/>
          <a:p>
            <a:r>
              <a:rPr lang="fi-FI" dirty="0" err="1" smtClean="0"/>
              <a:t>eija.aalto@jyu.fi</a:t>
            </a:r>
            <a:endParaRPr lang="fi-FI" dirty="0" smtClean="0"/>
          </a:p>
        </p:txBody>
      </p:sp>
      <p:sp>
        <p:nvSpPr>
          <p:cNvPr id="6" name="Slide Number Placeholder 5"/>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283907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2pPr>
              <a:defRPr sz="1350"/>
            </a:lvl2pPr>
            <a:lvl3pPr>
              <a:defRPr sz="1200"/>
            </a:lvl3pPr>
            <a:lvl4pPr>
              <a:defRPr sz="1200"/>
            </a:lvl4pPr>
            <a:lvl5pPr>
              <a:defRPr sz="12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a:xfrm>
            <a:off x="9281435" y="6408907"/>
            <a:ext cx="2844800" cy="365125"/>
          </a:xfrm>
          <a:prstGeom prst="rect">
            <a:avLst/>
          </a:prstGeom>
        </p:spPr>
        <p:txBody>
          <a:bodyPr/>
          <a:lstStyle/>
          <a:p>
            <a:fld id="{F03888D3-26FE-154D-8DFA-CBED39EF0B9D}" type="slidenum">
              <a:t>‹#›</a:t>
            </a:fld>
            <a:endParaRPr lang="de-DE"/>
          </a:p>
        </p:txBody>
      </p:sp>
      <p:sp>
        <p:nvSpPr>
          <p:cNvPr id="8" name="Titel 1"/>
          <p:cNvSpPr>
            <a:spLocks noGrp="1"/>
          </p:cNvSpPr>
          <p:nvPr>
            <p:ph type="title"/>
          </p:nvPr>
        </p:nvSpPr>
        <p:spPr>
          <a:xfrm>
            <a:off x="270919" y="283397"/>
            <a:ext cx="10972800" cy="797424"/>
          </a:xfrm>
        </p:spPr>
        <p:txBody>
          <a:bodyPr/>
          <a:lstStyle>
            <a:lvl1pPr>
              <a:defRPr>
                <a:solidFill>
                  <a:schemeClr val="bg1"/>
                </a:solidFill>
              </a:defRPr>
            </a:lvl1pPr>
          </a:lstStyle>
          <a:p>
            <a:r>
              <a:rPr lang="de-DE" dirty="0"/>
              <a:t>Mastertitelformat bearbeiten</a:t>
            </a:r>
          </a:p>
        </p:txBody>
      </p:sp>
    </p:spTree>
    <p:extLst>
      <p:ext uri="{BB962C8B-B14F-4D97-AF65-F5344CB8AC3E}">
        <p14:creationId xmlns:p14="http://schemas.microsoft.com/office/powerpoint/2010/main" val="3598040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Eija Aalto – eija.aalto@jyu.fi</a:t>
            </a:r>
          </a:p>
        </p:txBody>
      </p:sp>
      <p:sp>
        <p:nvSpPr>
          <p:cNvPr id="4" name="Slide Number Placeholder 17"/>
          <p:cNvSpPr>
            <a:spLocks noGrp="1"/>
          </p:cNvSpPr>
          <p:nvPr>
            <p:ph type="sldNum" sz="quarter" idx="12"/>
          </p:nvPr>
        </p:nvSpPr>
        <p:spPr/>
        <p:txBody>
          <a:bodyPr/>
          <a:lstStyle>
            <a:lvl1pPr>
              <a:defRPr/>
            </a:lvl1pPr>
          </a:lstStyle>
          <a:p>
            <a:pPr>
              <a:defRPr/>
            </a:pPr>
            <a:fld id="{DEFDB01E-5BE3-4402-9AEA-6D225A653F6E}" type="slidenum">
              <a:rPr lang="en-US"/>
              <a:pPr>
                <a:defRPr/>
              </a:pPr>
              <a:t>‹#›</a:t>
            </a:fld>
            <a:endParaRPr lang="en-US" dirty="0"/>
          </a:p>
        </p:txBody>
      </p:sp>
    </p:spTree>
    <p:extLst>
      <p:ext uri="{BB962C8B-B14F-4D97-AF65-F5344CB8AC3E}">
        <p14:creationId xmlns:p14="http://schemas.microsoft.com/office/powerpoint/2010/main" val="3763458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4315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7526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31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nchor="t"/>
          <a:lstStyle>
            <a:lvl1pPr algn="l">
              <a:defRPr sz="4000" b="1" cap="all"/>
            </a:lvl1pPr>
          </a:lstStyle>
          <a:p>
            <a:endParaRPr lang="fi-FI"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498BC-0AA9-4816-A606-3CCB6A1349F6}" type="datetime1">
              <a:rPr lang="fi-FI" smtClean="0"/>
              <a:t>10.10.2018</a:t>
            </a:fld>
            <a:endParaRPr lang="fi-FI"/>
          </a:p>
        </p:txBody>
      </p:sp>
      <p:sp>
        <p:nvSpPr>
          <p:cNvPr id="5" name="Footer Placeholder 4"/>
          <p:cNvSpPr>
            <a:spLocks noGrp="1"/>
          </p:cNvSpPr>
          <p:nvPr>
            <p:ph type="ftr" sz="quarter" idx="11"/>
          </p:nvPr>
        </p:nvSpPr>
        <p:spPr/>
        <p:txBody>
          <a:bodyPr/>
          <a:lstStyle/>
          <a:p>
            <a:r>
              <a:rPr lang="fi-FI" smtClean="0"/>
              <a:t>eija.aalto@jyu.fi</a:t>
            </a:r>
            <a:endParaRPr lang="fi-FI"/>
          </a:p>
        </p:txBody>
      </p:sp>
      <p:sp>
        <p:nvSpPr>
          <p:cNvPr id="6" name="Slide Number Placeholder 5"/>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2358388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10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0560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7807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652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3915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695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0717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1" y="790378"/>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63026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0444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1" y="790378"/>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67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6A268E2D-DAD7-4DC6-AEE4-9FE5DED7AAAF}" type="datetime1">
              <a:rPr lang="fi-FI" smtClean="0"/>
              <a:t>10.10.2018</a:t>
            </a:fld>
            <a:endParaRPr lang="fi-FI"/>
          </a:p>
        </p:txBody>
      </p:sp>
      <p:sp>
        <p:nvSpPr>
          <p:cNvPr id="6" name="Footer Placeholder 5"/>
          <p:cNvSpPr>
            <a:spLocks noGrp="1"/>
          </p:cNvSpPr>
          <p:nvPr>
            <p:ph type="ftr" sz="quarter" idx="11"/>
          </p:nvPr>
        </p:nvSpPr>
        <p:spPr/>
        <p:txBody>
          <a:bodyPr/>
          <a:lstStyle/>
          <a:p>
            <a:r>
              <a:rPr lang="fi-FI" dirty="0" err="1" smtClean="0"/>
              <a:t>eija.aalto@jyu.fi</a:t>
            </a:r>
            <a:endParaRPr lang="fi-FI" dirty="0" smtClean="0"/>
          </a:p>
        </p:txBody>
      </p:sp>
      <p:sp>
        <p:nvSpPr>
          <p:cNvPr id="7" name="Slide Number Placeholder 6"/>
          <p:cNvSpPr>
            <a:spLocks noGrp="1"/>
          </p:cNvSpPr>
          <p:nvPr>
            <p:ph type="sldNum" sz="quarter" idx="12"/>
          </p:nvPr>
        </p:nvSpPr>
        <p:spPr/>
        <p:txBody>
          <a:bodyPr/>
          <a:lstStyle/>
          <a:p>
            <a:fld id="{4CFC5DC9-6021-498B-846F-F05926EE3570}" type="slidenum">
              <a:rPr lang="fi-FI" smtClean="0"/>
              <a:t>‹#›</a:t>
            </a:fld>
            <a:endParaRPr lang="fi-FI"/>
          </a:p>
        </p:txBody>
      </p:sp>
      <p:sp>
        <p:nvSpPr>
          <p:cNvPr id="9" name="Title 1"/>
          <p:cNvSpPr>
            <a:spLocks noGrp="1"/>
          </p:cNvSpPr>
          <p:nvPr>
            <p:ph type="title"/>
          </p:nvPr>
        </p:nvSpPr>
        <p:spPr>
          <a:xfrm>
            <a:off x="609600" y="274638"/>
            <a:ext cx="10972800" cy="1143000"/>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lvl1pPr>
              <a:defRPr/>
            </a:lvl1pPr>
          </a:lstStyle>
          <a:p>
            <a:endParaRPr lang="fi-FI" dirty="0"/>
          </a:p>
        </p:txBody>
      </p:sp>
    </p:spTree>
    <p:extLst>
      <p:ext uri="{BB962C8B-B14F-4D97-AF65-F5344CB8AC3E}">
        <p14:creationId xmlns:p14="http://schemas.microsoft.com/office/powerpoint/2010/main" val="2263085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4816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8277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563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636F22C2-2EB7-48D7-B9F8-26D78899E920}" type="datetimeFigureOut">
              <a:rPr lang="fi-FI" smtClean="0"/>
              <a:t>10.10.2018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2412211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36F22C2-2EB7-48D7-B9F8-26D78899E920}" type="datetimeFigureOut">
              <a:rPr lang="fi-FI" smtClean="0"/>
              <a:t>10.10.2018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997807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fi-FI"/>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6F22C2-2EB7-48D7-B9F8-26D78899E920}" type="datetimeFigureOut">
              <a:rPr lang="fi-FI" smtClean="0"/>
              <a:t>10.10.2018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694672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636F22C2-2EB7-48D7-B9F8-26D78899E920}" type="datetimeFigureOut">
              <a:rPr lang="fi-FI" smtClean="0"/>
              <a:t>10.10.2018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959663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636F22C2-2EB7-48D7-B9F8-26D78899E920}" type="datetimeFigureOut">
              <a:rPr lang="fi-FI" smtClean="0"/>
              <a:t>10.10.2018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3429901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636F22C2-2EB7-48D7-B9F8-26D78899E920}" type="datetimeFigureOut">
              <a:rPr lang="fi-FI" smtClean="0"/>
              <a:t>10.10.2018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167802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F22C2-2EB7-48D7-B9F8-26D78899E920}" type="datetimeFigureOut">
              <a:rPr lang="fi-FI" smtClean="0"/>
              <a:t>10.10.2018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224541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lvl1pPr>
              <a:defRPr/>
            </a:lvl1pPr>
          </a:lstStyle>
          <a:p>
            <a:endParaRPr lang="fi-FI"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10" name="Date Placeholder 9"/>
          <p:cNvSpPr>
            <a:spLocks noGrp="1"/>
          </p:cNvSpPr>
          <p:nvPr>
            <p:ph type="dt" sz="half" idx="10"/>
          </p:nvPr>
        </p:nvSpPr>
        <p:spPr/>
        <p:txBody>
          <a:bodyPr/>
          <a:lstStyle/>
          <a:p>
            <a:fld id="{A8EC1399-A42D-45EE-BB7E-E614DECC82B1}" type="datetime1">
              <a:rPr lang="fi-FI" smtClean="0"/>
              <a:t>10.10.2018</a:t>
            </a:fld>
            <a:endParaRPr lang="fi-FI"/>
          </a:p>
        </p:txBody>
      </p:sp>
      <p:sp>
        <p:nvSpPr>
          <p:cNvPr id="11" name="Footer Placeholder 10"/>
          <p:cNvSpPr>
            <a:spLocks noGrp="1"/>
          </p:cNvSpPr>
          <p:nvPr>
            <p:ph type="ftr" sz="quarter" idx="11"/>
          </p:nvPr>
        </p:nvSpPr>
        <p:spPr/>
        <p:txBody>
          <a:bodyPr/>
          <a:lstStyle>
            <a:lvl1pPr>
              <a:defRPr>
                <a:solidFill>
                  <a:schemeClr val="tx1"/>
                </a:solidFill>
              </a:defRPr>
            </a:lvl1pPr>
          </a:lstStyle>
          <a:p>
            <a:r>
              <a:rPr lang="fi-FI" dirty="0" err="1" smtClean="0"/>
              <a:t>eija.aalto@jyu.fi</a:t>
            </a:r>
            <a:endParaRPr lang="fi-FI" dirty="0"/>
          </a:p>
        </p:txBody>
      </p:sp>
      <p:sp>
        <p:nvSpPr>
          <p:cNvPr id="12" name="Slide Number Placeholder 11"/>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40497525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fi-FI"/>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36F22C2-2EB7-48D7-B9F8-26D78899E920}" type="datetimeFigureOut">
              <a:rPr lang="fi-FI" smtClean="0"/>
              <a:t>10.10.2018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3715293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36F22C2-2EB7-48D7-B9F8-26D78899E920}" type="datetimeFigureOut">
              <a:rPr lang="fi-FI" smtClean="0"/>
              <a:t>10.10.2018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2201942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36F22C2-2EB7-48D7-B9F8-26D78899E920}" type="datetimeFigureOut">
              <a:rPr lang="fi-FI" smtClean="0"/>
              <a:t>10.10.2018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330907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36F22C2-2EB7-48D7-B9F8-26D78899E920}" type="datetimeFigureOut">
              <a:rPr lang="fi-FI" smtClean="0"/>
              <a:t>10.10.2018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95E143A-8BE3-40F0-8157-371B33C8FB38}" type="slidenum">
              <a:rPr lang="fi-FI" smtClean="0"/>
              <a:t>‹#›</a:t>
            </a:fld>
            <a:endParaRPr lang="fi-FI"/>
          </a:p>
        </p:txBody>
      </p:sp>
    </p:spTree>
    <p:extLst>
      <p:ext uri="{BB962C8B-B14F-4D97-AF65-F5344CB8AC3E}">
        <p14:creationId xmlns:p14="http://schemas.microsoft.com/office/powerpoint/2010/main" val="614706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p>
            <a:endParaRPr lang="fi-FI" dirty="0"/>
          </a:p>
        </p:txBody>
      </p:sp>
      <p:sp>
        <p:nvSpPr>
          <p:cNvPr id="3" name="Date Placeholder 2"/>
          <p:cNvSpPr>
            <a:spLocks noGrp="1"/>
          </p:cNvSpPr>
          <p:nvPr>
            <p:ph type="dt" sz="half" idx="10"/>
          </p:nvPr>
        </p:nvSpPr>
        <p:spPr/>
        <p:txBody>
          <a:bodyPr/>
          <a:lstStyle/>
          <a:p>
            <a:fld id="{8355BFF4-5800-4E4F-83CE-B4B961AF9FF8}" type="datetime1">
              <a:rPr lang="fi-FI" smtClean="0"/>
              <a:t>10.10.2018</a:t>
            </a:fld>
            <a:endParaRPr lang="fi-FI"/>
          </a:p>
        </p:txBody>
      </p:sp>
      <p:sp>
        <p:nvSpPr>
          <p:cNvPr id="4" name="Footer Placeholder 3"/>
          <p:cNvSpPr>
            <a:spLocks noGrp="1"/>
          </p:cNvSpPr>
          <p:nvPr>
            <p:ph type="ftr" sz="quarter" idx="11"/>
          </p:nvPr>
        </p:nvSpPr>
        <p:spPr/>
        <p:txBody>
          <a:bodyPr/>
          <a:lstStyle/>
          <a:p>
            <a:r>
              <a:rPr lang="fi-FI" dirty="0" err="1" smtClean="0"/>
              <a:t>eija.aalto@jyu.fi</a:t>
            </a:r>
            <a:endParaRPr lang="fi-FI" dirty="0" smtClean="0"/>
          </a:p>
        </p:txBody>
      </p:sp>
      <p:sp>
        <p:nvSpPr>
          <p:cNvPr id="5" name="Slide Number Placeholder 4"/>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311630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F89D2-B600-4B23-A5FB-B9E034ACD1EF}" type="datetime1">
              <a:rPr lang="fi-FI" smtClean="0"/>
              <a:t>10.10.2018</a:t>
            </a:fld>
            <a:endParaRPr lang="fi-FI"/>
          </a:p>
        </p:txBody>
      </p:sp>
      <p:sp>
        <p:nvSpPr>
          <p:cNvPr id="3" name="Footer Placeholder 2"/>
          <p:cNvSpPr>
            <a:spLocks noGrp="1"/>
          </p:cNvSpPr>
          <p:nvPr>
            <p:ph type="ftr" sz="quarter" idx="11"/>
          </p:nvPr>
        </p:nvSpPr>
        <p:spPr/>
        <p:txBody>
          <a:bodyPr/>
          <a:lstStyle/>
          <a:p>
            <a:r>
              <a:rPr lang="fi-FI" dirty="0" err="1" smtClean="0"/>
              <a:t>eija.aalto@jyu.fi</a:t>
            </a:r>
            <a:endParaRPr lang="fi-FI" dirty="0" smtClean="0"/>
          </a:p>
        </p:txBody>
      </p:sp>
      <p:sp>
        <p:nvSpPr>
          <p:cNvPr id="4" name="Slide Number Placeholder 3"/>
          <p:cNvSpPr>
            <a:spLocks noGrp="1"/>
          </p:cNvSpPr>
          <p:nvPr>
            <p:ph type="sldNum" sz="quarter" idx="12"/>
          </p:nvPr>
        </p:nvSpPr>
        <p:spPr/>
        <p:txBody>
          <a:bodyPr/>
          <a:lstStyle/>
          <a:p>
            <a:fld id="{4CFC5DC9-6021-498B-846F-F05926EE3570}" type="slidenum">
              <a:rPr lang="fi-FI" smtClean="0"/>
              <a:t>‹#›</a:t>
            </a:fld>
            <a:endParaRPr lang="fi-FI"/>
          </a:p>
        </p:txBody>
      </p:sp>
      <p:sp>
        <p:nvSpPr>
          <p:cNvPr id="6" name="Title 1"/>
          <p:cNvSpPr>
            <a:spLocks noGrp="1"/>
          </p:cNvSpPr>
          <p:nvPr>
            <p:ph type="title"/>
          </p:nvPr>
        </p:nvSpPr>
        <p:spPr>
          <a:xfrm>
            <a:off x="609600" y="274638"/>
            <a:ext cx="10972800" cy="1143000"/>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lstStyle>
            <a:lvl1pPr>
              <a:defRPr/>
            </a:lvl1pPr>
          </a:lstStyle>
          <a:p>
            <a:endParaRPr lang="fi-FI" dirty="0"/>
          </a:p>
        </p:txBody>
      </p:sp>
    </p:spTree>
    <p:extLst>
      <p:ext uri="{BB962C8B-B14F-4D97-AF65-F5344CB8AC3E}">
        <p14:creationId xmlns:p14="http://schemas.microsoft.com/office/powerpoint/2010/main" val="18411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nchor="b"/>
          <a:lstStyle>
            <a:lvl1pPr algn="l">
              <a:defRPr sz="2000" b="1"/>
            </a:lvl1pPr>
          </a:lstStyle>
          <a:p>
            <a:r>
              <a:rPr lang="en-US" dirty="0" smtClean="0"/>
              <a:t>Click to edit Master title style</a:t>
            </a:r>
            <a:endParaRPr lang="fi-FI"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B48449A-083B-412C-94F1-8AA187EE0724}" type="datetime1">
              <a:rPr lang="fi-FI" smtClean="0"/>
              <a:t>10.10.2018</a:t>
            </a:fld>
            <a:endParaRPr lang="fi-FI"/>
          </a:p>
        </p:txBody>
      </p:sp>
      <p:sp>
        <p:nvSpPr>
          <p:cNvPr id="6" name="Footer Placeholder 5"/>
          <p:cNvSpPr>
            <a:spLocks noGrp="1"/>
          </p:cNvSpPr>
          <p:nvPr>
            <p:ph type="ftr" sz="quarter" idx="11"/>
          </p:nvPr>
        </p:nvSpPr>
        <p:spPr/>
        <p:txBody>
          <a:bodyPr/>
          <a:lstStyle/>
          <a:p>
            <a:r>
              <a:rPr lang="fi-FI" dirty="0" err="1" smtClean="0"/>
              <a:t>eija.aalto@jyu.fi</a:t>
            </a:r>
            <a:endParaRPr lang="fi-FI" dirty="0" smtClean="0"/>
          </a:p>
        </p:txBody>
      </p:sp>
      <p:sp>
        <p:nvSpPr>
          <p:cNvPr id="7" name="Slide Number Placeholder 6"/>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365120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anchor="b"/>
          <a:lstStyle>
            <a:lvl1pPr algn="l">
              <a:defRPr sz="2000" b="1"/>
            </a:lvl1pPr>
          </a:lstStyle>
          <a:p>
            <a:r>
              <a:rPr lang="en-US" dirty="0" smtClean="0"/>
              <a:t>Click to edit Master title style</a:t>
            </a:r>
            <a:endParaRPr lang="fi-FI"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78ECD-375A-4E3F-BDE2-F2FBA5D61090}" type="datetime1">
              <a:rPr lang="fi-FI" smtClean="0"/>
              <a:t>10.10.2018</a:t>
            </a:fld>
            <a:endParaRPr lang="fi-FI"/>
          </a:p>
        </p:txBody>
      </p:sp>
      <p:sp>
        <p:nvSpPr>
          <p:cNvPr id="6" name="Footer Placeholder 5"/>
          <p:cNvSpPr>
            <a:spLocks noGrp="1"/>
          </p:cNvSpPr>
          <p:nvPr>
            <p:ph type="ftr" sz="quarter" idx="11"/>
          </p:nvPr>
        </p:nvSpPr>
        <p:spPr/>
        <p:txBody>
          <a:bodyPr/>
          <a:lstStyle/>
          <a:p>
            <a:r>
              <a:rPr lang="fi-FI" dirty="0" err="1" smtClean="0"/>
              <a:t>eija.aalto@jyu.fi</a:t>
            </a:r>
            <a:endParaRPr lang="fi-FI" dirty="0" smtClean="0"/>
          </a:p>
        </p:txBody>
      </p:sp>
      <p:sp>
        <p:nvSpPr>
          <p:cNvPr id="7" name="Slide Number Placeholder 6"/>
          <p:cNvSpPr>
            <a:spLocks noGrp="1"/>
          </p:cNvSpPr>
          <p:nvPr>
            <p:ph type="sldNum" sz="quarter" idx="12"/>
          </p:nvPr>
        </p:nvSpPr>
        <p:spPr/>
        <p:txBody>
          <a:bodyPr/>
          <a:lstStyle/>
          <a:p>
            <a:fld id="{4CFC5DC9-6021-498B-846F-F05926EE3570}" type="slidenum">
              <a:rPr lang="fi-FI" smtClean="0"/>
              <a:t>‹#›</a:t>
            </a:fld>
            <a:endParaRPr lang="fi-FI"/>
          </a:p>
        </p:txBody>
      </p:sp>
    </p:spTree>
    <p:extLst>
      <p:ext uri="{BB962C8B-B14F-4D97-AF65-F5344CB8AC3E}">
        <p14:creationId xmlns:p14="http://schemas.microsoft.com/office/powerpoint/2010/main" val="356230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vert="horz" lIns="91440" tIns="45720" rIns="91440" bIns="45720" rtlCol="0" anchor="ctr">
            <a:normAutofit/>
          </a:bodyPr>
          <a:lstStyle/>
          <a:p>
            <a:endParaRPr lang="fi-FI"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5E71E-747E-4E91-883F-5C02D5ACD89C}" type="datetime1">
              <a:rPr lang="fi-FI" smtClean="0"/>
              <a:t>10.10.2018</a:t>
            </a:fld>
            <a:endParaRPr lang="fi-FI"/>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defRPr>
            </a:lvl1pPr>
          </a:lstStyle>
          <a:p>
            <a:r>
              <a:rPr lang="fi-FI" dirty="0" err="1" smtClean="0"/>
              <a:t>eija.aalto@jyu.fi</a:t>
            </a:r>
            <a:endParaRPr lang="fi-FI"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5DC9-6021-498B-846F-F05926EE3570}" type="slidenum">
              <a:rPr lang="fi-FI" smtClean="0"/>
              <a:t>‹#›</a:t>
            </a:fld>
            <a:endParaRPr lang="fi-FI"/>
          </a:p>
        </p:txBody>
      </p:sp>
    </p:spTree>
    <p:extLst>
      <p:ext uri="{BB962C8B-B14F-4D97-AF65-F5344CB8AC3E}">
        <p14:creationId xmlns:p14="http://schemas.microsoft.com/office/powerpoint/2010/main" val="212245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gradFill>
            <a:gsLst>
              <a:gs pos="100000">
                <a:srgbClr val="99CC00"/>
              </a:gs>
              <a:gs pos="0">
                <a:srgbClr val="669900"/>
              </a:gs>
              <a:gs pos="0">
                <a:srgbClr val="99CC00">
                  <a:lumMod val="72000"/>
                  <a:alpha val="74000"/>
                </a:srgbClr>
              </a:gs>
              <a:gs pos="100000">
                <a:srgbClr val="156B13"/>
              </a:gs>
            </a:gsLst>
            <a:path path="rect">
              <a:fillToRect t="100000" r="100000"/>
            </a:path>
          </a:gradFill>
        </p:spPr>
        <p:txBody>
          <a:bodyPr vert="horz" lIns="91440" tIns="45720" rIns="91440" bIns="45720" rtlCol="0" anchor="ctr">
            <a:normAutofit/>
          </a:bodyPr>
          <a:lstStyle/>
          <a:p>
            <a:endParaRPr lang="fi-FI"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7C5E71E-747E-4E91-883F-5C02D5ACD89C}" type="datetime1">
              <a:rPr lang="fi-FI" smtClean="0"/>
              <a:t>10.10.2018</a:t>
            </a:fld>
            <a:endParaRPr lang="fi-FI"/>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solidFill>
              </a:defRPr>
            </a:lvl1pPr>
          </a:lstStyle>
          <a:p>
            <a:r>
              <a:rPr lang="fi-FI" dirty="0" err="1" smtClean="0"/>
              <a:t>eija.aalto@jyu.fi</a:t>
            </a:r>
            <a:endParaRPr lang="fi-FI"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C5DC9-6021-498B-846F-F05926EE3570}" type="slidenum">
              <a:rPr lang="fi-FI" smtClean="0"/>
              <a:t>‹#›</a:t>
            </a:fld>
            <a:endParaRPr lang="fi-FI"/>
          </a:p>
        </p:txBody>
      </p:sp>
    </p:spTree>
    <p:extLst>
      <p:ext uri="{BB962C8B-B14F-4D97-AF65-F5344CB8AC3E}">
        <p14:creationId xmlns:p14="http://schemas.microsoft.com/office/powerpoint/2010/main" val="39053914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8A87A34-81AB-432B-8DAE-1953F412C126}" type="datetimeFigureOut">
              <a:rPr lang="en-US" smtClean="0"/>
              <a:pPr/>
              <a:t>10/10/2018</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675">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69420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6F22C2-2EB7-48D7-B9F8-26D78899E920}" type="datetimeFigureOut">
              <a:rPr lang="fi-FI" smtClean="0"/>
              <a:t>10.10.2018</a:t>
            </a:fld>
            <a:endParaRPr lang="fi-FI"/>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5E143A-8BE3-40F0-8157-371B33C8FB38}" type="slidenum">
              <a:rPr lang="fi-FI" smtClean="0"/>
              <a:t>‹#›</a:t>
            </a:fld>
            <a:endParaRPr lang="fi-FI"/>
          </a:p>
        </p:txBody>
      </p:sp>
    </p:spTree>
    <p:extLst>
      <p:ext uri="{BB962C8B-B14F-4D97-AF65-F5344CB8AC3E}">
        <p14:creationId xmlns:p14="http://schemas.microsoft.com/office/powerpoint/2010/main" val="337941986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na.s.mustonen@jyu.fi"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Sanna.s.mustonen@jyu.fi"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video" Target="https://www.youtube.com/embed/D9Ihs241zeg"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areena.yle.fi/1-4219311"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3408"/>
            <a:ext cx="9144000" cy="69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855640" y="3789041"/>
            <a:ext cx="6696745" cy="1470025"/>
          </a:xfrm>
        </p:spPr>
        <p:txBody>
          <a:bodyPr/>
          <a:lstStyle/>
          <a:p>
            <a:r>
              <a:rPr lang="fi-FI" dirty="0" smtClean="0"/>
              <a:t>OPEA615</a:t>
            </a:r>
            <a:br>
              <a:rPr lang="fi-FI" dirty="0" smtClean="0"/>
            </a:br>
            <a:r>
              <a:rPr lang="fi-FI" dirty="0" smtClean="0"/>
              <a:t>Kielitietoinen aineenopetus</a:t>
            </a:r>
            <a:endParaRPr lang="fi-FI" dirty="0"/>
          </a:p>
        </p:txBody>
      </p:sp>
      <p:sp>
        <p:nvSpPr>
          <p:cNvPr id="3" name="Subtitle 2"/>
          <p:cNvSpPr>
            <a:spLocks noGrp="1"/>
          </p:cNvSpPr>
          <p:nvPr>
            <p:ph type="subTitle" idx="1"/>
          </p:nvPr>
        </p:nvSpPr>
        <p:spPr>
          <a:xfrm>
            <a:off x="2855640" y="5463876"/>
            <a:ext cx="6800800" cy="1368152"/>
          </a:xfrm>
        </p:spPr>
        <p:txBody>
          <a:bodyPr>
            <a:normAutofit lnSpcReduction="10000"/>
          </a:bodyPr>
          <a:lstStyle/>
          <a:p>
            <a:pPr marL="355600" indent="-355600">
              <a:lnSpc>
                <a:spcPct val="80000"/>
              </a:lnSpc>
            </a:pPr>
            <a:r>
              <a:rPr lang="fi-FI" sz="2000" dirty="0" smtClean="0"/>
              <a:t>Luento 1</a:t>
            </a:r>
            <a:r>
              <a:rPr lang="fi-FI" sz="2000" dirty="0"/>
              <a:t/>
            </a:r>
            <a:br>
              <a:rPr lang="fi-FI" sz="2000" dirty="0"/>
            </a:br>
            <a:r>
              <a:rPr lang="fi-FI" sz="2000" dirty="0"/>
              <a:t/>
            </a:r>
            <a:br>
              <a:rPr lang="fi-FI" sz="2000" dirty="0"/>
            </a:br>
            <a:r>
              <a:rPr lang="fi-FI" sz="2000" dirty="0" smtClean="0"/>
              <a:t>Sanna Mustonen </a:t>
            </a:r>
            <a:r>
              <a:rPr lang="fi-FI" sz="2000" dirty="0" smtClean="0">
                <a:hlinkClick r:id="rId3"/>
              </a:rPr>
              <a:t>sanna.s.mustonen@jyu.fi</a:t>
            </a:r>
            <a:endParaRPr lang="fi-FI" sz="2000" dirty="0" smtClean="0"/>
          </a:p>
          <a:p>
            <a:pPr marL="355600" indent="-355600">
              <a:lnSpc>
                <a:spcPct val="80000"/>
              </a:lnSpc>
            </a:pPr>
            <a:r>
              <a:rPr lang="fi-FI" sz="2000" dirty="0" smtClean="0"/>
              <a:t>Eija Aalto eija.aalto@jyu.fi</a:t>
            </a:r>
            <a:endParaRPr lang="fi-FI" sz="2000" dirty="0"/>
          </a:p>
          <a:p>
            <a:pPr marL="355600" indent="-355600">
              <a:lnSpc>
                <a:spcPct val="80000"/>
              </a:lnSpc>
            </a:pPr>
            <a:r>
              <a:rPr lang="fi-FI" sz="2000" dirty="0"/>
              <a:t>Jyväskylän yliopiston opettajankoulutuslaitos</a:t>
            </a:r>
          </a:p>
        </p:txBody>
      </p:sp>
      <p:sp>
        <p:nvSpPr>
          <p:cNvPr id="4" name="TextBox 3"/>
          <p:cNvSpPr txBox="1"/>
          <p:nvPr/>
        </p:nvSpPr>
        <p:spPr>
          <a:xfrm>
            <a:off x="7032105" y="27856"/>
            <a:ext cx="3347007" cy="923330"/>
          </a:xfrm>
          <a:prstGeom prst="rect">
            <a:avLst/>
          </a:prstGeom>
          <a:noFill/>
        </p:spPr>
        <p:txBody>
          <a:bodyPr wrap="none" rtlCol="0">
            <a:spAutoFit/>
          </a:bodyPr>
          <a:lstStyle/>
          <a:p>
            <a:pPr algn="r"/>
            <a:r>
              <a:rPr lang="fi-FI" dirty="0">
                <a:solidFill>
                  <a:prstClr val="black"/>
                </a:solidFill>
                <a:latin typeface="Calibri"/>
              </a:rPr>
              <a:t>OPEA615 </a:t>
            </a:r>
            <a:br>
              <a:rPr lang="fi-FI" dirty="0">
                <a:solidFill>
                  <a:prstClr val="black"/>
                </a:solidFill>
                <a:latin typeface="Calibri"/>
              </a:rPr>
            </a:br>
            <a:r>
              <a:rPr lang="fi-FI" dirty="0">
                <a:solidFill>
                  <a:prstClr val="black"/>
                </a:solidFill>
                <a:latin typeface="Calibri"/>
              </a:rPr>
              <a:t>Tieteellisen tiedon rakentuminen:</a:t>
            </a:r>
          </a:p>
          <a:p>
            <a:pPr algn="r"/>
            <a:r>
              <a:rPr lang="fi-FI" dirty="0">
                <a:solidFill>
                  <a:prstClr val="black"/>
                </a:solidFill>
                <a:latin typeface="Calibri"/>
              </a:rPr>
              <a:t>Tutkiva opettajuus</a:t>
            </a:r>
          </a:p>
        </p:txBody>
      </p:sp>
    </p:spTree>
    <p:extLst>
      <p:ext uri="{BB962C8B-B14F-4D97-AF65-F5344CB8AC3E}">
        <p14:creationId xmlns:p14="http://schemas.microsoft.com/office/powerpoint/2010/main" val="2009635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7189" y="283396"/>
            <a:ext cx="8421947" cy="1345404"/>
          </a:xfrm>
        </p:spPr>
        <p:txBody>
          <a:bodyPr>
            <a:noAutofit/>
          </a:bodyPr>
          <a:lstStyle/>
          <a:p>
            <a:r>
              <a:rPr lang="en-US" sz="3200" dirty="0" err="1"/>
              <a:t>Näkökulmia</a:t>
            </a:r>
            <a:r>
              <a:rPr lang="en-US" sz="3200" dirty="0"/>
              <a:t> </a:t>
            </a:r>
            <a:r>
              <a:rPr lang="en-US" sz="3200" dirty="0" err="1"/>
              <a:t>kielitietoisuuteen</a:t>
            </a:r>
            <a:r>
              <a:rPr lang="en-US" sz="3200" dirty="0"/>
              <a:t> </a:t>
            </a:r>
            <a:br>
              <a:rPr lang="en-US" sz="3200" dirty="0"/>
            </a:br>
            <a:r>
              <a:rPr lang="en-US" sz="3200" dirty="0" err="1"/>
              <a:t>luonnontieteiden</a:t>
            </a:r>
            <a:r>
              <a:rPr lang="en-US" sz="3200" dirty="0"/>
              <a:t> </a:t>
            </a:r>
            <a:r>
              <a:rPr lang="en-US" sz="3200" dirty="0" err="1"/>
              <a:t>opetuksessa</a:t>
            </a:r>
            <a:endParaRPr lang="fi-FI" sz="3200" dirty="0"/>
          </a:p>
        </p:txBody>
      </p:sp>
      <p:graphicFrame>
        <p:nvGraphicFramePr>
          <p:cNvPr id="4" name="Content Placeholder 3"/>
          <p:cNvGraphicFramePr>
            <a:graphicFrameLocks noGrp="1"/>
          </p:cNvGraphicFramePr>
          <p:nvPr>
            <p:ph idx="1"/>
            <p:extLst/>
          </p:nvPr>
        </p:nvGraphicFramePr>
        <p:xfrm>
          <a:off x="1919536" y="184482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2"/>
          <p:cNvSpPr txBox="1">
            <a:spLocks/>
          </p:cNvSpPr>
          <p:nvPr/>
        </p:nvSpPr>
        <p:spPr>
          <a:xfrm>
            <a:off x="5231904" y="6454010"/>
            <a:ext cx="1656184"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solidFill>
                  <a:prstClr val="black"/>
                </a:solidFill>
                <a:latin typeface="Calibri"/>
              </a:rPr>
              <a:t>eija.aalto@jyu.fi</a:t>
            </a:r>
          </a:p>
        </p:txBody>
      </p:sp>
    </p:spTree>
    <p:extLst>
      <p:ext uri="{BB962C8B-B14F-4D97-AF65-F5344CB8AC3E}">
        <p14:creationId xmlns:p14="http://schemas.microsoft.com/office/powerpoint/2010/main" val="1324770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title"/>
          </p:nvPr>
        </p:nvSpPr>
        <p:spPr>
          <a:xfrm>
            <a:off x="2063553" y="404666"/>
            <a:ext cx="8158163" cy="1656183"/>
          </a:xfrm>
        </p:spPr>
        <p:txBody>
          <a:bodyPr>
            <a:normAutofit fontScale="90000"/>
          </a:bodyPr>
          <a:lstStyle/>
          <a:p>
            <a:pPr eaLnBrk="1" hangingPunct="1"/>
            <a:r>
              <a:rPr lang="fi-FI" sz="2400" dirty="0"/>
              <a:t>							</a:t>
            </a:r>
            <a:r>
              <a:rPr lang="fi-FI" sz="2000" dirty="0"/>
              <a:t>Sanna Mustonen</a:t>
            </a:r>
            <a:r>
              <a:rPr lang="fi-FI" sz="2800" b="1" dirty="0"/>
              <a:t/>
            </a:r>
            <a:br>
              <a:rPr lang="fi-FI" sz="2800" b="1" dirty="0"/>
            </a:br>
            <a:r>
              <a:rPr lang="fi-FI" sz="2800" b="1" dirty="0"/>
              <a:t/>
            </a:r>
            <a:br>
              <a:rPr lang="fi-FI" sz="2800" b="1" dirty="0"/>
            </a:br>
            <a:r>
              <a:rPr lang="fi-FI" sz="3100" b="1" dirty="0"/>
              <a:t>OPEA615 Kielitietoinen aineenopetus </a:t>
            </a:r>
            <a:r>
              <a:rPr lang="fi-FI" sz="3100" dirty="0"/>
              <a:t>(1 op)</a:t>
            </a:r>
            <a:r>
              <a:rPr lang="fi-FI" sz="2400" dirty="0"/>
              <a:t/>
            </a:r>
            <a:br>
              <a:rPr lang="fi-FI" sz="2400" dirty="0"/>
            </a:br>
            <a:r>
              <a:rPr lang="fi-FI" sz="2400" dirty="0"/>
              <a:t> </a:t>
            </a:r>
            <a:r>
              <a:rPr lang="fi-FI" sz="2000" dirty="0"/>
              <a:t>– 6 t luentoa, 20 tuntia itsenäistä työskentelyä</a:t>
            </a:r>
          </a:p>
        </p:txBody>
      </p:sp>
      <p:pic>
        <p:nvPicPr>
          <p:cNvPr id="3075" name="Picture 13" descr="balance"/>
          <p:cNvPicPr>
            <a:picLocks noChangeAspect="1" noChangeArrowheads="1"/>
          </p:cNvPicPr>
          <p:nvPr/>
        </p:nvPicPr>
        <p:blipFill>
          <a:blip r:embed="rId2" cstate="print"/>
          <a:srcRect/>
          <a:stretch>
            <a:fillRect/>
          </a:stretch>
        </p:blipFill>
        <p:spPr bwMode="auto">
          <a:xfrm>
            <a:off x="2063553" y="1"/>
            <a:ext cx="1944687" cy="1366837"/>
          </a:xfrm>
          <a:prstGeom prst="rect">
            <a:avLst/>
          </a:prstGeom>
          <a:noFill/>
          <a:ln w="9525">
            <a:noFill/>
            <a:miter lim="800000"/>
            <a:headEnd/>
            <a:tailEnd/>
          </a:ln>
        </p:spPr>
      </p:pic>
      <p:sp>
        <p:nvSpPr>
          <p:cNvPr id="3076" name="Rectangle 37"/>
          <p:cNvSpPr>
            <a:spLocks noChangeArrowheads="1"/>
          </p:cNvSpPr>
          <p:nvPr/>
        </p:nvSpPr>
        <p:spPr bwMode="auto">
          <a:xfrm>
            <a:off x="4511824" y="2348880"/>
            <a:ext cx="2305050" cy="2520950"/>
          </a:xfrm>
          <a:prstGeom prst="rect">
            <a:avLst/>
          </a:prstGeom>
          <a:noFill/>
          <a:ln w="28575">
            <a:solidFill>
              <a:schemeClr val="tx1"/>
            </a:solidFill>
            <a:miter lim="800000"/>
            <a:headEnd/>
            <a:tailEnd/>
          </a:ln>
        </p:spPr>
        <p:txBody>
          <a:bodyPr wrap="none" anchor="ctr"/>
          <a:lstStyle/>
          <a:p>
            <a:pPr algn="ctr"/>
            <a:r>
              <a:rPr lang="fi-FI" sz="2000" b="1" dirty="0">
                <a:solidFill>
                  <a:prstClr val="black"/>
                </a:solidFill>
                <a:latin typeface="Candara" pitchFamily="34" charset="0"/>
              </a:rPr>
              <a:t>Luento 2</a:t>
            </a:r>
          </a:p>
          <a:p>
            <a:pPr algn="ctr">
              <a:buFontTx/>
              <a:buChar char="•"/>
            </a:pPr>
            <a:r>
              <a:rPr lang="fi-FI" dirty="0">
                <a:solidFill>
                  <a:prstClr val="black"/>
                </a:solidFill>
                <a:latin typeface="Candara" pitchFamily="34" charset="0"/>
              </a:rPr>
              <a:t> Millaista on oppi-</a:t>
            </a:r>
            <a:br>
              <a:rPr lang="fi-FI" dirty="0">
                <a:solidFill>
                  <a:prstClr val="black"/>
                </a:solidFill>
                <a:latin typeface="Candara" pitchFamily="34" charset="0"/>
              </a:rPr>
            </a:br>
            <a:r>
              <a:rPr lang="fi-FI" dirty="0">
                <a:solidFill>
                  <a:prstClr val="black"/>
                </a:solidFill>
                <a:latin typeface="Candara" pitchFamily="34" charset="0"/>
              </a:rPr>
              <a:t>aineesi kieli?</a:t>
            </a:r>
          </a:p>
          <a:p>
            <a:pPr algn="ctr">
              <a:buFontTx/>
              <a:buChar char="•"/>
            </a:pPr>
            <a:r>
              <a:rPr lang="fi-FI" dirty="0">
                <a:solidFill>
                  <a:prstClr val="black"/>
                </a:solidFill>
                <a:latin typeface="Candara" pitchFamily="34" charset="0"/>
              </a:rPr>
              <a:t>Mihin oppiaineet </a:t>
            </a:r>
            <a:br>
              <a:rPr lang="fi-FI" dirty="0">
                <a:solidFill>
                  <a:prstClr val="black"/>
                </a:solidFill>
                <a:latin typeface="Candara" pitchFamily="34" charset="0"/>
              </a:rPr>
            </a:br>
            <a:r>
              <a:rPr lang="fi-FI" dirty="0">
                <a:solidFill>
                  <a:prstClr val="black"/>
                </a:solidFill>
                <a:latin typeface="Candara" pitchFamily="34" charset="0"/>
              </a:rPr>
              <a:t>sosiaalistavat?</a:t>
            </a:r>
          </a:p>
          <a:p>
            <a:pPr algn="ctr">
              <a:buFontTx/>
              <a:buChar char="•"/>
            </a:pPr>
            <a:r>
              <a:rPr lang="fi-FI" dirty="0">
                <a:solidFill>
                  <a:prstClr val="black"/>
                </a:solidFill>
                <a:latin typeface="Candara" pitchFamily="34" charset="0"/>
              </a:rPr>
              <a:t>Kielelliset ja</a:t>
            </a:r>
            <a:br>
              <a:rPr lang="fi-FI" dirty="0">
                <a:solidFill>
                  <a:prstClr val="black"/>
                </a:solidFill>
                <a:latin typeface="Candara" pitchFamily="34" charset="0"/>
              </a:rPr>
            </a:br>
            <a:r>
              <a:rPr lang="fi-FI" dirty="0">
                <a:solidFill>
                  <a:prstClr val="black"/>
                </a:solidFill>
                <a:latin typeface="Candara" pitchFamily="34" charset="0"/>
              </a:rPr>
              <a:t>kulttuuriset haasteet</a:t>
            </a:r>
          </a:p>
        </p:txBody>
      </p:sp>
      <p:sp>
        <p:nvSpPr>
          <p:cNvPr id="3077" name="Rectangle 38"/>
          <p:cNvSpPr>
            <a:spLocks noChangeArrowheads="1"/>
          </p:cNvSpPr>
          <p:nvPr/>
        </p:nvSpPr>
        <p:spPr bwMode="auto">
          <a:xfrm>
            <a:off x="2079022" y="2348880"/>
            <a:ext cx="2305050" cy="2520950"/>
          </a:xfrm>
          <a:prstGeom prst="rect">
            <a:avLst/>
          </a:prstGeom>
          <a:noFill/>
          <a:ln w="28575">
            <a:solidFill>
              <a:schemeClr val="tx1"/>
            </a:solidFill>
            <a:miter lim="800000"/>
            <a:headEnd/>
            <a:tailEnd/>
          </a:ln>
        </p:spPr>
        <p:txBody>
          <a:bodyPr wrap="none" anchor="ctr"/>
          <a:lstStyle/>
          <a:p>
            <a:pPr algn="ctr"/>
            <a:r>
              <a:rPr lang="fi-FI" sz="2000" b="1" dirty="0">
                <a:solidFill>
                  <a:prstClr val="black"/>
                </a:solidFill>
                <a:latin typeface="Candara" pitchFamily="34" charset="0"/>
              </a:rPr>
              <a:t>Luento 1</a:t>
            </a:r>
          </a:p>
          <a:p>
            <a:pPr algn="ctr">
              <a:buFontTx/>
              <a:buChar char="•"/>
            </a:pPr>
            <a:r>
              <a:rPr lang="fi-FI" dirty="0">
                <a:solidFill>
                  <a:prstClr val="black"/>
                </a:solidFill>
                <a:latin typeface="Candara" pitchFamily="34" charset="0"/>
              </a:rPr>
              <a:t> Oppilaan monikieliset </a:t>
            </a:r>
            <a:br>
              <a:rPr lang="fi-FI" dirty="0">
                <a:solidFill>
                  <a:prstClr val="black"/>
                </a:solidFill>
                <a:latin typeface="Candara" pitchFamily="34" charset="0"/>
              </a:rPr>
            </a:br>
            <a:r>
              <a:rPr lang="fi-FI" dirty="0">
                <a:solidFill>
                  <a:prstClr val="black"/>
                </a:solidFill>
                <a:latin typeface="Candara" pitchFamily="34" charset="0"/>
              </a:rPr>
              <a:t>resurssit luokassa</a:t>
            </a:r>
          </a:p>
          <a:p>
            <a:pPr algn="ctr">
              <a:buFontTx/>
              <a:buChar char="•"/>
            </a:pPr>
            <a:r>
              <a:rPr lang="fi-FI" dirty="0">
                <a:solidFill>
                  <a:prstClr val="black"/>
                </a:solidFill>
                <a:latin typeface="Candara" pitchFamily="34" charset="0"/>
              </a:rPr>
              <a:t> Miten päästä kiinni </a:t>
            </a:r>
          </a:p>
          <a:p>
            <a:pPr algn="ctr"/>
            <a:r>
              <a:rPr lang="fi-FI" dirty="0">
                <a:solidFill>
                  <a:prstClr val="black"/>
                </a:solidFill>
                <a:latin typeface="Candara" pitchFamily="34" charset="0"/>
              </a:rPr>
              <a:t>kielitaitoon?</a:t>
            </a:r>
          </a:p>
          <a:p>
            <a:pPr algn="ctr">
              <a:buFontTx/>
              <a:buChar char="•"/>
            </a:pPr>
            <a:r>
              <a:rPr lang="fi-FI" dirty="0">
                <a:solidFill>
                  <a:prstClr val="black"/>
                </a:solidFill>
                <a:latin typeface="Candara" pitchFamily="34" charset="0"/>
              </a:rPr>
              <a:t>Monikielisten oppi-</a:t>
            </a:r>
            <a:br>
              <a:rPr lang="fi-FI" dirty="0">
                <a:solidFill>
                  <a:prstClr val="black"/>
                </a:solidFill>
                <a:latin typeface="Candara" pitchFamily="34" charset="0"/>
              </a:rPr>
            </a:br>
            <a:r>
              <a:rPr lang="fi-FI" dirty="0" err="1">
                <a:solidFill>
                  <a:prstClr val="black"/>
                </a:solidFill>
                <a:latin typeface="Candara" pitchFamily="34" charset="0"/>
              </a:rPr>
              <a:t>laiden</a:t>
            </a:r>
            <a:r>
              <a:rPr lang="fi-FI" dirty="0">
                <a:solidFill>
                  <a:prstClr val="black"/>
                </a:solidFill>
                <a:latin typeface="Candara" pitchFamily="34" charset="0"/>
              </a:rPr>
              <a:t> koulupolku ja</a:t>
            </a:r>
            <a:br>
              <a:rPr lang="fi-FI" dirty="0">
                <a:solidFill>
                  <a:prstClr val="black"/>
                </a:solidFill>
                <a:latin typeface="Candara" pitchFamily="34" charset="0"/>
              </a:rPr>
            </a:br>
            <a:r>
              <a:rPr lang="fi-FI" dirty="0">
                <a:solidFill>
                  <a:prstClr val="black"/>
                </a:solidFill>
                <a:latin typeface="Candara" pitchFamily="34" charset="0"/>
              </a:rPr>
              <a:t>opetusjärjestelyt</a:t>
            </a:r>
            <a:br>
              <a:rPr lang="fi-FI" dirty="0">
                <a:solidFill>
                  <a:prstClr val="black"/>
                </a:solidFill>
                <a:latin typeface="Candara" pitchFamily="34" charset="0"/>
              </a:rPr>
            </a:br>
            <a:endParaRPr lang="en-US" dirty="0">
              <a:solidFill>
                <a:prstClr val="black"/>
              </a:solidFill>
              <a:latin typeface="Candara" pitchFamily="34" charset="0"/>
            </a:endParaRPr>
          </a:p>
        </p:txBody>
      </p:sp>
      <p:sp>
        <p:nvSpPr>
          <p:cNvPr id="3078" name="Rectangle 39"/>
          <p:cNvSpPr>
            <a:spLocks noChangeArrowheads="1"/>
          </p:cNvSpPr>
          <p:nvPr/>
        </p:nvSpPr>
        <p:spPr bwMode="auto">
          <a:xfrm>
            <a:off x="8041407" y="2348880"/>
            <a:ext cx="2305050" cy="2520950"/>
          </a:xfrm>
          <a:prstGeom prst="rect">
            <a:avLst/>
          </a:prstGeom>
          <a:noFill/>
          <a:ln w="28575">
            <a:solidFill>
              <a:schemeClr val="tx1"/>
            </a:solidFill>
            <a:miter lim="800000"/>
            <a:headEnd/>
            <a:tailEnd/>
          </a:ln>
        </p:spPr>
        <p:txBody>
          <a:bodyPr wrap="none" anchor="ctr"/>
          <a:lstStyle/>
          <a:p>
            <a:pPr algn="ctr"/>
            <a:r>
              <a:rPr lang="fi-FI" sz="2000" b="1" dirty="0">
                <a:solidFill>
                  <a:prstClr val="black"/>
                </a:solidFill>
                <a:latin typeface="Candara" pitchFamily="34" charset="0"/>
              </a:rPr>
              <a:t>Luento 3</a:t>
            </a:r>
          </a:p>
          <a:p>
            <a:pPr algn="ctr">
              <a:buFontTx/>
              <a:buChar char="•"/>
            </a:pPr>
            <a:r>
              <a:rPr lang="fi-FI" dirty="0">
                <a:solidFill>
                  <a:prstClr val="black"/>
                </a:solidFill>
                <a:latin typeface="Candara" pitchFamily="34" charset="0"/>
              </a:rPr>
              <a:t> </a:t>
            </a:r>
            <a:r>
              <a:rPr lang="fi-FI" dirty="0" err="1">
                <a:solidFill>
                  <a:prstClr val="black"/>
                </a:solidFill>
                <a:latin typeface="Candara" pitchFamily="34" charset="0"/>
              </a:rPr>
              <a:t>SOPPI-tehtävän</a:t>
            </a:r>
            <a:r>
              <a:rPr lang="fi-FI" dirty="0">
                <a:solidFill>
                  <a:prstClr val="black"/>
                </a:solidFill>
                <a:latin typeface="Candara" pitchFamily="34" charset="0"/>
              </a:rPr>
              <a:t> </a:t>
            </a:r>
            <a:br>
              <a:rPr lang="fi-FI" dirty="0">
                <a:solidFill>
                  <a:prstClr val="black"/>
                </a:solidFill>
                <a:latin typeface="Candara" pitchFamily="34" charset="0"/>
              </a:rPr>
            </a:br>
            <a:r>
              <a:rPr lang="fi-FI" dirty="0">
                <a:solidFill>
                  <a:prstClr val="black"/>
                </a:solidFill>
                <a:latin typeface="Candara" pitchFamily="34" charset="0"/>
              </a:rPr>
              <a:t>purku  </a:t>
            </a:r>
          </a:p>
          <a:p>
            <a:pPr algn="ctr">
              <a:buFontTx/>
              <a:buChar char="•"/>
            </a:pPr>
            <a:r>
              <a:rPr lang="fi-FI" dirty="0">
                <a:solidFill>
                  <a:prstClr val="black"/>
                </a:solidFill>
                <a:latin typeface="Candara" pitchFamily="34" charset="0"/>
              </a:rPr>
              <a:t> Millaisia opetuksen</a:t>
            </a:r>
            <a:br>
              <a:rPr lang="fi-FI" dirty="0">
                <a:solidFill>
                  <a:prstClr val="black"/>
                </a:solidFill>
                <a:latin typeface="Candara" pitchFamily="34" charset="0"/>
              </a:rPr>
            </a:br>
            <a:r>
              <a:rPr lang="fi-FI" dirty="0">
                <a:solidFill>
                  <a:prstClr val="black"/>
                </a:solidFill>
                <a:latin typeface="Candara" pitchFamily="34" charset="0"/>
              </a:rPr>
              <a:t>tukitoimia?</a:t>
            </a:r>
          </a:p>
          <a:p>
            <a:pPr algn="ctr">
              <a:buFontTx/>
              <a:buChar char="•"/>
            </a:pPr>
            <a:r>
              <a:rPr lang="fi-FI" dirty="0">
                <a:solidFill>
                  <a:prstClr val="black"/>
                </a:solidFill>
                <a:latin typeface="Candara" pitchFamily="34" charset="0"/>
              </a:rPr>
              <a:t> Monikielisen </a:t>
            </a:r>
            <a:br>
              <a:rPr lang="fi-FI" dirty="0">
                <a:solidFill>
                  <a:prstClr val="black"/>
                </a:solidFill>
                <a:latin typeface="Candara" pitchFamily="34" charset="0"/>
              </a:rPr>
            </a:br>
            <a:r>
              <a:rPr lang="fi-FI" dirty="0">
                <a:solidFill>
                  <a:prstClr val="black"/>
                </a:solidFill>
                <a:latin typeface="Candara" pitchFamily="34" charset="0"/>
              </a:rPr>
              <a:t>oppilaan arviointi</a:t>
            </a:r>
            <a:endParaRPr lang="en-US" dirty="0">
              <a:solidFill>
                <a:prstClr val="black"/>
              </a:solidFill>
              <a:latin typeface="Candara" pitchFamily="34" charset="0"/>
            </a:endParaRPr>
          </a:p>
        </p:txBody>
      </p:sp>
      <p:sp>
        <p:nvSpPr>
          <p:cNvPr id="3079" name="Rectangle 40"/>
          <p:cNvSpPr>
            <a:spLocks noChangeArrowheads="1"/>
          </p:cNvSpPr>
          <p:nvPr/>
        </p:nvSpPr>
        <p:spPr bwMode="auto">
          <a:xfrm>
            <a:off x="3935760" y="5229200"/>
            <a:ext cx="6409480" cy="1154112"/>
          </a:xfrm>
          <a:prstGeom prst="rect">
            <a:avLst/>
          </a:prstGeom>
          <a:noFill/>
          <a:ln w="28575">
            <a:solidFill>
              <a:schemeClr val="tx1"/>
            </a:solidFill>
            <a:miter lim="800000"/>
            <a:headEnd/>
            <a:tailEnd/>
          </a:ln>
        </p:spPr>
        <p:txBody>
          <a:bodyPr wrap="none" anchor="ctr"/>
          <a:lstStyle/>
          <a:p>
            <a:pPr algn="ctr"/>
            <a:r>
              <a:rPr lang="fi-FI" sz="2000" b="1" dirty="0">
                <a:solidFill>
                  <a:prstClr val="black"/>
                </a:solidFill>
                <a:latin typeface="Candara" pitchFamily="34" charset="0"/>
              </a:rPr>
              <a:t>Itsenäisesti verkossa: </a:t>
            </a:r>
            <a:r>
              <a:rPr lang="fi-FI" sz="2000" b="1" dirty="0" err="1">
                <a:solidFill>
                  <a:prstClr val="black"/>
                </a:solidFill>
                <a:latin typeface="Candara" pitchFamily="34" charset="0"/>
              </a:rPr>
              <a:t>SOPPI-tehtävä</a:t>
            </a:r>
            <a:endParaRPr lang="fi-FI" sz="2000" b="1" dirty="0">
              <a:solidFill>
                <a:prstClr val="black"/>
              </a:solidFill>
              <a:latin typeface="Candara" pitchFamily="34" charset="0"/>
            </a:endParaRPr>
          </a:p>
          <a:p>
            <a:pPr algn="ctr"/>
            <a:r>
              <a:rPr lang="fi-FI" dirty="0">
                <a:solidFill>
                  <a:prstClr val="black"/>
                </a:solidFill>
                <a:latin typeface="Candara" pitchFamily="34" charset="0"/>
              </a:rPr>
              <a:t>SOPPI – suomeksi oppimassa: http://suomeksioppimassa.jyu.fi/</a:t>
            </a:r>
            <a:endParaRPr lang="fi-FI" sz="2000" b="1" dirty="0">
              <a:solidFill>
                <a:prstClr val="black"/>
              </a:solidFill>
              <a:latin typeface="Candara" pitchFamily="34" charset="0"/>
            </a:endParaRPr>
          </a:p>
          <a:p>
            <a:pPr algn="ctr"/>
            <a:r>
              <a:rPr lang="fi-FI" dirty="0">
                <a:solidFill>
                  <a:prstClr val="black"/>
                </a:solidFill>
                <a:latin typeface="Candara" pitchFamily="34" charset="0"/>
                <a:sym typeface="Wingdings" pitchFamily="2" charset="2"/>
              </a:rPr>
              <a:t> m</a:t>
            </a:r>
            <a:r>
              <a:rPr lang="fi-FI" dirty="0">
                <a:solidFill>
                  <a:prstClr val="black"/>
                </a:solidFill>
                <a:latin typeface="Candara" pitchFamily="34" charset="0"/>
              </a:rPr>
              <a:t>onikielisen oppilaan nahkoihin ja kiinni oppimisen </a:t>
            </a:r>
          </a:p>
          <a:p>
            <a:pPr algn="ctr"/>
            <a:r>
              <a:rPr lang="fi-FI" dirty="0">
                <a:solidFill>
                  <a:prstClr val="black"/>
                </a:solidFill>
                <a:latin typeface="Candara" pitchFamily="34" charset="0"/>
              </a:rPr>
              <a:t>ohjauksen haasteisiin</a:t>
            </a:r>
            <a:endParaRPr lang="en-US" dirty="0">
              <a:solidFill>
                <a:prstClr val="black"/>
              </a:solidFill>
              <a:latin typeface="Candara" pitchFamily="34" charset="0"/>
            </a:endParaRPr>
          </a:p>
        </p:txBody>
      </p:sp>
      <p:sp>
        <p:nvSpPr>
          <p:cNvPr id="3080" name="Rectangle 41"/>
          <p:cNvSpPr>
            <a:spLocks noChangeArrowheads="1"/>
          </p:cNvSpPr>
          <p:nvPr/>
        </p:nvSpPr>
        <p:spPr bwMode="auto">
          <a:xfrm>
            <a:off x="6960096" y="2348880"/>
            <a:ext cx="1009650" cy="2520950"/>
          </a:xfrm>
          <a:prstGeom prst="rect">
            <a:avLst/>
          </a:prstGeom>
          <a:noFill/>
          <a:ln w="28575">
            <a:solidFill>
              <a:schemeClr val="tx1"/>
            </a:solidFill>
            <a:prstDash val="dash"/>
            <a:miter lim="800000"/>
            <a:headEnd/>
            <a:tailEnd/>
          </a:ln>
        </p:spPr>
        <p:txBody>
          <a:bodyPr wrap="none" anchor="ctr"/>
          <a:lstStyle/>
          <a:p>
            <a:pPr algn="ctr"/>
            <a:r>
              <a:rPr lang="fi-FI" sz="2000" b="1">
                <a:solidFill>
                  <a:prstClr val="black"/>
                </a:solidFill>
                <a:latin typeface="Candara" pitchFamily="34" charset="0"/>
              </a:rPr>
              <a:t>noin</a:t>
            </a:r>
          </a:p>
          <a:p>
            <a:pPr algn="ctr"/>
            <a:r>
              <a:rPr lang="fi-FI" sz="2000" b="1">
                <a:solidFill>
                  <a:prstClr val="black"/>
                </a:solidFill>
                <a:latin typeface="Candara" pitchFamily="34" charset="0"/>
              </a:rPr>
              <a:t>2 viikon</a:t>
            </a:r>
          </a:p>
          <a:p>
            <a:pPr algn="ctr"/>
            <a:r>
              <a:rPr lang="fi-FI" sz="2000" b="1">
                <a:solidFill>
                  <a:prstClr val="black"/>
                </a:solidFill>
                <a:latin typeface="Candara" pitchFamily="34" charset="0"/>
              </a:rPr>
              <a:t>väli</a:t>
            </a:r>
            <a:endParaRPr lang="en-US">
              <a:solidFill>
                <a:prstClr val="black"/>
              </a:solidFill>
              <a:latin typeface="Candara" pitchFamily="34" charset="0"/>
            </a:endParaRPr>
          </a:p>
        </p:txBody>
      </p:sp>
      <p:sp>
        <p:nvSpPr>
          <p:cNvPr id="3081" name="AutoShape 42"/>
          <p:cNvSpPr>
            <a:spLocks noChangeArrowheads="1"/>
          </p:cNvSpPr>
          <p:nvPr/>
        </p:nvSpPr>
        <p:spPr bwMode="auto">
          <a:xfrm>
            <a:off x="7176219" y="4509467"/>
            <a:ext cx="628650" cy="647700"/>
          </a:xfrm>
          <a:prstGeom prst="upArrow">
            <a:avLst>
              <a:gd name="adj1" fmla="val 50000"/>
              <a:gd name="adj2" fmla="val 25758"/>
            </a:avLst>
          </a:prstGeom>
          <a:solidFill>
            <a:srgbClr val="FF9900"/>
          </a:solidFill>
          <a:ln w="28575">
            <a:solidFill>
              <a:schemeClr val="tx1"/>
            </a:solidFill>
            <a:miter lim="800000"/>
            <a:headEnd/>
            <a:tailEnd/>
          </a:ln>
        </p:spPr>
        <p:txBody>
          <a:bodyPr vert="eaVert" wrap="none" anchor="ctr"/>
          <a:lstStyle/>
          <a:p>
            <a:endParaRPr lang="fi-FI">
              <a:solidFill>
                <a:prstClr val="black"/>
              </a:solidFill>
              <a:latin typeface="Calibri"/>
            </a:endParaRPr>
          </a:p>
        </p:txBody>
      </p:sp>
      <p:sp>
        <p:nvSpPr>
          <p:cNvPr id="2" name="Rectangle 1"/>
          <p:cNvSpPr/>
          <p:nvPr/>
        </p:nvSpPr>
        <p:spPr>
          <a:xfrm>
            <a:off x="1775520" y="5157168"/>
            <a:ext cx="1728192" cy="1226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dirty="0">
                <a:solidFill>
                  <a:prstClr val="black"/>
                </a:solidFill>
                <a:latin typeface="Calibri"/>
              </a:rPr>
              <a:t>Havaintoja koulun arjesta:</a:t>
            </a:r>
          </a:p>
          <a:p>
            <a:pPr algn="ctr"/>
            <a:r>
              <a:rPr lang="fi-FI" b="1" dirty="0">
                <a:solidFill>
                  <a:prstClr val="black"/>
                </a:solidFill>
                <a:latin typeface="Calibri"/>
              </a:rPr>
              <a:t>Ennakkotehtävä</a:t>
            </a:r>
            <a:endParaRPr lang="fi-FI" b="1" dirty="0">
              <a:solidFill>
                <a:prstClr val="white"/>
              </a:solidFill>
              <a:latin typeface="Calibri"/>
            </a:endParaRPr>
          </a:p>
        </p:txBody>
      </p:sp>
      <p:sp>
        <p:nvSpPr>
          <p:cNvPr id="3" name="Up Arrow 2"/>
          <p:cNvSpPr/>
          <p:nvPr/>
        </p:nvSpPr>
        <p:spPr>
          <a:xfrm>
            <a:off x="1611764" y="4463156"/>
            <a:ext cx="648072" cy="766044"/>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Calibri"/>
            </a:endParaRPr>
          </a:p>
        </p:txBody>
      </p:sp>
    </p:spTree>
    <p:extLst>
      <p:ext uri="{BB962C8B-B14F-4D97-AF65-F5344CB8AC3E}">
        <p14:creationId xmlns:p14="http://schemas.microsoft.com/office/powerpoint/2010/main" val="4137648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lnSpcReduction="10000"/>
          </a:bodyPr>
          <a:lstStyle/>
          <a:p>
            <a:r>
              <a:rPr lang="fi-FI" dirty="0" smtClean="0"/>
              <a:t>Millaisia </a:t>
            </a:r>
            <a:r>
              <a:rPr lang="fi-FI" dirty="0"/>
              <a:t>kielellisiä resursseja </a:t>
            </a:r>
            <a:r>
              <a:rPr lang="fi-FI" dirty="0" err="1"/>
              <a:t>Rezalla</a:t>
            </a:r>
            <a:r>
              <a:rPr lang="fi-FI" dirty="0"/>
              <a:t> on? </a:t>
            </a:r>
            <a:endParaRPr lang="fi-FI" dirty="0" smtClean="0"/>
          </a:p>
          <a:p>
            <a:r>
              <a:rPr lang="fi-FI" dirty="0" smtClean="0"/>
              <a:t>Mitä </a:t>
            </a:r>
            <a:r>
              <a:rPr lang="fi-FI" dirty="0"/>
              <a:t>kieliä </a:t>
            </a:r>
            <a:r>
              <a:rPr lang="fi-FI" dirty="0" err="1"/>
              <a:t>Reza</a:t>
            </a:r>
            <a:r>
              <a:rPr lang="fi-FI" dirty="0"/>
              <a:t> saa käyttää koulussa? Miksi? </a:t>
            </a:r>
            <a:endParaRPr lang="fi-FI" dirty="0" smtClean="0"/>
          </a:p>
          <a:p>
            <a:r>
              <a:rPr lang="fi-FI" dirty="0" smtClean="0"/>
              <a:t>Pitäisikö </a:t>
            </a:r>
            <a:r>
              <a:rPr lang="fi-FI" dirty="0"/>
              <a:t>koulussa enemmän tunnistaa, tukea ja kehittää </a:t>
            </a:r>
            <a:r>
              <a:rPr lang="fi-FI" dirty="0" err="1"/>
              <a:t>Rezan</a:t>
            </a:r>
            <a:r>
              <a:rPr lang="fi-FI" dirty="0"/>
              <a:t> monikielisiä taitoja? </a:t>
            </a:r>
            <a:endParaRPr lang="fi-FI" dirty="0" smtClean="0"/>
          </a:p>
          <a:p>
            <a:r>
              <a:rPr lang="fi-FI" dirty="0" smtClean="0"/>
              <a:t>Miten </a:t>
            </a:r>
            <a:r>
              <a:rPr lang="fi-FI" dirty="0" err="1"/>
              <a:t>Reza</a:t>
            </a:r>
            <a:r>
              <a:rPr lang="fi-FI" dirty="0"/>
              <a:t> hyötyisi siitä, että saisi opiskella sisältöjä myös esimerkiksi persiaksi?</a:t>
            </a:r>
          </a:p>
          <a:p>
            <a:pPr marL="0" indent="0">
              <a:buNone/>
            </a:pPr>
            <a:endParaRPr lang="fi-FI"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0016" y="274639"/>
            <a:ext cx="4104456" cy="5851525"/>
          </a:xfrm>
        </p:spPr>
      </p:pic>
      <p:sp>
        <p:nvSpPr>
          <p:cNvPr id="3" name="Footer Placeholder 2"/>
          <p:cNvSpPr>
            <a:spLocks noGrp="1"/>
          </p:cNvSpPr>
          <p:nvPr>
            <p:ph type="ftr" sz="quarter" idx="11"/>
          </p:nvPr>
        </p:nvSpPr>
        <p:spPr/>
        <p:txBody>
          <a:bodyPr/>
          <a:lstStyle/>
          <a:p>
            <a:r>
              <a:rPr lang="fi-FI" dirty="0">
                <a:solidFill>
                  <a:prstClr val="black"/>
                </a:solidFill>
                <a:latin typeface="Calibri"/>
                <a:hlinkClick r:id="rId3"/>
              </a:rPr>
              <a:t>sanna.s.mustonen@jyu.fi</a:t>
            </a:r>
            <a:r>
              <a:rPr lang="fi-FI" dirty="0">
                <a:solidFill>
                  <a:prstClr val="black"/>
                </a:solidFill>
                <a:latin typeface="Calibri"/>
              </a:rPr>
              <a:t>, eija.aalto@jyu.fi</a:t>
            </a:r>
          </a:p>
        </p:txBody>
      </p:sp>
      <p:sp>
        <p:nvSpPr>
          <p:cNvPr id="6" name="Title 5"/>
          <p:cNvSpPr>
            <a:spLocks noGrp="1"/>
          </p:cNvSpPr>
          <p:nvPr>
            <p:ph type="title"/>
          </p:nvPr>
        </p:nvSpPr>
        <p:spPr>
          <a:xfrm>
            <a:off x="1981200" y="274638"/>
            <a:ext cx="4690864" cy="1325562"/>
          </a:xfrm>
        </p:spPr>
        <p:txBody>
          <a:bodyPr>
            <a:normAutofit/>
          </a:bodyPr>
          <a:lstStyle/>
          <a:p>
            <a:r>
              <a:rPr lang="fi-FI" sz="3600" dirty="0" err="1"/>
              <a:t>Reza</a:t>
            </a:r>
            <a:r>
              <a:rPr lang="fi-FI" sz="3600" dirty="0"/>
              <a:t> koulussa: kieli, identiteetti ja osallisuus</a:t>
            </a:r>
          </a:p>
        </p:txBody>
      </p:sp>
    </p:spTree>
    <p:extLst>
      <p:ext uri="{BB962C8B-B14F-4D97-AF65-F5344CB8AC3E}">
        <p14:creationId xmlns:p14="http://schemas.microsoft.com/office/powerpoint/2010/main" val="285354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6"/>
          <p:cNvSpPr/>
          <p:nvPr/>
        </p:nvSpPr>
        <p:spPr>
          <a:xfrm>
            <a:off x="2937877" y="4751755"/>
            <a:ext cx="6383577" cy="292719"/>
          </a:xfrm>
          <a:custGeom>
            <a:avLst/>
            <a:gdLst>
              <a:gd name="connsiteX0" fmla="*/ 0 w 4829216"/>
              <a:gd name="connsiteY0" fmla="*/ 328961 h 390292"/>
              <a:gd name="connsiteX1" fmla="*/ 27878 w 4829216"/>
              <a:gd name="connsiteY1" fmla="*/ 317809 h 390292"/>
              <a:gd name="connsiteX2" fmla="*/ 39029 w 4829216"/>
              <a:gd name="connsiteY2" fmla="*/ 301083 h 390292"/>
              <a:gd name="connsiteX3" fmla="*/ 72483 w 4829216"/>
              <a:gd name="connsiteY3" fmla="*/ 289931 h 390292"/>
              <a:gd name="connsiteX4" fmla="*/ 105936 w 4829216"/>
              <a:gd name="connsiteY4" fmla="*/ 262053 h 390292"/>
              <a:gd name="connsiteX5" fmla="*/ 139390 w 4829216"/>
              <a:gd name="connsiteY5" fmla="*/ 250902 h 390292"/>
              <a:gd name="connsiteX6" fmla="*/ 167268 w 4829216"/>
              <a:gd name="connsiteY6" fmla="*/ 228600 h 390292"/>
              <a:gd name="connsiteX7" fmla="*/ 195146 w 4829216"/>
              <a:gd name="connsiteY7" fmla="*/ 211873 h 390292"/>
              <a:gd name="connsiteX8" fmla="*/ 245326 w 4829216"/>
              <a:gd name="connsiteY8" fmla="*/ 183995 h 390292"/>
              <a:gd name="connsiteX9" fmla="*/ 262053 w 4829216"/>
              <a:gd name="connsiteY9" fmla="*/ 172844 h 390292"/>
              <a:gd name="connsiteX10" fmla="*/ 295507 w 4829216"/>
              <a:gd name="connsiteY10" fmla="*/ 161692 h 390292"/>
              <a:gd name="connsiteX11" fmla="*/ 312234 w 4829216"/>
              <a:gd name="connsiteY11" fmla="*/ 150541 h 390292"/>
              <a:gd name="connsiteX12" fmla="*/ 379141 w 4829216"/>
              <a:gd name="connsiteY12" fmla="*/ 133814 h 390292"/>
              <a:gd name="connsiteX13" fmla="*/ 457200 w 4829216"/>
              <a:gd name="connsiteY13" fmla="*/ 122663 h 390292"/>
              <a:gd name="connsiteX14" fmla="*/ 579863 w 4829216"/>
              <a:gd name="connsiteY14" fmla="*/ 133814 h 390292"/>
              <a:gd name="connsiteX15" fmla="*/ 618892 w 4829216"/>
              <a:gd name="connsiteY15" fmla="*/ 144966 h 390292"/>
              <a:gd name="connsiteX16" fmla="*/ 646770 w 4829216"/>
              <a:gd name="connsiteY16" fmla="*/ 150541 h 390292"/>
              <a:gd name="connsiteX17" fmla="*/ 663497 w 4829216"/>
              <a:gd name="connsiteY17" fmla="*/ 156117 h 390292"/>
              <a:gd name="connsiteX18" fmla="*/ 708102 w 4829216"/>
              <a:gd name="connsiteY18" fmla="*/ 167268 h 390292"/>
              <a:gd name="connsiteX19" fmla="*/ 724829 w 4829216"/>
              <a:gd name="connsiteY19" fmla="*/ 178419 h 390292"/>
              <a:gd name="connsiteX20" fmla="*/ 758283 w 4829216"/>
              <a:gd name="connsiteY20" fmla="*/ 189570 h 390292"/>
              <a:gd name="connsiteX21" fmla="*/ 775009 w 4829216"/>
              <a:gd name="connsiteY21" fmla="*/ 195146 h 390292"/>
              <a:gd name="connsiteX22" fmla="*/ 808463 w 4829216"/>
              <a:gd name="connsiteY22" fmla="*/ 211873 h 390292"/>
              <a:gd name="connsiteX23" fmla="*/ 825190 w 4829216"/>
              <a:gd name="connsiteY23" fmla="*/ 223024 h 390292"/>
              <a:gd name="connsiteX24" fmla="*/ 858644 w 4829216"/>
              <a:gd name="connsiteY24" fmla="*/ 234175 h 390292"/>
              <a:gd name="connsiteX25" fmla="*/ 908824 w 4829216"/>
              <a:gd name="connsiteY25" fmla="*/ 256478 h 390292"/>
              <a:gd name="connsiteX26" fmla="*/ 925551 w 4829216"/>
              <a:gd name="connsiteY26" fmla="*/ 262053 h 390292"/>
              <a:gd name="connsiteX27" fmla="*/ 959005 w 4829216"/>
              <a:gd name="connsiteY27" fmla="*/ 284356 h 390292"/>
              <a:gd name="connsiteX28" fmla="*/ 975731 w 4829216"/>
              <a:gd name="connsiteY28" fmla="*/ 295507 h 390292"/>
              <a:gd name="connsiteX29" fmla="*/ 998034 w 4829216"/>
              <a:gd name="connsiteY29" fmla="*/ 301083 h 390292"/>
              <a:gd name="connsiteX30" fmla="*/ 1031487 w 4829216"/>
              <a:gd name="connsiteY30" fmla="*/ 312234 h 390292"/>
              <a:gd name="connsiteX31" fmla="*/ 1042639 w 4829216"/>
              <a:gd name="connsiteY31" fmla="*/ 323385 h 390292"/>
              <a:gd name="connsiteX32" fmla="*/ 1143000 w 4829216"/>
              <a:gd name="connsiteY32" fmla="*/ 312234 h 390292"/>
              <a:gd name="connsiteX33" fmla="*/ 1198756 w 4829216"/>
              <a:gd name="connsiteY33" fmla="*/ 295507 h 390292"/>
              <a:gd name="connsiteX34" fmla="*/ 1243361 w 4829216"/>
              <a:gd name="connsiteY34" fmla="*/ 284356 h 390292"/>
              <a:gd name="connsiteX35" fmla="*/ 1265663 w 4829216"/>
              <a:gd name="connsiteY35" fmla="*/ 278780 h 390292"/>
              <a:gd name="connsiteX36" fmla="*/ 1287966 w 4829216"/>
              <a:gd name="connsiteY36" fmla="*/ 267629 h 390292"/>
              <a:gd name="connsiteX37" fmla="*/ 1310268 w 4829216"/>
              <a:gd name="connsiteY37" fmla="*/ 262053 h 390292"/>
              <a:gd name="connsiteX38" fmla="*/ 1338146 w 4829216"/>
              <a:gd name="connsiteY38" fmla="*/ 250902 h 390292"/>
              <a:gd name="connsiteX39" fmla="*/ 1393902 w 4829216"/>
              <a:gd name="connsiteY39" fmla="*/ 234175 h 390292"/>
              <a:gd name="connsiteX40" fmla="*/ 1427356 w 4829216"/>
              <a:gd name="connsiteY40" fmla="*/ 217448 h 390292"/>
              <a:gd name="connsiteX41" fmla="*/ 1477536 w 4829216"/>
              <a:gd name="connsiteY41" fmla="*/ 189570 h 390292"/>
              <a:gd name="connsiteX42" fmla="*/ 1499839 w 4829216"/>
              <a:gd name="connsiteY42" fmla="*/ 178419 h 390292"/>
              <a:gd name="connsiteX43" fmla="*/ 1516566 w 4829216"/>
              <a:gd name="connsiteY43" fmla="*/ 167268 h 390292"/>
              <a:gd name="connsiteX44" fmla="*/ 1533292 w 4829216"/>
              <a:gd name="connsiteY44" fmla="*/ 161692 h 390292"/>
              <a:gd name="connsiteX45" fmla="*/ 1544444 w 4829216"/>
              <a:gd name="connsiteY45" fmla="*/ 150541 h 390292"/>
              <a:gd name="connsiteX46" fmla="*/ 1566746 w 4829216"/>
              <a:gd name="connsiteY46" fmla="*/ 144966 h 390292"/>
              <a:gd name="connsiteX47" fmla="*/ 1583473 w 4829216"/>
              <a:gd name="connsiteY47" fmla="*/ 139390 h 390292"/>
              <a:gd name="connsiteX48" fmla="*/ 1605775 w 4829216"/>
              <a:gd name="connsiteY48" fmla="*/ 122663 h 390292"/>
              <a:gd name="connsiteX49" fmla="*/ 1622502 w 4829216"/>
              <a:gd name="connsiteY49" fmla="*/ 117087 h 390292"/>
              <a:gd name="connsiteX50" fmla="*/ 1667107 w 4829216"/>
              <a:gd name="connsiteY50" fmla="*/ 105936 h 390292"/>
              <a:gd name="connsiteX51" fmla="*/ 1700561 w 4829216"/>
              <a:gd name="connsiteY51" fmla="*/ 94785 h 390292"/>
              <a:gd name="connsiteX52" fmla="*/ 1756317 w 4829216"/>
              <a:gd name="connsiteY52" fmla="*/ 78058 h 390292"/>
              <a:gd name="connsiteX53" fmla="*/ 1773044 w 4829216"/>
              <a:gd name="connsiteY53" fmla="*/ 72483 h 390292"/>
              <a:gd name="connsiteX54" fmla="*/ 1851102 w 4829216"/>
              <a:gd name="connsiteY54" fmla="*/ 78058 h 390292"/>
              <a:gd name="connsiteX55" fmla="*/ 1906858 w 4829216"/>
              <a:gd name="connsiteY55" fmla="*/ 94785 h 390292"/>
              <a:gd name="connsiteX56" fmla="*/ 1923585 w 4829216"/>
              <a:gd name="connsiteY56" fmla="*/ 100361 h 390292"/>
              <a:gd name="connsiteX57" fmla="*/ 1979341 w 4829216"/>
              <a:gd name="connsiteY57" fmla="*/ 111512 h 390292"/>
              <a:gd name="connsiteX58" fmla="*/ 2040673 w 4829216"/>
              <a:gd name="connsiteY58" fmla="*/ 128239 h 390292"/>
              <a:gd name="connsiteX59" fmla="*/ 2074126 w 4829216"/>
              <a:gd name="connsiteY59" fmla="*/ 139390 h 390292"/>
              <a:gd name="connsiteX60" fmla="*/ 2090853 w 4829216"/>
              <a:gd name="connsiteY60" fmla="*/ 144966 h 390292"/>
              <a:gd name="connsiteX61" fmla="*/ 2102005 w 4829216"/>
              <a:gd name="connsiteY61" fmla="*/ 156117 h 390292"/>
              <a:gd name="connsiteX62" fmla="*/ 2118731 w 4829216"/>
              <a:gd name="connsiteY62" fmla="*/ 161692 h 390292"/>
              <a:gd name="connsiteX63" fmla="*/ 2157761 w 4829216"/>
              <a:gd name="connsiteY63" fmla="*/ 172844 h 390292"/>
              <a:gd name="connsiteX64" fmla="*/ 2174487 w 4829216"/>
              <a:gd name="connsiteY64" fmla="*/ 183995 h 390292"/>
              <a:gd name="connsiteX65" fmla="*/ 2207941 w 4829216"/>
              <a:gd name="connsiteY65" fmla="*/ 195146 h 390292"/>
              <a:gd name="connsiteX66" fmla="*/ 2246970 w 4829216"/>
              <a:gd name="connsiteY66" fmla="*/ 206297 h 390292"/>
              <a:gd name="connsiteX67" fmla="*/ 2258122 w 4829216"/>
              <a:gd name="connsiteY67" fmla="*/ 217448 h 390292"/>
              <a:gd name="connsiteX68" fmla="*/ 2274848 w 4829216"/>
              <a:gd name="connsiteY68" fmla="*/ 223024 h 390292"/>
              <a:gd name="connsiteX69" fmla="*/ 2291575 w 4829216"/>
              <a:gd name="connsiteY69" fmla="*/ 256478 h 390292"/>
              <a:gd name="connsiteX70" fmla="*/ 2325029 w 4829216"/>
              <a:gd name="connsiteY70" fmla="*/ 267629 h 390292"/>
              <a:gd name="connsiteX71" fmla="*/ 2375209 w 4829216"/>
              <a:gd name="connsiteY71" fmla="*/ 295507 h 390292"/>
              <a:gd name="connsiteX72" fmla="*/ 2403087 w 4829216"/>
              <a:gd name="connsiteY72" fmla="*/ 317809 h 390292"/>
              <a:gd name="connsiteX73" fmla="*/ 2453268 w 4829216"/>
              <a:gd name="connsiteY73" fmla="*/ 334536 h 390292"/>
              <a:gd name="connsiteX74" fmla="*/ 2469995 w 4829216"/>
              <a:gd name="connsiteY74" fmla="*/ 340112 h 390292"/>
              <a:gd name="connsiteX75" fmla="*/ 2503448 w 4829216"/>
              <a:gd name="connsiteY75" fmla="*/ 362414 h 390292"/>
              <a:gd name="connsiteX76" fmla="*/ 2531326 w 4829216"/>
              <a:gd name="connsiteY76" fmla="*/ 367990 h 390292"/>
              <a:gd name="connsiteX77" fmla="*/ 2564780 w 4829216"/>
              <a:gd name="connsiteY77" fmla="*/ 379141 h 390292"/>
              <a:gd name="connsiteX78" fmla="*/ 2581507 w 4829216"/>
              <a:gd name="connsiteY78" fmla="*/ 384717 h 390292"/>
              <a:gd name="connsiteX79" fmla="*/ 2620536 w 4829216"/>
              <a:gd name="connsiteY79" fmla="*/ 390292 h 390292"/>
              <a:gd name="connsiteX80" fmla="*/ 2687444 w 4829216"/>
              <a:gd name="connsiteY80" fmla="*/ 373566 h 390292"/>
              <a:gd name="connsiteX81" fmla="*/ 2704170 w 4829216"/>
              <a:gd name="connsiteY81" fmla="*/ 367990 h 390292"/>
              <a:gd name="connsiteX82" fmla="*/ 2715322 w 4829216"/>
              <a:gd name="connsiteY82" fmla="*/ 356839 h 390292"/>
              <a:gd name="connsiteX83" fmla="*/ 2737624 w 4829216"/>
              <a:gd name="connsiteY83" fmla="*/ 351263 h 390292"/>
              <a:gd name="connsiteX84" fmla="*/ 2754351 w 4829216"/>
              <a:gd name="connsiteY84" fmla="*/ 345687 h 390292"/>
              <a:gd name="connsiteX85" fmla="*/ 2771078 w 4829216"/>
              <a:gd name="connsiteY85" fmla="*/ 334536 h 390292"/>
              <a:gd name="connsiteX86" fmla="*/ 2804531 w 4829216"/>
              <a:gd name="connsiteY86" fmla="*/ 323385 h 390292"/>
              <a:gd name="connsiteX87" fmla="*/ 2821258 w 4829216"/>
              <a:gd name="connsiteY87" fmla="*/ 317809 h 390292"/>
              <a:gd name="connsiteX88" fmla="*/ 2837985 w 4829216"/>
              <a:gd name="connsiteY88" fmla="*/ 312234 h 390292"/>
              <a:gd name="connsiteX89" fmla="*/ 2888166 w 4829216"/>
              <a:gd name="connsiteY89" fmla="*/ 289931 h 390292"/>
              <a:gd name="connsiteX90" fmla="*/ 2904892 w 4829216"/>
              <a:gd name="connsiteY90" fmla="*/ 284356 h 390292"/>
              <a:gd name="connsiteX91" fmla="*/ 2916044 w 4829216"/>
              <a:gd name="connsiteY91" fmla="*/ 267629 h 390292"/>
              <a:gd name="connsiteX92" fmla="*/ 2955073 w 4829216"/>
              <a:gd name="connsiteY92" fmla="*/ 250902 h 390292"/>
              <a:gd name="connsiteX93" fmla="*/ 2971800 w 4829216"/>
              <a:gd name="connsiteY93" fmla="*/ 245327 h 390292"/>
              <a:gd name="connsiteX94" fmla="*/ 2999678 w 4829216"/>
              <a:gd name="connsiteY94" fmla="*/ 239751 h 390292"/>
              <a:gd name="connsiteX95" fmla="*/ 3044283 w 4829216"/>
              <a:gd name="connsiteY95" fmla="*/ 228600 h 390292"/>
              <a:gd name="connsiteX96" fmla="*/ 3055434 w 4829216"/>
              <a:gd name="connsiteY96" fmla="*/ 217448 h 390292"/>
              <a:gd name="connsiteX97" fmla="*/ 3088887 w 4829216"/>
              <a:gd name="connsiteY97" fmla="*/ 206297 h 390292"/>
              <a:gd name="connsiteX98" fmla="*/ 3122341 w 4829216"/>
              <a:gd name="connsiteY98" fmla="*/ 189570 h 390292"/>
              <a:gd name="connsiteX99" fmla="*/ 3133492 w 4829216"/>
              <a:gd name="connsiteY99" fmla="*/ 172844 h 390292"/>
              <a:gd name="connsiteX100" fmla="*/ 3150219 w 4829216"/>
              <a:gd name="connsiteY100" fmla="*/ 167268 h 390292"/>
              <a:gd name="connsiteX101" fmla="*/ 3183673 w 4829216"/>
              <a:gd name="connsiteY101" fmla="*/ 144966 h 390292"/>
              <a:gd name="connsiteX102" fmla="*/ 3205975 w 4829216"/>
              <a:gd name="connsiteY102" fmla="*/ 133814 h 390292"/>
              <a:gd name="connsiteX103" fmla="*/ 3239429 w 4829216"/>
              <a:gd name="connsiteY103" fmla="*/ 111512 h 390292"/>
              <a:gd name="connsiteX104" fmla="*/ 3256156 w 4829216"/>
              <a:gd name="connsiteY104" fmla="*/ 100361 h 390292"/>
              <a:gd name="connsiteX105" fmla="*/ 3272883 w 4829216"/>
              <a:gd name="connsiteY105" fmla="*/ 94785 h 390292"/>
              <a:gd name="connsiteX106" fmla="*/ 3311912 w 4829216"/>
              <a:gd name="connsiteY106" fmla="*/ 66907 h 390292"/>
              <a:gd name="connsiteX107" fmla="*/ 3334214 w 4829216"/>
              <a:gd name="connsiteY107" fmla="*/ 61331 h 390292"/>
              <a:gd name="connsiteX108" fmla="*/ 3384395 w 4829216"/>
              <a:gd name="connsiteY108" fmla="*/ 33453 h 390292"/>
              <a:gd name="connsiteX109" fmla="*/ 3406697 w 4829216"/>
              <a:gd name="connsiteY109" fmla="*/ 27878 h 390292"/>
              <a:gd name="connsiteX110" fmla="*/ 3423424 w 4829216"/>
              <a:gd name="connsiteY110" fmla="*/ 16727 h 390292"/>
              <a:gd name="connsiteX111" fmla="*/ 3456878 w 4829216"/>
              <a:gd name="connsiteY111" fmla="*/ 0 h 390292"/>
              <a:gd name="connsiteX112" fmla="*/ 3512634 w 4829216"/>
              <a:gd name="connsiteY112" fmla="*/ 5575 h 390292"/>
              <a:gd name="connsiteX113" fmla="*/ 3534936 w 4829216"/>
              <a:gd name="connsiteY113" fmla="*/ 11151 h 390292"/>
              <a:gd name="connsiteX114" fmla="*/ 3585117 w 4829216"/>
              <a:gd name="connsiteY114" fmla="*/ 16727 h 390292"/>
              <a:gd name="connsiteX115" fmla="*/ 3629722 w 4829216"/>
              <a:gd name="connsiteY115" fmla="*/ 27878 h 390292"/>
              <a:gd name="connsiteX116" fmla="*/ 3663175 w 4829216"/>
              <a:gd name="connsiteY116" fmla="*/ 39029 h 390292"/>
              <a:gd name="connsiteX117" fmla="*/ 3679902 w 4829216"/>
              <a:gd name="connsiteY117" fmla="*/ 44605 h 390292"/>
              <a:gd name="connsiteX118" fmla="*/ 3696629 w 4829216"/>
              <a:gd name="connsiteY118" fmla="*/ 55756 h 390292"/>
              <a:gd name="connsiteX119" fmla="*/ 3730083 w 4829216"/>
              <a:gd name="connsiteY119" fmla="*/ 66907 h 390292"/>
              <a:gd name="connsiteX120" fmla="*/ 3746809 w 4829216"/>
              <a:gd name="connsiteY120" fmla="*/ 72483 h 390292"/>
              <a:gd name="connsiteX121" fmla="*/ 3774687 w 4829216"/>
              <a:gd name="connsiteY121" fmla="*/ 89209 h 390292"/>
              <a:gd name="connsiteX122" fmla="*/ 3830444 w 4829216"/>
              <a:gd name="connsiteY122" fmla="*/ 117087 h 390292"/>
              <a:gd name="connsiteX123" fmla="*/ 3841595 w 4829216"/>
              <a:gd name="connsiteY123" fmla="*/ 128239 h 390292"/>
              <a:gd name="connsiteX124" fmla="*/ 3858322 w 4829216"/>
              <a:gd name="connsiteY124" fmla="*/ 133814 h 390292"/>
              <a:gd name="connsiteX125" fmla="*/ 3891775 w 4829216"/>
              <a:gd name="connsiteY125" fmla="*/ 156117 h 390292"/>
              <a:gd name="connsiteX126" fmla="*/ 3941956 w 4829216"/>
              <a:gd name="connsiteY126" fmla="*/ 144966 h 390292"/>
              <a:gd name="connsiteX127" fmla="*/ 3975409 w 4829216"/>
              <a:gd name="connsiteY127" fmla="*/ 156117 h 390292"/>
              <a:gd name="connsiteX128" fmla="*/ 3997712 w 4829216"/>
              <a:gd name="connsiteY128" fmla="*/ 161692 h 390292"/>
              <a:gd name="connsiteX129" fmla="*/ 4008863 w 4829216"/>
              <a:gd name="connsiteY129" fmla="*/ 172844 h 390292"/>
              <a:gd name="connsiteX130" fmla="*/ 4031166 w 4829216"/>
              <a:gd name="connsiteY130" fmla="*/ 178419 h 390292"/>
              <a:gd name="connsiteX131" fmla="*/ 4047892 w 4829216"/>
              <a:gd name="connsiteY131" fmla="*/ 183995 h 390292"/>
              <a:gd name="connsiteX132" fmla="*/ 4092497 w 4829216"/>
              <a:gd name="connsiteY132" fmla="*/ 200722 h 390292"/>
              <a:gd name="connsiteX133" fmla="*/ 4103648 w 4829216"/>
              <a:gd name="connsiteY133" fmla="*/ 217448 h 390292"/>
              <a:gd name="connsiteX134" fmla="*/ 4137102 w 4829216"/>
              <a:gd name="connsiteY134" fmla="*/ 223024 h 390292"/>
              <a:gd name="connsiteX135" fmla="*/ 4159405 w 4829216"/>
              <a:gd name="connsiteY135" fmla="*/ 228600 h 390292"/>
              <a:gd name="connsiteX136" fmla="*/ 4192858 w 4829216"/>
              <a:gd name="connsiteY136" fmla="*/ 250902 h 390292"/>
              <a:gd name="connsiteX137" fmla="*/ 4243039 w 4829216"/>
              <a:gd name="connsiteY137" fmla="*/ 262053 h 390292"/>
              <a:gd name="connsiteX138" fmla="*/ 4254190 w 4829216"/>
              <a:gd name="connsiteY138" fmla="*/ 278780 h 390292"/>
              <a:gd name="connsiteX139" fmla="*/ 4287644 w 4829216"/>
              <a:gd name="connsiteY139" fmla="*/ 289931 h 390292"/>
              <a:gd name="connsiteX140" fmla="*/ 4304370 w 4829216"/>
              <a:gd name="connsiteY140" fmla="*/ 295507 h 390292"/>
              <a:gd name="connsiteX141" fmla="*/ 4321097 w 4829216"/>
              <a:gd name="connsiteY141" fmla="*/ 301083 h 390292"/>
              <a:gd name="connsiteX142" fmla="*/ 4337824 w 4829216"/>
              <a:gd name="connsiteY142" fmla="*/ 312234 h 390292"/>
              <a:gd name="connsiteX143" fmla="*/ 4371278 w 4829216"/>
              <a:gd name="connsiteY143" fmla="*/ 323385 h 390292"/>
              <a:gd name="connsiteX144" fmla="*/ 4516244 w 4829216"/>
              <a:gd name="connsiteY144" fmla="*/ 317809 h 390292"/>
              <a:gd name="connsiteX145" fmla="*/ 4549697 w 4829216"/>
              <a:gd name="connsiteY145" fmla="*/ 306658 h 390292"/>
              <a:gd name="connsiteX146" fmla="*/ 4566424 w 4829216"/>
              <a:gd name="connsiteY146" fmla="*/ 301083 h 390292"/>
              <a:gd name="connsiteX147" fmla="*/ 4583151 w 4829216"/>
              <a:gd name="connsiteY147" fmla="*/ 295507 h 390292"/>
              <a:gd name="connsiteX148" fmla="*/ 4594302 w 4829216"/>
              <a:gd name="connsiteY148" fmla="*/ 278780 h 390292"/>
              <a:gd name="connsiteX149" fmla="*/ 4616605 w 4829216"/>
              <a:gd name="connsiteY149" fmla="*/ 267629 h 390292"/>
              <a:gd name="connsiteX150" fmla="*/ 4650058 w 4829216"/>
              <a:gd name="connsiteY150" fmla="*/ 250902 h 390292"/>
              <a:gd name="connsiteX151" fmla="*/ 4666785 w 4829216"/>
              <a:gd name="connsiteY151" fmla="*/ 234175 h 390292"/>
              <a:gd name="connsiteX152" fmla="*/ 4689087 w 4829216"/>
              <a:gd name="connsiteY152" fmla="*/ 228600 h 390292"/>
              <a:gd name="connsiteX153" fmla="*/ 4716966 w 4829216"/>
              <a:gd name="connsiteY153" fmla="*/ 200722 h 390292"/>
              <a:gd name="connsiteX154" fmla="*/ 4733692 w 4829216"/>
              <a:gd name="connsiteY154" fmla="*/ 195146 h 390292"/>
              <a:gd name="connsiteX155" fmla="*/ 4750419 w 4829216"/>
              <a:gd name="connsiteY155" fmla="*/ 183995 h 390292"/>
              <a:gd name="connsiteX156" fmla="*/ 4778297 w 4829216"/>
              <a:gd name="connsiteY156" fmla="*/ 178419 h 390292"/>
              <a:gd name="connsiteX157" fmla="*/ 4800600 w 4829216"/>
              <a:gd name="connsiteY157" fmla="*/ 161692 h 390292"/>
              <a:gd name="connsiteX158" fmla="*/ 4817326 w 4829216"/>
              <a:gd name="connsiteY158" fmla="*/ 156117 h 390292"/>
              <a:gd name="connsiteX159" fmla="*/ 4828478 w 4829216"/>
              <a:gd name="connsiteY159" fmla="*/ 144966 h 390292"/>
              <a:gd name="connsiteX160" fmla="*/ 4828478 w 4829216"/>
              <a:gd name="connsiteY160" fmla="*/ 150541 h 3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829216" h="390292">
                <a:moveTo>
                  <a:pt x="0" y="328961"/>
                </a:moveTo>
                <a:cubicBezTo>
                  <a:pt x="9293" y="325244"/>
                  <a:pt x="19734" y="323626"/>
                  <a:pt x="27878" y="317809"/>
                </a:cubicBezTo>
                <a:cubicBezTo>
                  <a:pt x="33331" y="313914"/>
                  <a:pt x="33347" y="304634"/>
                  <a:pt x="39029" y="301083"/>
                </a:cubicBezTo>
                <a:cubicBezTo>
                  <a:pt x="48997" y="294853"/>
                  <a:pt x="72483" y="289931"/>
                  <a:pt x="72483" y="289931"/>
                </a:cubicBezTo>
                <a:cubicBezTo>
                  <a:pt x="82986" y="279428"/>
                  <a:pt x="91965" y="268262"/>
                  <a:pt x="105936" y="262053"/>
                </a:cubicBezTo>
                <a:cubicBezTo>
                  <a:pt x="116677" y="257279"/>
                  <a:pt x="139390" y="250902"/>
                  <a:pt x="139390" y="250902"/>
                </a:cubicBezTo>
                <a:cubicBezTo>
                  <a:pt x="161601" y="217585"/>
                  <a:pt x="137343" y="246555"/>
                  <a:pt x="167268" y="228600"/>
                </a:cubicBezTo>
                <a:cubicBezTo>
                  <a:pt x="205535" y="205639"/>
                  <a:pt x="147762" y="227666"/>
                  <a:pt x="195146" y="211873"/>
                </a:cubicBezTo>
                <a:cubicBezTo>
                  <a:pt x="233490" y="186310"/>
                  <a:pt x="215885" y="193808"/>
                  <a:pt x="245326" y="183995"/>
                </a:cubicBezTo>
                <a:cubicBezTo>
                  <a:pt x="250902" y="180278"/>
                  <a:pt x="255930" y="175566"/>
                  <a:pt x="262053" y="172844"/>
                </a:cubicBezTo>
                <a:cubicBezTo>
                  <a:pt x="272794" y="168070"/>
                  <a:pt x="285726" y="168212"/>
                  <a:pt x="295507" y="161692"/>
                </a:cubicBezTo>
                <a:cubicBezTo>
                  <a:pt x="301083" y="157975"/>
                  <a:pt x="306110" y="153263"/>
                  <a:pt x="312234" y="150541"/>
                </a:cubicBezTo>
                <a:cubicBezTo>
                  <a:pt x="336437" y="139784"/>
                  <a:pt x="353305" y="137505"/>
                  <a:pt x="379141" y="133814"/>
                </a:cubicBezTo>
                <a:cubicBezTo>
                  <a:pt x="476831" y="119859"/>
                  <a:pt x="377378" y="135968"/>
                  <a:pt x="457200" y="122663"/>
                </a:cubicBezTo>
                <a:cubicBezTo>
                  <a:pt x="541487" y="136712"/>
                  <a:pt x="422851" y="118113"/>
                  <a:pt x="579863" y="133814"/>
                </a:cubicBezTo>
                <a:cubicBezTo>
                  <a:pt x="597252" y="135553"/>
                  <a:pt x="603038" y="141002"/>
                  <a:pt x="618892" y="144966"/>
                </a:cubicBezTo>
                <a:cubicBezTo>
                  <a:pt x="628086" y="147264"/>
                  <a:pt x="637576" y="148243"/>
                  <a:pt x="646770" y="150541"/>
                </a:cubicBezTo>
                <a:cubicBezTo>
                  <a:pt x="652472" y="151966"/>
                  <a:pt x="657795" y="154692"/>
                  <a:pt x="663497" y="156117"/>
                </a:cubicBezTo>
                <a:cubicBezTo>
                  <a:pt x="676228" y="159300"/>
                  <a:pt x="695353" y="160894"/>
                  <a:pt x="708102" y="167268"/>
                </a:cubicBezTo>
                <a:cubicBezTo>
                  <a:pt x="714096" y="170265"/>
                  <a:pt x="718705" y="175698"/>
                  <a:pt x="724829" y="178419"/>
                </a:cubicBezTo>
                <a:cubicBezTo>
                  <a:pt x="735570" y="183193"/>
                  <a:pt x="747132" y="185853"/>
                  <a:pt x="758283" y="189570"/>
                </a:cubicBezTo>
                <a:cubicBezTo>
                  <a:pt x="763858" y="191429"/>
                  <a:pt x="770119" y="191886"/>
                  <a:pt x="775009" y="195146"/>
                </a:cubicBezTo>
                <a:cubicBezTo>
                  <a:pt x="822946" y="227103"/>
                  <a:pt x="762295" y="188789"/>
                  <a:pt x="808463" y="211873"/>
                </a:cubicBezTo>
                <a:cubicBezTo>
                  <a:pt x="814457" y="214870"/>
                  <a:pt x="819066" y="220303"/>
                  <a:pt x="825190" y="223024"/>
                </a:cubicBezTo>
                <a:cubicBezTo>
                  <a:pt x="835931" y="227798"/>
                  <a:pt x="858644" y="234175"/>
                  <a:pt x="858644" y="234175"/>
                </a:cubicBezTo>
                <a:cubicBezTo>
                  <a:pt x="885149" y="251847"/>
                  <a:pt x="869014" y="243209"/>
                  <a:pt x="908824" y="256478"/>
                </a:cubicBezTo>
                <a:lnTo>
                  <a:pt x="925551" y="262053"/>
                </a:lnTo>
                <a:lnTo>
                  <a:pt x="959005" y="284356"/>
                </a:lnTo>
                <a:cubicBezTo>
                  <a:pt x="964580" y="288073"/>
                  <a:pt x="969230" y="293882"/>
                  <a:pt x="975731" y="295507"/>
                </a:cubicBezTo>
                <a:cubicBezTo>
                  <a:pt x="983165" y="297366"/>
                  <a:pt x="990694" y="298881"/>
                  <a:pt x="998034" y="301083"/>
                </a:cubicBezTo>
                <a:cubicBezTo>
                  <a:pt x="1009292" y="304461"/>
                  <a:pt x="1031487" y="312234"/>
                  <a:pt x="1031487" y="312234"/>
                </a:cubicBezTo>
                <a:cubicBezTo>
                  <a:pt x="1035204" y="315951"/>
                  <a:pt x="1037392" y="323057"/>
                  <a:pt x="1042639" y="323385"/>
                </a:cubicBezTo>
                <a:cubicBezTo>
                  <a:pt x="1074312" y="325364"/>
                  <a:pt x="1111262" y="321755"/>
                  <a:pt x="1143000" y="312234"/>
                </a:cubicBezTo>
                <a:cubicBezTo>
                  <a:pt x="1182720" y="300319"/>
                  <a:pt x="1165704" y="302852"/>
                  <a:pt x="1198756" y="295507"/>
                </a:cubicBezTo>
                <a:cubicBezTo>
                  <a:pt x="1275260" y="278505"/>
                  <a:pt x="1191061" y="299299"/>
                  <a:pt x="1243361" y="284356"/>
                </a:cubicBezTo>
                <a:cubicBezTo>
                  <a:pt x="1250729" y="282251"/>
                  <a:pt x="1258488" y="281471"/>
                  <a:pt x="1265663" y="278780"/>
                </a:cubicBezTo>
                <a:cubicBezTo>
                  <a:pt x="1273446" y="275862"/>
                  <a:pt x="1280183" y="270547"/>
                  <a:pt x="1287966" y="267629"/>
                </a:cubicBezTo>
                <a:cubicBezTo>
                  <a:pt x="1295141" y="264938"/>
                  <a:pt x="1302998" y="264476"/>
                  <a:pt x="1310268" y="262053"/>
                </a:cubicBezTo>
                <a:cubicBezTo>
                  <a:pt x="1319763" y="258888"/>
                  <a:pt x="1328651" y="254067"/>
                  <a:pt x="1338146" y="250902"/>
                </a:cubicBezTo>
                <a:cubicBezTo>
                  <a:pt x="1353734" y="245706"/>
                  <a:pt x="1380970" y="242796"/>
                  <a:pt x="1393902" y="234175"/>
                </a:cubicBezTo>
                <a:cubicBezTo>
                  <a:pt x="1415519" y="219764"/>
                  <a:pt x="1404272" y="225143"/>
                  <a:pt x="1427356" y="217448"/>
                </a:cubicBezTo>
                <a:cubicBezTo>
                  <a:pt x="1461545" y="183261"/>
                  <a:pt x="1422962" y="216856"/>
                  <a:pt x="1477536" y="189570"/>
                </a:cubicBezTo>
                <a:cubicBezTo>
                  <a:pt x="1484970" y="185853"/>
                  <a:pt x="1492622" y="182543"/>
                  <a:pt x="1499839" y="178419"/>
                </a:cubicBezTo>
                <a:cubicBezTo>
                  <a:pt x="1505657" y="175094"/>
                  <a:pt x="1510572" y="170265"/>
                  <a:pt x="1516566" y="167268"/>
                </a:cubicBezTo>
                <a:cubicBezTo>
                  <a:pt x="1521823" y="164640"/>
                  <a:pt x="1527717" y="163551"/>
                  <a:pt x="1533292" y="161692"/>
                </a:cubicBezTo>
                <a:cubicBezTo>
                  <a:pt x="1537009" y="157975"/>
                  <a:pt x="1539742" y="152892"/>
                  <a:pt x="1544444" y="150541"/>
                </a:cubicBezTo>
                <a:cubicBezTo>
                  <a:pt x="1551298" y="147114"/>
                  <a:pt x="1559378" y="147071"/>
                  <a:pt x="1566746" y="144966"/>
                </a:cubicBezTo>
                <a:cubicBezTo>
                  <a:pt x="1572397" y="143351"/>
                  <a:pt x="1577897" y="141249"/>
                  <a:pt x="1583473" y="139390"/>
                </a:cubicBezTo>
                <a:cubicBezTo>
                  <a:pt x="1590907" y="133814"/>
                  <a:pt x="1597707" y="127274"/>
                  <a:pt x="1605775" y="122663"/>
                </a:cubicBezTo>
                <a:cubicBezTo>
                  <a:pt x="1610878" y="119747"/>
                  <a:pt x="1616832" y="118633"/>
                  <a:pt x="1622502" y="117087"/>
                </a:cubicBezTo>
                <a:cubicBezTo>
                  <a:pt x="1637288" y="113054"/>
                  <a:pt x="1652568" y="110782"/>
                  <a:pt x="1667107" y="105936"/>
                </a:cubicBezTo>
                <a:cubicBezTo>
                  <a:pt x="1678258" y="102219"/>
                  <a:pt x="1689158" y="97636"/>
                  <a:pt x="1700561" y="94785"/>
                </a:cubicBezTo>
                <a:cubicBezTo>
                  <a:pt x="1734270" y="86357"/>
                  <a:pt x="1715589" y="91633"/>
                  <a:pt x="1756317" y="78058"/>
                </a:cubicBezTo>
                <a:lnTo>
                  <a:pt x="1773044" y="72483"/>
                </a:lnTo>
                <a:cubicBezTo>
                  <a:pt x="1799063" y="74341"/>
                  <a:pt x="1825176" y="75177"/>
                  <a:pt x="1851102" y="78058"/>
                </a:cubicBezTo>
                <a:cubicBezTo>
                  <a:pt x="1863740" y="79462"/>
                  <a:pt x="1898451" y="91983"/>
                  <a:pt x="1906858" y="94785"/>
                </a:cubicBezTo>
                <a:cubicBezTo>
                  <a:pt x="1912434" y="96644"/>
                  <a:pt x="1917822" y="99208"/>
                  <a:pt x="1923585" y="100361"/>
                </a:cubicBezTo>
                <a:cubicBezTo>
                  <a:pt x="1942170" y="104078"/>
                  <a:pt x="1961360" y="105519"/>
                  <a:pt x="1979341" y="111512"/>
                </a:cubicBezTo>
                <a:cubicBezTo>
                  <a:pt x="2080444" y="145212"/>
                  <a:pt x="1953977" y="104594"/>
                  <a:pt x="2040673" y="128239"/>
                </a:cubicBezTo>
                <a:cubicBezTo>
                  <a:pt x="2052013" y="131332"/>
                  <a:pt x="2062975" y="135673"/>
                  <a:pt x="2074126" y="139390"/>
                </a:cubicBezTo>
                <a:lnTo>
                  <a:pt x="2090853" y="144966"/>
                </a:lnTo>
                <a:cubicBezTo>
                  <a:pt x="2094570" y="148683"/>
                  <a:pt x="2097497" y="153412"/>
                  <a:pt x="2102005" y="156117"/>
                </a:cubicBezTo>
                <a:cubicBezTo>
                  <a:pt x="2107044" y="159141"/>
                  <a:pt x="2113080" y="160078"/>
                  <a:pt x="2118731" y="161692"/>
                </a:cubicBezTo>
                <a:cubicBezTo>
                  <a:pt x="2127068" y="164074"/>
                  <a:pt x="2148848" y="168387"/>
                  <a:pt x="2157761" y="172844"/>
                </a:cubicBezTo>
                <a:cubicBezTo>
                  <a:pt x="2163754" y="175841"/>
                  <a:pt x="2168364" y="181274"/>
                  <a:pt x="2174487" y="183995"/>
                </a:cubicBezTo>
                <a:cubicBezTo>
                  <a:pt x="2185228" y="188769"/>
                  <a:pt x="2196790" y="191429"/>
                  <a:pt x="2207941" y="195146"/>
                </a:cubicBezTo>
                <a:cubicBezTo>
                  <a:pt x="2231943" y="203147"/>
                  <a:pt x="2218959" y="199295"/>
                  <a:pt x="2246970" y="206297"/>
                </a:cubicBezTo>
                <a:cubicBezTo>
                  <a:pt x="2250687" y="210014"/>
                  <a:pt x="2253614" y="214743"/>
                  <a:pt x="2258122" y="217448"/>
                </a:cubicBezTo>
                <a:cubicBezTo>
                  <a:pt x="2263161" y="220472"/>
                  <a:pt x="2271023" y="218562"/>
                  <a:pt x="2274848" y="223024"/>
                </a:cubicBezTo>
                <a:cubicBezTo>
                  <a:pt x="2282962" y="232490"/>
                  <a:pt x="2282257" y="248195"/>
                  <a:pt x="2291575" y="256478"/>
                </a:cubicBezTo>
                <a:cubicBezTo>
                  <a:pt x="2300360" y="264287"/>
                  <a:pt x="2315249" y="261109"/>
                  <a:pt x="2325029" y="267629"/>
                </a:cubicBezTo>
                <a:cubicBezTo>
                  <a:pt x="2363373" y="293191"/>
                  <a:pt x="2345769" y="285692"/>
                  <a:pt x="2375209" y="295507"/>
                </a:cubicBezTo>
                <a:cubicBezTo>
                  <a:pt x="2384477" y="304774"/>
                  <a:pt x="2390429" y="312183"/>
                  <a:pt x="2403087" y="317809"/>
                </a:cubicBezTo>
                <a:cubicBezTo>
                  <a:pt x="2403112" y="317820"/>
                  <a:pt x="2444891" y="331744"/>
                  <a:pt x="2453268" y="334536"/>
                </a:cubicBezTo>
                <a:cubicBezTo>
                  <a:pt x="2458844" y="336395"/>
                  <a:pt x="2465105" y="336852"/>
                  <a:pt x="2469995" y="340112"/>
                </a:cubicBezTo>
                <a:cubicBezTo>
                  <a:pt x="2481146" y="347546"/>
                  <a:pt x="2490306" y="359786"/>
                  <a:pt x="2503448" y="362414"/>
                </a:cubicBezTo>
                <a:cubicBezTo>
                  <a:pt x="2512741" y="364273"/>
                  <a:pt x="2522183" y="365496"/>
                  <a:pt x="2531326" y="367990"/>
                </a:cubicBezTo>
                <a:cubicBezTo>
                  <a:pt x="2542666" y="371083"/>
                  <a:pt x="2553629" y="375424"/>
                  <a:pt x="2564780" y="379141"/>
                </a:cubicBezTo>
                <a:cubicBezTo>
                  <a:pt x="2570356" y="381000"/>
                  <a:pt x="2575689" y="383886"/>
                  <a:pt x="2581507" y="384717"/>
                </a:cubicBezTo>
                <a:lnTo>
                  <a:pt x="2620536" y="390292"/>
                </a:lnTo>
                <a:cubicBezTo>
                  <a:pt x="2665580" y="382786"/>
                  <a:pt x="2643269" y="388291"/>
                  <a:pt x="2687444" y="373566"/>
                </a:cubicBezTo>
                <a:lnTo>
                  <a:pt x="2704170" y="367990"/>
                </a:lnTo>
                <a:cubicBezTo>
                  <a:pt x="2707887" y="364273"/>
                  <a:pt x="2710620" y="359190"/>
                  <a:pt x="2715322" y="356839"/>
                </a:cubicBezTo>
                <a:cubicBezTo>
                  <a:pt x="2722176" y="353412"/>
                  <a:pt x="2730256" y="353368"/>
                  <a:pt x="2737624" y="351263"/>
                </a:cubicBezTo>
                <a:cubicBezTo>
                  <a:pt x="2743275" y="349648"/>
                  <a:pt x="2749094" y="348315"/>
                  <a:pt x="2754351" y="345687"/>
                </a:cubicBezTo>
                <a:cubicBezTo>
                  <a:pt x="2760345" y="342690"/>
                  <a:pt x="2764954" y="337258"/>
                  <a:pt x="2771078" y="334536"/>
                </a:cubicBezTo>
                <a:cubicBezTo>
                  <a:pt x="2781819" y="329762"/>
                  <a:pt x="2793380" y="327102"/>
                  <a:pt x="2804531" y="323385"/>
                </a:cubicBezTo>
                <a:lnTo>
                  <a:pt x="2821258" y="317809"/>
                </a:lnTo>
                <a:lnTo>
                  <a:pt x="2837985" y="312234"/>
                </a:lnTo>
                <a:cubicBezTo>
                  <a:pt x="2864492" y="294563"/>
                  <a:pt x="2848356" y="303201"/>
                  <a:pt x="2888166" y="289931"/>
                </a:cubicBezTo>
                <a:lnTo>
                  <a:pt x="2904892" y="284356"/>
                </a:lnTo>
                <a:cubicBezTo>
                  <a:pt x="2908609" y="278780"/>
                  <a:pt x="2911306" y="272367"/>
                  <a:pt x="2916044" y="267629"/>
                </a:cubicBezTo>
                <a:cubicBezTo>
                  <a:pt x="2929624" y="254049"/>
                  <a:pt x="2937158" y="256020"/>
                  <a:pt x="2955073" y="250902"/>
                </a:cubicBezTo>
                <a:cubicBezTo>
                  <a:pt x="2960724" y="249287"/>
                  <a:pt x="2966098" y="246752"/>
                  <a:pt x="2971800" y="245327"/>
                </a:cubicBezTo>
                <a:cubicBezTo>
                  <a:pt x="2980994" y="243029"/>
                  <a:pt x="2990444" y="241882"/>
                  <a:pt x="2999678" y="239751"/>
                </a:cubicBezTo>
                <a:cubicBezTo>
                  <a:pt x="3014611" y="236305"/>
                  <a:pt x="3044283" y="228600"/>
                  <a:pt x="3044283" y="228600"/>
                </a:cubicBezTo>
                <a:cubicBezTo>
                  <a:pt x="3048000" y="224883"/>
                  <a:pt x="3050732" y="219799"/>
                  <a:pt x="3055434" y="217448"/>
                </a:cubicBezTo>
                <a:cubicBezTo>
                  <a:pt x="3065947" y="212191"/>
                  <a:pt x="3079107" y="212817"/>
                  <a:pt x="3088887" y="206297"/>
                </a:cubicBezTo>
                <a:cubicBezTo>
                  <a:pt x="3110504" y="191886"/>
                  <a:pt x="3099257" y="197265"/>
                  <a:pt x="3122341" y="189570"/>
                </a:cubicBezTo>
                <a:cubicBezTo>
                  <a:pt x="3126058" y="183995"/>
                  <a:pt x="3128260" y="177030"/>
                  <a:pt x="3133492" y="172844"/>
                </a:cubicBezTo>
                <a:cubicBezTo>
                  <a:pt x="3138081" y="169173"/>
                  <a:pt x="3145081" y="170122"/>
                  <a:pt x="3150219" y="167268"/>
                </a:cubicBezTo>
                <a:cubicBezTo>
                  <a:pt x="3161935" y="160759"/>
                  <a:pt x="3171686" y="150960"/>
                  <a:pt x="3183673" y="144966"/>
                </a:cubicBezTo>
                <a:cubicBezTo>
                  <a:pt x="3191107" y="141249"/>
                  <a:pt x="3199212" y="138645"/>
                  <a:pt x="3205975" y="133814"/>
                </a:cubicBezTo>
                <a:cubicBezTo>
                  <a:pt x="3242515" y="107713"/>
                  <a:pt x="3203551" y="123470"/>
                  <a:pt x="3239429" y="111512"/>
                </a:cubicBezTo>
                <a:cubicBezTo>
                  <a:pt x="3245005" y="107795"/>
                  <a:pt x="3250162" y="103358"/>
                  <a:pt x="3256156" y="100361"/>
                </a:cubicBezTo>
                <a:cubicBezTo>
                  <a:pt x="3261413" y="97733"/>
                  <a:pt x="3267780" y="97701"/>
                  <a:pt x="3272883" y="94785"/>
                </a:cubicBezTo>
                <a:cubicBezTo>
                  <a:pt x="3278603" y="91516"/>
                  <a:pt x="3303276" y="70608"/>
                  <a:pt x="3311912" y="66907"/>
                </a:cubicBezTo>
                <a:cubicBezTo>
                  <a:pt x="3318955" y="63888"/>
                  <a:pt x="3326780" y="63190"/>
                  <a:pt x="3334214" y="61331"/>
                </a:cubicBezTo>
                <a:cubicBezTo>
                  <a:pt x="3364162" y="41366"/>
                  <a:pt x="3358636" y="40813"/>
                  <a:pt x="3384395" y="33453"/>
                </a:cubicBezTo>
                <a:cubicBezTo>
                  <a:pt x="3391763" y="31348"/>
                  <a:pt x="3399263" y="29736"/>
                  <a:pt x="3406697" y="27878"/>
                </a:cubicBezTo>
                <a:cubicBezTo>
                  <a:pt x="3412273" y="24161"/>
                  <a:pt x="3417430" y="19724"/>
                  <a:pt x="3423424" y="16727"/>
                </a:cubicBezTo>
                <a:cubicBezTo>
                  <a:pt x="3469592" y="-6357"/>
                  <a:pt x="3408941" y="31957"/>
                  <a:pt x="3456878" y="0"/>
                </a:cubicBezTo>
                <a:cubicBezTo>
                  <a:pt x="3475463" y="1858"/>
                  <a:pt x="3494144" y="2934"/>
                  <a:pt x="3512634" y="5575"/>
                </a:cubicBezTo>
                <a:cubicBezTo>
                  <a:pt x="3520220" y="6659"/>
                  <a:pt x="3527362" y="9986"/>
                  <a:pt x="3534936" y="11151"/>
                </a:cubicBezTo>
                <a:cubicBezTo>
                  <a:pt x="3551570" y="13710"/>
                  <a:pt x="3568390" y="14868"/>
                  <a:pt x="3585117" y="16727"/>
                </a:cubicBezTo>
                <a:cubicBezTo>
                  <a:pt x="3635886" y="33648"/>
                  <a:pt x="3555686" y="7686"/>
                  <a:pt x="3629722" y="27878"/>
                </a:cubicBezTo>
                <a:cubicBezTo>
                  <a:pt x="3641062" y="30971"/>
                  <a:pt x="3652024" y="35312"/>
                  <a:pt x="3663175" y="39029"/>
                </a:cubicBezTo>
                <a:cubicBezTo>
                  <a:pt x="3668751" y="40888"/>
                  <a:pt x="3675012" y="41345"/>
                  <a:pt x="3679902" y="44605"/>
                </a:cubicBezTo>
                <a:cubicBezTo>
                  <a:pt x="3685478" y="48322"/>
                  <a:pt x="3690505" y="53035"/>
                  <a:pt x="3696629" y="55756"/>
                </a:cubicBezTo>
                <a:cubicBezTo>
                  <a:pt x="3707370" y="60530"/>
                  <a:pt x="3718932" y="63190"/>
                  <a:pt x="3730083" y="66907"/>
                </a:cubicBezTo>
                <a:lnTo>
                  <a:pt x="3746809" y="72483"/>
                </a:lnTo>
                <a:cubicBezTo>
                  <a:pt x="3771831" y="97503"/>
                  <a:pt x="3742114" y="71113"/>
                  <a:pt x="3774687" y="89209"/>
                </a:cubicBezTo>
                <a:cubicBezTo>
                  <a:pt x="3829000" y="119383"/>
                  <a:pt x="3786858" y="106192"/>
                  <a:pt x="3830444" y="117087"/>
                </a:cubicBezTo>
                <a:cubicBezTo>
                  <a:pt x="3834161" y="120804"/>
                  <a:pt x="3837087" y="125534"/>
                  <a:pt x="3841595" y="128239"/>
                </a:cubicBezTo>
                <a:cubicBezTo>
                  <a:pt x="3846635" y="131263"/>
                  <a:pt x="3853733" y="130143"/>
                  <a:pt x="3858322" y="133814"/>
                </a:cubicBezTo>
                <a:cubicBezTo>
                  <a:pt x="3893328" y="161819"/>
                  <a:pt x="3840553" y="143310"/>
                  <a:pt x="3891775" y="156117"/>
                </a:cubicBezTo>
                <a:cubicBezTo>
                  <a:pt x="3908502" y="152400"/>
                  <a:pt x="3924821" y="144966"/>
                  <a:pt x="3941956" y="144966"/>
                </a:cubicBezTo>
                <a:cubicBezTo>
                  <a:pt x="3953710" y="144966"/>
                  <a:pt x="3964006" y="153267"/>
                  <a:pt x="3975409" y="156117"/>
                </a:cubicBezTo>
                <a:lnTo>
                  <a:pt x="3997712" y="161692"/>
                </a:lnTo>
                <a:cubicBezTo>
                  <a:pt x="4001429" y="165409"/>
                  <a:pt x="4004161" y="170493"/>
                  <a:pt x="4008863" y="172844"/>
                </a:cubicBezTo>
                <a:cubicBezTo>
                  <a:pt x="4015717" y="176271"/>
                  <a:pt x="4023798" y="176314"/>
                  <a:pt x="4031166" y="178419"/>
                </a:cubicBezTo>
                <a:cubicBezTo>
                  <a:pt x="4036817" y="180034"/>
                  <a:pt x="4042635" y="181367"/>
                  <a:pt x="4047892" y="183995"/>
                </a:cubicBezTo>
                <a:cubicBezTo>
                  <a:pt x="4086175" y="203137"/>
                  <a:pt x="4038715" y="189965"/>
                  <a:pt x="4092497" y="200722"/>
                </a:cubicBezTo>
                <a:cubicBezTo>
                  <a:pt x="4096214" y="206297"/>
                  <a:pt x="4097655" y="214451"/>
                  <a:pt x="4103648" y="217448"/>
                </a:cubicBezTo>
                <a:cubicBezTo>
                  <a:pt x="4113760" y="222504"/>
                  <a:pt x="4126016" y="220807"/>
                  <a:pt x="4137102" y="223024"/>
                </a:cubicBezTo>
                <a:cubicBezTo>
                  <a:pt x="4144616" y="224527"/>
                  <a:pt x="4151971" y="226741"/>
                  <a:pt x="4159405" y="228600"/>
                </a:cubicBezTo>
                <a:cubicBezTo>
                  <a:pt x="4170556" y="236034"/>
                  <a:pt x="4179716" y="248274"/>
                  <a:pt x="4192858" y="250902"/>
                </a:cubicBezTo>
                <a:cubicBezTo>
                  <a:pt x="4228250" y="257981"/>
                  <a:pt x="4211542" y="254180"/>
                  <a:pt x="4243039" y="262053"/>
                </a:cubicBezTo>
                <a:cubicBezTo>
                  <a:pt x="4246756" y="267629"/>
                  <a:pt x="4248508" y="275228"/>
                  <a:pt x="4254190" y="278780"/>
                </a:cubicBezTo>
                <a:cubicBezTo>
                  <a:pt x="4264158" y="285010"/>
                  <a:pt x="4276493" y="286214"/>
                  <a:pt x="4287644" y="289931"/>
                </a:cubicBezTo>
                <a:lnTo>
                  <a:pt x="4304370" y="295507"/>
                </a:lnTo>
                <a:cubicBezTo>
                  <a:pt x="4309946" y="297366"/>
                  <a:pt x="4316207" y="297823"/>
                  <a:pt x="4321097" y="301083"/>
                </a:cubicBezTo>
                <a:cubicBezTo>
                  <a:pt x="4326673" y="304800"/>
                  <a:pt x="4331700" y="309513"/>
                  <a:pt x="4337824" y="312234"/>
                </a:cubicBezTo>
                <a:cubicBezTo>
                  <a:pt x="4348565" y="317008"/>
                  <a:pt x="4371278" y="323385"/>
                  <a:pt x="4371278" y="323385"/>
                </a:cubicBezTo>
                <a:cubicBezTo>
                  <a:pt x="4419600" y="321526"/>
                  <a:pt x="4468097" y="322323"/>
                  <a:pt x="4516244" y="317809"/>
                </a:cubicBezTo>
                <a:cubicBezTo>
                  <a:pt x="4527947" y="316712"/>
                  <a:pt x="4538546" y="310375"/>
                  <a:pt x="4549697" y="306658"/>
                </a:cubicBezTo>
                <a:lnTo>
                  <a:pt x="4566424" y="301083"/>
                </a:lnTo>
                <a:lnTo>
                  <a:pt x="4583151" y="295507"/>
                </a:lnTo>
                <a:cubicBezTo>
                  <a:pt x="4586868" y="289931"/>
                  <a:pt x="4589154" y="283070"/>
                  <a:pt x="4594302" y="278780"/>
                </a:cubicBezTo>
                <a:cubicBezTo>
                  <a:pt x="4600687" y="273459"/>
                  <a:pt x="4609388" y="271753"/>
                  <a:pt x="4616605" y="267629"/>
                </a:cubicBezTo>
                <a:cubicBezTo>
                  <a:pt x="4646871" y="250334"/>
                  <a:pt x="4619387" y="261126"/>
                  <a:pt x="4650058" y="250902"/>
                </a:cubicBezTo>
                <a:cubicBezTo>
                  <a:pt x="4655634" y="245326"/>
                  <a:pt x="4659939" y="238087"/>
                  <a:pt x="4666785" y="234175"/>
                </a:cubicBezTo>
                <a:cubicBezTo>
                  <a:pt x="4673438" y="230373"/>
                  <a:pt x="4682711" y="232850"/>
                  <a:pt x="4689087" y="228600"/>
                </a:cubicBezTo>
                <a:cubicBezTo>
                  <a:pt x="4700022" y="221310"/>
                  <a:pt x="4704499" y="204878"/>
                  <a:pt x="4716966" y="200722"/>
                </a:cubicBezTo>
                <a:cubicBezTo>
                  <a:pt x="4722541" y="198863"/>
                  <a:pt x="4728435" y="197774"/>
                  <a:pt x="4733692" y="195146"/>
                </a:cubicBezTo>
                <a:cubicBezTo>
                  <a:pt x="4739686" y="192149"/>
                  <a:pt x="4744145" y="186348"/>
                  <a:pt x="4750419" y="183995"/>
                </a:cubicBezTo>
                <a:cubicBezTo>
                  <a:pt x="4759292" y="180667"/>
                  <a:pt x="4769004" y="180278"/>
                  <a:pt x="4778297" y="178419"/>
                </a:cubicBezTo>
                <a:cubicBezTo>
                  <a:pt x="4785731" y="172843"/>
                  <a:pt x="4792532" y="166303"/>
                  <a:pt x="4800600" y="161692"/>
                </a:cubicBezTo>
                <a:cubicBezTo>
                  <a:pt x="4805703" y="158776"/>
                  <a:pt x="4812287" y="159141"/>
                  <a:pt x="4817326" y="156117"/>
                </a:cubicBezTo>
                <a:cubicBezTo>
                  <a:pt x="4821834" y="153412"/>
                  <a:pt x="4823776" y="147317"/>
                  <a:pt x="4828478" y="144966"/>
                </a:cubicBezTo>
                <a:cubicBezTo>
                  <a:pt x="4830140" y="144135"/>
                  <a:pt x="4828478" y="148683"/>
                  <a:pt x="4828478" y="150541"/>
                </a:cubicBezTo>
              </a:path>
            </a:pathLst>
          </a:custGeom>
          <a:noFill/>
          <a:ln w="28575">
            <a:solidFill>
              <a:schemeClr val="bg1">
                <a:lumMod val="65000"/>
              </a:schemeClr>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grpSp>
        <p:nvGrpSpPr>
          <p:cNvPr id="72" name="Group 71"/>
          <p:cNvGrpSpPr/>
          <p:nvPr/>
        </p:nvGrpSpPr>
        <p:grpSpPr>
          <a:xfrm>
            <a:off x="3358768" y="2231559"/>
            <a:ext cx="4781090" cy="2436986"/>
            <a:chOff x="3191657" y="2180058"/>
            <a:chExt cx="6374786" cy="3249315"/>
          </a:xfrm>
        </p:grpSpPr>
        <p:sp>
          <p:nvSpPr>
            <p:cNvPr id="2" name="Oval 1"/>
            <p:cNvSpPr/>
            <p:nvPr/>
          </p:nvSpPr>
          <p:spPr>
            <a:xfrm>
              <a:off x="4694664" y="2297150"/>
              <a:ext cx="2837985" cy="278223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4" name="Rectangle 3"/>
            <p:cNvSpPr/>
            <p:nvPr/>
          </p:nvSpPr>
          <p:spPr>
            <a:xfrm>
              <a:off x="5334918" y="2180058"/>
              <a:ext cx="1531060" cy="400110"/>
            </a:xfrm>
            <a:prstGeom prst="rect">
              <a:avLst/>
            </a:prstGeom>
            <a:noFill/>
          </p:spPr>
          <p:txBody>
            <a:bodyPr spcFirstLastPara="1" wrap="none" lIns="68580" tIns="34290" rIns="68580" bIns="34290" numCol="1">
              <a:prstTxWarp prst="textArchUp">
                <a:avLst/>
              </a:prstTxWarp>
              <a:spAutoFit/>
            </a:bodyPr>
            <a:lstStyle/>
            <a:p>
              <a:pPr algn="ctr" defTabSz="685800"/>
              <a:r>
                <a:rPr lang="en-US" sz="1500" dirty="0" err="1">
                  <a:ln w="0"/>
                  <a:solidFill>
                    <a:prstClr val="black"/>
                  </a:solidFill>
                  <a:effectLst>
                    <a:outerShdw blurRad="38100" dist="19050" dir="2700000" algn="tl" rotWithShape="0">
                      <a:prstClr val="black">
                        <a:alpha val="40000"/>
                      </a:prstClr>
                    </a:outerShdw>
                  </a:effectLst>
                  <a:latin typeface="Calibri" panose="020F0502020204030204"/>
                </a:rPr>
                <a:t>Kouluyhteisö</a:t>
              </a:r>
              <a:endParaRPr lang="en-US" sz="1500" dirty="0">
                <a:ln w="0"/>
                <a:gradFill>
                  <a:gsLst>
                    <a:gs pos="21000">
                      <a:srgbClr val="53575C"/>
                    </a:gs>
                    <a:gs pos="88000">
                      <a:srgbClr val="C5C7CA"/>
                    </a:gs>
                  </a:gsLst>
                  <a:lin ang="5400000"/>
                </a:gradFill>
                <a:latin typeface="Calibri" panose="020F0502020204030204"/>
              </a:endParaRPr>
            </a:p>
          </p:txBody>
        </p:sp>
        <p:grpSp>
          <p:nvGrpSpPr>
            <p:cNvPr id="70" name="Group 69"/>
            <p:cNvGrpSpPr/>
            <p:nvPr/>
          </p:nvGrpSpPr>
          <p:grpSpPr>
            <a:xfrm>
              <a:off x="4908955" y="2947896"/>
              <a:ext cx="566110" cy="733458"/>
              <a:chOff x="4908955" y="2947896"/>
              <a:chExt cx="566110" cy="733458"/>
            </a:xfrm>
          </p:grpSpPr>
          <p:sp>
            <p:nvSpPr>
              <p:cNvPr id="5" name="Oval 4"/>
              <p:cNvSpPr/>
              <p:nvPr/>
            </p:nvSpPr>
            <p:spPr>
              <a:xfrm>
                <a:off x="5095551" y="3181815"/>
                <a:ext cx="112626" cy="122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6" name="Oval 5"/>
              <p:cNvSpPr/>
              <p:nvPr/>
            </p:nvSpPr>
            <p:spPr>
              <a:xfrm>
                <a:off x="5209478" y="3393685"/>
                <a:ext cx="112626" cy="12266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7" name="Oval 6"/>
              <p:cNvSpPr/>
              <p:nvPr/>
            </p:nvSpPr>
            <p:spPr>
              <a:xfrm>
                <a:off x="5039238" y="3558689"/>
                <a:ext cx="112626" cy="122665"/>
              </a:xfrm>
              <a:prstGeom prst="ellipse">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8" name="Oval 7"/>
              <p:cNvSpPr/>
              <p:nvPr/>
            </p:nvSpPr>
            <p:spPr>
              <a:xfrm>
                <a:off x="4908955" y="3328638"/>
                <a:ext cx="112626" cy="12266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9" name="Oval 8"/>
              <p:cNvSpPr/>
              <p:nvPr/>
            </p:nvSpPr>
            <p:spPr>
              <a:xfrm>
                <a:off x="5362439" y="3205973"/>
                <a:ext cx="112626" cy="12266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14" name="Oval 13"/>
              <p:cNvSpPr/>
              <p:nvPr/>
            </p:nvSpPr>
            <p:spPr>
              <a:xfrm>
                <a:off x="5154356" y="2947896"/>
                <a:ext cx="112626" cy="12266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16" name="Oval 15"/>
              <p:cNvSpPr/>
              <p:nvPr/>
            </p:nvSpPr>
            <p:spPr>
              <a:xfrm>
                <a:off x="4908955" y="3081449"/>
                <a:ext cx="112626" cy="1226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grpSp>
        <p:sp>
          <p:nvSpPr>
            <p:cNvPr id="18" name="TextBox 17"/>
            <p:cNvSpPr txBox="1"/>
            <p:nvPr/>
          </p:nvSpPr>
          <p:spPr>
            <a:xfrm>
              <a:off x="3191657" y="3088991"/>
              <a:ext cx="2080816" cy="400109"/>
            </a:xfrm>
            <a:prstGeom prst="rect">
              <a:avLst/>
            </a:prstGeom>
            <a:noFill/>
          </p:spPr>
          <p:txBody>
            <a:bodyPr wrap="square" rtlCol="0">
              <a:spAutoFit/>
            </a:bodyPr>
            <a:lstStyle/>
            <a:p>
              <a:pPr defTabSz="685800"/>
              <a:r>
                <a:rPr lang="fi-FI" sz="1350" dirty="0">
                  <a:solidFill>
                    <a:prstClr val="black"/>
                  </a:solidFill>
                  <a:latin typeface="Calibri" panose="020F0502020204030204"/>
                </a:rPr>
                <a:t>Vertaisyhteisöt</a:t>
              </a:r>
            </a:p>
          </p:txBody>
        </p:sp>
        <p:sp>
          <p:nvSpPr>
            <p:cNvPr id="22" name="Freeform 21"/>
            <p:cNvSpPr/>
            <p:nvPr/>
          </p:nvSpPr>
          <p:spPr>
            <a:xfrm>
              <a:off x="3786274" y="2747972"/>
              <a:ext cx="1306461" cy="380873"/>
            </a:xfrm>
            <a:custGeom>
              <a:avLst/>
              <a:gdLst>
                <a:gd name="connsiteX0" fmla="*/ 0 w 1150344"/>
                <a:gd name="connsiteY0" fmla="*/ 385521 h 385521"/>
                <a:gd name="connsiteX1" fmla="*/ 429322 w 1150344"/>
                <a:gd name="connsiteY1" fmla="*/ 804 h 385521"/>
                <a:gd name="connsiteX2" fmla="*/ 1076093 w 1150344"/>
                <a:gd name="connsiteY2" fmla="*/ 285160 h 385521"/>
                <a:gd name="connsiteX3" fmla="*/ 1109547 w 1150344"/>
                <a:gd name="connsiteY3" fmla="*/ 313038 h 385521"/>
              </a:gdLst>
              <a:ahLst/>
              <a:cxnLst>
                <a:cxn ang="0">
                  <a:pos x="connsiteX0" y="connsiteY0"/>
                </a:cxn>
                <a:cxn ang="0">
                  <a:pos x="connsiteX1" y="connsiteY1"/>
                </a:cxn>
                <a:cxn ang="0">
                  <a:pos x="connsiteX2" y="connsiteY2"/>
                </a:cxn>
                <a:cxn ang="0">
                  <a:pos x="connsiteX3" y="connsiteY3"/>
                </a:cxn>
              </a:cxnLst>
              <a:rect l="l" t="t" r="r" b="b"/>
              <a:pathLst>
                <a:path w="1150344" h="385521">
                  <a:moveTo>
                    <a:pt x="0" y="385521"/>
                  </a:moveTo>
                  <a:cubicBezTo>
                    <a:pt x="124986" y="201526"/>
                    <a:pt x="249973" y="17531"/>
                    <a:pt x="429322" y="804"/>
                  </a:cubicBezTo>
                  <a:cubicBezTo>
                    <a:pt x="608671" y="-15923"/>
                    <a:pt x="962722" y="233121"/>
                    <a:pt x="1076093" y="285160"/>
                  </a:cubicBezTo>
                  <a:cubicBezTo>
                    <a:pt x="1189464" y="337199"/>
                    <a:pt x="1149505" y="325118"/>
                    <a:pt x="1109547" y="313038"/>
                  </a:cubicBezTo>
                </a:path>
              </a:pathLst>
            </a:custGeom>
            <a:noFill/>
            <a:ln w="28575">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23" name="TextBox 22"/>
            <p:cNvSpPr txBox="1"/>
            <p:nvPr/>
          </p:nvSpPr>
          <p:spPr>
            <a:xfrm>
              <a:off x="7485627" y="3066843"/>
              <a:ext cx="2080816" cy="400109"/>
            </a:xfrm>
            <a:prstGeom prst="rect">
              <a:avLst/>
            </a:prstGeom>
            <a:noFill/>
          </p:spPr>
          <p:txBody>
            <a:bodyPr wrap="square" rtlCol="0">
              <a:spAutoFit/>
            </a:bodyPr>
            <a:lstStyle/>
            <a:p>
              <a:pPr defTabSz="685800"/>
              <a:r>
                <a:rPr lang="fi-FI" sz="1350" dirty="0">
                  <a:solidFill>
                    <a:prstClr val="black"/>
                  </a:solidFill>
                  <a:latin typeface="Calibri" panose="020F0502020204030204"/>
                </a:rPr>
                <a:t>Oppiaineyhteisöt</a:t>
              </a:r>
            </a:p>
          </p:txBody>
        </p:sp>
        <p:sp>
          <p:nvSpPr>
            <p:cNvPr id="24" name="Freeform 23"/>
            <p:cNvSpPr/>
            <p:nvPr/>
          </p:nvSpPr>
          <p:spPr>
            <a:xfrm rot="402569">
              <a:off x="7031947" y="2741059"/>
              <a:ext cx="1334987" cy="377158"/>
            </a:xfrm>
            <a:custGeom>
              <a:avLst/>
              <a:gdLst>
                <a:gd name="connsiteX0" fmla="*/ 0 w 1150344"/>
                <a:gd name="connsiteY0" fmla="*/ 385521 h 385521"/>
                <a:gd name="connsiteX1" fmla="*/ 429322 w 1150344"/>
                <a:gd name="connsiteY1" fmla="*/ 804 h 385521"/>
                <a:gd name="connsiteX2" fmla="*/ 1076093 w 1150344"/>
                <a:gd name="connsiteY2" fmla="*/ 285160 h 385521"/>
                <a:gd name="connsiteX3" fmla="*/ 1109547 w 1150344"/>
                <a:gd name="connsiteY3" fmla="*/ 313038 h 385521"/>
              </a:gdLst>
              <a:ahLst/>
              <a:cxnLst>
                <a:cxn ang="0">
                  <a:pos x="connsiteX0" y="connsiteY0"/>
                </a:cxn>
                <a:cxn ang="0">
                  <a:pos x="connsiteX1" y="connsiteY1"/>
                </a:cxn>
                <a:cxn ang="0">
                  <a:pos x="connsiteX2" y="connsiteY2"/>
                </a:cxn>
                <a:cxn ang="0">
                  <a:pos x="connsiteX3" y="connsiteY3"/>
                </a:cxn>
              </a:cxnLst>
              <a:rect l="l" t="t" r="r" b="b"/>
              <a:pathLst>
                <a:path w="1150344" h="385521">
                  <a:moveTo>
                    <a:pt x="0" y="385521"/>
                  </a:moveTo>
                  <a:cubicBezTo>
                    <a:pt x="124986" y="201526"/>
                    <a:pt x="249973" y="17531"/>
                    <a:pt x="429322" y="804"/>
                  </a:cubicBezTo>
                  <a:cubicBezTo>
                    <a:pt x="608671" y="-15923"/>
                    <a:pt x="962722" y="233121"/>
                    <a:pt x="1076093" y="285160"/>
                  </a:cubicBezTo>
                  <a:cubicBezTo>
                    <a:pt x="1189464" y="337199"/>
                    <a:pt x="1149505" y="325118"/>
                    <a:pt x="1109547" y="313038"/>
                  </a:cubicBezTo>
                </a:path>
              </a:pathLst>
            </a:custGeom>
            <a:noFill/>
            <a:ln w="28575">
              <a:solidFill>
                <a:schemeClr val="bg1">
                  <a:lumMod val="50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grpSp>
          <p:nvGrpSpPr>
            <p:cNvPr id="71" name="Group 70"/>
            <p:cNvGrpSpPr/>
            <p:nvPr/>
          </p:nvGrpSpPr>
          <p:grpSpPr>
            <a:xfrm>
              <a:off x="6554248" y="3140667"/>
              <a:ext cx="870413" cy="499101"/>
              <a:chOff x="6554248" y="3140667"/>
              <a:chExt cx="870413" cy="499101"/>
            </a:xfrm>
          </p:grpSpPr>
          <p:sp>
            <p:nvSpPr>
              <p:cNvPr id="26" name="Isosceles Triangle 25"/>
              <p:cNvSpPr/>
              <p:nvPr/>
            </p:nvSpPr>
            <p:spPr>
              <a:xfrm>
                <a:off x="6772124" y="3163493"/>
                <a:ext cx="190909" cy="1393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27" name="Isosceles Triangle 26"/>
              <p:cNvSpPr/>
              <p:nvPr/>
            </p:nvSpPr>
            <p:spPr>
              <a:xfrm>
                <a:off x="7233752" y="3370628"/>
                <a:ext cx="190909" cy="13939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28" name="Isosceles Triangle 27"/>
              <p:cNvSpPr/>
              <p:nvPr/>
            </p:nvSpPr>
            <p:spPr>
              <a:xfrm>
                <a:off x="6823578" y="3327454"/>
                <a:ext cx="190909" cy="1393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29" name="Isosceles Triangle 28"/>
              <p:cNvSpPr/>
              <p:nvPr/>
            </p:nvSpPr>
            <p:spPr>
              <a:xfrm>
                <a:off x="7019938" y="3140667"/>
                <a:ext cx="190909" cy="13939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30" name="Isosceles Triangle 29"/>
              <p:cNvSpPr/>
              <p:nvPr/>
            </p:nvSpPr>
            <p:spPr>
              <a:xfrm>
                <a:off x="6554248" y="3362092"/>
                <a:ext cx="190909" cy="13939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32" name="Isosceles Triangle 31"/>
              <p:cNvSpPr/>
              <p:nvPr/>
            </p:nvSpPr>
            <p:spPr>
              <a:xfrm>
                <a:off x="6998736" y="3500378"/>
                <a:ext cx="190909" cy="13939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grpSp>
        <p:sp>
          <p:nvSpPr>
            <p:cNvPr id="34" name="TextBox 33"/>
            <p:cNvSpPr txBox="1"/>
            <p:nvPr/>
          </p:nvSpPr>
          <p:spPr>
            <a:xfrm rot="21417551">
              <a:off x="5466227" y="3664834"/>
              <a:ext cx="1359516" cy="369332"/>
            </a:xfrm>
            <a:prstGeom prst="rect">
              <a:avLst/>
            </a:prstGeom>
            <a:noFill/>
          </p:spPr>
          <p:txBody>
            <a:bodyPr wrap="square" rtlCol="0">
              <a:prstTxWarp prst="textWave1">
                <a:avLst/>
              </a:prstTxWarp>
              <a:spAutoFit/>
            </a:bodyPr>
            <a:lstStyle/>
            <a:p>
              <a:pPr defTabSz="685800"/>
              <a:r>
                <a:rPr lang="fi-FI" sz="1350" dirty="0">
                  <a:solidFill>
                    <a:prstClr val="black"/>
                  </a:solidFill>
                  <a:latin typeface="Calibri" panose="020F0502020204030204"/>
                </a:rPr>
                <a:t>Kohtaamisia</a:t>
              </a:r>
            </a:p>
          </p:txBody>
        </p:sp>
        <p:sp>
          <p:nvSpPr>
            <p:cNvPr id="35" name="TextBox 34"/>
            <p:cNvSpPr txBox="1"/>
            <p:nvPr/>
          </p:nvSpPr>
          <p:spPr>
            <a:xfrm>
              <a:off x="5155547" y="4154728"/>
              <a:ext cx="2146314" cy="338555"/>
            </a:xfrm>
            <a:prstGeom prst="rect">
              <a:avLst/>
            </a:prstGeom>
            <a:noFill/>
          </p:spPr>
          <p:txBody>
            <a:bodyPr wrap="none" rtlCol="0">
              <a:spAutoFit/>
            </a:bodyPr>
            <a:lstStyle/>
            <a:p>
              <a:pPr defTabSz="685800"/>
              <a:r>
                <a:rPr lang="fi-FI" sz="1050" dirty="0">
                  <a:solidFill>
                    <a:prstClr val="black"/>
                  </a:solidFill>
                  <a:latin typeface="Calibri" panose="020F0502020204030204"/>
                </a:rPr>
                <a:t>formaalisti ja </a:t>
              </a:r>
              <a:r>
                <a:rPr lang="fi-FI" sz="1050" dirty="0" err="1">
                  <a:solidFill>
                    <a:prstClr val="black"/>
                  </a:solidFill>
                  <a:latin typeface="Calibri" panose="020F0502020204030204"/>
                </a:rPr>
                <a:t>informaalisti</a:t>
              </a:r>
              <a:endParaRPr lang="fi-FI" sz="1050" dirty="0">
                <a:solidFill>
                  <a:prstClr val="black"/>
                </a:solidFill>
                <a:latin typeface="Calibri" panose="020F0502020204030204"/>
              </a:endParaRPr>
            </a:p>
          </p:txBody>
        </p:sp>
        <p:sp>
          <p:nvSpPr>
            <p:cNvPr id="36" name="TextBox 35"/>
            <p:cNvSpPr txBox="1"/>
            <p:nvPr/>
          </p:nvSpPr>
          <p:spPr>
            <a:xfrm>
              <a:off x="4278880" y="4463966"/>
              <a:ext cx="680101" cy="307776"/>
            </a:xfrm>
            <a:prstGeom prst="rect">
              <a:avLst/>
            </a:prstGeom>
            <a:noFill/>
          </p:spPr>
          <p:txBody>
            <a:bodyPr wrap="none" rtlCol="0">
              <a:spAutoFit/>
            </a:bodyPr>
            <a:lstStyle/>
            <a:p>
              <a:pPr defTabSz="685800"/>
              <a:r>
                <a:rPr lang="fi-FI" sz="900" dirty="0">
                  <a:solidFill>
                    <a:prstClr val="black"/>
                  </a:solidFill>
                  <a:latin typeface="Calibri" panose="020F0502020204030204"/>
                </a:rPr>
                <a:t>rehtori</a:t>
              </a:r>
            </a:p>
          </p:txBody>
        </p:sp>
        <p:sp>
          <p:nvSpPr>
            <p:cNvPr id="37" name="TextBox 36"/>
            <p:cNvSpPr txBox="1"/>
            <p:nvPr/>
          </p:nvSpPr>
          <p:spPr>
            <a:xfrm>
              <a:off x="4278880" y="4718744"/>
              <a:ext cx="994289" cy="307776"/>
            </a:xfrm>
            <a:prstGeom prst="rect">
              <a:avLst/>
            </a:prstGeom>
            <a:noFill/>
          </p:spPr>
          <p:txBody>
            <a:bodyPr wrap="none" rtlCol="0">
              <a:spAutoFit/>
            </a:bodyPr>
            <a:lstStyle/>
            <a:p>
              <a:pPr defTabSz="685800"/>
              <a:r>
                <a:rPr lang="fi-FI" sz="900" dirty="0">
                  <a:solidFill>
                    <a:prstClr val="black"/>
                  </a:solidFill>
                  <a:latin typeface="Calibri" panose="020F0502020204030204"/>
                </a:rPr>
                <a:t>fysiikan ope</a:t>
              </a:r>
            </a:p>
          </p:txBody>
        </p:sp>
        <p:sp>
          <p:nvSpPr>
            <p:cNvPr id="38" name="TextBox 37"/>
            <p:cNvSpPr txBox="1"/>
            <p:nvPr/>
          </p:nvSpPr>
          <p:spPr>
            <a:xfrm>
              <a:off x="7094190" y="4935877"/>
              <a:ext cx="391560" cy="307776"/>
            </a:xfrm>
            <a:prstGeom prst="rect">
              <a:avLst/>
            </a:prstGeom>
            <a:noFill/>
          </p:spPr>
          <p:txBody>
            <a:bodyPr wrap="none" rtlCol="0">
              <a:spAutoFit/>
            </a:bodyPr>
            <a:lstStyle/>
            <a:p>
              <a:pPr defTabSz="685800"/>
              <a:r>
                <a:rPr lang="fi-FI" sz="900" dirty="0">
                  <a:solidFill>
                    <a:prstClr val="black"/>
                  </a:solidFill>
                  <a:latin typeface="Calibri" panose="020F0502020204030204"/>
                </a:rPr>
                <a:t>….</a:t>
              </a:r>
            </a:p>
          </p:txBody>
        </p:sp>
        <p:sp>
          <p:nvSpPr>
            <p:cNvPr id="39" name="TextBox 38"/>
            <p:cNvSpPr txBox="1"/>
            <p:nvPr/>
          </p:nvSpPr>
          <p:spPr>
            <a:xfrm>
              <a:off x="5755213" y="5121597"/>
              <a:ext cx="1317028" cy="307776"/>
            </a:xfrm>
            <a:prstGeom prst="rect">
              <a:avLst/>
            </a:prstGeom>
            <a:noFill/>
          </p:spPr>
          <p:txBody>
            <a:bodyPr wrap="none" rtlCol="0">
              <a:spAutoFit/>
            </a:bodyPr>
            <a:lstStyle/>
            <a:p>
              <a:pPr defTabSz="685800"/>
              <a:r>
                <a:rPr lang="fi-FI" sz="900" dirty="0">
                  <a:solidFill>
                    <a:prstClr val="black"/>
                  </a:solidFill>
                  <a:latin typeface="Calibri" panose="020F0502020204030204"/>
                </a:rPr>
                <a:t>terveydenhoitaja</a:t>
              </a:r>
            </a:p>
          </p:txBody>
        </p:sp>
        <p:sp>
          <p:nvSpPr>
            <p:cNvPr id="40" name="TextBox 39"/>
            <p:cNvSpPr txBox="1"/>
            <p:nvPr/>
          </p:nvSpPr>
          <p:spPr>
            <a:xfrm>
              <a:off x="4814990" y="5003144"/>
              <a:ext cx="1069097" cy="307776"/>
            </a:xfrm>
            <a:prstGeom prst="rect">
              <a:avLst/>
            </a:prstGeom>
            <a:noFill/>
          </p:spPr>
          <p:txBody>
            <a:bodyPr wrap="none" rtlCol="0">
              <a:spAutoFit/>
            </a:bodyPr>
            <a:lstStyle/>
            <a:p>
              <a:pPr defTabSz="685800"/>
              <a:r>
                <a:rPr lang="fi-FI" sz="900" dirty="0">
                  <a:solidFill>
                    <a:prstClr val="black"/>
                  </a:solidFill>
                  <a:latin typeface="Calibri" panose="020F0502020204030204"/>
                </a:rPr>
                <a:t>koulusihteeri</a:t>
              </a:r>
            </a:p>
          </p:txBody>
        </p:sp>
        <p:cxnSp>
          <p:nvCxnSpPr>
            <p:cNvPr id="43" name="Straight Arrow Connector 42"/>
            <p:cNvCxnSpPr/>
            <p:nvPr/>
          </p:nvCxnSpPr>
          <p:spPr>
            <a:xfrm flipV="1">
              <a:off x="4888809" y="4474386"/>
              <a:ext cx="524108" cy="138499"/>
            </a:xfrm>
            <a:prstGeom prst="straightConnector1">
              <a:avLst/>
            </a:prstGeom>
            <a:ln w="1905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362439" y="4527930"/>
              <a:ext cx="213171" cy="402265"/>
            </a:xfrm>
            <a:prstGeom prst="straightConnector1">
              <a:avLst/>
            </a:prstGeom>
            <a:ln w="1905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6224701" y="4608797"/>
              <a:ext cx="293188" cy="498416"/>
            </a:xfrm>
            <a:prstGeom prst="straightConnector1">
              <a:avLst/>
            </a:prstGeom>
            <a:ln w="1905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6722188" y="4543339"/>
              <a:ext cx="367360" cy="498416"/>
            </a:xfrm>
            <a:prstGeom prst="straightConnector1">
              <a:avLst/>
            </a:prstGeom>
            <a:ln w="1905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53" name="Title 52"/>
          <p:cNvSpPr>
            <a:spLocks noGrp="1"/>
          </p:cNvSpPr>
          <p:nvPr>
            <p:ph type="title"/>
          </p:nvPr>
        </p:nvSpPr>
        <p:spPr>
          <a:xfrm>
            <a:off x="3917122" y="1131094"/>
            <a:ext cx="4393790" cy="994172"/>
          </a:xfrm>
        </p:spPr>
        <p:txBody>
          <a:bodyPr/>
          <a:lstStyle/>
          <a:p>
            <a:pPr algn="ctr"/>
            <a:r>
              <a:rPr lang="fi-FI" dirty="0" smtClean="0"/>
              <a:t>Osallisuuden tukeminen</a:t>
            </a:r>
            <a:endParaRPr lang="fi-FI" dirty="0"/>
          </a:p>
        </p:txBody>
      </p:sp>
      <p:sp>
        <p:nvSpPr>
          <p:cNvPr id="59" name="TextBox 58"/>
          <p:cNvSpPr txBox="1"/>
          <p:nvPr/>
        </p:nvSpPr>
        <p:spPr>
          <a:xfrm>
            <a:off x="1994422" y="4663033"/>
            <a:ext cx="715529" cy="507831"/>
          </a:xfrm>
          <a:prstGeom prst="rect">
            <a:avLst/>
          </a:prstGeom>
          <a:noFill/>
        </p:spPr>
        <p:txBody>
          <a:bodyPr wrap="square" rtlCol="0">
            <a:spAutoFit/>
          </a:bodyPr>
          <a:lstStyle/>
          <a:p>
            <a:pPr defTabSz="685800"/>
            <a:r>
              <a:rPr lang="fi-FI" sz="1350" dirty="0">
                <a:solidFill>
                  <a:prstClr val="black"/>
                </a:solidFill>
                <a:latin typeface="Calibri" panose="020F0502020204030204"/>
              </a:rPr>
              <a:t>Minun…</a:t>
            </a:r>
          </a:p>
        </p:txBody>
      </p:sp>
      <p:sp>
        <p:nvSpPr>
          <p:cNvPr id="62" name="TextBox 61"/>
          <p:cNvSpPr txBox="1"/>
          <p:nvPr/>
        </p:nvSpPr>
        <p:spPr>
          <a:xfrm>
            <a:off x="2937877" y="4772648"/>
            <a:ext cx="1167965" cy="276999"/>
          </a:xfrm>
          <a:prstGeom prst="rect">
            <a:avLst/>
          </a:prstGeom>
          <a:noFill/>
        </p:spPr>
        <p:txBody>
          <a:bodyPr wrap="none" rtlCol="0">
            <a:prstTxWarp prst="textArchUp">
              <a:avLst/>
            </a:prstTxWarp>
            <a:spAutoFit/>
          </a:bodyPr>
          <a:lstStyle/>
          <a:p>
            <a:pPr defTabSz="685800"/>
            <a:r>
              <a:rPr lang="fi-FI" sz="1350" dirty="0">
                <a:solidFill>
                  <a:prstClr val="black"/>
                </a:solidFill>
                <a:latin typeface="Calibri" panose="020F0502020204030204"/>
              </a:rPr>
              <a:t>menneisyyteni</a:t>
            </a:r>
          </a:p>
        </p:txBody>
      </p:sp>
      <p:sp>
        <p:nvSpPr>
          <p:cNvPr id="63" name="TextBox 62"/>
          <p:cNvSpPr txBox="1"/>
          <p:nvPr/>
        </p:nvSpPr>
        <p:spPr>
          <a:xfrm>
            <a:off x="6059672" y="4941268"/>
            <a:ext cx="915612" cy="240410"/>
          </a:xfrm>
          <a:prstGeom prst="rect">
            <a:avLst/>
          </a:prstGeom>
          <a:noFill/>
        </p:spPr>
        <p:txBody>
          <a:bodyPr wrap="none" rtlCol="0">
            <a:prstTxWarp prst="textArchDown">
              <a:avLst>
                <a:gd name="adj" fmla="val 21560596"/>
              </a:avLst>
            </a:prstTxWarp>
            <a:spAutoFit/>
          </a:bodyPr>
          <a:lstStyle/>
          <a:p>
            <a:pPr defTabSz="685800"/>
            <a:r>
              <a:rPr lang="fi-FI" sz="1350" dirty="0">
                <a:solidFill>
                  <a:prstClr val="black"/>
                </a:solidFill>
                <a:latin typeface="Calibri" panose="020F0502020204030204"/>
              </a:rPr>
              <a:t>nykyhetki</a:t>
            </a:r>
          </a:p>
        </p:txBody>
      </p:sp>
      <p:sp>
        <p:nvSpPr>
          <p:cNvPr id="64" name="TextBox 63"/>
          <p:cNvSpPr txBox="1"/>
          <p:nvPr/>
        </p:nvSpPr>
        <p:spPr>
          <a:xfrm>
            <a:off x="8258725" y="4620176"/>
            <a:ext cx="1029805" cy="263156"/>
          </a:xfrm>
          <a:prstGeom prst="rect">
            <a:avLst/>
          </a:prstGeom>
          <a:noFill/>
        </p:spPr>
        <p:txBody>
          <a:bodyPr wrap="none" rtlCol="0">
            <a:prstTxWarp prst="textArchDown">
              <a:avLst>
                <a:gd name="adj" fmla="val 21477948"/>
              </a:avLst>
            </a:prstTxWarp>
            <a:spAutoFit/>
          </a:bodyPr>
          <a:lstStyle/>
          <a:p>
            <a:pPr defTabSz="685800"/>
            <a:r>
              <a:rPr lang="fi-FI" sz="1350" dirty="0">
                <a:solidFill>
                  <a:prstClr val="black"/>
                </a:solidFill>
                <a:latin typeface="Calibri" panose="020F0502020204030204"/>
              </a:rPr>
              <a:t>tulevaisuuteni</a:t>
            </a:r>
          </a:p>
        </p:txBody>
      </p:sp>
      <p:grpSp>
        <p:nvGrpSpPr>
          <p:cNvPr id="79" name="Group 78"/>
          <p:cNvGrpSpPr/>
          <p:nvPr/>
        </p:nvGrpSpPr>
        <p:grpSpPr>
          <a:xfrm>
            <a:off x="2352186" y="4962090"/>
            <a:ext cx="1776791" cy="655888"/>
            <a:chOff x="1104247" y="5473121"/>
            <a:chExt cx="2369054" cy="874518"/>
          </a:xfrm>
        </p:grpSpPr>
        <p:sp>
          <p:nvSpPr>
            <p:cNvPr id="65" name="TextBox 64"/>
            <p:cNvSpPr txBox="1"/>
            <p:nvPr/>
          </p:nvSpPr>
          <p:spPr>
            <a:xfrm>
              <a:off x="1342804" y="5627010"/>
              <a:ext cx="866049" cy="338555"/>
            </a:xfrm>
            <a:prstGeom prst="rect">
              <a:avLst/>
            </a:prstGeom>
            <a:noFill/>
          </p:spPr>
          <p:txBody>
            <a:bodyPr wrap="none" rtlCol="0">
              <a:spAutoFit/>
            </a:bodyPr>
            <a:lstStyle/>
            <a:p>
              <a:pPr defTabSz="685800"/>
              <a:r>
                <a:rPr lang="fi-FI" sz="1050" dirty="0">
                  <a:solidFill>
                    <a:prstClr val="black"/>
                  </a:solidFill>
                  <a:latin typeface="Calibri" panose="020F0502020204030204"/>
                </a:rPr>
                <a:t>resurssit</a:t>
              </a:r>
            </a:p>
          </p:txBody>
        </p:sp>
        <p:sp>
          <p:nvSpPr>
            <p:cNvPr id="66" name="TextBox 65"/>
            <p:cNvSpPr txBox="1"/>
            <p:nvPr/>
          </p:nvSpPr>
          <p:spPr>
            <a:xfrm>
              <a:off x="2145588" y="5818046"/>
              <a:ext cx="1327713" cy="338555"/>
            </a:xfrm>
            <a:prstGeom prst="rect">
              <a:avLst/>
            </a:prstGeom>
            <a:noFill/>
          </p:spPr>
          <p:txBody>
            <a:bodyPr wrap="none" rtlCol="0">
              <a:spAutoFit/>
            </a:bodyPr>
            <a:lstStyle/>
            <a:p>
              <a:pPr defTabSz="685800"/>
              <a:r>
                <a:rPr lang="fi-FI" sz="1050" dirty="0">
                  <a:solidFill>
                    <a:prstClr val="black"/>
                  </a:solidFill>
                  <a:latin typeface="Calibri" panose="020F0502020204030204"/>
                </a:rPr>
                <a:t>henkilöhistoria</a:t>
              </a:r>
            </a:p>
          </p:txBody>
        </p:sp>
        <p:sp>
          <p:nvSpPr>
            <p:cNvPr id="67" name="TextBox 66"/>
            <p:cNvSpPr txBox="1"/>
            <p:nvPr/>
          </p:nvSpPr>
          <p:spPr>
            <a:xfrm>
              <a:off x="1104247" y="6009084"/>
              <a:ext cx="1778693" cy="338555"/>
            </a:xfrm>
            <a:prstGeom prst="rect">
              <a:avLst/>
            </a:prstGeom>
            <a:noFill/>
          </p:spPr>
          <p:txBody>
            <a:bodyPr wrap="none" rtlCol="0">
              <a:spAutoFit/>
            </a:bodyPr>
            <a:lstStyle/>
            <a:p>
              <a:pPr defTabSz="685800"/>
              <a:r>
                <a:rPr lang="fi-FI" sz="1050" dirty="0">
                  <a:solidFill>
                    <a:prstClr val="black"/>
                  </a:solidFill>
                  <a:latin typeface="Calibri" panose="020F0502020204030204"/>
                </a:rPr>
                <a:t>kokemukset ja tiedot</a:t>
              </a:r>
            </a:p>
          </p:txBody>
        </p:sp>
        <p:sp>
          <p:nvSpPr>
            <p:cNvPr id="68" name="TextBox 67"/>
            <p:cNvSpPr txBox="1"/>
            <p:nvPr/>
          </p:nvSpPr>
          <p:spPr>
            <a:xfrm>
              <a:off x="2186129" y="5473121"/>
              <a:ext cx="1064822" cy="338555"/>
            </a:xfrm>
            <a:prstGeom prst="rect">
              <a:avLst/>
            </a:prstGeom>
            <a:noFill/>
          </p:spPr>
          <p:txBody>
            <a:bodyPr wrap="none" rtlCol="0">
              <a:spAutoFit/>
            </a:bodyPr>
            <a:lstStyle/>
            <a:p>
              <a:pPr defTabSz="685800"/>
              <a:r>
                <a:rPr lang="fi-FI" sz="1050" dirty="0">
                  <a:solidFill>
                    <a:prstClr val="black"/>
                  </a:solidFill>
                  <a:latin typeface="Calibri" panose="020F0502020204030204"/>
                </a:rPr>
                <a:t>identiteetti</a:t>
              </a:r>
            </a:p>
          </p:txBody>
        </p:sp>
      </p:grpSp>
      <p:sp>
        <p:nvSpPr>
          <p:cNvPr id="69" name="Cloud Callout 68"/>
          <p:cNvSpPr/>
          <p:nvPr/>
        </p:nvSpPr>
        <p:spPr>
          <a:xfrm rot="21060427">
            <a:off x="1954428" y="3440299"/>
            <a:ext cx="1533197" cy="1137164"/>
          </a:xfrm>
          <a:prstGeom prst="cloudCallout">
            <a:avLst>
              <a:gd name="adj1" fmla="val 15012"/>
              <a:gd name="adj2" fmla="val 59609"/>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i-FI" sz="1050" dirty="0">
                <a:solidFill>
                  <a:prstClr val="black"/>
                </a:solidFill>
                <a:latin typeface="Calibri" panose="020F0502020204030204"/>
              </a:rPr>
              <a:t>Mitä arvostetaan?</a:t>
            </a:r>
          </a:p>
          <a:p>
            <a:pPr algn="ctr" defTabSz="685800"/>
            <a:r>
              <a:rPr lang="fi-FI" sz="1050" dirty="0">
                <a:solidFill>
                  <a:prstClr val="black"/>
                </a:solidFill>
                <a:latin typeface="Calibri" panose="020F0502020204030204"/>
              </a:rPr>
              <a:t>Mistä ”ei ole hyötyä”?</a:t>
            </a:r>
          </a:p>
          <a:p>
            <a:pPr algn="ctr" defTabSz="685800"/>
            <a:r>
              <a:rPr lang="fi-FI" sz="1050" dirty="0">
                <a:solidFill>
                  <a:prstClr val="black"/>
                </a:solidFill>
                <a:latin typeface="Calibri" panose="020F0502020204030204"/>
              </a:rPr>
              <a:t>Mitä ei saa käyttää?</a:t>
            </a:r>
          </a:p>
        </p:txBody>
      </p:sp>
      <p:grpSp>
        <p:nvGrpSpPr>
          <p:cNvPr id="78" name="Group 77"/>
          <p:cNvGrpSpPr/>
          <p:nvPr/>
        </p:nvGrpSpPr>
        <p:grpSpPr>
          <a:xfrm>
            <a:off x="6435412" y="3300782"/>
            <a:ext cx="1607453" cy="1276627"/>
            <a:chOff x="6548548" y="3258041"/>
            <a:chExt cx="2143270" cy="1702169"/>
          </a:xfrm>
        </p:grpSpPr>
        <p:grpSp>
          <p:nvGrpSpPr>
            <p:cNvPr id="76" name="Group 75"/>
            <p:cNvGrpSpPr/>
            <p:nvPr/>
          </p:nvGrpSpPr>
          <p:grpSpPr>
            <a:xfrm>
              <a:off x="6548548" y="3258041"/>
              <a:ext cx="1980845" cy="1702169"/>
              <a:chOff x="9355211" y="2020150"/>
              <a:chExt cx="1980845" cy="1702169"/>
            </a:xfrm>
          </p:grpSpPr>
          <p:sp>
            <p:nvSpPr>
              <p:cNvPr id="73" name="Oval 72"/>
              <p:cNvSpPr/>
              <p:nvPr/>
            </p:nvSpPr>
            <p:spPr>
              <a:xfrm>
                <a:off x="10208713" y="2020150"/>
                <a:ext cx="998310" cy="100229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74" name="Oval 73"/>
              <p:cNvSpPr/>
              <p:nvPr/>
            </p:nvSpPr>
            <p:spPr>
              <a:xfrm>
                <a:off x="10337746" y="2720025"/>
                <a:ext cx="998310" cy="1002294"/>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sp>
            <p:nvSpPr>
              <p:cNvPr id="75" name="Oval 74"/>
              <p:cNvSpPr/>
              <p:nvPr/>
            </p:nvSpPr>
            <p:spPr>
              <a:xfrm>
                <a:off x="9355211" y="2408729"/>
                <a:ext cx="1102862" cy="1089115"/>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prstClr val="white"/>
                  </a:solidFill>
                  <a:latin typeface="Calibri" panose="020F0502020204030204"/>
                </a:endParaRPr>
              </a:p>
            </p:txBody>
          </p:sp>
        </p:grpSp>
        <p:sp>
          <p:nvSpPr>
            <p:cNvPr id="77" name="TextBox 76"/>
            <p:cNvSpPr txBox="1"/>
            <p:nvPr/>
          </p:nvSpPr>
          <p:spPr>
            <a:xfrm>
              <a:off x="6611003" y="3942073"/>
              <a:ext cx="2080815" cy="400109"/>
            </a:xfrm>
            <a:prstGeom prst="rect">
              <a:avLst/>
            </a:prstGeom>
            <a:noFill/>
          </p:spPr>
          <p:txBody>
            <a:bodyPr wrap="square" rtlCol="0">
              <a:spAutoFit/>
            </a:bodyPr>
            <a:lstStyle/>
            <a:p>
              <a:pPr defTabSz="685800"/>
              <a:r>
                <a:rPr lang="fi-FI" sz="1350" dirty="0">
                  <a:solidFill>
                    <a:prstClr val="black"/>
                  </a:solidFill>
                  <a:latin typeface="Calibri" panose="020F0502020204030204"/>
                </a:rPr>
                <a:t>Vapaa-ajan yhteisöt</a:t>
              </a:r>
            </a:p>
          </p:txBody>
        </p:sp>
      </p:grpSp>
      <p:grpSp>
        <p:nvGrpSpPr>
          <p:cNvPr id="80" name="Group 79"/>
          <p:cNvGrpSpPr/>
          <p:nvPr/>
        </p:nvGrpSpPr>
        <p:grpSpPr>
          <a:xfrm>
            <a:off x="8258725" y="4962091"/>
            <a:ext cx="1632521" cy="674192"/>
            <a:chOff x="1104247" y="5473121"/>
            <a:chExt cx="2176694" cy="898923"/>
          </a:xfrm>
        </p:grpSpPr>
        <p:sp>
          <p:nvSpPr>
            <p:cNvPr id="81" name="TextBox 80"/>
            <p:cNvSpPr txBox="1"/>
            <p:nvPr/>
          </p:nvSpPr>
          <p:spPr>
            <a:xfrm>
              <a:off x="1342804" y="5627010"/>
              <a:ext cx="925895" cy="338555"/>
            </a:xfrm>
            <a:prstGeom prst="rect">
              <a:avLst/>
            </a:prstGeom>
            <a:noFill/>
          </p:spPr>
          <p:txBody>
            <a:bodyPr wrap="none" rtlCol="0">
              <a:spAutoFit/>
            </a:bodyPr>
            <a:lstStyle/>
            <a:p>
              <a:pPr defTabSz="685800"/>
              <a:r>
                <a:rPr lang="fi-FI" sz="1050" dirty="0">
                  <a:solidFill>
                    <a:prstClr val="black"/>
                  </a:solidFill>
                  <a:latin typeface="Calibri" panose="020F0502020204030204"/>
                </a:rPr>
                <a:t>työelämä</a:t>
              </a:r>
            </a:p>
          </p:txBody>
        </p:sp>
        <p:sp>
          <p:nvSpPr>
            <p:cNvPr id="82" name="TextBox 81"/>
            <p:cNvSpPr txBox="1"/>
            <p:nvPr/>
          </p:nvSpPr>
          <p:spPr>
            <a:xfrm>
              <a:off x="2145588" y="5818046"/>
              <a:ext cx="1135353" cy="553998"/>
            </a:xfrm>
            <a:prstGeom prst="rect">
              <a:avLst/>
            </a:prstGeom>
            <a:noFill/>
          </p:spPr>
          <p:txBody>
            <a:bodyPr wrap="none" rtlCol="0">
              <a:spAutoFit/>
            </a:bodyPr>
            <a:lstStyle/>
            <a:p>
              <a:pPr defTabSz="685800"/>
              <a:r>
                <a:rPr lang="fi-FI" sz="1050" dirty="0">
                  <a:solidFill>
                    <a:prstClr val="black"/>
                  </a:solidFill>
                  <a:latin typeface="Calibri" panose="020F0502020204030204"/>
                </a:rPr>
                <a:t>jäsenyys eri </a:t>
              </a:r>
            </a:p>
            <a:p>
              <a:pPr defTabSz="685800"/>
              <a:r>
                <a:rPr lang="fi-FI" sz="1050" dirty="0">
                  <a:solidFill>
                    <a:prstClr val="black"/>
                  </a:solidFill>
                  <a:latin typeface="Calibri" panose="020F0502020204030204"/>
                </a:rPr>
                <a:t>yhteisöissä</a:t>
              </a:r>
            </a:p>
          </p:txBody>
        </p:sp>
        <p:sp>
          <p:nvSpPr>
            <p:cNvPr id="83" name="TextBox 82"/>
            <p:cNvSpPr txBox="1"/>
            <p:nvPr/>
          </p:nvSpPr>
          <p:spPr>
            <a:xfrm>
              <a:off x="1104247" y="6009084"/>
              <a:ext cx="816890" cy="338555"/>
            </a:xfrm>
            <a:prstGeom prst="rect">
              <a:avLst/>
            </a:prstGeom>
            <a:noFill/>
          </p:spPr>
          <p:txBody>
            <a:bodyPr wrap="none" rtlCol="0">
              <a:spAutoFit/>
            </a:bodyPr>
            <a:lstStyle/>
            <a:p>
              <a:pPr defTabSz="685800"/>
              <a:r>
                <a:rPr lang="fi-FI" sz="1050" dirty="0">
                  <a:solidFill>
                    <a:prstClr val="black"/>
                  </a:solidFill>
                  <a:latin typeface="Calibri" panose="020F0502020204030204"/>
                </a:rPr>
                <a:t>opinnot</a:t>
              </a:r>
            </a:p>
          </p:txBody>
        </p:sp>
        <p:sp>
          <p:nvSpPr>
            <p:cNvPr id="84" name="TextBox 83"/>
            <p:cNvSpPr txBox="1"/>
            <p:nvPr/>
          </p:nvSpPr>
          <p:spPr>
            <a:xfrm>
              <a:off x="2186129" y="5473121"/>
              <a:ext cx="1064822" cy="338555"/>
            </a:xfrm>
            <a:prstGeom prst="rect">
              <a:avLst/>
            </a:prstGeom>
            <a:noFill/>
          </p:spPr>
          <p:txBody>
            <a:bodyPr wrap="none" rtlCol="0">
              <a:spAutoFit/>
            </a:bodyPr>
            <a:lstStyle/>
            <a:p>
              <a:pPr defTabSz="685800"/>
              <a:r>
                <a:rPr lang="fi-FI" sz="1050" dirty="0">
                  <a:solidFill>
                    <a:prstClr val="black"/>
                  </a:solidFill>
                  <a:latin typeface="Calibri" panose="020F0502020204030204"/>
                </a:rPr>
                <a:t>identiteetti</a:t>
              </a:r>
            </a:p>
          </p:txBody>
        </p:sp>
      </p:grpSp>
      <p:sp>
        <p:nvSpPr>
          <p:cNvPr id="86" name="TextBox 85"/>
          <p:cNvSpPr txBox="1"/>
          <p:nvPr/>
        </p:nvSpPr>
        <p:spPr>
          <a:xfrm>
            <a:off x="6975285" y="5724352"/>
            <a:ext cx="3108543" cy="253916"/>
          </a:xfrm>
          <a:prstGeom prst="rect">
            <a:avLst/>
          </a:prstGeom>
          <a:noFill/>
        </p:spPr>
        <p:txBody>
          <a:bodyPr wrap="none" rtlCol="0">
            <a:spAutoFit/>
          </a:bodyPr>
          <a:lstStyle/>
          <a:p>
            <a:pPr defTabSz="685800"/>
            <a:r>
              <a:rPr lang="fi-FI" sz="1050" dirty="0">
                <a:solidFill>
                  <a:prstClr val="black"/>
                </a:solidFill>
                <a:latin typeface="Calibri" panose="020F0502020204030204"/>
              </a:rPr>
              <a:t>© Eija Aalto, Sanna Mustonen &amp; Johanna Saario 2018</a:t>
            </a:r>
          </a:p>
        </p:txBody>
      </p:sp>
      <p:sp>
        <p:nvSpPr>
          <p:cNvPr id="87" name="TextBox 86"/>
          <p:cNvSpPr txBox="1"/>
          <p:nvPr/>
        </p:nvSpPr>
        <p:spPr>
          <a:xfrm>
            <a:off x="8437642" y="1281932"/>
            <a:ext cx="1855764" cy="715581"/>
          </a:xfrm>
          <a:prstGeom prst="rect">
            <a:avLst/>
          </a:prstGeom>
          <a:solidFill>
            <a:srgbClr val="FFC000"/>
          </a:solidFill>
          <a:ln>
            <a:solidFill>
              <a:schemeClr val="bg1">
                <a:lumMod val="50000"/>
              </a:schemeClr>
            </a:solidFill>
          </a:ln>
        </p:spPr>
        <p:txBody>
          <a:bodyPr wrap="none" rtlCol="0">
            <a:spAutoFit/>
          </a:bodyPr>
          <a:lstStyle/>
          <a:p>
            <a:pPr defTabSz="685800"/>
            <a:r>
              <a:rPr lang="fi-FI" sz="1350" dirty="0">
                <a:solidFill>
                  <a:prstClr val="black"/>
                </a:solidFill>
                <a:latin typeface="Calibri" panose="020F0502020204030204"/>
              </a:rPr>
              <a:t>Kielelliset käytänteet</a:t>
            </a:r>
          </a:p>
          <a:p>
            <a:pPr defTabSz="685800"/>
            <a:r>
              <a:rPr lang="fi-FI" sz="1350" dirty="0">
                <a:solidFill>
                  <a:prstClr val="black"/>
                </a:solidFill>
                <a:latin typeface="Calibri" panose="020F0502020204030204"/>
              </a:rPr>
              <a:t>näkyviksi ja niiden</a:t>
            </a:r>
          </a:p>
          <a:p>
            <a:pPr defTabSz="685800"/>
            <a:r>
              <a:rPr lang="fi-FI" sz="1350" dirty="0">
                <a:solidFill>
                  <a:prstClr val="black"/>
                </a:solidFill>
                <a:latin typeface="Calibri" panose="020F0502020204030204"/>
              </a:rPr>
              <a:t>haltuunoton tukeminen</a:t>
            </a:r>
          </a:p>
        </p:txBody>
      </p:sp>
    </p:spTree>
    <p:extLst>
      <p:ext uri="{BB962C8B-B14F-4D97-AF65-F5344CB8AC3E}">
        <p14:creationId xmlns:p14="http://schemas.microsoft.com/office/powerpoint/2010/main" val="38193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i-FI" dirty="0"/>
              <a:t>Kielitietoinen opettaja arvostaa erilaisia kielirepertuaareja ja luo mahdollisuuksia niiden </a:t>
            </a:r>
            <a:r>
              <a:rPr lang="fi-FI" dirty="0" smtClean="0"/>
              <a:t>hyödyntämiselle</a:t>
            </a:r>
            <a:endParaRPr lang="fi-FI" dirty="0"/>
          </a:p>
        </p:txBody>
      </p:sp>
      <p:sp>
        <p:nvSpPr>
          <p:cNvPr id="4" name="Content Placeholder 3"/>
          <p:cNvSpPr>
            <a:spLocks noGrp="1"/>
          </p:cNvSpPr>
          <p:nvPr>
            <p:ph sz="half" idx="1"/>
          </p:nvPr>
        </p:nvSpPr>
        <p:spPr/>
        <p:txBody>
          <a:bodyPr>
            <a:normAutofit/>
          </a:bodyPr>
          <a:lstStyle/>
          <a:p>
            <a:r>
              <a:rPr lang="fi-FI" sz="1800" dirty="0"/>
              <a:t>Lue </a:t>
            </a:r>
            <a:r>
              <a:rPr lang="fi-FI" sz="1800" dirty="0" err="1"/>
              <a:t>Rezan</a:t>
            </a:r>
            <a:r>
              <a:rPr lang="fi-FI" sz="1800" dirty="0"/>
              <a:t> ja suomalaisen Ronjan WhatsApp-viestiketju ja pohdi:</a:t>
            </a:r>
          </a:p>
          <a:p>
            <a:r>
              <a:rPr lang="fi-FI" sz="1800" dirty="0"/>
              <a:t>Millaista tilanteista kielitaitoa </a:t>
            </a:r>
            <a:r>
              <a:rPr lang="fi-FI" sz="1800" dirty="0" err="1"/>
              <a:t>Rezalla</a:t>
            </a:r>
            <a:r>
              <a:rPr lang="fi-FI" sz="1800" dirty="0"/>
              <a:t> on viestiketjussa?</a:t>
            </a:r>
          </a:p>
          <a:p>
            <a:r>
              <a:rPr lang="fi-FI" sz="1800" dirty="0"/>
              <a:t>Mitä vuorovaikutuksessa tapahtuu esimerkiksi ilmauksille </a:t>
            </a:r>
            <a:r>
              <a:rPr lang="fi-FI" sz="1800" i="1" dirty="0" err="1"/>
              <a:t>tool</a:t>
            </a:r>
            <a:r>
              <a:rPr lang="fi-FI" sz="1800" i="1" dirty="0"/>
              <a:t>, poimuri, </a:t>
            </a:r>
            <a:r>
              <a:rPr lang="fi-FI" sz="1800" i="1" dirty="0" err="1"/>
              <a:t>sunkka</a:t>
            </a:r>
            <a:r>
              <a:rPr lang="fi-FI" sz="1800" i="1" dirty="0"/>
              <a:t>, </a:t>
            </a:r>
            <a:r>
              <a:rPr lang="fi-FI" sz="1800" i="1" dirty="0" err="1"/>
              <a:t>full</a:t>
            </a:r>
            <a:r>
              <a:rPr lang="fi-FI" sz="1800" i="1" dirty="0"/>
              <a:t>, </a:t>
            </a:r>
            <a:r>
              <a:rPr lang="fi-FI" sz="1800" i="1" dirty="0" err="1"/>
              <a:t>cleaned</a:t>
            </a:r>
            <a:r>
              <a:rPr lang="fi-FI" sz="1800" i="1" dirty="0"/>
              <a:t>, antaa takaisin?</a:t>
            </a:r>
          </a:p>
          <a:p>
            <a:r>
              <a:rPr lang="fi-FI" sz="1800" dirty="0"/>
              <a:t>Mitä etua on kaikkien yhteisten resurssien käytöstä? Mitä tapahtuisi, jos vuorovaikutus pakotettaisiin yksikieliseksi?</a:t>
            </a:r>
          </a:p>
          <a:p>
            <a:r>
              <a:rPr lang="fi-FI" sz="1800" dirty="0"/>
              <a:t>Miten oppilaiden monikielisiä resursseja voidaan hyödyntää opetuksessa?</a:t>
            </a:r>
          </a:p>
        </p:txBody>
      </p:sp>
      <p:pic>
        <p:nvPicPr>
          <p:cNvPr id="6" name="Content Placeholder 5"/>
          <p:cNvPicPr>
            <a:picLocks noGrp="1" noChangeAspect="1"/>
          </p:cNvPicPr>
          <p:nvPr>
            <p:ph sz="half" idx="2"/>
          </p:nvPr>
        </p:nvPicPr>
        <p:blipFill>
          <a:blip r:embed="rId2"/>
          <a:stretch>
            <a:fillRect/>
          </a:stretch>
        </p:blipFill>
        <p:spPr>
          <a:xfrm>
            <a:off x="6019800" y="1457400"/>
            <a:ext cx="4589125" cy="5400600"/>
          </a:xfrm>
          <a:prstGeom prst="rect">
            <a:avLst/>
          </a:prstGeom>
        </p:spPr>
      </p:pic>
    </p:spTree>
    <p:extLst>
      <p:ext uri="{BB962C8B-B14F-4D97-AF65-F5344CB8AC3E}">
        <p14:creationId xmlns:p14="http://schemas.microsoft.com/office/powerpoint/2010/main" val="213641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63553" y="404664"/>
            <a:ext cx="8158163" cy="795338"/>
          </a:xfrm>
        </p:spPr>
        <p:txBody>
          <a:bodyPr>
            <a:normAutofit/>
          </a:bodyPr>
          <a:lstStyle/>
          <a:p>
            <a:r>
              <a:rPr lang="fi-FI" sz="4000" dirty="0"/>
              <a:t>Monikielisen oppilaan koulupolku</a:t>
            </a:r>
            <a:endParaRPr lang="fi-FI" sz="4000" dirty="0"/>
          </a:p>
        </p:txBody>
      </p:sp>
      <p:sp>
        <p:nvSpPr>
          <p:cNvPr id="4" name="Footer Placeholder 3"/>
          <p:cNvSpPr>
            <a:spLocks noGrp="1"/>
          </p:cNvSpPr>
          <p:nvPr>
            <p:ph type="ftr" sz="quarter" idx="10"/>
          </p:nvPr>
        </p:nvSpPr>
        <p:spPr/>
        <p:txBody>
          <a:bodyPr/>
          <a:lstStyle/>
          <a:p>
            <a:pPr>
              <a:defRPr/>
            </a:pPr>
            <a:r>
              <a:rPr lang="en-US">
                <a:solidFill>
                  <a:prstClr val="black">
                    <a:tint val="75000"/>
                  </a:prstClr>
                </a:solidFill>
                <a:latin typeface="Calibri"/>
              </a:rPr>
              <a:t>Eija Aalto – eija.aalto@jyu.fi</a:t>
            </a:r>
            <a:endParaRPr lang="en-US">
              <a:solidFill>
                <a:prstClr val="black">
                  <a:tint val="75000"/>
                </a:prstClr>
              </a:solidFill>
              <a:latin typeface="Calibri"/>
            </a:endParaRPr>
          </a:p>
        </p:txBody>
      </p:sp>
      <p:sp>
        <p:nvSpPr>
          <p:cNvPr id="7" name="TextBox 6"/>
          <p:cNvSpPr txBox="1"/>
          <p:nvPr/>
        </p:nvSpPr>
        <p:spPr>
          <a:xfrm>
            <a:off x="2135560" y="1628800"/>
            <a:ext cx="2232248" cy="4093428"/>
          </a:xfrm>
          <a:prstGeom prst="rect">
            <a:avLst/>
          </a:prstGeom>
          <a:noFill/>
          <a:ln w="25400">
            <a:solidFill>
              <a:schemeClr val="tx2"/>
            </a:solidFill>
          </a:ln>
        </p:spPr>
        <p:txBody>
          <a:bodyPr wrap="square" rtlCol="0">
            <a:spAutoFit/>
          </a:bodyPr>
          <a:lstStyle/>
          <a:p>
            <a:r>
              <a:rPr lang="fi-FI" sz="2000" b="1">
                <a:solidFill>
                  <a:srgbClr val="1F497D"/>
                </a:solidFill>
                <a:latin typeface="Calibri"/>
              </a:rPr>
              <a:t>Perusopetukseen valmistava </a:t>
            </a:r>
            <a:r>
              <a:rPr lang="fi-FI" sz="2000" b="1" dirty="0">
                <a:solidFill>
                  <a:srgbClr val="1F497D"/>
                </a:solidFill>
                <a:latin typeface="Calibri"/>
              </a:rPr>
              <a:t>opetus</a:t>
            </a:r>
          </a:p>
          <a:p>
            <a:endParaRPr lang="fi-FI" sz="2000" b="1" dirty="0">
              <a:solidFill>
                <a:srgbClr val="1F497D"/>
              </a:solidFill>
              <a:latin typeface="Calibri"/>
            </a:endParaRPr>
          </a:p>
          <a:p>
            <a:pPr marL="180975" indent="-180975">
              <a:buFont typeface="Arial" pitchFamily="34" charset="0"/>
              <a:buChar char="•"/>
            </a:pPr>
            <a:r>
              <a:rPr lang="fi-FI" sz="2000" dirty="0">
                <a:solidFill>
                  <a:srgbClr val="1F497D"/>
                </a:solidFill>
                <a:latin typeface="Calibri"/>
              </a:rPr>
              <a:t>t</a:t>
            </a:r>
            <a:r>
              <a:rPr lang="fi-FI" sz="2000" dirty="0">
                <a:solidFill>
                  <a:srgbClr val="1F497D"/>
                </a:solidFill>
                <a:latin typeface="Calibri"/>
              </a:rPr>
              <a:t>avallisesti yksi lukuvuosi</a:t>
            </a:r>
          </a:p>
          <a:p>
            <a:pPr marL="180975" indent="-180975">
              <a:buFont typeface="Arial" pitchFamily="34" charset="0"/>
              <a:buChar char="•"/>
            </a:pPr>
            <a:r>
              <a:rPr lang="fi-FI" sz="2000" dirty="0">
                <a:solidFill>
                  <a:srgbClr val="1F497D"/>
                </a:solidFill>
                <a:latin typeface="Calibri"/>
              </a:rPr>
              <a:t>kaikkia koulun aineita ja koulu-kulttuuria</a:t>
            </a:r>
          </a:p>
          <a:p>
            <a:pPr marL="180975" indent="-180975">
              <a:buFont typeface="Arial" pitchFamily="34" charset="0"/>
              <a:buChar char="•"/>
            </a:pPr>
            <a:r>
              <a:rPr lang="fi-FI" sz="2000" dirty="0">
                <a:solidFill>
                  <a:srgbClr val="1F497D"/>
                </a:solidFill>
                <a:latin typeface="Calibri"/>
              </a:rPr>
              <a:t>vähittäinen integroituminen yleisopetukseen ja oman ikäluokan ryhmiin</a:t>
            </a:r>
          </a:p>
        </p:txBody>
      </p:sp>
      <p:sp>
        <p:nvSpPr>
          <p:cNvPr id="8" name="TextBox 7"/>
          <p:cNvSpPr txBox="1"/>
          <p:nvPr/>
        </p:nvSpPr>
        <p:spPr>
          <a:xfrm>
            <a:off x="4655840" y="1628801"/>
            <a:ext cx="2448272" cy="4401205"/>
          </a:xfrm>
          <a:prstGeom prst="rect">
            <a:avLst/>
          </a:prstGeom>
          <a:noFill/>
          <a:ln w="25400">
            <a:solidFill>
              <a:schemeClr val="tx2"/>
            </a:solidFill>
          </a:ln>
        </p:spPr>
        <p:txBody>
          <a:bodyPr wrap="square" rtlCol="0">
            <a:spAutoFit/>
          </a:bodyPr>
          <a:lstStyle/>
          <a:p>
            <a:r>
              <a:rPr lang="fi-FI" sz="2000" b="1" dirty="0">
                <a:solidFill>
                  <a:srgbClr val="1F497D"/>
                </a:solidFill>
                <a:latin typeface="Calibri"/>
              </a:rPr>
              <a:t>Perusopetus</a:t>
            </a:r>
          </a:p>
          <a:p>
            <a:r>
              <a:rPr lang="fi-FI" sz="2000" b="1" dirty="0">
                <a:solidFill>
                  <a:srgbClr val="1F497D"/>
                </a:solidFill>
                <a:latin typeface="Calibri"/>
              </a:rPr>
              <a:t>- tukitoimia</a:t>
            </a:r>
          </a:p>
          <a:p>
            <a:endParaRPr lang="fi-FI" sz="2000" b="1" dirty="0">
              <a:solidFill>
                <a:srgbClr val="1F497D"/>
              </a:solidFill>
              <a:latin typeface="Calibri"/>
            </a:endParaRPr>
          </a:p>
          <a:p>
            <a:pPr marL="180975" indent="-180975">
              <a:buFont typeface="Arial" pitchFamily="34" charset="0"/>
              <a:buChar char="•"/>
            </a:pPr>
            <a:r>
              <a:rPr lang="fi-FI" sz="2000" b="1" dirty="0">
                <a:solidFill>
                  <a:srgbClr val="1F497D"/>
                </a:solidFill>
                <a:latin typeface="Calibri"/>
                <a:sym typeface="Wingdings" pitchFamily="2" charset="2"/>
              </a:rPr>
              <a:t>tukiopetus</a:t>
            </a:r>
            <a:r>
              <a:rPr lang="fi-FI" sz="2000" dirty="0">
                <a:solidFill>
                  <a:srgbClr val="1F497D"/>
                </a:solidFill>
                <a:latin typeface="Calibri"/>
                <a:sym typeface="Wingdings" pitchFamily="2" charset="2"/>
              </a:rPr>
              <a:t> eri aineissa suomeksi tai omalla äidinkielellä</a:t>
            </a:r>
            <a:endParaRPr lang="fi-FI" sz="2000" dirty="0">
              <a:solidFill>
                <a:srgbClr val="1F497D"/>
              </a:solidFill>
              <a:latin typeface="Calibri"/>
              <a:sym typeface="Wingdings" pitchFamily="2" charset="2"/>
            </a:endParaRPr>
          </a:p>
          <a:p>
            <a:pPr marL="180975" indent="-180975">
              <a:buFont typeface="Arial" pitchFamily="34" charset="0"/>
              <a:buChar char="•"/>
            </a:pPr>
            <a:r>
              <a:rPr lang="fi-FI" sz="2000" b="1" dirty="0">
                <a:solidFill>
                  <a:srgbClr val="1F497D"/>
                </a:solidFill>
                <a:latin typeface="Calibri"/>
                <a:sym typeface="Wingdings" pitchFamily="2" charset="2"/>
              </a:rPr>
              <a:t>oman uskonnon opetus</a:t>
            </a:r>
            <a:r>
              <a:rPr lang="fi-FI" sz="2000" dirty="0">
                <a:solidFill>
                  <a:srgbClr val="1F497D"/>
                </a:solidFill>
                <a:latin typeface="Calibri"/>
                <a:sym typeface="Wingdings" pitchFamily="2" charset="2"/>
              </a:rPr>
              <a:t> (min. 3 opp. + anomus)</a:t>
            </a:r>
            <a:endParaRPr lang="fi-FI" sz="2000" dirty="0">
              <a:solidFill>
                <a:srgbClr val="1F497D"/>
              </a:solidFill>
              <a:latin typeface="Calibri"/>
              <a:sym typeface="Wingdings" pitchFamily="2" charset="2"/>
            </a:endParaRPr>
          </a:p>
          <a:p>
            <a:pPr marL="180975" indent="-180975">
              <a:buFont typeface="Arial" pitchFamily="34" charset="0"/>
              <a:buChar char="•"/>
            </a:pPr>
            <a:r>
              <a:rPr lang="fi-FI" sz="2000" b="1" dirty="0">
                <a:solidFill>
                  <a:srgbClr val="1F497D"/>
                </a:solidFill>
                <a:latin typeface="Calibri"/>
                <a:sym typeface="Wingdings" pitchFamily="2" charset="2"/>
              </a:rPr>
              <a:t>o</a:t>
            </a:r>
            <a:r>
              <a:rPr lang="fi-FI" sz="2000" b="1" dirty="0">
                <a:solidFill>
                  <a:srgbClr val="1F497D"/>
                </a:solidFill>
                <a:latin typeface="Calibri"/>
              </a:rPr>
              <a:t>man äidinkielen opetus</a:t>
            </a:r>
            <a:r>
              <a:rPr lang="fi-FI" sz="2000" dirty="0">
                <a:solidFill>
                  <a:srgbClr val="1F497D"/>
                </a:solidFill>
                <a:latin typeface="Calibri"/>
              </a:rPr>
              <a:t>  </a:t>
            </a:r>
          </a:p>
          <a:p>
            <a:pPr marL="180975" indent="-180975">
              <a:buFont typeface="Arial" pitchFamily="34" charset="0"/>
              <a:buChar char="•"/>
            </a:pPr>
            <a:r>
              <a:rPr lang="fi-FI" sz="2000" b="1" dirty="0">
                <a:solidFill>
                  <a:srgbClr val="1F497D"/>
                </a:solidFill>
                <a:latin typeface="Calibri"/>
                <a:sym typeface="Wingdings" pitchFamily="2" charset="2"/>
              </a:rPr>
              <a:t>suomi toisena kielenä -opetus</a:t>
            </a:r>
            <a:endParaRPr lang="fi-FI" sz="2000" dirty="0">
              <a:solidFill>
                <a:srgbClr val="1F497D"/>
              </a:solidFill>
              <a:latin typeface="Calibri"/>
            </a:endParaRPr>
          </a:p>
        </p:txBody>
      </p:sp>
      <p:sp>
        <p:nvSpPr>
          <p:cNvPr id="10" name="TextBox 9"/>
          <p:cNvSpPr txBox="1"/>
          <p:nvPr/>
        </p:nvSpPr>
        <p:spPr>
          <a:xfrm>
            <a:off x="7392144" y="1628800"/>
            <a:ext cx="3024336" cy="4862870"/>
          </a:xfrm>
          <a:prstGeom prst="rect">
            <a:avLst/>
          </a:prstGeom>
          <a:noFill/>
          <a:ln w="25400">
            <a:solidFill>
              <a:schemeClr val="tx2"/>
            </a:solidFill>
          </a:ln>
        </p:spPr>
        <p:txBody>
          <a:bodyPr wrap="square" rtlCol="0">
            <a:spAutoFit/>
          </a:bodyPr>
          <a:lstStyle/>
          <a:p>
            <a:r>
              <a:rPr lang="fi-FI" sz="2000" b="1" dirty="0">
                <a:solidFill>
                  <a:srgbClr val="1F497D"/>
                </a:solidFill>
                <a:latin typeface="Calibri"/>
              </a:rPr>
              <a:t>Muita opetusjärjestelyjä</a:t>
            </a:r>
          </a:p>
          <a:p>
            <a:endParaRPr lang="fi-FI" sz="2000" b="1" dirty="0">
              <a:solidFill>
                <a:srgbClr val="1F497D"/>
              </a:solidFill>
              <a:latin typeface="Calibri"/>
            </a:endParaRPr>
          </a:p>
          <a:p>
            <a:pPr marL="180975" indent="-180975">
              <a:buFont typeface="Arial" pitchFamily="34" charset="0"/>
              <a:buChar char="•"/>
            </a:pPr>
            <a:r>
              <a:rPr lang="fi-FI" sz="2000" b="1" dirty="0">
                <a:solidFill>
                  <a:srgbClr val="1F497D"/>
                </a:solidFill>
                <a:latin typeface="Calibri"/>
              </a:rPr>
              <a:t>t</a:t>
            </a:r>
            <a:r>
              <a:rPr lang="fi-FI" sz="2000" b="1" dirty="0">
                <a:solidFill>
                  <a:srgbClr val="1F497D"/>
                </a:solidFill>
                <a:latin typeface="Calibri"/>
              </a:rPr>
              <a:t>uettu opetus</a:t>
            </a:r>
            <a:r>
              <a:rPr lang="fi-FI" sz="2000" dirty="0">
                <a:solidFill>
                  <a:srgbClr val="1F497D"/>
                </a:solidFill>
                <a:latin typeface="Calibri"/>
              </a:rPr>
              <a:t/>
            </a:r>
            <a:br>
              <a:rPr lang="fi-FI" sz="2000" dirty="0">
                <a:solidFill>
                  <a:srgbClr val="1F497D"/>
                </a:solidFill>
                <a:latin typeface="Calibri"/>
              </a:rPr>
            </a:br>
            <a:r>
              <a:rPr lang="fi-FI" dirty="0">
                <a:solidFill>
                  <a:srgbClr val="1F497D"/>
                </a:solidFill>
                <a:latin typeface="Calibri"/>
              </a:rPr>
              <a:t>= nivelopetus (luku- ja </a:t>
            </a:r>
            <a:r>
              <a:rPr lang="fi-FI" dirty="0" err="1">
                <a:solidFill>
                  <a:srgbClr val="1F497D"/>
                </a:solidFill>
                <a:latin typeface="Calibri"/>
              </a:rPr>
              <a:t>kirj.taidott</a:t>
            </a:r>
            <a:r>
              <a:rPr lang="fi-FI" dirty="0">
                <a:solidFill>
                  <a:srgbClr val="1F497D"/>
                </a:solidFill>
                <a:latin typeface="Calibri"/>
              </a:rPr>
              <a:t>. yläkouluikäiset)</a:t>
            </a:r>
          </a:p>
          <a:p>
            <a:pPr marL="180975" indent="-180975">
              <a:buFont typeface="Arial" pitchFamily="34" charset="0"/>
              <a:buChar char="•"/>
            </a:pPr>
            <a:r>
              <a:rPr lang="fi-FI" sz="2000" b="1" dirty="0">
                <a:solidFill>
                  <a:srgbClr val="1F497D"/>
                </a:solidFill>
                <a:latin typeface="Calibri"/>
              </a:rPr>
              <a:t>l</a:t>
            </a:r>
            <a:r>
              <a:rPr lang="fi-FI" sz="2000" b="1" dirty="0">
                <a:solidFill>
                  <a:srgbClr val="1F497D"/>
                </a:solidFill>
                <a:latin typeface="Calibri"/>
              </a:rPr>
              <a:t>isäopetus</a:t>
            </a:r>
            <a:r>
              <a:rPr lang="fi-FI" sz="2000" dirty="0">
                <a:solidFill>
                  <a:srgbClr val="1F497D"/>
                </a:solidFill>
                <a:latin typeface="Calibri"/>
              </a:rPr>
              <a:t/>
            </a:r>
            <a:br>
              <a:rPr lang="fi-FI" sz="2000" dirty="0">
                <a:solidFill>
                  <a:srgbClr val="1F497D"/>
                </a:solidFill>
                <a:latin typeface="Calibri"/>
              </a:rPr>
            </a:br>
            <a:r>
              <a:rPr lang="fi-FI" dirty="0">
                <a:solidFill>
                  <a:srgbClr val="1F497D"/>
                </a:solidFill>
                <a:latin typeface="Calibri"/>
                <a:sym typeface="Wingdings" pitchFamily="2" charset="2"/>
              </a:rPr>
              <a:t> jatko-opintovalmiudet (nivelvaiheet)</a:t>
            </a:r>
            <a:endParaRPr lang="fi-FI" dirty="0">
              <a:solidFill>
                <a:srgbClr val="1F497D"/>
              </a:solidFill>
              <a:latin typeface="Calibri"/>
              <a:sym typeface="Wingdings" pitchFamily="2" charset="2"/>
            </a:endParaRPr>
          </a:p>
          <a:p>
            <a:pPr marL="180975" indent="-180975">
              <a:buFont typeface="Arial" pitchFamily="34" charset="0"/>
              <a:buChar char="•"/>
            </a:pPr>
            <a:r>
              <a:rPr lang="fi-FI" sz="2000" b="1" dirty="0">
                <a:solidFill>
                  <a:srgbClr val="1F497D"/>
                </a:solidFill>
                <a:latin typeface="Calibri"/>
              </a:rPr>
              <a:t>l</a:t>
            </a:r>
            <a:r>
              <a:rPr lang="fi-FI" sz="2000" b="1" dirty="0">
                <a:solidFill>
                  <a:srgbClr val="1F497D"/>
                </a:solidFill>
                <a:latin typeface="Calibri"/>
              </a:rPr>
              <a:t>ukioon / ammatilliseen</a:t>
            </a:r>
            <a:br>
              <a:rPr lang="fi-FI" sz="2000" b="1" dirty="0">
                <a:solidFill>
                  <a:srgbClr val="1F497D"/>
                </a:solidFill>
                <a:latin typeface="Calibri"/>
              </a:rPr>
            </a:br>
            <a:r>
              <a:rPr lang="fi-FI" sz="2000" b="1" dirty="0">
                <a:solidFill>
                  <a:srgbClr val="1F497D"/>
                </a:solidFill>
                <a:latin typeface="Calibri"/>
              </a:rPr>
              <a:t>valmentava </a:t>
            </a:r>
            <a:r>
              <a:rPr lang="fi-FI" sz="2000" dirty="0">
                <a:solidFill>
                  <a:srgbClr val="1F497D"/>
                </a:solidFill>
                <a:latin typeface="Calibri"/>
              </a:rPr>
              <a:t>koulutus</a:t>
            </a:r>
          </a:p>
          <a:p>
            <a:pPr marL="180975" indent="-180975">
              <a:buFont typeface="Arial" pitchFamily="34" charset="0"/>
              <a:buChar char="•"/>
            </a:pPr>
            <a:r>
              <a:rPr lang="fi-FI" sz="2000" dirty="0">
                <a:solidFill>
                  <a:srgbClr val="1F497D"/>
                </a:solidFill>
                <a:latin typeface="Calibri"/>
              </a:rPr>
              <a:t>lukio (</a:t>
            </a:r>
            <a:r>
              <a:rPr lang="fi-FI" sz="2000" b="1" dirty="0">
                <a:solidFill>
                  <a:srgbClr val="1F497D"/>
                </a:solidFill>
                <a:latin typeface="Calibri"/>
              </a:rPr>
              <a:t>S2-yo-koe</a:t>
            </a:r>
            <a:r>
              <a:rPr lang="fi-FI" sz="2000" dirty="0">
                <a:solidFill>
                  <a:srgbClr val="1F497D"/>
                </a:solidFill>
                <a:latin typeface="Calibri"/>
              </a:rPr>
              <a:t>)</a:t>
            </a:r>
          </a:p>
          <a:p>
            <a:pPr marL="180975" indent="-180975">
              <a:buFont typeface="Arial" pitchFamily="34" charset="0"/>
              <a:buChar char="•"/>
            </a:pPr>
            <a:r>
              <a:rPr lang="fi-FI" sz="2000" dirty="0">
                <a:solidFill>
                  <a:srgbClr val="1F497D"/>
                </a:solidFill>
                <a:latin typeface="Calibri"/>
              </a:rPr>
              <a:t>yksilöllisiä mukautuksia opinto-ohjelmiin</a:t>
            </a:r>
          </a:p>
          <a:p>
            <a:pPr marL="180975" indent="-180975">
              <a:buFont typeface="Arial" pitchFamily="34" charset="0"/>
              <a:buChar char="•"/>
            </a:pPr>
            <a:r>
              <a:rPr lang="fi-FI" sz="2000" dirty="0">
                <a:solidFill>
                  <a:srgbClr val="1F497D"/>
                </a:solidFill>
                <a:latin typeface="Calibri"/>
              </a:rPr>
              <a:t>k</a:t>
            </a:r>
            <a:r>
              <a:rPr lang="fi-FI" sz="2000" dirty="0">
                <a:solidFill>
                  <a:srgbClr val="1F497D"/>
                </a:solidFill>
                <a:latin typeface="Calibri"/>
              </a:rPr>
              <a:t>ieliavustajat</a:t>
            </a:r>
          </a:p>
          <a:p>
            <a:pPr marL="180975" indent="-180975">
              <a:buFont typeface="Arial" pitchFamily="34" charset="0"/>
              <a:buChar char="•"/>
            </a:pPr>
            <a:r>
              <a:rPr lang="fi-FI" sz="2000" dirty="0">
                <a:solidFill>
                  <a:srgbClr val="1F497D"/>
                </a:solidFill>
                <a:latin typeface="Calibri"/>
              </a:rPr>
              <a:t>t</a:t>
            </a:r>
            <a:r>
              <a:rPr lang="fi-FI" sz="2000" dirty="0">
                <a:solidFill>
                  <a:srgbClr val="1F497D"/>
                </a:solidFill>
                <a:latin typeface="Calibri"/>
              </a:rPr>
              <a:t>ulkkipalvelut </a:t>
            </a:r>
            <a:r>
              <a:rPr lang="fi-FI" dirty="0">
                <a:solidFill>
                  <a:srgbClr val="1F497D"/>
                </a:solidFill>
                <a:latin typeface="Calibri"/>
              </a:rPr>
              <a:t>(</a:t>
            </a:r>
            <a:r>
              <a:rPr lang="fi-FI" dirty="0" err="1">
                <a:solidFill>
                  <a:srgbClr val="1F497D"/>
                </a:solidFill>
                <a:latin typeface="Calibri"/>
              </a:rPr>
              <a:t>yl</a:t>
            </a:r>
            <a:r>
              <a:rPr lang="fi-FI" dirty="0">
                <a:solidFill>
                  <a:srgbClr val="1F497D"/>
                </a:solidFill>
                <a:latin typeface="Calibri"/>
              </a:rPr>
              <a:t>. </a:t>
            </a:r>
            <a:r>
              <a:rPr lang="fi-FI" dirty="0" err="1">
                <a:solidFill>
                  <a:srgbClr val="1F497D"/>
                </a:solidFill>
                <a:latin typeface="Calibri"/>
              </a:rPr>
              <a:t>k</a:t>
            </a:r>
            <a:r>
              <a:rPr lang="fi-FI" dirty="0" err="1">
                <a:solidFill>
                  <a:srgbClr val="1F497D"/>
                </a:solidFill>
                <a:latin typeface="Calibri"/>
              </a:rPr>
              <a:t>ansa-laisuuden</a:t>
            </a:r>
            <a:r>
              <a:rPr lang="fi-FI" dirty="0">
                <a:solidFill>
                  <a:srgbClr val="1F497D"/>
                </a:solidFill>
                <a:latin typeface="Calibri"/>
              </a:rPr>
              <a:t> saantiin asti)</a:t>
            </a:r>
          </a:p>
        </p:txBody>
      </p:sp>
      <p:sp>
        <p:nvSpPr>
          <p:cNvPr id="11" name="Circular Arrow 10"/>
          <p:cNvSpPr/>
          <p:nvPr/>
        </p:nvSpPr>
        <p:spPr>
          <a:xfrm>
            <a:off x="3719736" y="1268760"/>
            <a:ext cx="1512168" cy="978408"/>
          </a:xfrm>
          <a:prstGeom prst="circularArrow">
            <a:avLst>
              <a:gd name="adj1" fmla="val 12500"/>
              <a:gd name="adj2" fmla="val 1142319"/>
              <a:gd name="adj3" fmla="val 20457681"/>
              <a:gd name="adj4" fmla="val 11498137"/>
              <a:gd name="adj5" fmla="val 16312"/>
            </a:avLst>
          </a:prstGeom>
          <a:solidFill>
            <a:srgbClr val="669900"/>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black"/>
              </a:solidFill>
              <a:latin typeface="Calibri"/>
            </a:endParaRPr>
          </a:p>
        </p:txBody>
      </p:sp>
      <p:sp>
        <p:nvSpPr>
          <p:cNvPr id="12" name="Circular Arrow 11"/>
          <p:cNvSpPr/>
          <p:nvPr/>
        </p:nvSpPr>
        <p:spPr>
          <a:xfrm>
            <a:off x="6384032" y="1268760"/>
            <a:ext cx="1512168" cy="978408"/>
          </a:xfrm>
          <a:prstGeom prst="circularArrow">
            <a:avLst>
              <a:gd name="adj1" fmla="val 12500"/>
              <a:gd name="adj2" fmla="val 1142319"/>
              <a:gd name="adj3" fmla="val 20457681"/>
              <a:gd name="adj4" fmla="val 11498137"/>
              <a:gd name="adj5" fmla="val 16312"/>
            </a:avLst>
          </a:prstGeom>
          <a:solidFill>
            <a:srgbClr val="669900"/>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black"/>
              </a:solidFill>
              <a:latin typeface="Calibri"/>
            </a:endParaRPr>
          </a:p>
        </p:txBody>
      </p:sp>
    </p:spTree>
    <p:extLst>
      <p:ext uri="{BB962C8B-B14F-4D97-AF65-F5344CB8AC3E}">
        <p14:creationId xmlns:p14="http://schemas.microsoft.com/office/powerpoint/2010/main" val="706590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dirty="0" smtClean="0"/>
              <a:t>Kolme tapaa kohdata (maahanmuuttajataustaiset) oppilaat</a:t>
            </a:r>
            <a:endParaRPr lang="fi-FI" dirty="0"/>
          </a:p>
        </p:txBody>
      </p:sp>
      <p:sp>
        <p:nvSpPr>
          <p:cNvPr id="6" name="Content Placeholder 5"/>
          <p:cNvSpPr>
            <a:spLocks noGrp="1"/>
          </p:cNvSpPr>
          <p:nvPr>
            <p:ph idx="1"/>
          </p:nvPr>
        </p:nvSpPr>
        <p:spPr>
          <a:xfrm>
            <a:off x="2032002" y="1556792"/>
            <a:ext cx="7880423" cy="5112568"/>
          </a:xfrm>
        </p:spPr>
        <p:txBody>
          <a:bodyPr>
            <a:normAutofit/>
          </a:bodyPr>
          <a:lstStyle/>
          <a:p>
            <a:pPr marL="0" indent="0">
              <a:buNone/>
            </a:pPr>
            <a:r>
              <a:rPr lang="fi-FI" dirty="0"/>
              <a:t/>
            </a:r>
            <a:br>
              <a:rPr lang="fi-FI" dirty="0"/>
            </a:br>
            <a:r>
              <a:rPr lang="fi-FI" dirty="0" smtClean="0"/>
              <a:t>1</a:t>
            </a:r>
            <a:r>
              <a:rPr lang="fi-FI" dirty="0"/>
              <a:t>) </a:t>
            </a:r>
            <a:r>
              <a:rPr lang="fi-FI" b="1" dirty="0"/>
              <a:t>Puutteisiin keskittyvä lähestymistapa </a:t>
            </a:r>
            <a:r>
              <a:rPr lang="fi-FI" dirty="0"/>
              <a:t>(</a:t>
            </a:r>
            <a:r>
              <a:rPr lang="fi-FI" i="1" dirty="0" err="1"/>
              <a:t>deficit</a:t>
            </a:r>
            <a:r>
              <a:rPr lang="fi-FI" i="1" dirty="0"/>
              <a:t> </a:t>
            </a:r>
            <a:r>
              <a:rPr lang="fi-FI" i="1" dirty="0" err="1"/>
              <a:t>approach</a:t>
            </a:r>
            <a:r>
              <a:rPr lang="fi-FI" dirty="0"/>
              <a:t>) </a:t>
            </a:r>
            <a:endParaRPr lang="fi-FI" dirty="0" smtClean="0"/>
          </a:p>
          <a:p>
            <a:pPr marL="0" indent="0">
              <a:buNone/>
            </a:pPr>
            <a:r>
              <a:rPr lang="fi-FI" dirty="0" smtClean="0"/>
              <a:t>Opetuksen </a:t>
            </a:r>
            <a:r>
              <a:rPr lang="fi-FI" dirty="0"/>
              <a:t>edetessä puutteet korjautuvat, kun opiskelijat oppivat valtaväestön kieltä ja tapoja opiskella. Opiskelijan pitää </a:t>
            </a:r>
            <a:r>
              <a:rPr lang="fi-FI" dirty="0" smtClean="0"/>
              <a:t>päästä </a:t>
            </a:r>
            <a:r>
              <a:rPr lang="fi-FI" dirty="0"/>
              <a:t>eroon oman yhteisönsä kielellisistä ja kulttuurisista käytänteistä</a:t>
            </a:r>
            <a:r>
              <a:rPr lang="fi-FI" dirty="0" smtClean="0"/>
              <a:t>.</a:t>
            </a:r>
          </a:p>
          <a:p>
            <a:pPr marL="0" indent="0">
              <a:buNone/>
            </a:pPr>
            <a:r>
              <a:rPr lang="fi-FI" dirty="0"/>
              <a:t/>
            </a:r>
            <a:br>
              <a:rPr lang="fi-FI" dirty="0"/>
            </a:br>
            <a:r>
              <a:rPr lang="fi-FI" dirty="0"/>
              <a:t>2) </a:t>
            </a:r>
            <a:r>
              <a:rPr lang="fi-FI" b="1" dirty="0"/>
              <a:t>Erilaisuuden tunnistamisen lähestymistavan</a:t>
            </a:r>
            <a:r>
              <a:rPr lang="fi-FI" dirty="0"/>
              <a:t> (</a:t>
            </a:r>
            <a:r>
              <a:rPr lang="fi-FI" i="1" dirty="0" err="1"/>
              <a:t>difference</a:t>
            </a:r>
            <a:r>
              <a:rPr lang="fi-FI" i="1" dirty="0"/>
              <a:t> </a:t>
            </a:r>
            <a:r>
              <a:rPr lang="fi-FI" i="1" dirty="0" err="1"/>
              <a:t>approach</a:t>
            </a:r>
            <a:r>
              <a:rPr lang="fi-FI" dirty="0"/>
              <a:t>) mukaan kielet ja kulttuurit nähdään samanarvoisina, mutta kuitenkin huomattavan erilaisina. Edelleen keskipisteenä on tarve oppia uuden maan tapoja viestiä ja toimia. E</a:t>
            </a:r>
            <a:r>
              <a:rPr lang="fi-FI" dirty="0" smtClean="0"/>
              <a:t>i </a:t>
            </a:r>
            <a:r>
              <a:rPr lang="fi-FI" dirty="0"/>
              <a:t>ehkä avoimesti sanota, että opiskelijan pitää päästä eroon omista kielellisistä ja kulttuurisista resursseistaan, mutta implisiittisesti sitä kuitenkin odotetaan</a:t>
            </a:r>
            <a:r>
              <a:rPr lang="fi-FI" dirty="0" smtClean="0"/>
              <a:t>.</a:t>
            </a:r>
          </a:p>
          <a:p>
            <a:pPr marL="0" indent="0">
              <a:buNone/>
            </a:pPr>
            <a:r>
              <a:rPr lang="fi-FI" dirty="0"/>
              <a:t/>
            </a:r>
            <a:br>
              <a:rPr lang="fi-FI" dirty="0"/>
            </a:br>
            <a:r>
              <a:rPr lang="fi-FI" dirty="0"/>
              <a:t>3)</a:t>
            </a:r>
            <a:r>
              <a:rPr lang="fi-FI" b="1" dirty="0"/>
              <a:t> Resurssien pedagogiikan</a:t>
            </a:r>
            <a:r>
              <a:rPr lang="fi-FI" dirty="0"/>
              <a:t> (</a:t>
            </a:r>
            <a:r>
              <a:rPr lang="fi-FI" i="1" dirty="0" err="1"/>
              <a:t>resource</a:t>
            </a:r>
            <a:r>
              <a:rPr lang="fi-FI" i="1" dirty="0"/>
              <a:t> </a:t>
            </a:r>
            <a:r>
              <a:rPr lang="fi-FI" i="1" dirty="0" err="1"/>
              <a:t>pedagogies</a:t>
            </a:r>
            <a:r>
              <a:rPr lang="fi-FI" dirty="0"/>
              <a:t>) mukaan kielelliset ja kulttuuriset käytännöt nähdään voimavaroina, ja siksi pyritään siihen, että näitä kieliä ja käytäntöjä kunnioitetaan ja käytetään oppimisen tukena. O</a:t>
            </a:r>
            <a:r>
              <a:rPr lang="fi-FI" dirty="0" smtClean="0"/>
              <a:t>n </a:t>
            </a:r>
            <a:r>
              <a:rPr lang="fi-FI" dirty="0"/>
              <a:t>myös tärkeää tunnistaa, että kielet ja kulttuurit ovat dynaamisia ilmiöitä ja siksi niihin liittyvät käytännöt muuttuvat jatkuvasti</a:t>
            </a:r>
            <a:r>
              <a:rPr lang="fi-FI" dirty="0" smtClean="0"/>
              <a:t>.</a:t>
            </a:r>
          </a:p>
          <a:p>
            <a:endParaRPr lang="fi-FI" dirty="0"/>
          </a:p>
        </p:txBody>
      </p:sp>
      <p:sp>
        <p:nvSpPr>
          <p:cNvPr id="7" name="Rectangle 6"/>
          <p:cNvSpPr/>
          <p:nvPr/>
        </p:nvSpPr>
        <p:spPr>
          <a:xfrm>
            <a:off x="2032002" y="5560913"/>
            <a:ext cx="10251633" cy="923330"/>
          </a:xfrm>
          <a:prstGeom prst="rect">
            <a:avLst/>
          </a:prstGeom>
        </p:spPr>
        <p:txBody>
          <a:bodyPr wrap="square">
            <a:spAutoFit/>
          </a:bodyPr>
          <a:lstStyle/>
          <a:p>
            <a:pPr defTabSz="342900">
              <a:defRPr/>
            </a:pPr>
            <a:endParaRPr lang="fi-FI" sz="1350" dirty="0">
              <a:solidFill>
                <a:prstClr val="black"/>
              </a:solidFill>
              <a:latin typeface="Trebuchet MS" panose="020B0603020202020204"/>
            </a:endParaRPr>
          </a:p>
          <a:p>
            <a:pPr defTabSz="342900">
              <a:defRPr/>
            </a:pPr>
            <a:endParaRPr lang="fi-FI" sz="1350" dirty="0">
              <a:solidFill>
                <a:prstClr val="black"/>
              </a:solidFill>
              <a:latin typeface="Trebuchet MS" panose="020B0603020202020204"/>
            </a:endParaRPr>
          </a:p>
          <a:p>
            <a:pPr defTabSz="342900">
              <a:defRPr/>
            </a:pPr>
            <a:endParaRPr lang="fi-FI" sz="1350" dirty="0">
              <a:solidFill>
                <a:prstClr val="black"/>
              </a:solidFill>
              <a:latin typeface="Trebuchet MS" panose="020B0603020202020204"/>
            </a:endParaRPr>
          </a:p>
          <a:p>
            <a:pPr defTabSz="342900">
              <a:defRPr/>
            </a:pPr>
            <a:r>
              <a:rPr lang="fi-FI" sz="1350" dirty="0" err="1">
                <a:solidFill>
                  <a:prstClr val="black"/>
                </a:solidFill>
                <a:latin typeface="Trebuchet MS" panose="020B0603020202020204"/>
              </a:rPr>
              <a:t>Django</a:t>
            </a:r>
            <a:r>
              <a:rPr lang="fi-FI" sz="1350" dirty="0">
                <a:solidFill>
                  <a:prstClr val="black"/>
                </a:solidFill>
                <a:latin typeface="Trebuchet MS" panose="020B0603020202020204"/>
              </a:rPr>
              <a:t> Paris 2012: </a:t>
            </a:r>
            <a:r>
              <a:rPr lang="fi-FI" sz="1350" dirty="0" err="1">
                <a:solidFill>
                  <a:prstClr val="black"/>
                </a:solidFill>
                <a:latin typeface="Trebuchet MS" panose="020B0603020202020204"/>
              </a:rPr>
              <a:t>Culturally</a:t>
            </a:r>
            <a:r>
              <a:rPr lang="fi-FI" sz="1350" dirty="0">
                <a:solidFill>
                  <a:prstClr val="black"/>
                </a:solidFill>
                <a:latin typeface="Trebuchet MS" panose="020B0603020202020204"/>
              </a:rPr>
              <a:t> </a:t>
            </a:r>
            <a:r>
              <a:rPr lang="fi-FI" sz="1350" dirty="0" err="1">
                <a:solidFill>
                  <a:prstClr val="black"/>
                </a:solidFill>
                <a:latin typeface="Trebuchet MS" panose="020B0603020202020204"/>
              </a:rPr>
              <a:t>Sustaining</a:t>
            </a:r>
            <a:r>
              <a:rPr lang="fi-FI" sz="1350" dirty="0">
                <a:solidFill>
                  <a:prstClr val="black"/>
                </a:solidFill>
                <a:latin typeface="Trebuchet MS" panose="020B0603020202020204"/>
              </a:rPr>
              <a:t> </a:t>
            </a:r>
            <a:r>
              <a:rPr lang="fi-FI" sz="1350" dirty="0" err="1">
                <a:solidFill>
                  <a:prstClr val="black"/>
                </a:solidFill>
                <a:latin typeface="Trebuchet MS" panose="020B0603020202020204"/>
              </a:rPr>
              <a:t>Pedagogy</a:t>
            </a:r>
            <a:r>
              <a:rPr lang="fi-FI" sz="1350" dirty="0">
                <a:solidFill>
                  <a:prstClr val="black"/>
                </a:solidFill>
                <a:latin typeface="Trebuchet MS" panose="020B0603020202020204"/>
              </a:rPr>
              <a:t>: A </a:t>
            </a:r>
            <a:r>
              <a:rPr lang="fi-FI" sz="1350" dirty="0" err="1">
                <a:solidFill>
                  <a:prstClr val="black"/>
                </a:solidFill>
                <a:latin typeface="Trebuchet MS" panose="020B0603020202020204"/>
              </a:rPr>
              <a:t>Needed</a:t>
            </a:r>
            <a:r>
              <a:rPr lang="fi-FI" sz="1350" dirty="0">
                <a:solidFill>
                  <a:prstClr val="black"/>
                </a:solidFill>
                <a:latin typeface="Trebuchet MS" panose="020B0603020202020204"/>
              </a:rPr>
              <a:t> </a:t>
            </a:r>
            <a:r>
              <a:rPr lang="fi-FI" sz="1350" dirty="0" err="1">
                <a:solidFill>
                  <a:prstClr val="black"/>
                </a:solidFill>
                <a:latin typeface="Trebuchet MS" panose="020B0603020202020204"/>
              </a:rPr>
              <a:t>Change</a:t>
            </a:r>
            <a:r>
              <a:rPr lang="fi-FI" sz="1350" dirty="0">
                <a:solidFill>
                  <a:prstClr val="black"/>
                </a:solidFill>
                <a:latin typeface="Trebuchet MS" panose="020B0603020202020204"/>
              </a:rPr>
              <a:t> in </a:t>
            </a:r>
            <a:r>
              <a:rPr lang="fi-FI" sz="1350" dirty="0" err="1">
                <a:solidFill>
                  <a:prstClr val="black"/>
                </a:solidFill>
                <a:latin typeface="Trebuchet MS" panose="020B0603020202020204"/>
              </a:rPr>
              <a:t>Stance</a:t>
            </a:r>
            <a:r>
              <a:rPr lang="fi-FI" sz="1350" dirty="0">
                <a:solidFill>
                  <a:prstClr val="black"/>
                </a:solidFill>
                <a:latin typeface="Trebuchet MS" panose="020B0603020202020204"/>
              </a:rPr>
              <a:t>, </a:t>
            </a:r>
            <a:r>
              <a:rPr lang="fi-FI" sz="1350" dirty="0" err="1">
                <a:solidFill>
                  <a:prstClr val="black"/>
                </a:solidFill>
                <a:latin typeface="Trebuchet MS" panose="020B0603020202020204"/>
              </a:rPr>
              <a:t>Terminology</a:t>
            </a:r>
            <a:r>
              <a:rPr lang="fi-FI" sz="1350" dirty="0">
                <a:solidFill>
                  <a:prstClr val="black"/>
                </a:solidFill>
                <a:latin typeface="Trebuchet MS" panose="020B0603020202020204"/>
              </a:rPr>
              <a:t>, and </a:t>
            </a:r>
            <a:r>
              <a:rPr lang="fi-FI" sz="1350" dirty="0" err="1">
                <a:solidFill>
                  <a:prstClr val="black"/>
                </a:solidFill>
                <a:latin typeface="Trebuchet MS" panose="020B0603020202020204"/>
              </a:rPr>
              <a:t>Practice</a:t>
            </a:r>
            <a:endParaRPr lang="fi-FI" sz="1350" dirty="0">
              <a:solidFill>
                <a:prstClr val="black"/>
              </a:solidFill>
              <a:latin typeface="Trebuchet MS" panose="020B0603020202020204"/>
            </a:endParaRPr>
          </a:p>
        </p:txBody>
      </p:sp>
    </p:spTree>
    <p:extLst>
      <p:ext uri="{BB962C8B-B14F-4D97-AF65-F5344CB8AC3E}">
        <p14:creationId xmlns:p14="http://schemas.microsoft.com/office/powerpoint/2010/main" val="142288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dirty="0"/>
          </a:p>
        </p:txBody>
      </p:sp>
      <p:sp>
        <p:nvSpPr>
          <p:cNvPr id="3" name="Footer Placeholder 2"/>
          <p:cNvSpPr>
            <a:spLocks noGrp="1"/>
          </p:cNvSpPr>
          <p:nvPr>
            <p:ph type="ftr" sz="quarter" idx="11"/>
          </p:nvPr>
        </p:nvSpPr>
        <p:spPr/>
        <p:txBody>
          <a:bodyPr/>
          <a:lstStyle/>
          <a:p>
            <a:pPr defTabSz="685800">
              <a:defRPr/>
            </a:pPr>
            <a:r>
              <a:rPr lang="fi-FI" dirty="0">
                <a:solidFill>
                  <a:prstClr val="black"/>
                </a:solidFill>
                <a:latin typeface="Calibri"/>
              </a:rPr>
              <a:t>sanna.s.mustonen@jyu.fi</a:t>
            </a:r>
          </a:p>
        </p:txBody>
      </p:sp>
      <p:sp>
        <p:nvSpPr>
          <p:cNvPr id="4" name="Title 3"/>
          <p:cNvSpPr>
            <a:spLocks noGrp="1"/>
          </p:cNvSpPr>
          <p:nvPr>
            <p:ph type="title"/>
          </p:nvPr>
        </p:nvSpPr>
        <p:spPr>
          <a:xfrm>
            <a:off x="1981200" y="2160271"/>
            <a:ext cx="8229600" cy="1528355"/>
          </a:xfrm>
        </p:spPr>
        <p:txBody>
          <a:bodyPr/>
          <a:lstStyle/>
          <a:p>
            <a:r>
              <a:rPr lang="fi-FI" dirty="0" smtClean="0"/>
              <a:t>Kuka onkaan ”maahanmuuttaja”?</a:t>
            </a:r>
            <a:endParaRPr lang="fi-FI" dirty="0"/>
          </a:p>
        </p:txBody>
      </p:sp>
    </p:spTree>
    <p:extLst>
      <p:ext uri="{BB962C8B-B14F-4D97-AF65-F5344CB8AC3E}">
        <p14:creationId xmlns:p14="http://schemas.microsoft.com/office/powerpoint/2010/main" val="373060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457200"/>
            <a:ext cx="8229600" cy="708688"/>
          </a:xfrm>
        </p:spPr>
        <p:txBody>
          <a:bodyPr/>
          <a:lstStyle/>
          <a:p>
            <a:r>
              <a:rPr lang="fi-FI" sz="4000" dirty="0"/>
              <a:t>Moninaisia </a:t>
            </a:r>
            <a:r>
              <a:rPr lang="fi-FI" sz="4000" dirty="0" err="1"/>
              <a:t>oppijoita</a:t>
            </a:r>
            <a:r>
              <a:rPr lang="fi-FI" sz="4000" dirty="0"/>
              <a:t> – vaihteleva…</a:t>
            </a:r>
          </a:p>
        </p:txBody>
      </p:sp>
      <p:sp>
        <p:nvSpPr>
          <p:cNvPr id="24" name="Content Placeholder 23"/>
          <p:cNvSpPr>
            <a:spLocks noGrp="1"/>
          </p:cNvSpPr>
          <p:nvPr>
            <p:ph sz="half" idx="1"/>
          </p:nvPr>
        </p:nvSpPr>
        <p:spPr>
          <a:xfrm>
            <a:off x="1997968" y="2895600"/>
            <a:ext cx="4258816" cy="3459324"/>
          </a:xfrm>
        </p:spPr>
        <p:txBody>
          <a:bodyPr/>
          <a:lstStyle/>
          <a:p>
            <a:r>
              <a:rPr lang="fi-FI" sz="2400" dirty="0"/>
              <a:t>maassaoloaika</a:t>
            </a:r>
          </a:p>
          <a:p>
            <a:pPr lvl="1"/>
            <a:r>
              <a:rPr lang="fi-FI" sz="2000" dirty="0"/>
              <a:t>täällä syntynyt </a:t>
            </a:r>
            <a:r>
              <a:rPr lang="fi-FI" sz="2000" i="1" dirty="0"/>
              <a:t>(toisen polven maahanmuuttaja) </a:t>
            </a:r>
            <a:r>
              <a:rPr lang="fi-FI" sz="2000" dirty="0"/>
              <a:t>– hiljattain muuttanut </a:t>
            </a:r>
            <a:r>
              <a:rPr lang="fi-FI" sz="2000" i="1" dirty="0"/>
              <a:t>(ensimmäisen polven maahanmuuttaja) </a:t>
            </a:r>
            <a:endParaRPr lang="fi-FI" sz="2000" dirty="0"/>
          </a:p>
          <a:p>
            <a:r>
              <a:rPr lang="fi-FI" sz="2400" dirty="0"/>
              <a:t>maahantulon syy </a:t>
            </a:r>
          </a:p>
          <a:p>
            <a:pPr lvl="1"/>
            <a:r>
              <a:rPr lang="fi-FI" sz="2000" dirty="0"/>
              <a:t>vanhempien työ – pakolainen – paluumuuttaja – turva-paikanhakija – adoptiolapsi...</a:t>
            </a:r>
          </a:p>
          <a:p>
            <a:endParaRPr lang="fi-FI" dirty="0" smtClean="0"/>
          </a:p>
          <a:p>
            <a:endParaRPr lang="fi-FI" dirty="0" smtClean="0"/>
          </a:p>
          <a:p>
            <a:endParaRPr lang="fi-FI" dirty="0" smtClean="0"/>
          </a:p>
          <a:p>
            <a:endParaRPr lang="fi-FI" dirty="0"/>
          </a:p>
        </p:txBody>
      </p:sp>
      <p:sp>
        <p:nvSpPr>
          <p:cNvPr id="25" name="Content Placeholder 24"/>
          <p:cNvSpPr>
            <a:spLocks noGrp="1"/>
          </p:cNvSpPr>
          <p:nvPr>
            <p:ph sz="half" idx="2"/>
          </p:nvPr>
        </p:nvSpPr>
        <p:spPr>
          <a:xfrm>
            <a:off x="6400800" y="2593558"/>
            <a:ext cx="4038600" cy="3761366"/>
          </a:xfrm>
        </p:spPr>
        <p:txBody>
          <a:bodyPr>
            <a:normAutofit lnSpcReduction="10000"/>
          </a:bodyPr>
          <a:lstStyle/>
          <a:p>
            <a:pPr lvl="0"/>
            <a:r>
              <a:rPr lang="fi-FI" sz="1800" dirty="0">
                <a:solidFill>
                  <a:prstClr val="black"/>
                </a:solidFill>
              </a:rPr>
              <a:t>äidinkielet</a:t>
            </a:r>
          </a:p>
          <a:p>
            <a:pPr lvl="0"/>
            <a:r>
              <a:rPr lang="fi-FI" sz="1800" dirty="0">
                <a:solidFill>
                  <a:prstClr val="black"/>
                </a:solidFill>
              </a:rPr>
              <a:t>kulttuuri- ja etninen tausta</a:t>
            </a:r>
          </a:p>
          <a:p>
            <a:pPr lvl="0"/>
            <a:r>
              <a:rPr lang="fi-FI" sz="1800" dirty="0">
                <a:solidFill>
                  <a:prstClr val="black"/>
                </a:solidFill>
              </a:rPr>
              <a:t>sukupuoli</a:t>
            </a:r>
          </a:p>
          <a:p>
            <a:pPr lvl="0"/>
            <a:r>
              <a:rPr lang="fi-FI" sz="1800" dirty="0">
                <a:solidFill>
                  <a:prstClr val="black"/>
                </a:solidFill>
              </a:rPr>
              <a:t>ikä</a:t>
            </a:r>
          </a:p>
          <a:p>
            <a:pPr lvl="0"/>
            <a:r>
              <a:rPr lang="fi-FI" sz="1800" dirty="0">
                <a:solidFill>
                  <a:prstClr val="black"/>
                </a:solidFill>
              </a:rPr>
              <a:t>elämäntilanne ja perhetausta (sosioekonominen jne.)</a:t>
            </a:r>
          </a:p>
          <a:p>
            <a:pPr lvl="0"/>
            <a:r>
              <a:rPr lang="fi-FI" sz="1800" dirty="0">
                <a:solidFill>
                  <a:prstClr val="black"/>
                </a:solidFill>
              </a:rPr>
              <a:t>suhteet lähtömaassa ja uudessa kotimaassa</a:t>
            </a:r>
          </a:p>
          <a:p>
            <a:pPr lvl="0"/>
            <a:r>
              <a:rPr lang="fi-FI" sz="1800" dirty="0">
                <a:solidFill>
                  <a:prstClr val="black"/>
                </a:solidFill>
              </a:rPr>
              <a:t>kouluhistoria</a:t>
            </a:r>
          </a:p>
          <a:p>
            <a:pPr lvl="0"/>
            <a:r>
              <a:rPr lang="fi-FI" sz="1800" dirty="0">
                <a:solidFill>
                  <a:prstClr val="black"/>
                </a:solidFill>
              </a:rPr>
              <a:t>suomen kielen taitoprofiili, muiden kielten taito</a:t>
            </a:r>
          </a:p>
          <a:p>
            <a:pPr lvl="0"/>
            <a:r>
              <a:rPr lang="fi-FI" sz="1800" dirty="0">
                <a:solidFill>
                  <a:prstClr val="black"/>
                </a:solidFill>
              </a:rPr>
              <a:t>tulevaisuuden näkymät ja toiveet</a:t>
            </a:r>
          </a:p>
          <a:p>
            <a:endParaRPr lang="fi-FI" sz="2400" dirty="0"/>
          </a:p>
        </p:txBody>
      </p:sp>
      <p:sp>
        <p:nvSpPr>
          <p:cNvPr id="4" name="Footer Placeholder 3"/>
          <p:cNvSpPr>
            <a:spLocks noGrp="1"/>
          </p:cNvSpPr>
          <p:nvPr>
            <p:ph type="ftr" sz="quarter" idx="11"/>
          </p:nvPr>
        </p:nvSpPr>
        <p:spPr>
          <a:xfrm>
            <a:off x="4655840" y="6450053"/>
            <a:ext cx="3352800" cy="365125"/>
          </a:xfrm>
        </p:spPr>
        <p:txBody>
          <a:bodyPr/>
          <a:lstStyle/>
          <a:p>
            <a:pPr>
              <a:defRPr/>
            </a:pPr>
            <a:r>
              <a:rPr lang="en-US" dirty="0">
                <a:solidFill>
                  <a:prstClr val="black"/>
                </a:solidFill>
                <a:latin typeface="Candara" pitchFamily="34" charset="0"/>
              </a:rPr>
              <a:t>Eija Aalto – eija.aalto@jyu.fi</a:t>
            </a:r>
          </a:p>
        </p:txBody>
      </p:sp>
      <p:pic>
        <p:nvPicPr>
          <p:cNvPr id="139271" name="Picture 7" descr="C:\Documents and Settings\eaalto\Local Settings\Temporary Internet Files\Content.IE5\BVLAITLY\MP900403665[1].jpg"/>
          <p:cNvPicPr>
            <a:picLocks noChangeAspect="1" noChangeArrowheads="1"/>
          </p:cNvPicPr>
          <p:nvPr/>
        </p:nvPicPr>
        <p:blipFill>
          <a:blip r:embed="rId2" cstate="print"/>
          <a:srcRect/>
          <a:stretch>
            <a:fillRect/>
          </a:stretch>
        </p:blipFill>
        <p:spPr bwMode="auto">
          <a:xfrm>
            <a:off x="3647728" y="1340768"/>
            <a:ext cx="1224136" cy="1224136"/>
          </a:xfrm>
          <a:prstGeom prst="rect">
            <a:avLst/>
          </a:prstGeom>
          <a:noFill/>
        </p:spPr>
      </p:pic>
      <p:pic>
        <p:nvPicPr>
          <p:cNvPr id="139273" name="Picture 9" descr="C:\Documents and Settings\eaalto\Local Settings\Temporary Internet Files\Content.IE5\BVLAITLY\MP900400731[1].jpg"/>
          <p:cNvPicPr>
            <a:picLocks noChangeAspect="1" noChangeArrowheads="1"/>
          </p:cNvPicPr>
          <p:nvPr/>
        </p:nvPicPr>
        <p:blipFill>
          <a:blip r:embed="rId3" cstate="print"/>
          <a:srcRect/>
          <a:stretch>
            <a:fillRect/>
          </a:stretch>
        </p:blipFill>
        <p:spPr bwMode="auto">
          <a:xfrm>
            <a:off x="1775520" y="1340768"/>
            <a:ext cx="1837006" cy="1224192"/>
          </a:xfrm>
          <a:prstGeom prst="rect">
            <a:avLst/>
          </a:prstGeom>
          <a:noFill/>
        </p:spPr>
      </p:pic>
      <p:pic>
        <p:nvPicPr>
          <p:cNvPr id="139274" name="Picture 10" descr="C:\Documents and Settings\eaalto\Local Settings\Temporary Internet Files\Content.IE5\6T03YI1V\MP900403656[1].jpg"/>
          <p:cNvPicPr>
            <a:picLocks noChangeAspect="1" noChangeArrowheads="1"/>
          </p:cNvPicPr>
          <p:nvPr/>
        </p:nvPicPr>
        <p:blipFill>
          <a:blip r:embed="rId4" cstate="print"/>
          <a:srcRect/>
          <a:stretch>
            <a:fillRect/>
          </a:stretch>
        </p:blipFill>
        <p:spPr bwMode="auto">
          <a:xfrm>
            <a:off x="6888089" y="1340768"/>
            <a:ext cx="950237" cy="1224136"/>
          </a:xfrm>
          <a:prstGeom prst="rect">
            <a:avLst/>
          </a:prstGeom>
          <a:noFill/>
        </p:spPr>
      </p:pic>
      <p:pic>
        <p:nvPicPr>
          <p:cNvPr id="139275" name="Picture 11" descr="C:\Documents and Settings\eaalto\Local Settings\Temporary Internet Files\Content.IE5\00H3TRHT\MP900227445[1].jpg"/>
          <p:cNvPicPr>
            <a:picLocks noChangeAspect="1" noChangeArrowheads="1"/>
          </p:cNvPicPr>
          <p:nvPr/>
        </p:nvPicPr>
        <p:blipFill>
          <a:blip r:embed="rId5" cstate="print"/>
          <a:srcRect/>
          <a:stretch>
            <a:fillRect/>
          </a:stretch>
        </p:blipFill>
        <p:spPr bwMode="auto">
          <a:xfrm>
            <a:off x="4943872" y="1340768"/>
            <a:ext cx="1864916" cy="1227736"/>
          </a:xfrm>
          <a:prstGeom prst="rect">
            <a:avLst/>
          </a:prstGeom>
          <a:noFill/>
        </p:spPr>
      </p:pic>
      <p:pic>
        <p:nvPicPr>
          <p:cNvPr id="139278" name="Picture 14" descr="C:\Documents and Settings\eaalto\Local Settings\Temporary Internet Files\Content.IE5\6T03YI1V\MP900262671[1].jpg"/>
          <p:cNvPicPr>
            <a:picLocks noChangeAspect="1" noChangeArrowheads="1"/>
          </p:cNvPicPr>
          <p:nvPr/>
        </p:nvPicPr>
        <p:blipFill>
          <a:blip r:embed="rId6" cstate="print"/>
          <a:srcRect/>
          <a:stretch>
            <a:fillRect/>
          </a:stretch>
        </p:blipFill>
        <p:spPr bwMode="auto">
          <a:xfrm>
            <a:off x="7896201" y="1340768"/>
            <a:ext cx="1728191" cy="1224136"/>
          </a:xfrm>
          <a:prstGeom prst="rect">
            <a:avLst/>
          </a:prstGeom>
          <a:noFill/>
        </p:spPr>
      </p:pic>
      <p:pic>
        <p:nvPicPr>
          <p:cNvPr id="139280" name="Picture 16" descr="C:\Documents and Settings\eaalto\Local Settings\Temporary Internet Files\Content.IE5\FPXOMIW2\MP900401867[1].jpg"/>
          <p:cNvPicPr>
            <a:picLocks noChangeAspect="1" noChangeArrowheads="1"/>
          </p:cNvPicPr>
          <p:nvPr/>
        </p:nvPicPr>
        <p:blipFill>
          <a:blip r:embed="rId7" cstate="print"/>
          <a:srcRect/>
          <a:stretch>
            <a:fillRect/>
          </a:stretch>
        </p:blipFill>
        <p:spPr bwMode="auto">
          <a:xfrm>
            <a:off x="9680542" y="1340770"/>
            <a:ext cx="767335" cy="1224135"/>
          </a:xfrm>
          <a:prstGeom prst="rect">
            <a:avLst/>
          </a:prstGeom>
          <a:noFill/>
        </p:spPr>
      </p:pic>
      <p:sp>
        <p:nvSpPr>
          <p:cNvPr id="28" name="TextBox 27"/>
          <p:cNvSpPr txBox="1"/>
          <p:nvPr/>
        </p:nvSpPr>
        <p:spPr>
          <a:xfrm>
            <a:off x="2423592" y="6021288"/>
            <a:ext cx="7100662" cy="400110"/>
          </a:xfrm>
          <a:prstGeom prst="rect">
            <a:avLst/>
          </a:prstGeom>
          <a:noFill/>
          <a:ln w="19050">
            <a:solidFill>
              <a:schemeClr val="tx2"/>
            </a:solidFill>
          </a:ln>
        </p:spPr>
        <p:txBody>
          <a:bodyPr wrap="none" rtlCol="0">
            <a:spAutoFit/>
          </a:bodyPr>
          <a:lstStyle/>
          <a:p>
            <a:r>
              <a:rPr lang="fi-FI" sz="2000" b="1" dirty="0">
                <a:solidFill>
                  <a:srgbClr val="1F497D"/>
                </a:solidFill>
                <a:latin typeface="Calibri"/>
              </a:rPr>
              <a:t>Mitä tarkoittaa koulun kannalta? Mitä lisäarvoa? Mitä haastetta?</a:t>
            </a:r>
          </a:p>
        </p:txBody>
      </p:sp>
    </p:spTree>
    <p:extLst>
      <p:ext uri="{BB962C8B-B14F-4D97-AF65-F5344CB8AC3E}">
        <p14:creationId xmlns:p14="http://schemas.microsoft.com/office/powerpoint/2010/main" val="274384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fi-FI" dirty="0"/>
              <a:t>HUOM! Myös paikallisilla </a:t>
            </a:r>
            <a:r>
              <a:rPr lang="fi-FI" dirty="0" smtClean="0"/>
              <a:t>moninaisia taustoja ja kielitaitoja!</a:t>
            </a:r>
          </a:p>
          <a:p>
            <a:r>
              <a:rPr lang="fi-FI" dirty="0" smtClean="0"/>
              <a:t>Ei ole homogeenista ”suomea”, ”Suomea” tai ”suomalaisuutta”, johon voisi integroitua</a:t>
            </a:r>
          </a:p>
          <a:p>
            <a:r>
              <a:rPr lang="fi-FI" dirty="0" smtClean="0"/>
              <a:t>Äidinkielisyys illuusiona?</a:t>
            </a:r>
          </a:p>
          <a:p>
            <a:r>
              <a:rPr lang="fi-FI" dirty="0" smtClean="0"/>
              <a:t>Kotiutuminen, kotoutuminen ja tilanteisten kielten oppiminen on </a:t>
            </a:r>
            <a:r>
              <a:rPr lang="fi-FI" dirty="0" err="1" smtClean="0"/>
              <a:t>monensuuntainen</a:t>
            </a:r>
            <a:r>
              <a:rPr lang="fi-FI" dirty="0" smtClean="0"/>
              <a:t> prosessi</a:t>
            </a:r>
          </a:p>
          <a:p>
            <a:r>
              <a:rPr lang="fi-FI" dirty="0" smtClean="0"/>
              <a:t>Oppiminen on riippuvaista mahdollisuuksista käyttää kieltä</a:t>
            </a:r>
          </a:p>
          <a:p>
            <a:pPr lvl="1"/>
            <a:r>
              <a:rPr lang="fi-FI" dirty="0" smtClean="0"/>
              <a:t>Osallisuus, </a:t>
            </a:r>
            <a:r>
              <a:rPr lang="fi-FI" dirty="0" err="1" smtClean="0"/>
              <a:t>tekijyys</a:t>
            </a:r>
            <a:r>
              <a:rPr lang="fi-FI" dirty="0" smtClean="0"/>
              <a:t>, omistajuus </a:t>
            </a:r>
            <a:r>
              <a:rPr lang="fi-FI" dirty="0" smtClean="0">
                <a:sym typeface="Wingdings" panose="05000000000000000000" pitchFamily="2" charset="2"/>
              </a:rPr>
              <a:t> identiteettityö</a:t>
            </a:r>
            <a:endParaRPr lang="fi-FI" dirty="0"/>
          </a:p>
          <a:p>
            <a:pPr marL="0" indent="0">
              <a:buNone/>
            </a:pPr>
            <a:endParaRPr lang="fi-FI" dirty="0"/>
          </a:p>
        </p:txBody>
      </p:sp>
      <p:sp>
        <p:nvSpPr>
          <p:cNvPr id="4" name="Footer Placeholder 3"/>
          <p:cNvSpPr>
            <a:spLocks noGrp="1"/>
          </p:cNvSpPr>
          <p:nvPr>
            <p:ph type="ftr" sz="quarter" idx="11"/>
          </p:nvPr>
        </p:nvSpPr>
        <p:spPr/>
        <p:txBody>
          <a:bodyPr/>
          <a:lstStyle/>
          <a:p>
            <a:pPr defTabSz="685800">
              <a:defRPr/>
            </a:pPr>
            <a:r>
              <a:rPr lang="fi-FI" dirty="0">
                <a:solidFill>
                  <a:prstClr val="black"/>
                </a:solidFill>
                <a:latin typeface="Calibri"/>
              </a:rPr>
              <a:t>sanna.s.mustonen@jyu.fi</a:t>
            </a:r>
          </a:p>
        </p:txBody>
      </p:sp>
      <p:sp>
        <p:nvSpPr>
          <p:cNvPr id="6" name="Title 5"/>
          <p:cNvSpPr>
            <a:spLocks noGrp="1"/>
          </p:cNvSpPr>
          <p:nvPr>
            <p:ph type="title"/>
          </p:nvPr>
        </p:nvSpPr>
        <p:spPr/>
        <p:txBody>
          <a:bodyPr/>
          <a:lstStyle/>
          <a:p>
            <a:r>
              <a:rPr lang="fi-FI" dirty="0" smtClean="0"/>
              <a:t>Kuka onkaan ”normi”?</a:t>
            </a:r>
            <a:endParaRPr lang="fi-FI" dirty="0"/>
          </a:p>
        </p:txBody>
      </p:sp>
    </p:spTree>
    <p:extLst>
      <p:ext uri="{BB962C8B-B14F-4D97-AF65-F5344CB8AC3E}">
        <p14:creationId xmlns:p14="http://schemas.microsoft.com/office/powerpoint/2010/main" val="634432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91544" y="1268760"/>
            <a:ext cx="8229600" cy="3240360"/>
          </a:xfrm>
        </p:spPr>
        <p:txBody>
          <a:bodyPr>
            <a:normAutofit/>
          </a:bodyPr>
          <a:lstStyle/>
          <a:p>
            <a:r>
              <a:rPr lang="fi-FI" dirty="0" smtClean="0"/>
              <a:t>Mitä on kielitietoinen </a:t>
            </a:r>
            <a:br>
              <a:rPr lang="fi-FI" dirty="0" smtClean="0"/>
            </a:br>
            <a:r>
              <a:rPr lang="fi-FI" dirty="0" smtClean="0"/>
              <a:t>biologian, kemian, fysiikan ja matematiikan opetus?</a:t>
            </a:r>
            <a:endParaRPr lang="fi-FI" dirty="0"/>
          </a:p>
        </p:txBody>
      </p:sp>
      <p:sp>
        <p:nvSpPr>
          <p:cNvPr id="3" name="Footer Placeholder 2"/>
          <p:cNvSpPr>
            <a:spLocks noGrp="1"/>
          </p:cNvSpPr>
          <p:nvPr>
            <p:ph type="ftr" sz="quarter" idx="11"/>
          </p:nvPr>
        </p:nvSpPr>
        <p:spPr/>
        <p:txBody>
          <a:bodyPr/>
          <a:lstStyle/>
          <a:p>
            <a:r>
              <a:rPr lang="fi-FI" dirty="0">
                <a:solidFill>
                  <a:prstClr val="black"/>
                </a:solidFill>
                <a:latin typeface="Calibri"/>
              </a:rPr>
              <a:t>sanna.s.mustonen@jyu.fi</a:t>
            </a:r>
          </a:p>
        </p:txBody>
      </p:sp>
    </p:spTree>
    <p:extLst>
      <p:ext uri="{BB962C8B-B14F-4D97-AF65-F5344CB8AC3E}">
        <p14:creationId xmlns:p14="http://schemas.microsoft.com/office/powerpoint/2010/main" val="2387966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dirty="0" smtClean="0"/>
              <a:t>”</a:t>
            </a:r>
            <a:r>
              <a:rPr lang="fi-FI" dirty="0" err="1" smtClean="0"/>
              <a:t>The</a:t>
            </a:r>
            <a:r>
              <a:rPr lang="fi-FI" dirty="0" smtClean="0"/>
              <a:t> </a:t>
            </a:r>
            <a:r>
              <a:rPr lang="fi-FI" dirty="0" err="1" smtClean="0"/>
              <a:t>danger</a:t>
            </a:r>
            <a:r>
              <a:rPr lang="fi-FI" dirty="0" smtClean="0"/>
              <a:t> of a single </a:t>
            </a:r>
            <a:r>
              <a:rPr lang="fi-FI" dirty="0" err="1" smtClean="0"/>
              <a:t>story</a:t>
            </a:r>
            <a:r>
              <a:rPr lang="fi-FI" dirty="0" smtClean="0"/>
              <a:t>”</a:t>
            </a:r>
            <a:endParaRPr lang="fi-FI" dirty="0"/>
          </a:p>
        </p:txBody>
      </p:sp>
      <p:pic>
        <p:nvPicPr>
          <p:cNvPr id="7" name="D9Ihs241zeg"/>
          <p:cNvPicPr>
            <a:picLocks noGrp="1" noRot="1" noChangeAspect="1"/>
          </p:cNvPicPr>
          <p:nvPr>
            <p:ph idx="1"/>
            <a:videoFile r:link="rId1"/>
          </p:nvPr>
        </p:nvPicPr>
        <p:blipFill>
          <a:blip r:embed="rId4"/>
          <a:stretch>
            <a:fillRect/>
          </a:stretch>
        </p:blipFill>
        <p:spPr>
          <a:xfrm>
            <a:off x="2500746" y="2382462"/>
            <a:ext cx="5746173" cy="3232222"/>
          </a:xfrm>
          <a:prstGeom prst="rect">
            <a:avLst/>
          </a:prstGeom>
        </p:spPr>
      </p:pic>
    </p:spTree>
    <p:extLst>
      <p:ext uri="{BB962C8B-B14F-4D97-AF65-F5344CB8AC3E}">
        <p14:creationId xmlns:p14="http://schemas.microsoft.com/office/powerpoint/2010/main" val="424825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Pohdittavaksi</a:t>
            </a:r>
            <a:br>
              <a:rPr lang="fi-FI" dirty="0" smtClean="0"/>
            </a:br>
            <a:r>
              <a:rPr lang="fi-FI" dirty="0" smtClean="0"/>
              <a:t>Sodan lapsesta rauhan arkkitehdiksi</a:t>
            </a:r>
            <a:endParaRPr lang="fi-FI" dirty="0"/>
          </a:p>
        </p:txBody>
      </p:sp>
      <p:sp>
        <p:nvSpPr>
          <p:cNvPr id="3" name="Content Placeholder 2"/>
          <p:cNvSpPr>
            <a:spLocks noGrp="1"/>
          </p:cNvSpPr>
          <p:nvPr>
            <p:ph idx="1"/>
          </p:nvPr>
        </p:nvSpPr>
        <p:spPr/>
        <p:txBody>
          <a:bodyPr>
            <a:normAutofit/>
          </a:bodyPr>
          <a:lstStyle/>
          <a:p>
            <a:r>
              <a:rPr lang="fi-FI" sz="2000" dirty="0">
                <a:hlinkClick r:id="rId3"/>
              </a:rPr>
              <a:t>https://areena.yle.fi/1-4219311</a:t>
            </a:r>
            <a:endParaRPr lang="fi-FI" sz="2000" dirty="0"/>
          </a:p>
          <a:p>
            <a:r>
              <a:rPr lang="fi-FI" sz="2000" dirty="0"/>
              <a:t>Rauhanneuvottelija Hussein </a:t>
            </a:r>
            <a:r>
              <a:rPr lang="fi-FI" sz="2000" dirty="0" err="1"/>
              <a:t>Al-Taee</a:t>
            </a:r>
            <a:r>
              <a:rPr lang="fi-FI" sz="2000" dirty="0"/>
              <a:t> haastateltavana ensimmäisen opettajansa Maisa </a:t>
            </a:r>
            <a:r>
              <a:rPr lang="fi-FI" sz="2000" dirty="0" err="1"/>
              <a:t>Istolaisen</a:t>
            </a:r>
            <a:r>
              <a:rPr lang="fi-FI" sz="2000" dirty="0"/>
              <a:t> kanssa: voimavarat ja resurssit</a:t>
            </a:r>
          </a:p>
          <a:p>
            <a:r>
              <a:rPr lang="fi-FI" sz="2000" dirty="0"/>
              <a:t>Katso haastattelu ja pohdi: </a:t>
            </a:r>
          </a:p>
          <a:p>
            <a:pPr marL="0" indent="0">
              <a:buNone/>
            </a:pPr>
            <a:r>
              <a:rPr lang="fi-FI" sz="2000" dirty="0"/>
              <a:t>	– Mikä auttaa radikalismin torjumisessa? (ks. erityisesti kohdasta 4:30&gt;)</a:t>
            </a:r>
          </a:p>
          <a:p>
            <a:pPr marL="0" indent="0">
              <a:buNone/>
            </a:pPr>
            <a:r>
              <a:rPr lang="fi-FI" sz="2000" dirty="0"/>
              <a:t>	– Mitä opettaja merkitsi Husseinille? Miksi? </a:t>
            </a:r>
          </a:p>
          <a:p>
            <a:pPr marL="0" indent="0">
              <a:buNone/>
            </a:pPr>
            <a:r>
              <a:rPr lang="fi-FI" sz="2000" dirty="0"/>
              <a:t>	– Mitä ajatuksia Maisan pedagogiikka herättää sinussa</a:t>
            </a:r>
          </a:p>
          <a:p>
            <a:pPr marL="0" indent="0">
              <a:buNone/>
            </a:pPr>
            <a:endParaRPr lang="fi-FI" dirty="0"/>
          </a:p>
        </p:txBody>
      </p:sp>
    </p:spTree>
    <p:extLst>
      <p:ext uri="{BB962C8B-B14F-4D97-AF65-F5344CB8AC3E}">
        <p14:creationId xmlns:p14="http://schemas.microsoft.com/office/powerpoint/2010/main" val="1779016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r>
              <a:rPr lang="fi-FI" sz="3300" dirty="0">
                <a:solidFill>
                  <a:prstClr val="black"/>
                </a:solidFill>
              </a:rPr>
              <a:t>… ymmärtää </a:t>
            </a:r>
            <a:r>
              <a:rPr lang="fi-FI" sz="3300" dirty="0">
                <a:solidFill>
                  <a:srgbClr val="FF0000"/>
                </a:solidFill>
              </a:rPr>
              <a:t>kielen rooli </a:t>
            </a:r>
            <a:r>
              <a:rPr lang="fi-FI" sz="3300" dirty="0">
                <a:solidFill>
                  <a:prstClr val="black"/>
                </a:solidFill>
              </a:rPr>
              <a:t>osana merkitysten rakentamista ja </a:t>
            </a:r>
          </a:p>
          <a:p>
            <a:pPr lvl="0"/>
            <a:r>
              <a:rPr lang="fi-FI" sz="3300" dirty="0">
                <a:solidFill>
                  <a:prstClr val="black"/>
                </a:solidFill>
              </a:rPr>
              <a:t>osata pedagogisilla ratkaisuilla </a:t>
            </a:r>
            <a:r>
              <a:rPr lang="fi-FI" sz="3300" dirty="0">
                <a:solidFill>
                  <a:srgbClr val="FF0000"/>
                </a:solidFill>
              </a:rPr>
              <a:t>tukea </a:t>
            </a:r>
            <a:r>
              <a:rPr lang="fi-FI" sz="3300" dirty="0">
                <a:solidFill>
                  <a:prstClr val="black"/>
                </a:solidFill>
              </a:rPr>
              <a:t>oppimista, </a:t>
            </a:r>
            <a:r>
              <a:rPr lang="fi-FI" sz="3300" dirty="0">
                <a:solidFill>
                  <a:srgbClr val="FF0000"/>
                </a:solidFill>
              </a:rPr>
              <a:t>kielellistä kehitystä ja monikielisyyttä </a:t>
            </a:r>
            <a:r>
              <a:rPr lang="fi-FI" sz="3300" dirty="0">
                <a:solidFill>
                  <a:prstClr val="black"/>
                </a:solidFill>
              </a:rPr>
              <a:t>omassa oppiaineessa</a:t>
            </a:r>
          </a:p>
          <a:p>
            <a:endParaRPr lang="fi-FI" dirty="0"/>
          </a:p>
        </p:txBody>
      </p:sp>
      <p:sp>
        <p:nvSpPr>
          <p:cNvPr id="3" name="Footer Placeholder 2"/>
          <p:cNvSpPr>
            <a:spLocks noGrp="1"/>
          </p:cNvSpPr>
          <p:nvPr>
            <p:ph type="ftr" sz="quarter" idx="11"/>
          </p:nvPr>
        </p:nvSpPr>
        <p:spPr/>
        <p:txBody>
          <a:bodyPr/>
          <a:lstStyle/>
          <a:p>
            <a:pPr defTabSz="685800"/>
            <a:r>
              <a:rPr lang="fi-FI" dirty="0">
                <a:solidFill>
                  <a:prstClr val="black"/>
                </a:solidFill>
                <a:latin typeface="Calibri"/>
              </a:rPr>
              <a:t>sanna.s.mustonen@jyu.fi</a:t>
            </a:r>
          </a:p>
        </p:txBody>
      </p:sp>
      <p:sp>
        <p:nvSpPr>
          <p:cNvPr id="4" name="Title 3"/>
          <p:cNvSpPr>
            <a:spLocks noGrp="1"/>
          </p:cNvSpPr>
          <p:nvPr>
            <p:ph type="title"/>
          </p:nvPr>
        </p:nvSpPr>
        <p:spPr/>
        <p:txBody>
          <a:bodyPr/>
          <a:lstStyle/>
          <a:p>
            <a:r>
              <a:rPr lang="fi-FI" dirty="0" smtClean="0"/>
              <a:t>Tavoitteena</a:t>
            </a:r>
            <a:endParaRPr lang="fi-FI" dirty="0"/>
          </a:p>
        </p:txBody>
      </p:sp>
    </p:spTree>
    <p:extLst>
      <p:ext uri="{BB962C8B-B14F-4D97-AF65-F5344CB8AC3E}">
        <p14:creationId xmlns:p14="http://schemas.microsoft.com/office/powerpoint/2010/main" val="50474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mieltä? Miksi?</a:t>
            </a:r>
            <a:endParaRPr lang="fi-FI" dirty="0"/>
          </a:p>
        </p:txBody>
      </p:sp>
      <p:sp>
        <p:nvSpPr>
          <p:cNvPr id="4" name="Content Placeholder 3"/>
          <p:cNvSpPr>
            <a:spLocks noGrp="1"/>
          </p:cNvSpPr>
          <p:nvPr>
            <p:ph idx="1"/>
          </p:nvPr>
        </p:nvSpPr>
        <p:spPr>
          <a:xfrm>
            <a:off x="677336" y="1268761"/>
            <a:ext cx="9019066" cy="4772603"/>
          </a:xfrm>
        </p:spPr>
        <p:txBody>
          <a:bodyPr>
            <a:noAutofit/>
          </a:bodyPr>
          <a:lstStyle/>
          <a:p>
            <a:endParaRPr lang="fi-FI" sz="2400" b="1" dirty="0"/>
          </a:p>
          <a:p>
            <a:r>
              <a:rPr lang="fi-FI" sz="2400" b="1" dirty="0"/>
              <a:t>Kieli on tärkeä työkalu oppiaineeni opiskelussa. </a:t>
            </a:r>
          </a:p>
          <a:p>
            <a:r>
              <a:rPr lang="fi-FI" sz="2400" b="1" dirty="0"/>
              <a:t>Luonnontieteiden opettajan tehtävänä on opettaa myös luku- ja kirjoitustaitoa.</a:t>
            </a:r>
          </a:p>
          <a:p>
            <a:r>
              <a:rPr lang="fi-FI" sz="2400" b="1" dirty="0" smtClean="0"/>
              <a:t>Oppilaiden </a:t>
            </a:r>
            <a:r>
              <a:rPr lang="fi-FI" sz="2400" b="1" dirty="0"/>
              <a:t>ei ole hyvä käyttää tunneilla omaa äidinkieltään</a:t>
            </a:r>
          </a:p>
          <a:p>
            <a:r>
              <a:rPr lang="fi-FI" sz="2400" b="1" dirty="0"/>
              <a:t>Opettajan tulee korjata oppilaan kielivirheet. </a:t>
            </a:r>
          </a:p>
          <a:p>
            <a:r>
              <a:rPr lang="fi-FI" sz="2400" b="1" dirty="0"/>
              <a:t>Opettajan ei tarvitse tietää oppilaiden muiden kielten taidoista ja taustoista.</a:t>
            </a:r>
          </a:p>
          <a:p>
            <a:endParaRPr lang="fi-FI" sz="1500" b="1" dirty="0"/>
          </a:p>
        </p:txBody>
      </p:sp>
    </p:spTree>
    <p:extLst>
      <p:ext uri="{BB962C8B-B14F-4D97-AF65-F5344CB8AC3E}">
        <p14:creationId xmlns:p14="http://schemas.microsoft.com/office/powerpoint/2010/main" val="360139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1" y="1412776"/>
            <a:ext cx="7087749" cy="5040560"/>
          </a:xfrm>
        </p:spPr>
        <p:txBody>
          <a:bodyPr>
            <a:normAutofit fontScale="55000" lnSpcReduction="20000"/>
          </a:bodyPr>
          <a:lstStyle/>
          <a:p>
            <a:r>
              <a:rPr lang="fi-FI" sz="3800" dirty="0"/>
              <a:t>Hyödynnetään omaa ja ympäristön kielellistä ja kulttuurista </a:t>
            </a:r>
            <a:r>
              <a:rPr lang="fi-FI" sz="3800" b="1" i="1" dirty="0">
                <a:solidFill>
                  <a:srgbClr val="669900"/>
                </a:solidFill>
              </a:rPr>
              <a:t>monimuotoisuutta</a:t>
            </a:r>
            <a:r>
              <a:rPr lang="fi-FI" sz="3800" dirty="0"/>
              <a:t>. </a:t>
            </a:r>
          </a:p>
          <a:p>
            <a:r>
              <a:rPr lang="fi-FI" sz="3800" dirty="0"/>
              <a:t>Jokainen yhteisö ja yhteisön jäsen on </a:t>
            </a:r>
            <a:r>
              <a:rPr lang="fi-FI" sz="3800" b="1" i="1" dirty="0">
                <a:solidFill>
                  <a:srgbClr val="669900"/>
                </a:solidFill>
              </a:rPr>
              <a:t>monikielinen</a:t>
            </a:r>
            <a:r>
              <a:rPr lang="fi-FI" sz="3800" dirty="0"/>
              <a:t>. </a:t>
            </a:r>
          </a:p>
          <a:p>
            <a:r>
              <a:rPr lang="fi-FI" sz="3800" dirty="0"/>
              <a:t>Keskustellaan kieliin ja kieliyhteisöihin kohdistuvista asenteista, ja </a:t>
            </a:r>
            <a:r>
              <a:rPr lang="fi-FI" sz="3800" b="1" i="1" dirty="0">
                <a:solidFill>
                  <a:srgbClr val="669900"/>
                </a:solidFill>
              </a:rPr>
              <a:t>kielen keskeisestä merkityksestä oppimisessa</a:t>
            </a:r>
            <a:r>
              <a:rPr lang="fi-FI" sz="3800" dirty="0"/>
              <a:t>, vuorovaikutuksessa ja yhteistyössä sekä identiteettien rakentumisessa ja yhteiskuntaan sosiaalistumisessa. </a:t>
            </a:r>
          </a:p>
          <a:p>
            <a:r>
              <a:rPr lang="fi-FI" sz="3800" b="1" i="1" dirty="0">
                <a:solidFill>
                  <a:srgbClr val="669900"/>
                </a:solidFill>
              </a:rPr>
              <a:t>Eri kielten käyttö rinnakkain </a:t>
            </a:r>
            <a:r>
              <a:rPr lang="fi-FI" sz="3800" dirty="0"/>
              <a:t>koulun arjessa nähdään luontevana ja kieliä arvostetaan. </a:t>
            </a:r>
          </a:p>
          <a:p>
            <a:r>
              <a:rPr lang="fi-FI" sz="3800" dirty="0"/>
              <a:t>Kielitietoisessa koulussa </a:t>
            </a:r>
          </a:p>
          <a:p>
            <a:pPr lvl="1"/>
            <a:r>
              <a:rPr lang="fi-FI" sz="3400" dirty="0"/>
              <a:t>jokainen aikuinen on kielellinen malli ja myös </a:t>
            </a:r>
            <a:r>
              <a:rPr lang="fi-FI" sz="3400" b="1" i="1" dirty="0">
                <a:solidFill>
                  <a:srgbClr val="669900"/>
                </a:solidFill>
              </a:rPr>
              <a:t>opettamansa oppiaineen kielen opettaja</a:t>
            </a:r>
            <a:r>
              <a:rPr lang="fi-FI" sz="3400" i="1" dirty="0"/>
              <a:t>. </a:t>
            </a:r>
          </a:p>
          <a:p>
            <a:pPr lvl="1"/>
            <a:r>
              <a:rPr lang="fi-FI" sz="3400" b="1" i="1" dirty="0">
                <a:solidFill>
                  <a:srgbClr val="669900"/>
                </a:solidFill>
              </a:rPr>
              <a:t>jokaisella oppiaineella on oma kielensä, tekstikäytäntönsä ja käsitteistönsä. Eri tiedonalojen kielet ja symbolijärjestelmät avaavat samaan ilmiöön eri näkökulmia. Opetuksessa edetään arkikielestä käsitteellisen ajattelun kieleen.</a:t>
            </a:r>
          </a:p>
          <a:p>
            <a:endParaRPr lang="fi-FI" dirty="0"/>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prstClr val="black"/>
                </a:solidFill>
                <a:effectLst/>
                <a:uLnTx/>
                <a:uFillTx/>
                <a:latin typeface="Calibri"/>
                <a:ea typeface="+mn-ea"/>
                <a:cs typeface="+mn-cs"/>
              </a:rPr>
              <a:t>eija.aalto@jyu.fi</a:t>
            </a:r>
            <a:endParaRPr kumimoji="0" lang="fi-FI"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le 3"/>
          <p:cNvSpPr>
            <a:spLocks noGrp="1"/>
          </p:cNvSpPr>
          <p:nvPr>
            <p:ph type="title"/>
          </p:nvPr>
        </p:nvSpPr>
        <p:spPr>
          <a:xfrm>
            <a:off x="1981200" y="274638"/>
            <a:ext cx="8229600" cy="922114"/>
          </a:xfrm>
        </p:spPr>
        <p:txBody>
          <a:bodyPr>
            <a:normAutofit/>
          </a:bodyPr>
          <a:lstStyle/>
          <a:p>
            <a:r>
              <a:rPr lang="fi-FI" sz="3200"/>
              <a:t>OPS 2014 </a:t>
            </a:r>
            <a:r>
              <a:rPr lang="fi-FI" sz="3200" dirty="0"/>
              <a:t>- kielitietoisuuspointteja</a:t>
            </a:r>
          </a:p>
        </p:txBody>
      </p:sp>
      <p:sp>
        <p:nvSpPr>
          <p:cNvPr id="6" name="TextBox 5"/>
          <p:cNvSpPr txBox="1"/>
          <p:nvPr/>
        </p:nvSpPr>
        <p:spPr>
          <a:xfrm>
            <a:off x="9064422" y="1916832"/>
            <a:ext cx="1505072" cy="3416320"/>
          </a:xfrm>
          <a:prstGeom prst="rect">
            <a:avLst/>
          </a:prstGeom>
          <a:noFill/>
          <a:ln w="25400">
            <a:solidFill>
              <a:srgbClr val="FF99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smtClean="0">
                <a:ln>
                  <a:noFill/>
                </a:ln>
                <a:solidFill>
                  <a:srgbClr val="669900"/>
                </a:solidFill>
                <a:effectLst/>
                <a:uLnTx/>
                <a:uFillTx/>
                <a:latin typeface="Calibri"/>
                <a:ea typeface="+mn-ea"/>
                <a:cs typeface="+mn-cs"/>
              </a:rPr>
              <a:t>Miten näkyy/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669900"/>
                </a:solidFill>
                <a:effectLst/>
                <a:uLnTx/>
                <a:uFillTx/>
                <a:latin typeface="Calibri"/>
                <a:ea typeface="+mn-ea"/>
                <a:cs typeface="+mn-cs"/>
              </a:rPr>
              <a:t>v</a:t>
            </a:r>
            <a:r>
              <a:rPr kumimoji="0" lang="fi-FI" sz="2400" b="1" i="0" u="none" strike="noStrike" kern="1200" cap="none" spc="0" normalizeH="0" baseline="0" noProof="0" dirty="0" smtClean="0">
                <a:ln>
                  <a:noFill/>
                </a:ln>
                <a:solidFill>
                  <a:srgbClr val="669900"/>
                </a:solidFill>
                <a:effectLst/>
                <a:uLnTx/>
                <a:uFillTx/>
                <a:latin typeface="Calibri"/>
                <a:ea typeface="+mn-ea"/>
                <a:cs typeface="+mn-cs"/>
              </a:rPr>
              <a:t>oisi näkyä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smtClean="0">
                <a:ln>
                  <a:noFill/>
                </a:ln>
                <a:solidFill>
                  <a:srgbClr val="669900"/>
                </a:solidFill>
                <a:effectLst/>
                <a:uLnTx/>
                <a:uFillTx/>
                <a:latin typeface="Calibri"/>
                <a:ea typeface="+mn-ea"/>
                <a:cs typeface="+mn-cs"/>
              </a:rPr>
              <a:t>ma/</a:t>
            </a:r>
            <a:r>
              <a:rPr kumimoji="0" lang="fi-FI" sz="2400" b="1" i="0" u="none" strike="noStrike" kern="1200" cap="none" spc="0" normalizeH="0" baseline="0" noProof="0" dirty="0" err="1" smtClean="0">
                <a:ln>
                  <a:noFill/>
                </a:ln>
                <a:solidFill>
                  <a:srgbClr val="669900"/>
                </a:solidFill>
                <a:effectLst/>
                <a:uLnTx/>
                <a:uFillTx/>
                <a:latin typeface="Calibri"/>
                <a:ea typeface="+mn-ea"/>
                <a:cs typeface="+mn-cs"/>
              </a:rPr>
              <a:t>fy</a:t>
            </a:r>
            <a:r>
              <a:rPr kumimoji="0" lang="fi-FI" sz="2400" b="1" i="0" u="none" strike="noStrike" kern="1200" cap="none" spc="0" normalizeH="0" baseline="0" noProof="0" dirty="0" smtClean="0">
                <a:ln>
                  <a:noFill/>
                </a:ln>
                <a:solidFill>
                  <a:srgbClr val="669900"/>
                </a:solidFill>
                <a:effectLst/>
                <a:uLnTx/>
                <a:uFillTx/>
                <a:latin typeface="Calibri"/>
                <a:ea typeface="+mn-ea"/>
                <a:cs typeface="+mn-cs"/>
              </a:rPr>
              <a:t>/ke</a:t>
            </a:r>
            <a:br>
              <a:rPr kumimoji="0" lang="fi-FI" sz="2400" b="1" i="0" u="none" strike="noStrike" kern="1200" cap="none" spc="0" normalizeH="0" baseline="0" noProof="0" dirty="0" smtClean="0">
                <a:ln>
                  <a:noFill/>
                </a:ln>
                <a:solidFill>
                  <a:srgbClr val="669900"/>
                </a:solidFill>
                <a:effectLst/>
                <a:uLnTx/>
                <a:uFillTx/>
                <a:latin typeface="Calibri"/>
                <a:ea typeface="+mn-ea"/>
                <a:cs typeface="+mn-cs"/>
              </a:rPr>
            </a:br>
            <a:r>
              <a:rPr kumimoji="0" lang="fi-FI" sz="2400" b="1" i="0" u="none" strike="noStrike" kern="1200" cap="none" spc="0" normalizeH="0" baseline="0" noProof="0" dirty="0" smtClean="0">
                <a:ln>
                  <a:noFill/>
                </a:ln>
                <a:solidFill>
                  <a:srgbClr val="669900"/>
                </a:solidFill>
                <a:effectLst/>
                <a:uLnTx/>
                <a:uFillTx/>
                <a:latin typeface="Calibri"/>
                <a:ea typeface="+mn-ea"/>
                <a:cs typeface="+mn-cs"/>
              </a:rPr>
              <a:t>-</a:t>
            </a:r>
            <a:r>
              <a:rPr kumimoji="0" lang="fi-FI" sz="2400" b="1" i="0" u="none" strike="noStrike" kern="1200" cap="none" spc="0" normalizeH="0" baseline="0" noProof="0" dirty="0" err="1" smtClean="0">
                <a:ln>
                  <a:noFill/>
                </a:ln>
                <a:solidFill>
                  <a:srgbClr val="669900"/>
                </a:solidFill>
                <a:effectLst/>
                <a:uLnTx/>
                <a:uFillTx/>
                <a:latin typeface="Calibri"/>
                <a:ea typeface="+mn-ea"/>
                <a:cs typeface="+mn-cs"/>
              </a:rPr>
              <a:t>opetuk</a:t>
            </a:r>
            <a:r>
              <a:rPr kumimoji="0" lang="fi-FI" sz="2400" b="1" i="0" u="none" strike="noStrike" kern="1200" cap="none" spc="0" normalizeH="0" baseline="0" noProof="0" dirty="0" smtClean="0">
                <a:ln>
                  <a:noFill/>
                </a:ln>
                <a:solidFill>
                  <a:srgbClr val="669900"/>
                </a:solidFill>
                <a:effectLst/>
                <a:uLnTx/>
                <a:uFillTx/>
                <a:latin typeface="Calibri"/>
                <a:ea typeface="+mn-ea"/>
                <a:cs typeface="+mn-cs"/>
              </a:rPr>
              <a:t>-sen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err="1">
                <a:ln>
                  <a:noFill/>
                </a:ln>
                <a:solidFill>
                  <a:srgbClr val="669900"/>
                </a:solidFill>
                <a:effectLst/>
                <a:uLnTx/>
                <a:uFillTx/>
                <a:latin typeface="Calibri"/>
                <a:ea typeface="+mn-ea"/>
                <a:cs typeface="+mn-cs"/>
              </a:rPr>
              <a:t>k</a:t>
            </a:r>
            <a:r>
              <a:rPr kumimoji="0" lang="fi-FI" sz="2400" b="1" i="0" u="none" strike="noStrike" kern="1200" cap="none" spc="0" normalizeH="0" baseline="0" noProof="0" dirty="0" err="1" smtClean="0">
                <a:ln>
                  <a:noFill/>
                </a:ln>
                <a:solidFill>
                  <a:srgbClr val="669900"/>
                </a:solidFill>
                <a:effectLst/>
                <a:uLnTx/>
                <a:uFillTx/>
                <a:latin typeface="Calibri"/>
                <a:ea typeface="+mn-ea"/>
                <a:cs typeface="+mn-cs"/>
              </a:rPr>
              <a:t>äytän-teissä</a:t>
            </a:r>
            <a:r>
              <a:rPr kumimoji="0" lang="fi-FI" sz="2400" b="1" i="0" u="none" strike="noStrike" kern="1200" cap="none" spc="0" normalizeH="0" baseline="0" noProof="0" dirty="0" smtClean="0">
                <a:ln>
                  <a:noFill/>
                </a:ln>
                <a:solidFill>
                  <a:srgbClr val="669900"/>
                </a:solidFill>
                <a:effectLst/>
                <a:uLnTx/>
                <a:uFillTx/>
                <a:latin typeface="Calibri"/>
                <a:ea typeface="+mn-ea"/>
                <a:cs typeface="+mn-cs"/>
              </a:rPr>
              <a:t>?</a:t>
            </a:r>
            <a:endParaRPr kumimoji="0" lang="fi-FI" sz="2400" b="1" i="0" u="none" strike="noStrike" kern="1200" cap="none" spc="0" normalizeH="0" baseline="0" noProof="0" dirty="0">
              <a:ln>
                <a:noFill/>
              </a:ln>
              <a:solidFill>
                <a:srgbClr val="669900"/>
              </a:solidFill>
              <a:effectLst/>
              <a:uLnTx/>
              <a:uFillTx/>
              <a:latin typeface="Calibri"/>
              <a:ea typeface="+mn-ea"/>
              <a:cs typeface="+mn-cs"/>
            </a:endParaRPr>
          </a:p>
        </p:txBody>
      </p:sp>
    </p:spTree>
    <p:extLst>
      <p:ext uri="{BB962C8B-B14F-4D97-AF65-F5344CB8AC3E}">
        <p14:creationId xmlns:p14="http://schemas.microsoft.com/office/powerpoint/2010/main" val="2910155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7373" y="1417638"/>
            <a:ext cx="2400627" cy="2227386"/>
          </a:xfrm>
          <a:prstGeom prst="rect">
            <a:avLst/>
          </a:prstGeom>
        </p:spPr>
      </p:pic>
      <p:sp>
        <p:nvSpPr>
          <p:cNvPr id="2" name="Title 1"/>
          <p:cNvSpPr>
            <a:spLocks noGrp="1"/>
          </p:cNvSpPr>
          <p:nvPr>
            <p:ph type="title"/>
          </p:nvPr>
        </p:nvSpPr>
        <p:spPr/>
        <p:txBody>
          <a:bodyPr>
            <a:normAutofit/>
          </a:bodyPr>
          <a:lstStyle/>
          <a:p>
            <a:r>
              <a:rPr lang="fi-FI" sz="3600" dirty="0"/>
              <a:t>Kieli aineenopetuksessa – tutkittua</a:t>
            </a:r>
            <a:r>
              <a:rPr lang="fi-FI" dirty="0" smtClean="0"/>
              <a:t/>
            </a:r>
            <a:br>
              <a:rPr lang="fi-FI" dirty="0" smtClean="0"/>
            </a:br>
            <a:r>
              <a:rPr lang="en-GB" sz="1200" dirty="0" err="1"/>
              <a:t>Creese</a:t>
            </a:r>
            <a:r>
              <a:rPr lang="en-GB" sz="1200" dirty="0"/>
              <a:t> 2005, 2010; may &amp; Smyth 2007; Valdes </a:t>
            </a:r>
            <a:r>
              <a:rPr lang="en-GB" sz="1200" dirty="0" err="1"/>
              <a:t>ym</a:t>
            </a:r>
            <a:r>
              <a:rPr lang="en-GB" sz="1200" dirty="0"/>
              <a:t>. 2005; Gleeson 2010; Love 2009; </a:t>
            </a:r>
            <a:r>
              <a:rPr lang="en-GB" sz="1200" dirty="0" err="1"/>
              <a:t>Coady</a:t>
            </a:r>
            <a:r>
              <a:rPr lang="en-GB" sz="1200" dirty="0"/>
              <a:t> </a:t>
            </a:r>
            <a:r>
              <a:rPr lang="en-GB" sz="1200" dirty="0" err="1"/>
              <a:t>ym</a:t>
            </a:r>
            <a:r>
              <a:rPr lang="en-GB" sz="1200" dirty="0"/>
              <a:t>. 2011; de Jong </a:t>
            </a:r>
            <a:r>
              <a:rPr lang="en-GB" sz="1200" dirty="0" err="1"/>
              <a:t>ym</a:t>
            </a:r>
            <a:r>
              <a:rPr lang="en-GB" sz="1200" dirty="0"/>
              <a:t>. 2013; </a:t>
            </a:r>
            <a:br>
              <a:rPr lang="en-GB" sz="1200" dirty="0"/>
            </a:br>
            <a:r>
              <a:rPr lang="en-GB" sz="1200" dirty="0"/>
              <a:t>Aalto &amp; </a:t>
            </a:r>
            <a:r>
              <a:rPr lang="en-GB" sz="1200" dirty="0" err="1"/>
              <a:t>Tarnanen</a:t>
            </a:r>
            <a:r>
              <a:rPr lang="en-GB" sz="1200" dirty="0"/>
              <a:t> 2015, 2016</a:t>
            </a:r>
            <a:endParaRPr lang="fi-FI" sz="1200" dirty="0"/>
          </a:p>
        </p:txBody>
      </p:sp>
      <p:sp>
        <p:nvSpPr>
          <p:cNvPr id="3" name="Content Placeholder 2"/>
          <p:cNvSpPr>
            <a:spLocks noGrp="1"/>
          </p:cNvSpPr>
          <p:nvPr>
            <p:ph idx="1"/>
          </p:nvPr>
        </p:nvSpPr>
        <p:spPr>
          <a:xfrm>
            <a:off x="1981200" y="1442296"/>
            <a:ext cx="8507288" cy="4608512"/>
          </a:xfrm>
        </p:spPr>
        <p:txBody>
          <a:bodyPr>
            <a:noAutofit/>
          </a:bodyPr>
          <a:lstStyle/>
          <a:p>
            <a:r>
              <a:rPr lang="fi-FI" sz="2000" dirty="0"/>
              <a:t>Kielen näkymätön rooli tiedon rakentelussa, merkitysneuvotteluissa ja oppimisessa</a:t>
            </a:r>
          </a:p>
          <a:p>
            <a:pPr lvl="1"/>
            <a:r>
              <a:rPr lang="fi-FI" sz="1800" dirty="0"/>
              <a:t>Puhuttu kieli tiedostamaton resurssi (työtapa): </a:t>
            </a:r>
            <a:br>
              <a:rPr lang="fi-FI" sz="1800" dirty="0"/>
            </a:br>
            <a:r>
              <a:rPr lang="en-US" sz="1800" i="1" dirty="0" err="1"/>
              <a:t>opetella</a:t>
            </a:r>
            <a:r>
              <a:rPr lang="en-US" sz="1800" i="1" dirty="0"/>
              <a:t> </a:t>
            </a:r>
            <a:r>
              <a:rPr lang="en-US" sz="1800" i="1" dirty="0" err="1"/>
              <a:t>piirtämään</a:t>
            </a:r>
            <a:r>
              <a:rPr lang="en-US" sz="1800" i="1" dirty="0"/>
              <a:t>;</a:t>
            </a:r>
            <a:r>
              <a:rPr lang="en-US" sz="1800" dirty="0"/>
              <a:t> </a:t>
            </a:r>
            <a:r>
              <a:rPr lang="en-US" sz="1800" i="1" dirty="0" err="1"/>
              <a:t>käydä</a:t>
            </a:r>
            <a:r>
              <a:rPr lang="en-US" sz="1800" i="1" dirty="0"/>
              <a:t> </a:t>
            </a:r>
            <a:r>
              <a:rPr lang="en-US" sz="1800" i="1" dirty="0" err="1"/>
              <a:t>läpi</a:t>
            </a:r>
            <a:r>
              <a:rPr lang="en-US" sz="1800" i="1" dirty="0"/>
              <a:t> </a:t>
            </a:r>
            <a:r>
              <a:rPr lang="en-US" sz="1800" i="1" dirty="0" err="1"/>
              <a:t>teoria</a:t>
            </a:r>
            <a:r>
              <a:rPr lang="en-US" sz="1800" dirty="0"/>
              <a:t>; </a:t>
            </a:r>
            <a:r>
              <a:rPr lang="en-US" sz="1800" i="1" dirty="0" err="1"/>
              <a:t>kokeelliset</a:t>
            </a:r>
            <a:r>
              <a:rPr lang="en-US" sz="1800" i="1" dirty="0"/>
              <a:t> </a:t>
            </a:r>
            <a:br>
              <a:rPr lang="en-US" sz="1800" i="1" dirty="0"/>
            </a:br>
            <a:r>
              <a:rPr lang="en-US" sz="1800" i="1" dirty="0" err="1"/>
              <a:t>työt</a:t>
            </a:r>
            <a:r>
              <a:rPr lang="en-US" sz="1800" i="1" dirty="0"/>
              <a:t> </a:t>
            </a:r>
            <a:r>
              <a:rPr lang="en-US" sz="1800" i="1" dirty="0" err="1"/>
              <a:t>käydään</a:t>
            </a:r>
            <a:r>
              <a:rPr lang="en-US" sz="1800" i="1" dirty="0"/>
              <a:t> </a:t>
            </a:r>
            <a:r>
              <a:rPr lang="en-US" sz="1800" i="1" dirty="0" err="1"/>
              <a:t>suullisesti</a:t>
            </a:r>
            <a:r>
              <a:rPr lang="en-US" sz="1800" i="1" dirty="0"/>
              <a:t> </a:t>
            </a:r>
            <a:r>
              <a:rPr lang="en-US" sz="1800" i="1" dirty="0" err="1"/>
              <a:t>läpi</a:t>
            </a:r>
            <a:r>
              <a:rPr lang="en-US" sz="1800" dirty="0"/>
              <a:t> </a:t>
            </a:r>
            <a:endParaRPr lang="fi-FI" sz="1800" dirty="0"/>
          </a:p>
          <a:p>
            <a:pPr lvl="1"/>
            <a:r>
              <a:rPr lang="en-GB" sz="1800" dirty="0" err="1"/>
              <a:t>Huomio</a:t>
            </a:r>
            <a:r>
              <a:rPr lang="en-GB" sz="1800" dirty="0"/>
              <a:t> </a:t>
            </a:r>
            <a:r>
              <a:rPr lang="en-GB" sz="1800" dirty="0" err="1"/>
              <a:t>tiedonalan</a:t>
            </a:r>
            <a:r>
              <a:rPr lang="en-GB" sz="1800" dirty="0"/>
              <a:t> </a:t>
            </a:r>
            <a:r>
              <a:rPr lang="en-GB" sz="1800" dirty="0" err="1"/>
              <a:t>kieleen</a:t>
            </a:r>
            <a:r>
              <a:rPr lang="en-GB" sz="1800" dirty="0"/>
              <a:t> </a:t>
            </a:r>
            <a:r>
              <a:rPr lang="en-GB" sz="1800" dirty="0" err="1"/>
              <a:t>satunnaista</a:t>
            </a:r>
            <a:r>
              <a:rPr lang="en-GB" sz="1800" dirty="0"/>
              <a:t>, </a:t>
            </a:r>
            <a:r>
              <a:rPr lang="en-GB" sz="1800" dirty="0" err="1"/>
              <a:t>ei</a:t>
            </a:r>
            <a:r>
              <a:rPr lang="en-GB" sz="1800" dirty="0"/>
              <a:t> </a:t>
            </a:r>
            <a:r>
              <a:rPr lang="en-GB" sz="1800" dirty="0" err="1"/>
              <a:t>tavoitteellista</a:t>
            </a:r>
            <a:endParaRPr lang="en-GB" sz="1800" dirty="0"/>
          </a:p>
          <a:p>
            <a:pPr lvl="1"/>
            <a:r>
              <a:rPr lang="en-GB" sz="1800" dirty="0" err="1"/>
              <a:t>Kirjoittamisen</a:t>
            </a:r>
            <a:r>
              <a:rPr lang="en-GB" sz="1800" dirty="0"/>
              <a:t> </a:t>
            </a:r>
            <a:r>
              <a:rPr lang="en-GB" sz="1800" dirty="0" err="1"/>
              <a:t>ja</a:t>
            </a:r>
            <a:r>
              <a:rPr lang="en-GB" sz="1800" dirty="0"/>
              <a:t> </a:t>
            </a:r>
            <a:r>
              <a:rPr lang="en-GB" sz="1800" dirty="0" err="1"/>
              <a:t>lukemisen</a:t>
            </a:r>
            <a:r>
              <a:rPr lang="en-GB" sz="1800" dirty="0"/>
              <a:t> </a:t>
            </a:r>
            <a:r>
              <a:rPr lang="en-GB" sz="1800" dirty="0" err="1"/>
              <a:t>välttely</a:t>
            </a:r>
            <a:endParaRPr lang="en-GB" sz="1800" dirty="0"/>
          </a:p>
          <a:p>
            <a:pPr lvl="1"/>
            <a:r>
              <a:rPr lang="en-GB" sz="1800" dirty="0" err="1"/>
              <a:t>Kielellistä</a:t>
            </a:r>
            <a:r>
              <a:rPr lang="en-GB" sz="1800" dirty="0"/>
              <a:t> </a:t>
            </a:r>
            <a:r>
              <a:rPr lang="en-GB" sz="1800" dirty="0" err="1"/>
              <a:t>toimintaa</a:t>
            </a:r>
            <a:r>
              <a:rPr lang="en-GB" sz="1800" dirty="0"/>
              <a:t> </a:t>
            </a:r>
            <a:r>
              <a:rPr lang="en-GB" sz="1800" dirty="0" err="1"/>
              <a:t>ei</a:t>
            </a:r>
            <a:r>
              <a:rPr lang="en-GB" sz="1800" dirty="0"/>
              <a:t> </a:t>
            </a:r>
            <a:r>
              <a:rPr lang="en-GB" sz="1800" dirty="0" err="1"/>
              <a:t>hahmoteta</a:t>
            </a:r>
            <a:r>
              <a:rPr lang="en-GB" sz="1800" dirty="0"/>
              <a:t> </a:t>
            </a:r>
            <a:r>
              <a:rPr lang="en-GB" sz="1800" dirty="0" err="1"/>
              <a:t>kielellisenä</a:t>
            </a:r>
            <a:r>
              <a:rPr lang="en-GB" sz="1800" dirty="0"/>
              <a:t> </a:t>
            </a:r>
            <a:r>
              <a:rPr lang="en-GB" sz="1800" dirty="0" err="1"/>
              <a:t>taitona</a:t>
            </a:r>
            <a:r>
              <a:rPr lang="en-GB" sz="1800" dirty="0"/>
              <a:t> </a:t>
            </a:r>
            <a:r>
              <a:rPr lang="en-GB" sz="1800" dirty="0" err="1"/>
              <a:t>vaan</a:t>
            </a:r>
            <a:r>
              <a:rPr lang="en-GB" sz="1800" dirty="0"/>
              <a:t> </a:t>
            </a:r>
            <a:r>
              <a:rPr lang="en-GB" sz="1800" dirty="0" err="1"/>
              <a:t>puhtaasti</a:t>
            </a:r>
            <a:r>
              <a:rPr lang="en-GB" sz="1800" dirty="0"/>
              <a:t> </a:t>
            </a:r>
            <a:r>
              <a:rPr lang="en-GB" sz="1800" dirty="0" err="1"/>
              <a:t>oppiainetaitona</a:t>
            </a:r>
            <a:endParaRPr lang="en-GB" sz="1800" dirty="0"/>
          </a:p>
          <a:p>
            <a:r>
              <a:rPr lang="fi-FI" sz="2000" dirty="0"/>
              <a:t>Kielikäsitys: sanasto- ja termikeskeisyys</a:t>
            </a:r>
          </a:p>
          <a:p>
            <a:r>
              <a:rPr lang="en-GB" sz="2000" dirty="0" err="1"/>
              <a:t>Haastavaa</a:t>
            </a:r>
            <a:r>
              <a:rPr lang="en-GB" sz="2000" dirty="0"/>
              <a:t> </a:t>
            </a:r>
            <a:r>
              <a:rPr lang="en-GB" sz="2000" dirty="0" err="1"/>
              <a:t>aineenopettajille</a:t>
            </a:r>
            <a:endParaRPr lang="en-GB" sz="2000" dirty="0"/>
          </a:p>
          <a:p>
            <a:pPr lvl="1"/>
            <a:r>
              <a:rPr lang="en-GB" sz="1800" dirty="0" err="1"/>
              <a:t>Eritellä</a:t>
            </a:r>
            <a:r>
              <a:rPr lang="en-GB" sz="1800" dirty="0"/>
              <a:t> </a:t>
            </a:r>
            <a:r>
              <a:rPr lang="en-GB" sz="1800" dirty="0" err="1"/>
              <a:t>tiedonalan</a:t>
            </a:r>
            <a:r>
              <a:rPr lang="en-GB" sz="1800" dirty="0"/>
              <a:t> </a:t>
            </a:r>
            <a:r>
              <a:rPr lang="en-GB" sz="1800" dirty="0" err="1"/>
              <a:t>kieltä</a:t>
            </a:r>
            <a:r>
              <a:rPr lang="en-GB" sz="1800" dirty="0"/>
              <a:t>, </a:t>
            </a:r>
            <a:r>
              <a:rPr lang="en-GB" sz="1800" dirty="0" err="1"/>
              <a:t>tekstejä</a:t>
            </a:r>
            <a:r>
              <a:rPr lang="en-GB" sz="1800" dirty="0"/>
              <a:t> </a:t>
            </a:r>
            <a:r>
              <a:rPr lang="en-GB" sz="1800" dirty="0" err="1"/>
              <a:t>ja</a:t>
            </a:r>
            <a:r>
              <a:rPr lang="en-GB" sz="1800" dirty="0"/>
              <a:t> </a:t>
            </a:r>
            <a:r>
              <a:rPr lang="en-GB" sz="1800" dirty="0" err="1"/>
              <a:t>tekstuaalisia</a:t>
            </a:r>
            <a:r>
              <a:rPr lang="en-GB" sz="1800" dirty="0"/>
              <a:t> </a:t>
            </a:r>
            <a:r>
              <a:rPr lang="en-GB" sz="1800" dirty="0" err="1"/>
              <a:t>käytänteitä</a:t>
            </a:r>
            <a:r>
              <a:rPr lang="en-GB" sz="1800" dirty="0"/>
              <a:t> </a:t>
            </a:r>
            <a:r>
              <a:rPr lang="en-GB" sz="1800" dirty="0" err="1"/>
              <a:t>sekä</a:t>
            </a:r>
            <a:r>
              <a:rPr lang="en-GB" sz="1800" dirty="0"/>
              <a:t> </a:t>
            </a:r>
            <a:r>
              <a:rPr lang="en-GB" sz="1800" dirty="0" err="1"/>
              <a:t>niihin</a:t>
            </a:r>
            <a:r>
              <a:rPr lang="en-GB" sz="1800" dirty="0"/>
              <a:t> </a:t>
            </a:r>
            <a:r>
              <a:rPr lang="en-GB" sz="1800" dirty="0" err="1"/>
              <a:t>liittyviä</a:t>
            </a:r>
            <a:r>
              <a:rPr lang="en-GB" sz="1800" dirty="0"/>
              <a:t> </a:t>
            </a:r>
            <a:r>
              <a:rPr lang="en-GB" sz="1800" dirty="0" err="1"/>
              <a:t>haasteita</a:t>
            </a:r>
            <a:endParaRPr lang="en-GB" sz="1800" dirty="0"/>
          </a:p>
          <a:p>
            <a:pPr lvl="1"/>
            <a:r>
              <a:rPr lang="en-GB" sz="1800" dirty="0" err="1"/>
              <a:t>Tukea</a:t>
            </a:r>
            <a:r>
              <a:rPr lang="en-GB" sz="1800" dirty="0"/>
              <a:t> </a:t>
            </a:r>
            <a:r>
              <a:rPr lang="en-GB" sz="1800" dirty="0" err="1"/>
              <a:t>lukemisen</a:t>
            </a:r>
            <a:r>
              <a:rPr lang="en-GB" sz="1800" dirty="0"/>
              <a:t> </a:t>
            </a:r>
            <a:r>
              <a:rPr lang="en-GB" sz="1800" dirty="0" err="1"/>
              <a:t>ja</a:t>
            </a:r>
            <a:r>
              <a:rPr lang="en-GB" sz="1800" dirty="0"/>
              <a:t> </a:t>
            </a:r>
            <a:r>
              <a:rPr lang="en-GB" sz="1800" dirty="0" err="1"/>
              <a:t>kirjoittamisen</a:t>
            </a:r>
            <a:r>
              <a:rPr lang="en-GB" sz="1800" dirty="0"/>
              <a:t> </a:t>
            </a:r>
            <a:r>
              <a:rPr lang="en-GB" sz="1800" dirty="0" err="1"/>
              <a:t>taitoa</a:t>
            </a:r>
            <a:endParaRPr lang="en-GB" sz="1800" dirty="0"/>
          </a:p>
          <a:p>
            <a:pPr lvl="1"/>
            <a:r>
              <a:rPr lang="fi-FI" sz="1800" dirty="0"/>
              <a:t>Hahmottaa kielenoppimisen vaiheita ja oppilaiden kielitaitoa</a:t>
            </a:r>
          </a:p>
          <a:p>
            <a:pPr lvl="1"/>
            <a:r>
              <a:rPr lang="fi-FI" sz="1800" dirty="0">
                <a:sym typeface="Wingdings" panose="05000000000000000000" pitchFamily="2" charset="2"/>
              </a:rPr>
              <a:t>Tukea oppilaiden monikielisyyttä (esim. eri kielten rinnakkainen käyttö)</a:t>
            </a:r>
          </a:p>
        </p:txBody>
      </p:sp>
      <p:sp>
        <p:nvSpPr>
          <p:cNvPr id="4" name="Footer Placeholder 3"/>
          <p:cNvSpPr>
            <a:spLocks noGrp="1"/>
          </p:cNvSpPr>
          <p:nvPr>
            <p:ph type="ftr" sz="quarter" idx="11"/>
          </p:nvPr>
        </p:nvSpPr>
        <p:spPr>
          <a:xfrm>
            <a:off x="4648200" y="6492876"/>
            <a:ext cx="2895600" cy="365125"/>
          </a:xfrm>
        </p:spPr>
        <p:txBody>
          <a:bodyPr/>
          <a:lstStyle/>
          <a:p>
            <a:r>
              <a:rPr lang="en-US" dirty="0">
                <a:solidFill>
                  <a:prstClr val="black"/>
                </a:solidFill>
                <a:latin typeface="Calibri"/>
              </a:rPr>
              <a:t>eija.aalto@jyu.fi</a:t>
            </a:r>
          </a:p>
        </p:txBody>
      </p:sp>
    </p:spTree>
    <p:extLst>
      <p:ext uri="{BB962C8B-B14F-4D97-AF65-F5344CB8AC3E}">
        <p14:creationId xmlns:p14="http://schemas.microsoft.com/office/powerpoint/2010/main" val="285850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0000" lnSpcReduction="20000"/>
          </a:bodyPr>
          <a:lstStyle/>
          <a:p>
            <a:pPr marL="0" indent="0">
              <a:buNone/>
            </a:pPr>
            <a:r>
              <a:rPr lang="fi-FI" dirty="0"/>
              <a:t>Millaisia oppilaiden kielellisiä haasteita ja opettajan tarjoamia tuen muotoja havaitset?</a:t>
            </a:r>
            <a:br>
              <a:rPr lang="fi-FI" dirty="0"/>
            </a:br>
            <a:r>
              <a:rPr lang="fi-FI" dirty="0"/>
              <a:t/>
            </a:r>
            <a:br>
              <a:rPr lang="fi-FI" dirty="0"/>
            </a:br>
            <a:r>
              <a:rPr lang="fi-FI" dirty="0"/>
              <a:t>Esimerkiksi:</a:t>
            </a:r>
            <a:br>
              <a:rPr lang="fi-FI" dirty="0"/>
            </a:br>
            <a:r>
              <a:rPr lang="fi-FI" dirty="0"/>
              <a:t>- Millaisia oppiaineen tekstejä ja kielenkäyttötapoja tuntiin sisältyy (oppikirjakappale, tehtävänanto, video, </a:t>
            </a:r>
            <a:r>
              <a:rPr lang="fi-FI" dirty="0" err="1"/>
              <a:t>graafi</a:t>
            </a:r>
            <a:r>
              <a:rPr lang="fi-FI" dirty="0"/>
              <a:t>, kaava, kuva; opetuspuhe, ongelmanratkaisu ryhmissä jne.)? </a:t>
            </a:r>
            <a:br>
              <a:rPr lang="fi-FI" dirty="0"/>
            </a:br>
            <a:r>
              <a:rPr lang="fi-FI" dirty="0"/>
              <a:t>- Miten tekstejä ohjataan lukemaan/kirjoittamaan?</a:t>
            </a:r>
            <a:br>
              <a:rPr lang="fi-FI" dirty="0"/>
            </a:br>
            <a:r>
              <a:rPr lang="fi-FI" dirty="0"/>
              <a:t>- Millaisia haastavia oppiaineen käsitteitä käytetään? Miten niitä avataan?</a:t>
            </a:r>
            <a:br>
              <a:rPr lang="fi-FI" dirty="0"/>
            </a:br>
            <a:r>
              <a:rPr lang="fi-FI" dirty="0"/>
              <a:t>- Miten opettaja visuaalistaa, toistaa, painottaa, sanoo toisin tai muuten tukee ymmärtämistä?</a:t>
            </a:r>
            <a:br>
              <a:rPr lang="fi-FI" dirty="0"/>
            </a:br>
            <a:r>
              <a:rPr lang="fi-FI" dirty="0"/>
              <a:t>- Mitä muita kieliä tunnilla käytetään kuin suomea?</a:t>
            </a:r>
            <a:br>
              <a:rPr lang="fi-FI" dirty="0"/>
            </a:br>
            <a:r>
              <a:rPr lang="fi-FI" dirty="0"/>
              <a:t/>
            </a:r>
            <a:br>
              <a:rPr lang="fi-FI" dirty="0"/>
            </a:br>
            <a:r>
              <a:rPr lang="fi-FI" dirty="0" smtClean="0"/>
              <a:t>Opettajan näkökulma:</a:t>
            </a:r>
            <a:r>
              <a:rPr lang="fi-FI" dirty="0"/>
              <a:t/>
            </a:r>
            <a:br>
              <a:rPr lang="fi-FI" dirty="0"/>
            </a:br>
            <a:r>
              <a:rPr lang="fi-FI" dirty="0"/>
              <a:t>- Millaisia kielellisiä haasteita oppilailla voi olla?</a:t>
            </a:r>
            <a:br>
              <a:rPr lang="fi-FI" dirty="0"/>
            </a:br>
            <a:r>
              <a:rPr lang="fi-FI" dirty="0"/>
              <a:t>- Mitkä ovat opettajan mielestä tärkeimmät tukikeinot, jotta kaikki pääsevät osallistumaan?</a:t>
            </a:r>
          </a:p>
        </p:txBody>
      </p:sp>
      <p:sp>
        <p:nvSpPr>
          <p:cNvPr id="3" name="Footer Placeholder 2"/>
          <p:cNvSpPr>
            <a:spLocks noGrp="1"/>
          </p:cNvSpPr>
          <p:nvPr>
            <p:ph type="ftr" sz="quarter" idx="11"/>
          </p:nvPr>
        </p:nvSpPr>
        <p:spPr/>
        <p:txBody>
          <a:bodyPr/>
          <a:lstStyle/>
          <a:p>
            <a:r>
              <a:rPr lang="fi-FI" dirty="0">
                <a:solidFill>
                  <a:prstClr val="black"/>
                </a:solidFill>
                <a:latin typeface="Calibri"/>
              </a:rPr>
              <a:t>sanna.s.mustonen@jyu.fi</a:t>
            </a:r>
          </a:p>
        </p:txBody>
      </p:sp>
      <p:sp>
        <p:nvSpPr>
          <p:cNvPr id="2" name="Title 1"/>
          <p:cNvSpPr>
            <a:spLocks noGrp="1"/>
          </p:cNvSpPr>
          <p:nvPr>
            <p:ph type="title"/>
          </p:nvPr>
        </p:nvSpPr>
        <p:spPr/>
        <p:txBody>
          <a:bodyPr>
            <a:normAutofit/>
          </a:bodyPr>
          <a:lstStyle/>
          <a:p>
            <a:r>
              <a:rPr lang="fi-FI" dirty="0" smtClean="0"/>
              <a:t>Ennakkotehtävä</a:t>
            </a:r>
            <a:endParaRPr lang="fi-FI" dirty="0"/>
          </a:p>
        </p:txBody>
      </p:sp>
    </p:spTree>
    <p:extLst>
      <p:ext uri="{BB962C8B-B14F-4D97-AF65-F5344CB8AC3E}">
        <p14:creationId xmlns:p14="http://schemas.microsoft.com/office/powerpoint/2010/main" val="424224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Ennakkotehtävän purkua</a:t>
            </a:r>
            <a:endParaRPr lang="fi-FI" dirty="0"/>
          </a:p>
        </p:txBody>
      </p:sp>
      <p:sp>
        <p:nvSpPr>
          <p:cNvPr id="3" name="Content Placeholder 2"/>
          <p:cNvSpPr>
            <a:spLocks noGrp="1"/>
          </p:cNvSpPr>
          <p:nvPr>
            <p:ph idx="1"/>
          </p:nvPr>
        </p:nvSpPr>
        <p:spPr/>
        <p:txBody>
          <a:bodyPr>
            <a:normAutofit/>
          </a:bodyPr>
          <a:lstStyle/>
          <a:p>
            <a:r>
              <a:rPr lang="fi-FI" sz="2800" dirty="0"/>
              <a:t>Miltä oman oppiaineen tekstimaisema ja kieli näytti ja kuulosti?</a:t>
            </a:r>
          </a:p>
          <a:p>
            <a:r>
              <a:rPr lang="fi-FI" sz="2800" dirty="0"/>
              <a:t>Millaisia kielellisiä tukitoimia havaitsit? Mitä olisi ehkä kaivattu lisää?</a:t>
            </a:r>
          </a:p>
          <a:p>
            <a:r>
              <a:rPr lang="fi-FI" sz="2800" dirty="0"/>
              <a:t>Millaisia omat valmiutesi ovat tukea kielellisissä haasteissa?</a:t>
            </a:r>
          </a:p>
        </p:txBody>
      </p:sp>
    </p:spTree>
    <p:extLst>
      <p:ext uri="{BB962C8B-B14F-4D97-AF65-F5344CB8AC3E}">
        <p14:creationId xmlns:p14="http://schemas.microsoft.com/office/powerpoint/2010/main" val="402124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5060" y="1417638"/>
            <a:ext cx="3202940" cy="2971800"/>
          </a:xfrm>
          <a:prstGeom prst="rect">
            <a:avLst/>
          </a:prstGeom>
        </p:spPr>
      </p:pic>
      <p:sp>
        <p:nvSpPr>
          <p:cNvPr id="2" name="Title 1"/>
          <p:cNvSpPr>
            <a:spLocks noGrp="1"/>
          </p:cNvSpPr>
          <p:nvPr>
            <p:ph type="title"/>
          </p:nvPr>
        </p:nvSpPr>
        <p:spPr/>
        <p:txBody>
          <a:bodyPr/>
          <a:lstStyle/>
          <a:p>
            <a:r>
              <a:rPr lang="fi-FI" dirty="0" smtClean="0"/>
              <a:t>Kielitietoinen opettaja?</a:t>
            </a:r>
            <a:endParaRPr lang="fi-FI" dirty="0"/>
          </a:p>
        </p:txBody>
      </p:sp>
      <p:sp>
        <p:nvSpPr>
          <p:cNvPr id="3" name="Content Placeholder 2"/>
          <p:cNvSpPr>
            <a:spLocks noGrp="1"/>
          </p:cNvSpPr>
          <p:nvPr>
            <p:ph idx="1"/>
          </p:nvPr>
        </p:nvSpPr>
        <p:spPr>
          <a:xfrm>
            <a:off x="1981200" y="2124943"/>
            <a:ext cx="8115300" cy="4400401"/>
          </a:xfrm>
        </p:spPr>
        <p:txBody>
          <a:bodyPr>
            <a:noAutofit/>
          </a:bodyPr>
          <a:lstStyle/>
          <a:p>
            <a:r>
              <a:rPr lang="fi-FI" sz="2000" dirty="0"/>
              <a:t>Ymmärtää kielen välittäjäroolin sisältöjen </a:t>
            </a:r>
            <a:br>
              <a:rPr lang="fi-FI" sz="2000" dirty="0"/>
            </a:br>
            <a:r>
              <a:rPr lang="fi-FI" sz="2000" dirty="0"/>
              <a:t>opetuksessa</a:t>
            </a:r>
          </a:p>
          <a:p>
            <a:r>
              <a:rPr lang="fi-FI" sz="2000" dirty="0"/>
              <a:t>Näkee kielten ja kielitaitojen merkityksen</a:t>
            </a:r>
            <a:br>
              <a:rPr lang="fi-FI" sz="2000" dirty="0"/>
            </a:br>
            <a:r>
              <a:rPr lang="fi-FI" sz="2000" dirty="0"/>
              <a:t> ihmisen identiteetille, osallisuudelle ja </a:t>
            </a:r>
            <a:br>
              <a:rPr lang="fi-FI" sz="2000" dirty="0"/>
            </a:br>
            <a:r>
              <a:rPr lang="fi-FI" sz="2000" dirty="0"/>
              <a:t>osallistumiselle</a:t>
            </a:r>
          </a:p>
          <a:p>
            <a:r>
              <a:rPr lang="fi-FI" sz="2000" dirty="0"/>
              <a:t>Arvostaa erilaisia kielirepertuaareja ja luo </a:t>
            </a:r>
            <a:br>
              <a:rPr lang="fi-FI" sz="2000" dirty="0"/>
            </a:br>
            <a:r>
              <a:rPr lang="fi-FI" sz="2000" dirty="0"/>
              <a:t>mahdollisuuksia niiden hyödyntämiselle</a:t>
            </a:r>
          </a:p>
          <a:p>
            <a:r>
              <a:rPr lang="fi-FI" sz="2000" dirty="0"/>
              <a:t>Tuntee oman tiedonalansa kielenkäytön piirteitä ja </a:t>
            </a:r>
            <a:br>
              <a:rPr lang="fi-FI" sz="2000" dirty="0"/>
            </a:br>
            <a:r>
              <a:rPr lang="fi-FI" sz="2000" dirty="0"/>
              <a:t>tekstilajeja ja osaa ohjata niiden tulkinnassa ja tuottamisessa</a:t>
            </a:r>
          </a:p>
          <a:p>
            <a:r>
              <a:rPr lang="fi-FI" sz="2000" dirty="0"/>
              <a:t>Osaa eritellä kielen käyttöä eri tilanteissa ja tekstilajeissa </a:t>
            </a:r>
          </a:p>
          <a:p>
            <a:r>
              <a:rPr lang="fi-FI" sz="2000" dirty="0"/>
              <a:t>Ymmärtää, miten kieltä opitaan, ja osaa tukea oppijaa niin sisältöjen kuin kielenkin oppimisessa</a:t>
            </a:r>
          </a:p>
          <a:p>
            <a:pPr marL="0" indent="0">
              <a:buNone/>
            </a:pPr>
            <a:endParaRPr lang="fi-FI" sz="1800" dirty="0"/>
          </a:p>
        </p:txBody>
      </p:sp>
      <p:sp>
        <p:nvSpPr>
          <p:cNvPr id="4" name="Footer Placeholder 3"/>
          <p:cNvSpPr>
            <a:spLocks noGrp="1"/>
          </p:cNvSpPr>
          <p:nvPr>
            <p:ph type="ftr" sz="quarter" idx="11"/>
          </p:nvPr>
        </p:nvSpPr>
        <p:spPr/>
        <p:txBody>
          <a:bodyPr/>
          <a:lstStyle/>
          <a:p>
            <a:r>
              <a:rPr lang="en-US" dirty="0">
                <a:solidFill>
                  <a:prstClr val="black"/>
                </a:solidFill>
                <a:latin typeface="Calibri"/>
              </a:rPr>
              <a:t>eija.aalto@jyu.fi</a:t>
            </a:r>
          </a:p>
        </p:txBody>
      </p:sp>
      <p:sp>
        <p:nvSpPr>
          <p:cNvPr id="6" name="TextBox 5"/>
          <p:cNvSpPr txBox="1"/>
          <p:nvPr/>
        </p:nvSpPr>
        <p:spPr>
          <a:xfrm>
            <a:off x="7176121" y="6627168"/>
            <a:ext cx="3573799" cy="461665"/>
          </a:xfrm>
          <a:prstGeom prst="rect">
            <a:avLst/>
          </a:prstGeom>
          <a:noFill/>
        </p:spPr>
        <p:txBody>
          <a:bodyPr wrap="none" rtlCol="0">
            <a:spAutoFit/>
          </a:bodyPr>
          <a:lstStyle/>
          <a:p>
            <a:r>
              <a:rPr lang="fi-FI" sz="1200" i="1" dirty="0">
                <a:solidFill>
                  <a:prstClr val="black"/>
                </a:solidFill>
                <a:latin typeface="Calibri"/>
              </a:rPr>
              <a:t>Language </a:t>
            </a:r>
            <a:r>
              <a:rPr lang="fi-FI" sz="1200" i="1" dirty="0" err="1">
                <a:solidFill>
                  <a:prstClr val="black"/>
                </a:solidFill>
                <a:latin typeface="Calibri"/>
              </a:rPr>
              <a:t>diversity</a:t>
            </a:r>
            <a:r>
              <a:rPr lang="fi-FI" sz="1200" i="1" dirty="0">
                <a:solidFill>
                  <a:prstClr val="black"/>
                </a:solidFill>
                <a:latin typeface="Calibri"/>
              </a:rPr>
              <a:t> </a:t>
            </a:r>
            <a:r>
              <a:rPr lang="fi-FI" sz="1200" dirty="0" err="1">
                <a:solidFill>
                  <a:prstClr val="black"/>
                </a:solidFill>
                <a:latin typeface="Calibri"/>
              </a:rPr>
              <a:t>by</a:t>
            </a:r>
            <a:r>
              <a:rPr lang="fi-FI" sz="1200" dirty="0">
                <a:solidFill>
                  <a:prstClr val="black"/>
                </a:solidFill>
                <a:latin typeface="Calibri"/>
              </a:rPr>
              <a:t> Tobias </a:t>
            </a:r>
            <a:r>
              <a:rPr lang="fi-FI" sz="1200" dirty="0" err="1">
                <a:solidFill>
                  <a:prstClr val="black"/>
                </a:solidFill>
                <a:latin typeface="Calibri"/>
              </a:rPr>
              <a:t>Mikkelsen</a:t>
            </a:r>
            <a:r>
              <a:rPr lang="fi-FI" sz="1200" dirty="0">
                <a:solidFill>
                  <a:prstClr val="black"/>
                </a:solidFill>
                <a:latin typeface="Calibri"/>
              </a:rPr>
              <a:t> (CC BY-NC 2.0)</a:t>
            </a:r>
            <a:br>
              <a:rPr lang="fi-FI" sz="1200" dirty="0">
                <a:solidFill>
                  <a:prstClr val="black"/>
                </a:solidFill>
                <a:latin typeface="Calibri"/>
              </a:rPr>
            </a:br>
            <a:endParaRPr lang="fi-FI" sz="1200" dirty="0">
              <a:solidFill>
                <a:prstClr val="black"/>
              </a:solidFill>
              <a:latin typeface="Calibri"/>
            </a:endParaRPr>
          </a:p>
        </p:txBody>
      </p:sp>
    </p:spTree>
    <p:extLst>
      <p:ext uri="{BB962C8B-B14F-4D97-AF65-F5344CB8AC3E}">
        <p14:creationId xmlns:p14="http://schemas.microsoft.com/office/powerpoint/2010/main" val="1483940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983</Words>
  <Application>Microsoft Office PowerPoint</Application>
  <PresentationFormat>Widescreen</PresentationFormat>
  <Paragraphs>222</Paragraphs>
  <Slides>21</Slides>
  <Notes>6</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Calibri</vt:lpstr>
      <vt:lpstr>Calibri Light</vt:lpstr>
      <vt:lpstr>Candara</vt:lpstr>
      <vt:lpstr>Courier New</vt:lpstr>
      <vt:lpstr>Trebuchet MS</vt:lpstr>
      <vt:lpstr>Wingdings</vt:lpstr>
      <vt:lpstr>Wingdings 3</vt:lpstr>
      <vt:lpstr>1_Office Theme</vt:lpstr>
      <vt:lpstr>2_Office Theme</vt:lpstr>
      <vt:lpstr>Facet</vt:lpstr>
      <vt:lpstr>3_Office Theme</vt:lpstr>
      <vt:lpstr>OPEA615 Kielitietoinen aineenopetus</vt:lpstr>
      <vt:lpstr>Mitä on kielitietoinen  biologian, kemian, fysiikan ja matematiikan opetus?</vt:lpstr>
      <vt:lpstr>Tavoitteena</vt:lpstr>
      <vt:lpstr>Mitä mieltä? Miksi?</vt:lpstr>
      <vt:lpstr>OPS 2014 - kielitietoisuuspointteja</vt:lpstr>
      <vt:lpstr>Kieli aineenopetuksessa – tutkittua Creese 2005, 2010; may &amp; Smyth 2007; Valdes ym. 2005; Gleeson 2010; Love 2009; Coady ym. 2011; de Jong ym. 2013;  Aalto &amp; Tarnanen 2015, 2016</vt:lpstr>
      <vt:lpstr>Ennakkotehtävä</vt:lpstr>
      <vt:lpstr>Ennakkotehtävän purkua</vt:lpstr>
      <vt:lpstr>Kielitietoinen opettaja?</vt:lpstr>
      <vt:lpstr>Näkökulmia kielitietoisuuteen  luonnontieteiden opetuksessa</vt:lpstr>
      <vt:lpstr>       Sanna Mustonen  OPEA615 Kielitietoinen aineenopetus (1 op)  – 6 t luentoa, 20 tuntia itsenäistä työskentelyä</vt:lpstr>
      <vt:lpstr>Reza koulussa: kieli, identiteetti ja osallisuus</vt:lpstr>
      <vt:lpstr>Osallisuuden tukeminen</vt:lpstr>
      <vt:lpstr>Kielitietoinen opettaja arvostaa erilaisia kielirepertuaareja ja luo mahdollisuuksia niiden hyödyntämiselle</vt:lpstr>
      <vt:lpstr>Monikielisen oppilaan koulupolku</vt:lpstr>
      <vt:lpstr>Kolme tapaa kohdata (maahanmuuttajataustaiset) oppilaat</vt:lpstr>
      <vt:lpstr>Kuka onkaan ”maahanmuuttaja”?</vt:lpstr>
      <vt:lpstr>Moninaisia oppijoita – vaihteleva…</vt:lpstr>
      <vt:lpstr>Kuka onkaan ”normi”?</vt:lpstr>
      <vt:lpstr>”The danger of a single story”</vt:lpstr>
      <vt:lpstr>Pohdittavaksi Sodan lapsesta rauhan arkkitehdiksi</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OPEA615 Kielitietoinen aineenopetus</dc:title>
  <dc:creator>Mustonen, Sanna</dc:creator>
  <cp:lastModifiedBy>Mustonen, Sanna</cp:lastModifiedBy>
  <cp:revision>3</cp:revision>
  <dcterms:created xsi:type="dcterms:W3CDTF">2018-10-10T09:48:29Z</dcterms:created>
  <dcterms:modified xsi:type="dcterms:W3CDTF">2018-10-10T10:05:48Z</dcterms:modified>
</cp:coreProperties>
</file>