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62FC82-AF48-47BA-AB7B-CB44DC3C8674}" type="datetimeFigureOut">
              <a:rPr lang="fi-FI" smtClean="0"/>
              <a:t>8.5.2018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9D3517-30D1-4130-AF50-128E1E8C02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4784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9D3517-30D1-4130-AF50-128E1E8C0216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71822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8.5.2018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8.5.2018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8.5.2018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8.5.2018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8.5.2018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8.5.2018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8.5.2018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8.5.2018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8.5.2018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8.5.2018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1573026-1D05-4DF3-A9A8-4612C100E55C}" type="datetimeFigureOut">
              <a:rPr lang="fi-FI" smtClean="0"/>
              <a:pPr/>
              <a:t>8.5.2018</a:t>
            </a:fld>
            <a:endParaRPr lang="fi-FI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1573026-1D05-4DF3-A9A8-4612C100E55C}" type="datetimeFigureOut">
              <a:rPr lang="fi-FI" smtClean="0"/>
              <a:pPr/>
              <a:t>8.5.2018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dirty="0"/>
              <a:t>Vuokra-asunto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628800"/>
            <a:ext cx="8856984" cy="5040559"/>
          </a:xfrm>
        </p:spPr>
        <p:txBody>
          <a:bodyPr>
            <a:normAutofit/>
          </a:bodyPr>
          <a:lstStyle/>
          <a:p>
            <a:r>
              <a:rPr lang="fi-FI" sz="2400" i="1" dirty="0"/>
              <a:t>Vuokranantaja </a:t>
            </a:r>
            <a:r>
              <a:rPr lang="fi-FI" sz="2400" dirty="0"/>
              <a:t>ja </a:t>
            </a:r>
            <a:r>
              <a:rPr lang="fi-FI" sz="2400" i="1" dirty="0"/>
              <a:t>vuokralainen </a:t>
            </a:r>
            <a:r>
              <a:rPr lang="fi-FI" sz="2400" dirty="0"/>
              <a:t>(</a:t>
            </a:r>
            <a:r>
              <a:rPr lang="fi-FI" sz="2400" i="1" dirty="0"/>
              <a:t>pää- </a:t>
            </a:r>
            <a:r>
              <a:rPr lang="fi-FI" sz="2400" dirty="0"/>
              <a:t>tai</a:t>
            </a:r>
            <a:r>
              <a:rPr lang="fi-FI" sz="2400" i="1" dirty="0"/>
              <a:t> alivuokralainen</a:t>
            </a:r>
            <a:r>
              <a:rPr lang="fi-FI" sz="2400" dirty="0"/>
              <a:t>)</a:t>
            </a:r>
            <a:r>
              <a:rPr lang="fi-FI" sz="2400" i="1" dirty="0"/>
              <a:t> </a:t>
            </a:r>
            <a:r>
              <a:rPr lang="fi-FI" sz="2400" dirty="0"/>
              <a:t>solmivat</a:t>
            </a:r>
            <a:r>
              <a:rPr lang="fi-FI" sz="2400" i="1" dirty="0"/>
              <a:t> </a:t>
            </a:r>
            <a:r>
              <a:rPr lang="fi-FI" sz="2400" dirty="0"/>
              <a:t>yleensä kirjallisen </a:t>
            </a:r>
            <a:r>
              <a:rPr lang="fi-FI" sz="2400" i="1" u="sng" dirty="0"/>
              <a:t>vuokrasopimuksen</a:t>
            </a:r>
          </a:p>
          <a:p>
            <a:pPr lvl="1"/>
            <a:r>
              <a:rPr lang="fi-FI" sz="2000" dirty="0"/>
              <a:t>Sopimuksen kesto -&gt; </a:t>
            </a:r>
            <a:r>
              <a:rPr lang="fi-FI" sz="2000" i="1" dirty="0"/>
              <a:t>Määräaikainen </a:t>
            </a:r>
            <a:r>
              <a:rPr lang="fi-FI" sz="2000" dirty="0"/>
              <a:t>(ei voi irtisanoa) tai </a:t>
            </a:r>
            <a:r>
              <a:rPr lang="fi-FI" sz="2000" i="1" dirty="0"/>
              <a:t>toistaiseksi solmittu</a:t>
            </a:r>
          </a:p>
          <a:p>
            <a:pPr lvl="1"/>
            <a:r>
              <a:rPr lang="fi-FI" sz="2000" dirty="0"/>
              <a:t>Alkamis- ja päättymispäivä</a:t>
            </a:r>
          </a:p>
          <a:p>
            <a:pPr lvl="1"/>
            <a:r>
              <a:rPr lang="fi-FI" sz="2000" dirty="0"/>
              <a:t>Kohde / tila varastoineen ja pinta-aloineen</a:t>
            </a:r>
          </a:p>
          <a:p>
            <a:pPr lvl="1"/>
            <a:r>
              <a:rPr lang="fi-FI" sz="2000" dirty="0"/>
              <a:t>Vuokran suuruus ja seuraava </a:t>
            </a:r>
            <a:r>
              <a:rPr lang="fi-FI" sz="2000" i="1" dirty="0"/>
              <a:t>tarkistamisajankohta</a:t>
            </a:r>
          </a:p>
          <a:p>
            <a:pPr lvl="1"/>
            <a:r>
              <a:rPr lang="fi-FI" sz="2000" dirty="0"/>
              <a:t>Irtisanomisehdot</a:t>
            </a:r>
          </a:p>
          <a:p>
            <a:pPr lvl="1"/>
            <a:r>
              <a:rPr lang="fi-FI" sz="2000" dirty="0"/>
              <a:t>Mahdollinen </a:t>
            </a:r>
            <a:r>
              <a:rPr lang="fi-FI" sz="2000" i="1" dirty="0"/>
              <a:t>ennakkovuokra </a:t>
            </a:r>
            <a:r>
              <a:rPr lang="fi-FI" sz="2000" dirty="0"/>
              <a:t>ja </a:t>
            </a:r>
            <a:r>
              <a:rPr lang="fi-FI" sz="2000" i="1" dirty="0"/>
              <a:t>vuokravakuus</a:t>
            </a:r>
            <a:r>
              <a:rPr lang="fi-FI" sz="2000" dirty="0"/>
              <a:t> (</a:t>
            </a:r>
            <a:r>
              <a:rPr lang="fi-FI" sz="2000" dirty="0" err="1"/>
              <a:t>max</a:t>
            </a:r>
            <a:r>
              <a:rPr lang="fi-FI" sz="2000" dirty="0"/>
              <a:t>. 3kk:n vuokra)</a:t>
            </a:r>
          </a:p>
          <a:p>
            <a:pPr lvl="1"/>
            <a:endParaRPr lang="fi-FI" sz="2000" dirty="0"/>
          </a:p>
          <a:p>
            <a:pPr marL="457200" lvl="1" indent="0">
              <a:buNone/>
            </a:pPr>
            <a:r>
              <a:rPr lang="fi-FI" sz="2000" b="1" dirty="0"/>
              <a:t>Tehtävä: Vuokralaisen ja vuokranantajan oikeudet ja velvollisuudet (s.127)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0654" y="44624"/>
            <a:ext cx="9036496" cy="7602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4592">
              <a:buClr>
                <a:schemeClr val="accent1">
                  <a:lumMod val="60000"/>
                  <a:lumOff val="40000"/>
                </a:schemeClr>
              </a:buClr>
            </a:pPr>
            <a:r>
              <a:rPr lang="fi-FI" sz="2400" b="1" dirty="0"/>
              <a:t>Vuokrasopimuksen irtisanominen ja purkaminen</a:t>
            </a:r>
            <a:endParaRPr lang="fi-FI" sz="2400" b="1" i="1" dirty="0"/>
          </a:p>
          <a:p>
            <a:pPr marL="164592">
              <a:buClr>
                <a:schemeClr val="accent1">
                  <a:lumMod val="60000"/>
                  <a:lumOff val="40000"/>
                </a:schemeClr>
              </a:buClr>
            </a:pPr>
            <a:endParaRPr lang="fi-FI" sz="2400" dirty="0"/>
          </a:p>
          <a:p>
            <a:pPr marL="507492" indent="-342900"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</a:pPr>
            <a:r>
              <a:rPr lang="fi-FI" sz="2000" dirty="0"/>
              <a:t>Vuokranantaja voi irtisanoa esim. seuraavista syistä</a:t>
            </a:r>
          </a:p>
          <a:p>
            <a:pPr marL="964692" lvl="1" indent="-342900"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</a:pPr>
            <a:r>
              <a:rPr lang="fi-FI" sz="2000" dirty="0"/>
              <a:t>Halu myydä tai asettua itse asuntoon</a:t>
            </a:r>
          </a:p>
          <a:p>
            <a:pPr marL="964692" lvl="1" indent="-342900"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</a:pPr>
            <a:r>
              <a:rPr lang="fi-FI" sz="2000" dirty="0"/>
              <a:t>Vuokranmaksu myöhässä toistuvasti tai kohtuullinen vuokrannosto, johon vuokralainen ei suostu</a:t>
            </a:r>
          </a:p>
          <a:p>
            <a:pPr marL="621792" lvl="1">
              <a:buClr>
                <a:schemeClr val="accent1">
                  <a:lumMod val="60000"/>
                  <a:lumOff val="40000"/>
                </a:schemeClr>
              </a:buClr>
            </a:pPr>
            <a:r>
              <a:rPr lang="fi-FI" sz="2000" dirty="0"/>
              <a:t>-&gt; Irtisanomisaika 3kk (alle vuoden vuokrasuhde) ja 6kk (yli vuoden)</a:t>
            </a:r>
          </a:p>
          <a:p>
            <a:pPr marL="964692" lvl="1" indent="-342900"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</a:pPr>
            <a:endParaRPr lang="fi-FI" sz="2000" dirty="0"/>
          </a:p>
          <a:p>
            <a:pPr marL="507492" indent="-342900"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</a:pPr>
            <a:r>
              <a:rPr lang="fi-FI" sz="2000" dirty="0"/>
              <a:t>Vuokranantaja voi purkaa sopimuksen vain ”erityisen painavasta syystä”, esim. kun</a:t>
            </a:r>
          </a:p>
          <a:p>
            <a:pPr marL="964692" lvl="1" indent="-342900"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</a:pPr>
            <a:r>
              <a:rPr lang="fi-FI" sz="2000" dirty="0"/>
              <a:t>vuokralainen laiminlyö vuokran maksun (esim. yli 2kk)</a:t>
            </a:r>
          </a:p>
          <a:p>
            <a:pPr marL="964692" lvl="1" indent="-342900"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</a:pPr>
            <a:r>
              <a:rPr lang="fi-FI" sz="2000" dirty="0"/>
              <a:t>vuokralainen aiheuttaa häiriötä (huom. ensin varoitus)</a:t>
            </a:r>
          </a:p>
          <a:p>
            <a:pPr marL="964692" lvl="1" indent="-342900"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</a:pPr>
            <a:r>
              <a:rPr lang="fi-FI" sz="2000" dirty="0"/>
              <a:t>vuokralainen hoitaa huoneistoa huonosti (huom. ensin varoitus)</a:t>
            </a:r>
          </a:p>
          <a:p>
            <a:pPr marL="964692" lvl="1" indent="-342900"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</a:pPr>
            <a:endParaRPr lang="fi-FI" sz="2000" dirty="0"/>
          </a:p>
          <a:p>
            <a:pPr marL="507492" indent="-342900"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</a:pPr>
            <a:r>
              <a:rPr lang="fi-FI" sz="2000" dirty="0"/>
              <a:t>Vuokralainen voi irtisanoa ilman perustelua -&gt; Irtisanomisaika 1kk</a:t>
            </a:r>
          </a:p>
          <a:p>
            <a:pPr marL="507492" indent="-342900"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</a:pPr>
            <a:r>
              <a:rPr lang="fi-FI" sz="2000" dirty="0"/>
              <a:t>Vuokralaisen purkamisperusteita esim.</a:t>
            </a:r>
          </a:p>
          <a:p>
            <a:pPr marL="964692" lvl="1" indent="-342900"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</a:pPr>
            <a:r>
              <a:rPr lang="fi-FI" sz="2000" dirty="0"/>
              <a:t>Terveyshaitta</a:t>
            </a:r>
          </a:p>
          <a:p>
            <a:pPr marL="964692" lvl="1" indent="-342900"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</a:pPr>
            <a:r>
              <a:rPr lang="fi-FI" sz="2000" dirty="0"/>
              <a:t>Asunto ei vastaa sovittua esim. kunnoltaan</a:t>
            </a:r>
          </a:p>
          <a:p>
            <a:pPr marL="964692" lvl="1" indent="-342900"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</a:pPr>
            <a:endParaRPr lang="fi-FI" sz="2000" dirty="0"/>
          </a:p>
          <a:p>
            <a:pPr marL="507492" indent="-342900"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</a:pPr>
            <a:r>
              <a:rPr lang="fi-FI" sz="2000" i="1" dirty="0"/>
              <a:t>Häätö </a:t>
            </a:r>
            <a:r>
              <a:rPr lang="fi-FI" sz="2000" dirty="0"/>
              <a:t>= Jos vuokralainen ei suostu muuttamaan , voidaan häätää oikeuden päätöksellä</a:t>
            </a:r>
          </a:p>
          <a:p>
            <a:pPr marL="507492" indent="-342900"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</a:pPr>
            <a:endParaRPr lang="fi-FI" sz="2000" dirty="0"/>
          </a:p>
          <a:p>
            <a:pPr marL="507492" indent="-342900"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</a:pPr>
            <a:endParaRPr lang="fi-FI" sz="2000" dirty="0"/>
          </a:p>
          <a:p>
            <a:pPr marL="964692" lvl="1" indent="-342900"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</a:pPr>
            <a:endParaRPr lang="fi-FI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474</TotalTime>
  <Words>182</Words>
  <Application>Microsoft Office PowerPoint</Application>
  <PresentationFormat>Näytössä katseltava diaesitys (4:3)</PresentationFormat>
  <Paragraphs>30</Paragraphs>
  <Slides>2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9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Vuokra-asunto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Yhteiskuntaoppi 1.kurssi</dc:title>
  <dc:creator>Mikko Niemi</dc:creator>
  <cp:lastModifiedBy>Mikko Niemi</cp:lastModifiedBy>
  <cp:revision>66</cp:revision>
  <cp:lastPrinted>2015-08-11T10:22:42Z</cp:lastPrinted>
  <dcterms:created xsi:type="dcterms:W3CDTF">2013-07-30T12:06:37Z</dcterms:created>
  <dcterms:modified xsi:type="dcterms:W3CDTF">2018-05-08T10:51:31Z</dcterms:modified>
</cp:coreProperties>
</file>