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tsikkodia" showMasterSp="0" type="title">
  <p:cSld name="TITLE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"/>
          <p:cNvSpPr txBox="1"/>
          <p:nvPr>
            <p:ph type="ctrTitle"/>
          </p:nvPr>
        </p:nvSpPr>
        <p:spPr>
          <a:xfrm>
            <a:off x="457200" y="4960137"/>
            <a:ext cx="777240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5000"/>
              <a:buFont typeface="Twentieth Century"/>
              <a:buNone/>
              <a:defRPr sz="5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2"/>
          <p:cNvSpPr txBox="1"/>
          <p:nvPr>
            <p:ph idx="1" type="subTitle"/>
          </p:nvPr>
        </p:nvSpPr>
        <p:spPr>
          <a:xfrm>
            <a:off x="8610600" y="4960137"/>
            <a:ext cx="320040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0C0C0C"/>
                </a:solidFill>
              </a:defRPr>
            </a:lvl1pPr>
            <a:lvl2pPr lvl="1" algn="ctr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15" name="Google Shape;15;p2"/>
          <p:cNvSpPr txBox="1"/>
          <p:nvPr>
            <p:ph idx="10" type="dt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1" type="ftr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2" type="sldNum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cxnSp>
        <p:nvCxnSpPr>
          <p:cNvPr id="18" name="Google Shape;18;p2"/>
          <p:cNvCxnSpPr/>
          <p:nvPr/>
        </p:nvCxnSpPr>
        <p:spPr>
          <a:xfrm rot="10800000">
            <a:off x="8386842" y="5264106"/>
            <a:ext cx="0" cy="9144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9" name="Google Shape;19;p2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rotWithShape="1">
            <a:blip r:embed="rId2">
              <a:alphaModFix/>
            </a:blip>
            <a:tile algn="tl" flip="none" tx="-133350" sx="50000" ty="-6350" sy="50000"/>
          </a:blip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tsikko ja pystysuora teksti" type="vertTx">
  <p:cSld name="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1"/>
          <p:cNvSpPr txBox="1"/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" type="body"/>
          </p:nvPr>
        </p:nvSpPr>
        <p:spPr>
          <a:xfrm rot="5400000">
            <a:off x="3872484" y="-562356"/>
            <a:ext cx="4023360" cy="97200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🢝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🢝"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0" type="dt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1"/>
          <p:cNvSpPr txBox="1"/>
          <p:nvPr>
            <p:ph idx="11" type="ftr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1"/>
          <p:cNvSpPr txBox="1"/>
          <p:nvPr>
            <p:ph idx="12" type="sldNum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ystysuora otsikko ja teksti" showMasterSp="0" type="vertTitleAndTx">
  <p:cSld name="VERTICAL_TITLE_AND_VERTICAL_TEXT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/>
          <p:nvPr>
            <p:ph type="title"/>
          </p:nvPr>
        </p:nvSpPr>
        <p:spPr>
          <a:xfrm rot="5400000">
            <a:off x="7334251" y="2152650"/>
            <a:ext cx="5410200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45700" spcFirstLastPara="1" rIns="45700" wrap="square" tIns="91425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" type="body"/>
          </p:nvPr>
        </p:nvSpPr>
        <p:spPr>
          <a:xfrm rot="5400000">
            <a:off x="2076451" y="-323850"/>
            <a:ext cx="5410200" cy="758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🢝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🢝"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0" type="dt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2"/>
          <p:cNvSpPr txBox="1"/>
          <p:nvPr>
            <p:ph idx="11" type="ftr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2"/>
          <p:cNvSpPr txBox="1"/>
          <p:nvPr>
            <p:ph idx="12" type="sldNum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cxnSp>
        <p:nvCxnSpPr>
          <p:cNvPr id="86" name="Google Shape;86;p12"/>
          <p:cNvCxnSpPr/>
          <p:nvPr/>
        </p:nvCxnSpPr>
        <p:spPr>
          <a:xfrm rot="10800000">
            <a:off x="10058400" y="59263"/>
            <a:ext cx="0" cy="9144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tsikko ja sisältö" type="obj">
  <p:cSld name="OBJECT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3"/>
          <p:cNvSpPr txBox="1"/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" type="body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🢝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🢝"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0" type="dt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1" type="ftr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2" type="sldNum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ailu" type="twoTxTwoObj">
  <p:cSld name="TWO_OBJECTS_WITH_TEXT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4"/>
          <p:cNvSpPr txBox="1"/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" type="body"/>
          </p:nvPr>
        </p:nvSpPr>
        <p:spPr>
          <a:xfrm>
            <a:off x="1024128" y="2179636"/>
            <a:ext cx="475488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137150" spcFirstLastPara="1" rIns="137150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b="0" sz="2300" cap="none">
                <a:solidFill>
                  <a:schemeClr val="accen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29" name="Google Shape;29;p4"/>
          <p:cNvSpPr txBox="1"/>
          <p:nvPr>
            <p:ph idx="2" type="body"/>
          </p:nvPr>
        </p:nvSpPr>
        <p:spPr>
          <a:xfrm>
            <a:off x="1024128" y="2967788"/>
            <a:ext cx="4754880" cy="33415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🢝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🢝"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3" type="body"/>
          </p:nvPr>
        </p:nvSpPr>
        <p:spPr>
          <a:xfrm>
            <a:off x="5990888" y="2179636"/>
            <a:ext cx="475488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137150" spcFirstLastPara="1" rIns="137150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b="0" sz="2300" cap="none">
                <a:solidFill>
                  <a:schemeClr val="accen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31" name="Google Shape;31;p4"/>
          <p:cNvSpPr txBox="1"/>
          <p:nvPr>
            <p:ph idx="4" type="body"/>
          </p:nvPr>
        </p:nvSpPr>
        <p:spPr>
          <a:xfrm>
            <a:off x="5990888" y="2967788"/>
            <a:ext cx="4754880" cy="33415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🢝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🢝"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0" type="dt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4"/>
          <p:cNvSpPr txBox="1"/>
          <p:nvPr>
            <p:ph idx="11" type="ftr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4"/>
          <p:cNvSpPr txBox="1"/>
          <p:nvPr>
            <p:ph idx="12" type="sldNum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Kaksi sisältökohdetta" type="twoObj">
  <p:cSld name="TWO_OBJECTS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"/>
          <p:cNvSpPr txBox="1"/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idx="1" type="body"/>
          </p:nvPr>
        </p:nvSpPr>
        <p:spPr>
          <a:xfrm>
            <a:off x="1024127" y="2286000"/>
            <a:ext cx="475488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🢝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🢝"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2" type="body"/>
          </p:nvPr>
        </p:nvSpPr>
        <p:spPr>
          <a:xfrm>
            <a:off x="5989320" y="2286000"/>
            <a:ext cx="475488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🢝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🢝"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0" type="dt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5"/>
          <p:cNvSpPr txBox="1"/>
          <p:nvPr>
            <p:ph idx="11" type="ftr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5"/>
          <p:cNvSpPr txBox="1"/>
          <p:nvPr>
            <p:ph idx="12" type="sldNum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san ylätunniste" showMasterSp="0" type="secHead">
  <p:cSld name="SECTION_HEADER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/>
          <p:nvPr>
            <p:ph type="title"/>
          </p:nvPr>
        </p:nvSpPr>
        <p:spPr>
          <a:xfrm>
            <a:off x="457200" y="4960137"/>
            <a:ext cx="777240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5000"/>
              <a:buFont typeface="Twentieth Century"/>
              <a:buNone/>
              <a:defRPr b="0" sz="5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" type="body"/>
          </p:nvPr>
        </p:nvSpPr>
        <p:spPr>
          <a:xfrm>
            <a:off x="8610600" y="4960137"/>
            <a:ext cx="320040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0C0C0C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5" name="Google Shape;45;p6"/>
          <p:cNvSpPr txBox="1"/>
          <p:nvPr>
            <p:ph idx="10" type="dt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6"/>
          <p:cNvSpPr txBox="1"/>
          <p:nvPr>
            <p:ph idx="11" type="ftr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idx="12" type="sldNum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cxnSp>
        <p:nvCxnSpPr>
          <p:cNvPr id="48" name="Google Shape;48;p6"/>
          <p:cNvCxnSpPr/>
          <p:nvPr/>
        </p:nvCxnSpPr>
        <p:spPr>
          <a:xfrm rot="10800000">
            <a:off x="8386842" y="5264106"/>
            <a:ext cx="0" cy="914400"/>
          </a:xfrm>
          <a:prstGeom prst="straightConnector1">
            <a:avLst/>
          </a:prstGeom>
          <a:noFill/>
          <a:ln cap="flat" cmpd="sng" w="19050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9" name="Google Shape;49;p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rotWithShape="1">
            <a:blip r:embed="rId2">
              <a:alphaModFix/>
            </a:blip>
            <a:tile algn="tl" flip="none" tx="-133350" sx="50000" ty="-6350" sy="50000"/>
          </a:blip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ain otsikko" type="titleOnly">
  <p:cSld name="TITLE_ONLY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 txBox="1"/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0" type="dt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1" type="ftr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7"/>
          <p:cNvSpPr txBox="1"/>
          <p:nvPr>
            <p:ph idx="12" type="sldNum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yhjä" showMasterSp="0" type="blank">
  <p:cSld name="BLANK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/>
          <p:nvPr>
            <p:ph idx="10" type="dt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1" type="ftr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Kuvatekstillinen sisältö" type="objTx">
  <p:cSld name="OBJECT_WITH_CAPTION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/>
          <p:nvPr>
            <p:ph type="title"/>
          </p:nvPr>
        </p:nvSpPr>
        <p:spPr>
          <a:xfrm>
            <a:off x="1024128" y="471509"/>
            <a:ext cx="4389120" cy="1737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4000"/>
              <a:buFont typeface="Twentieth Century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9"/>
          <p:cNvSpPr txBox="1"/>
          <p:nvPr>
            <p:ph idx="1" type="body"/>
          </p:nvPr>
        </p:nvSpPr>
        <p:spPr>
          <a:xfrm>
            <a:off x="5715000" y="822960"/>
            <a:ext cx="5678424" cy="5184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>
            <a:lvl1pPr indent="-3810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Char char=" "/>
              <a:defRPr sz="2400"/>
            </a:lvl1pPr>
            <a:lvl2pPr indent="-355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000"/>
              <a:buChar char="🢝"/>
              <a:defRPr sz="2000"/>
            </a:lvl2pPr>
            <a:lvl3pPr indent="-3302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🢝"/>
              <a:defRPr sz="1600"/>
            </a:lvl3pPr>
            <a:lvl4pPr indent="-3302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🢝"/>
              <a:defRPr sz="1600"/>
            </a:lvl4pPr>
            <a:lvl5pPr indent="-3302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🢝"/>
              <a:defRPr sz="1600"/>
            </a:lvl5pPr>
            <a:lvl6pPr indent="-3302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🢝"/>
              <a:defRPr sz="1600"/>
            </a:lvl6pPr>
            <a:lvl7pPr indent="-3302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🢝"/>
              <a:defRPr sz="1600"/>
            </a:lvl7pPr>
            <a:lvl8pPr indent="-3302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🢝"/>
              <a:defRPr sz="1600"/>
            </a:lvl8pPr>
            <a:lvl9pPr indent="-3302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Char char="🢝"/>
              <a:defRPr sz="1600"/>
            </a:lvl9pPr>
          </a:lstStyle>
          <a:p/>
        </p:txBody>
      </p:sp>
      <p:sp>
        <p:nvSpPr>
          <p:cNvPr id="62" name="Google Shape;62;p9"/>
          <p:cNvSpPr txBox="1"/>
          <p:nvPr>
            <p:ph idx="2" type="body"/>
          </p:nvPr>
        </p:nvSpPr>
        <p:spPr>
          <a:xfrm>
            <a:off x="1024128" y="2257506"/>
            <a:ext cx="4389120" cy="376229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8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63" name="Google Shape;63;p9"/>
          <p:cNvSpPr txBox="1"/>
          <p:nvPr>
            <p:ph idx="10" type="dt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1" type="ftr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9"/>
          <p:cNvSpPr txBox="1"/>
          <p:nvPr>
            <p:ph idx="12" type="sldNum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Kuvatekstillinen kuva" showMasterSp="0" type="picTx">
  <p:cSld name="PICTURE_WITH_CAPTION_TEX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/>
          <p:nvPr>
            <p:ph type="title"/>
          </p:nvPr>
        </p:nvSpPr>
        <p:spPr>
          <a:xfrm>
            <a:off x="457200" y="4960138"/>
            <a:ext cx="777240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5000"/>
              <a:buFont typeface="Twentieth Century"/>
              <a:buNone/>
              <a:defRPr sz="5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0"/>
          <p:cNvSpPr/>
          <p:nvPr>
            <p:ph idx="2" type="pic"/>
          </p:nvPr>
        </p:nvSpPr>
        <p:spPr>
          <a:xfrm>
            <a:off x="0" y="-1"/>
            <a:ext cx="12188952" cy="4572000"/>
          </a:xfrm>
          <a:prstGeom prst="rect">
            <a:avLst/>
          </a:prstGeom>
          <a:solidFill>
            <a:srgbClr val="C1DF87"/>
          </a:solidFill>
          <a:ln>
            <a:noFill/>
          </a:ln>
        </p:spPr>
        <p:txBody>
          <a:bodyPr anchorCtr="0" anchor="t" bIns="45700" lIns="457200" spcFirstLastPara="1" rIns="45700" wrap="square" tIns="36575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Twentieth Century"/>
              <a:buNone/>
              <a:defRPr b="0" i="0" sz="32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lvl="1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Noto Sans Symbols"/>
              <a:buNone/>
              <a:defRPr b="0" i="0" sz="2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lvl="2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None/>
              <a:defRPr b="0" i="0" sz="24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lvl="3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lvl="4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lvl="5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lvl="6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lvl="7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lvl="8" marR="0" rtl="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" type="body"/>
          </p:nvPr>
        </p:nvSpPr>
        <p:spPr>
          <a:xfrm>
            <a:off x="8610600" y="4960138"/>
            <a:ext cx="320040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0C0C0C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000"/>
              <a:buNone/>
              <a:defRPr sz="1000"/>
            </a:lvl9pPr>
          </a:lstStyle>
          <a:p/>
        </p:txBody>
      </p:sp>
      <p:sp>
        <p:nvSpPr>
          <p:cNvPr id="70" name="Google Shape;70;p10"/>
          <p:cNvSpPr txBox="1"/>
          <p:nvPr>
            <p:ph idx="10" type="dt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1" type="ftr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0"/>
          <p:cNvSpPr txBox="1"/>
          <p:nvPr>
            <p:ph idx="12" type="sldNum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cxnSp>
        <p:nvCxnSpPr>
          <p:cNvPr id="73" name="Google Shape;73;p10"/>
          <p:cNvCxnSpPr/>
          <p:nvPr/>
        </p:nvCxnSpPr>
        <p:spPr>
          <a:xfrm rot="10800000">
            <a:off x="8386843" y="5264106"/>
            <a:ext cx="0" cy="9144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5000"/>
              <a:buFont typeface="Twentieth Century"/>
              <a:buNone/>
              <a:defRPr b="0" i="0" sz="5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>
            <a:lvl1pPr indent="-368300" lvl="0" marL="4572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Twentieth Century"/>
              <a:buChar char=" "/>
              <a:defRPr b="0" i="0" sz="22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🢝"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-3175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b="0" i="0" sz="14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b="0" i="0" sz="14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b="0" i="0" sz="14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b="0" i="0" sz="14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b="0" i="0" sz="14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b="0" i="0" sz="14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b="0" i="0" sz="14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cxnSp>
        <p:nvCxnSpPr>
          <p:cNvPr id="11" name="Google Shape;11;p1"/>
          <p:cNvCxnSpPr/>
          <p:nvPr/>
        </p:nvCxnSpPr>
        <p:spPr>
          <a:xfrm rot="10800000">
            <a:off x="762000" y="826324"/>
            <a:ext cx="0" cy="9144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7.png"/><Relationship Id="rId6" Type="http://schemas.openxmlformats.org/officeDocument/2006/relationships/image" Target="../media/image6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3"/>
          <p:cNvSpPr/>
          <p:nvPr/>
        </p:nvSpPr>
        <p:spPr>
          <a:xfrm>
            <a:off x="0" y="0"/>
            <a:ext cx="12188726" cy="685897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92" name="Google Shape;92;p13"/>
          <p:cNvSpPr txBox="1"/>
          <p:nvPr>
            <p:ph type="ctrTitle"/>
          </p:nvPr>
        </p:nvSpPr>
        <p:spPr>
          <a:xfrm>
            <a:off x="99624" y="641056"/>
            <a:ext cx="4153974" cy="303485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3200"/>
              <a:buFont typeface="Twentieth Century"/>
              <a:buNone/>
            </a:pPr>
            <a:r>
              <a:rPr lang="fi-FI" sz="3200"/>
              <a:t>MIELENTERVEYSONGELMAT</a:t>
            </a:r>
            <a:endParaRPr sz="2400"/>
          </a:p>
        </p:txBody>
      </p:sp>
      <p:sp>
        <p:nvSpPr>
          <p:cNvPr id="93" name="Google Shape;93;p13"/>
          <p:cNvSpPr txBox="1"/>
          <p:nvPr>
            <p:ph idx="1" type="subTitle"/>
          </p:nvPr>
        </p:nvSpPr>
        <p:spPr>
          <a:xfrm>
            <a:off x="1256673" y="3849539"/>
            <a:ext cx="2088450" cy="23674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</a:pPr>
            <a:r>
              <a:rPr lang="fi-FI" sz="1600"/>
              <a:t>Saaron, Ella ja Fanni </a:t>
            </a:r>
            <a:endParaRPr/>
          </a:p>
        </p:txBody>
      </p:sp>
      <p:cxnSp>
        <p:nvCxnSpPr>
          <p:cNvPr id="94" name="Google Shape;94;p13"/>
          <p:cNvCxnSpPr/>
          <p:nvPr/>
        </p:nvCxnSpPr>
        <p:spPr>
          <a:xfrm>
            <a:off x="700698" y="3765314"/>
            <a:ext cx="3200400" cy="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pic>
        <p:nvPicPr>
          <p:cNvPr id="95" name="Google Shape;95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227773" y="264879"/>
            <a:ext cx="6523959" cy="63282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86" name="Google Shape;186;p22"/>
          <p:cNvSpPr txBox="1"/>
          <p:nvPr>
            <p:ph type="title"/>
          </p:nvPr>
        </p:nvSpPr>
        <p:spPr>
          <a:xfrm>
            <a:off x="964788" y="804333"/>
            <a:ext cx="3391900" cy="52493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2800"/>
              <a:buFont typeface="Twentieth Century"/>
              <a:buNone/>
            </a:pPr>
            <a:r>
              <a:rPr lang="fi-FI" sz="2800"/>
              <a:t>AHDISTUNEISUUSHÄIRIÖN SYYT JA HOITO</a:t>
            </a:r>
            <a:endParaRPr/>
          </a:p>
        </p:txBody>
      </p:sp>
      <p:cxnSp>
        <p:nvCxnSpPr>
          <p:cNvPr id="187" name="Google Shape;187;p22"/>
          <p:cNvCxnSpPr/>
          <p:nvPr/>
        </p:nvCxnSpPr>
        <p:spPr>
          <a:xfrm>
            <a:off x="4677597" y="1600200"/>
            <a:ext cx="0" cy="36576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8" name="Google Shape;188;p22"/>
          <p:cNvSpPr txBox="1"/>
          <p:nvPr>
            <p:ph idx="1" type="body"/>
          </p:nvPr>
        </p:nvSpPr>
        <p:spPr>
          <a:xfrm>
            <a:off x="4999330" y="2396065"/>
            <a:ext cx="6257721" cy="3657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-139700" lvl="0" marL="9144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lang="fi-FI"/>
              <a:t> syynä voi olla aivojen välittäjäaineiden muutokset, sosiaalisen kasvuympäristön altistavat tekijät sekä elämäntavat (esim. päihteet ja liiallinen kahvin juonti)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200"/>
              <a:buNone/>
            </a:pPr>
            <a:r>
              <a:t/>
            </a:r>
            <a:endParaRPr/>
          </a:p>
          <a:p>
            <a:pPr indent="-13970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lang="fi-FI"/>
              <a:t> toimivin hoito yleensä lääkehoidon ja terapian yhdistelmä </a:t>
            </a:r>
            <a:endParaRPr/>
          </a:p>
          <a:p>
            <a:pPr indent="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200"/>
              <a:buFont typeface="Arial"/>
              <a:buNone/>
            </a:pPr>
            <a:r>
              <a:t/>
            </a:r>
            <a:endParaRPr/>
          </a:p>
          <a:p>
            <a:pPr indent="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200"/>
              <a:buFont typeface="Arial"/>
              <a:buNone/>
            </a:pPr>
            <a:r>
              <a:t/>
            </a:r>
            <a:endParaRPr/>
          </a:p>
          <a:p>
            <a:pPr indent="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200"/>
              <a:buFont typeface="Arial"/>
              <a:buNone/>
            </a:pPr>
            <a:r>
              <a:t/>
            </a:r>
            <a:endParaRPr/>
          </a:p>
          <a:p>
            <a:pPr indent="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2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4"/>
          <p:cNvSpPr/>
          <p:nvPr/>
        </p:nvSpPr>
        <p:spPr>
          <a:xfrm>
            <a:off x="0" y="0"/>
            <a:ext cx="46481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01" name="Google Shape;101;p14"/>
          <p:cNvSpPr txBox="1"/>
          <p:nvPr>
            <p:ph type="title"/>
          </p:nvPr>
        </p:nvSpPr>
        <p:spPr>
          <a:xfrm>
            <a:off x="643468" y="643467"/>
            <a:ext cx="3415612" cy="557106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Twentieth Century"/>
              <a:buNone/>
            </a:pPr>
            <a:r>
              <a:rPr lang="fi-FI">
                <a:solidFill>
                  <a:srgbClr val="FFFFFF"/>
                </a:solidFill>
              </a:rPr>
              <a:t>MIELELTÄÄN TERVEELLÄ IHMISELLÄ ON </a:t>
            </a:r>
            <a:endParaRPr/>
          </a:p>
        </p:txBody>
      </p:sp>
      <p:grpSp>
        <p:nvGrpSpPr>
          <p:cNvPr id="102" name="Google Shape;102;p14"/>
          <p:cNvGrpSpPr/>
          <p:nvPr/>
        </p:nvGrpSpPr>
        <p:grpSpPr>
          <a:xfrm>
            <a:off x="5603875" y="956130"/>
            <a:ext cx="5641974" cy="4917164"/>
            <a:chOff x="0" y="2042"/>
            <a:chExt cx="5641974" cy="4917164"/>
          </a:xfrm>
        </p:grpSpPr>
        <p:sp>
          <p:nvSpPr>
            <p:cNvPr id="103" name="Google Shape;103;p14"/>
            <p:cNvSpPr/>
            <p:nvPr/>
          </p:nvSpPr>
          <p:spPr>
            <a:xfrm>
              <a:off x="0" y="2042"/>
              <a:ext cx="5641974" cy="1035192"/>
            </a:xfrm>
            <a:prstGeom prst="roundRect">
              <a:avLst>
                <a:gd fmla="val 10000" name="adj"/>
              </a:avLst>
            </a:prstGeom>
            <a:solidFill>
              <a:srgbClr val="62A53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4" name="Google Shape;104;p14"/>
            <p:cNvSpPr/>
            <p:nvPr/>
          </p:nvSpPr>
          <p:spPr>
            <a:xfrm>
              <a:off x="313145" y="234960"/>
              <a:ext cx="569355" cy="569355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" name="Google Shape;105;p14"/>
            <p:cNvSpPr/>
            <p:nvPr/>
          </p:nvSpPr>
          <p:spPr>
            <a:xfrm>
              <a:off x="1195647" y="2042"/>
              <a:ext cx="4446327" cy="10351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" name="Google Shape;106;p14"/>
            <p:cNvSpPr txBox="1"/>
            <p:nvPr/>
          </p:nvSpPr>
          <p:spPr>
            <a:xfrm>
              <a:off x="1195647" y="2042"/>
              <a:ext cx="4446327" cy="10351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9550" lIns="109550" spcFirstLastPara="1" rIns="109550" wrap="square" tIns="109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100"/>
                <a:buFont typeface="Twentieth Century"/>
                <a:buNone/>
              </a:pPr>
              <a:r>
                <a:rPr b="0" i="0" lang="fi-FI" sz="2100" u="none" cap="none" strike="noStrike">
                  <a:solidFill>
                    <a:schemeClr val="dk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kyky kehittyä psyykkisesti, emotionaalisesti, älyllisesti ja henkisesti </a:t>
              </a:r>
              <a:endParaRPr b="0" i="0" sz="21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107" name="Google Shape;107;p14"/>
            <p:cNvSpPr/>
            <p:nvPr/>
          </p:nvSpPr>
          <p:spPr>
            <a:xfrm>
              <a:off x="0" y="1279335"/>
              <a:ext cx="5641974" cy="1035192"/>
            </a:xfrm>
            <a:prstGeom prst="roundRect">
              <a:avLst>
                <a:gd fmla="val 10000" name="adj"/>
              </a:avLst>
            </a:prstGeom>
            <a:solidFill>
              <a:srgbClr val="E5CF2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14"/>
            <p:cNvSpPr/>
            <p:nvPr/>
          </p:nvSpPr>
          <p:spPr>
            <a:xfrm>
              <a:off x="313145" y="1528951"/>
              <a:ext cx="569355" cy="569355"/>
            </a:xfrm>
            <a:prstGeom prst="rect">
              <a:avLst/>
            </a:prstGeom>
            <a:blipFill rotWithShape="1">
              <a:blip r:embed="rId4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14"/>
            <p:cNvSpPr/>
            <p:nvPr/>
          </p:nvSpPr>
          <p:spPr>
            <a:xfrm>
              <a:off x="1195647" y="1296033"/>
              <a:ext cx="4446327" cy="10351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14"/>
            <p:cNvSpPr txBox="1"/>
            <p:nvPr/>
          </p:nvSpPr>
          <p:spPr>
            <a:xfrm>
              <a:off x="1195647" y="1296033"/>
              <a:ext cx="4446327" cy="10351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9550" lIns="109550" spcFirstLastPara="1" rIns="109550" wrap="square" tIns="109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100"/>
                <a:buFont typeface="Twentieth Century"/>
                <a:buNone/>
              </a:pPr>
              <a:r>
                <a:rPr b="0" i="0" lang="fi-FI" sz="2100" u="none" cap="none" strike="noStrike">
                  <a:solidFill>
                    <a:schemeClr val="dk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kyky solmia ja ylläpitää tyydyttäviä ihmissuhteita sekä luopua huonoista</a:t>
              </a:r>
              <a:endParaRPr b="0" i="0" sz="21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111" name="Google Shape;111;p14"/>
            <p:cNvSpPr/>
            <p:nvPr/>
          </p:nvSpPr>
          <p:spPr>
            <a:xfrm>
              <a:off x="0" y="2590024"/>
              <a:ext cx="5641974" cy="1035192"/>
            </a:xfrm>
            <a:prstGeom prst="roundRect">
              <a:avLst>
                <a:gd fmla="val 10000" name="adj"/>
              </a:avLst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4"/>
            <p:cNvSpPr/>
            <p:nvPr/>
          </p:nvSpPr>
          <p:spPr>
            <a:xfrm>
              <a:off x="313145" y="2822942"/>
              <a:ext cx="569355" cy="569355"/>
            </a:xfrm>
            <a:prstGeom prst="rect">
              <a:avLst/>
            </a:prstGeom>
            <a:blipFill rotWithShape="1">
              <a:blip r:embed="rId5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4"/>
            <p:cNvSpPr/>
            <p:nvPr/>
          </p:nvSpPr>
          <p:spPr>
            <a:xfrm>
              <a:off x="1195647" y="2590024"/>
              <a:ext cx="4446327" cy="10351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4"/>
            <p:cNvSpPr txBox="1"/>
            <p:nvPr/>
          </p:nvSpPr>
          <p:spPr>
            <a:xfrm>
              <a:off x="1195647" y="2590024"/>
              <a:ext cx="4446327" cy="10351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9550" lIns="109550" spcFirstLastPara="1" rIns="109550" wrap="square" tIns="109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100"/>
                <a:buFont typeface="Twentieth Century"/>
                <a:buNone/>
              </a:pPr>
              <a:r>
                <a:rPr b="0" i="0" lang="fi-FI" sz="2100" u="none" cap="none" strike="noStrike">
                  <a:solidFill>
                    <a:schemeClr val="dk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kyky tuntea empatiaa toisia ihmisiä kohtaan </a:t>
              </a:r>
              <a:endParaRPr b="0" i="0" sz="21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  <p:sp>
          <p:nvSpPr>
            <p:cNvPr id="115" name="Google Shape;115;p14"/>
            <p:cNvSpPr/>
            <p:nvPr/>
          </p:nvSpPr>
          <p:spPr>
            <a:xfrm>
              <a:off x="0" y="3884014"/>
              <a:ext cx="5641974" cy="1035192"/>
            </a:xfrm>
            <a:prstGeom prst="roundRect">
              <a:avLst>
                <a:gd fmla="val 10000" name="adj"/>
              </a:avLst>
            </a:prstGeom>
            <a:solidFill>
              <a:srgbClr val="4CB3CE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14"/>
            <p:cNvSpPr/>
            <p:nvPr/>
          </p:nvSpPr>
          <p:spPr>
            <a:xfrm>
              <a:off x="313145" y="4116933"/>
              <a:ext cx="569355" cy="569355"/>
            </a:xfrm>
            <a:prstGeom prst="rect">
              <a:avLst/>
            </a:prstGeom>
            <a:blipFill rotWithShape="1">
              <a:blip r:embed="rId6">
                <a:alphaModFix/>
              </a:blip>
              <a:stretch>
                <a:fillRect b="0" l="0" r="0" t="0"/>
              </a:stretch>
            </a:blip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4"/>
            <p:cNvSpPr/>
            <p:nvPr/>
          </p:nvSpPr>
          <p:spPr>
            <a:xfrm>
              <a:off x="1195647" y="3884014"/>
              <a:ext cx="4446327" cy="10351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4"/>
            <p:cNvSpPr txBox="1"/>
            <p:nvPr/>
          </p:nvSpPr>
          <p:spPr>
            <a:xfrm>
              <a:off x="1195647" y="3884014"/>
              <a:ext cx="4446327" cy="10351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09550" lIns="109550" spcFirstLastPara="1" rIns="109550" wrap="square" tIns="10955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100"/>
                <a:buFont typeface="Twentieth Century"/>
                <a:buNone/>
              </a:pPr>
              <a:r>
                <a:rPr b="0" i="0" lang="fi-FI" sz="2100" u="none" cap="none" strike="noStrike">
                  <a:solidFill>
                    <a:schemeClr val="dk1"/>
                  </a:solidFill>
                  <a:latin typeface="Twentieth Century"/>
                  <a:ea typeface="Twentieth Century"/>
                  <a:cs typeface="Twentieth Century"/>
                  <a:sym typeface="Twentieth Century"/>
                </a:rPr>
                <a:t>kyky nähdä kehittymisen mahdollisuus myös henkisessä ahdistuksessa </a:t>
              </a:r>
              <a:endParaRPr b="0" i="0" sz="21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24" name="Google Shape;124;p15"/>
          <p:cNvSpPr txBox="1"/>
          <p:nvPr>
            <p:ph type="title"/>
          </p:nvPr>
        </p:nvSpPr>
        <p:spPr>
          <a:xfrm>
            <a:off x="1024128" y="585216"/>
            <a:ext cx="8018272" cy="14996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5000"/>
              <a:buFont typeface="Twentieth Century"/>
              <a:buNone/>
            </a:pPr>
            <a:r>
              <a:rPr lang="fi-FI"/>
              <a:t>MIELENTERVEYTEEN VAIKUTTAVIA TEKIJÖITÄ </a:t>
            </a:r>
            <a:endParaRPr/>
          </a:p>
        </p:txBody>
      </p:sp>
      <p:cxnSp>
        <p:nvCxnSpPr>
          <p:cNvPr id="125" name="Google Shape;125;p15"/>
          <p:cNvCxnSpPr/>
          <p:nvPr/>
        </p:nvCxnSpPr>
        <p:spPr>
          <a:xfrm rot="10800000">
            <a:off x="762000" y="826324"/>
            <a:ext cx="0" cy="9144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6" name="Google Shape;126;p15"/>
          <p:cNvSpPr txBox="1"/>
          <p:nvPr>
            <p:ph idx="1" type="body"/>
          </p:nvPr>
        </p:nvSpPr>
        <p:spPr>
          <a:xfrm>
            <a:off x="1024128" y="2286000"/>
            <a:ext cx="8018271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-101600" lvl="0" marL="9144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600"/>
              <a:buChar char=" "/>
            </a:pPr>
            <a:r>
              <a:rPr b="1" lang="fi-FI" sz="1600">
                <a:latin typeface="Twentieth Century"/>
                <a:ea typeface="Twentieth Century"/>
                <a:cs typeface="Twentieth Century"/>
                <a:sym typeface="Twentieth Century"/>
              </a:rPr>
              <a:t>Yksilölliset tekijät:</a:t>
            </a:r>
            <a:endParaRPr/>
          </a:p>
          <a:p>
            <a:pPr indent="-10160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600"/>
              <a:buChar char=" "/>
            </a:pPr>
            <a:r>
              <a:rPr lang="fi-FI" sz="1600"/>
              <a:t>Identiteetti, minäkäsitys, itseluottamus, ongelmanratkaisutaidot, sopeutumiskyky, stressinsietokyky, fyysinen terveys ja perimä.  </a:t>
            </a:r>
            <a:endParaRPr/>
          </a:p>
          <a:p>
            <a:pPr indent="-10160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600"/>
              <a:buChar char=" "/>
            </a:pPr>
            <a:r>
              <a:rPr b="1" lang="fi-FI" sz="1600">
                <a:latin typeface="Twentieth Century"/>
                <a:ea typeface="Twentieth Century"/>
                <a:cs typeface="Twentieth Century"/>
                <a:sym typeface="Twentieth Century"/>
              </a:rPr>
              <a:t>Sosiaaliset ja vuorovaikutustekijät:</a:t>
            </a:r>
            <a:endParaRPr/>
          </a:p>
          <a:p>
            <a:pPr indent="-10160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600"/>
              <a:buChar char=" "/>
            </a:pPr>
            <a:r>
              <a:rPr lang="fi-FI" sz="1600"/>
              <a:t>Sosiaaliset kontaktit ja mahdollisuudet vuorovaikutukseen (harrastuksissa, perheessä ja koulussa).</a:t>
            </a:r>
            <a:endParaRPr/>
          </a:p>
          <a:p>
            <a:pPr indent="-10160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600"/>
              <a:buChar char=" "/>
            </a:pPr>
            <a:r>
              <a:rPr b="1" lang="fi-FI" sz="1600">
                <a:latin typeface="Twentieth Century"/>
                <a:ea typeface="Twentieth Century"/>
                <a:cs typeface="Twentieth Century"/>
                <a:sym typeface="Twentieth Century"/>
              </a:rPr>
              <a:t>Yhteiskunnan rakenteet ja resurssit:</a:t>
            </a:r>
            <a:endParaRPr/>
          </a:p>
          <a:p>
            <a:pPr indent="-10160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600"/>
              <a:buChar char=" "/>
            </a:pPr>
            <a:r>
              <a:rPr lang="fi-FI" sz="1600"/>
              <a:t>Palvelujen saatavuus, taloudelliset resurssit, asumisolot, yhteiskuntapolitiikka sekä yhteiskunnan rauhattomuus (sodat ja konfliktit).</a:t>
            </a:r>
            <a:endParaRPr/>
          </a:p>
          <a:p>
            <a:pPr indent="-10160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600"/>
              <a:buChar char=" "/>
            </a:pPr>
            <a:r>
              <a:rPr b="1" lang="fi-FI" sz="1600">
                <a:latin typeface="Twentieth Century"/>
                <a:ea typeface="Twentieth Century"/>
                <a:cs typeface="Twentieth Century"/>
                <a:sym typeface="Twentieth Century"/>
              </a:rPr>
              <a:t>Kulttuuriset tekijät:</a:t>
            </a:r>
            <a:endParaRPr/>
          </a:p>
          <a:p>
            <a:pPr indent="-10160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1600"/>
              <a:buChar char=" "/>
            </a:pPr>
            <a:r>
              <a:rPr lang="fi-FI" sz="1600"/>
              <a:t>Yhteiskunnalliset arvot sekä mielenterveysongelmiin suhtautuminen. </a:t>
            </a:r>
            <a:endParaRPr/>
          </a:p>
        </p:txBody>
      </p:sp>
      <p:sp>
        <p:nvSpPr>
          <p:cNvPr id="127" name="Google Shape;127;p15"/>
          <p:cNvSpPr/>
          <p:nvPr/>
        </p:nvSpPr>
        <p:spPr>
          <a:xfrm>
            <a:off x="9583348" y="325601"/>
            <a:ext cx="2286920" cy="39080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28" name="Google Shape;128;p15"/>
          <p:cNvSpPr/>
          <p:nvPr/>
        </p:nvSpPr>
        <p:spPr>
          <a:xfrm>
            <a:off x="9583348" y="4394539"/>
            <a:ext cx="2286920" cy="2029724"/>
          </a:xfrm>
          <a:prstGeom prst="rect">
            <a:avLst/>
          </a:prstGeom>
          <a:solidFill>
            <a:schemeClr val="dk2">
              <a:alpha val="8000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34" name="Google Shape;134;p16"/>
          <p:cNvSpPr txBox="1"/>
          <p:nvPr>
            <p:ph type="title"/>
          </p:nvPr>
        </p:nvSpPr>
        <p:spPr>
          <a:xfrm>
            <a:off x="1024128" y="585216"/>
            <a:ext cx="8018272" cy="14996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5000"/>
              <a:buFont typeface="Twentieth Century"/>
              <a:buNone/>
            </a:pPr>
            <a:r>
              <a:rPr lang="fi-FI"/>
              <a:t>MASENNUS ELI DEPRESSIO</a:t>
            </a:r>
            <a:endParaRPr/>
          </a:p>
        </p:txBody>
      </p:sp>
      <p:cxnSp>
        <p:nvCxnSpPr>
          <p:cNvPr id="135" name="Google Shape;135;p16"/>
          <p:cNvCxnSpPr/>
          <p:nvPr/>
        </p:nvCxnSpPr>
        <p:spPr>
          <a:xfrm rot="10800000">
            <a:off x="762000" y="826324"/>
            <a:ext cx="0" cy="9144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6" name="Google Shape;136;p16"/>
          <p:cNvSpPr txBox="1"/>
          <p:nvPr>
            <p:ph idx="1" type="body"/>
          </p:nvPr>
        </p:nvSpPr>
        <p:spPr>
          <a:xfrm>
            <a:off x="1024128" y="2286000"/>
            <a:ext cx="8018271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-117475" lvl="0" marL="9144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850"/>
              <a:buChar char=" "/>
            </a:pPr>
            <a:r>
              <a:rPr lang="fi-FI" sz="1850"/>
              <a:t>Viidesosa suomalaisista kärsii masennuksesta jossain vaiheessa elämäänsä.</a:t>
            </a:r>
            <a:endParaRPr/>
          </a:p>
          <a:p>
            <a:pPr indent="0" lvl="0" marL="91440" rtl="0" algn="l">
              <a:lnSpc>
                <a:spcPct val="70000"/>
              </a:lnSpc>
              <a:spcBef>
                <a:spcPts val="1400"/>
              </a:spcBef>
              <a:spcAft>
                <a:spcPts val="0"/>
              </a:spcAft>
              <a:buSzPts val="2220"/>
              <a:buNone/>
            </a:pPr>
            <a:r>
              <a:t/>
            </a:r>
            <a:endParaRPr sz="2220"/>
          </a:p>
          <a:p>
            <a:pPr indent="-140970" lvl="0" marL="91440" rtl="0" algn="l">
              <a:lnSpc>
                <a:spcPct val="70000"/>
              </a:lnSpc>
              <a:spcBef>
                <a:spcPts val="1400"/>
              </a:spcBef>
              <a:spcAft>
                <a:spcPts val="0"/>
              </a:spcAft>
              <a:buSzPts val="2220"/>
              <a:buChar char=" "/>
            </a:pPr>
            <a:r>
              <a:rPr lang="fi-FI" sz="2220"/>
              <a:t>Masennukseen liittyviä riskitekijöitä: </a:t>
            </a:r>
            <a:endParaRPr/>
          </a:p>
          <a:p>
            <a:pPr indent="-117475" lvl="0" marL="91440" rtl="0" algn="l">
              <a:lnSpc>
                <a:spcPct val="70000"/>
              </a:lnSpc>
              <a:spcBef>
                <a:spcPts val="1400"/>
              </a:spcBef>
              <a:spcAft>
                <a:spcPts val="0"/>
              </a:spcAft>
              <a:buSzPts val="1850"/>
              <a:buFont typeface="Arial"/>
              <a:buChar char="•"/>
            </a:pPr>
            <a:r>
              <a:rPr lang="fi-FI" sz="1850"/>
              <a:t> perinnölliset </a:t>
            </a:r>
            <a:endParaRPr/>
          </a:p>
          <a:p>
            <a:pPr indent="-117475" lvl="0" marL="91440" rtl="0" algn="l">
              <a:lnSpc>
                <a:spcPct val="70000"/>
              </a:lnSpc>
              <a:spcBef>
                <a:spcPts val="1400"/>
              </a:spcBef>
              <a:spcAft>
                <a:spcPts val="0"/>
              </a:spcAft>
              <a:buSzPts val="1850"/>
              <a:buFont typeface="Arial"/>
              <a:buChar char="•"/>
            </a:pPr>
            <a:r>
              <a:rPr lang="fi-FI" sz="1850"/>
              <a:t> ympäristötekijät </a:t>
            </a:r>
            <a:endParaRPr/>
          </a:p>
          <a:p>
            <a:pPr indent="-117475" lvl="0" marL="91440" rtl="0" algn="l">
              <a:lnSpc>
                <a:spcPct val="70000"/>
              </a:lnSpc>
              <a:spcBef>
                <a:spcPts val="1400"/>
              </a:spcBef>
              <a:spcAft>
                <a:spcPts val="0"/>
              </a:spcAft>
              <a:buSzPts val="1850"/>
              <a:buFont typeface="Arial"/>
              <a:buChar char="•"/>
            </a:pPr>
            <a:r>
              <a:rPr lang="fi-FI" sz="1850"/>
              <a:t> itsetunto vaikeudet </a:t>
            </a:r>
            <a:endParaRPr/>
          </a:p>
          <a:p>
            <a:pPr indent="-117475" lvl="0" marL="91440" rtl="0" algn="l">
              <a:lnSpc>
                <a:spcPct val="70000"/>
              </a:lnSpc>
              <a:spcBef>
                <a:spcPts val="1400"/>
              </a:spcBef>
              <a:spcAft>
                <a:spcPts val="0"/>
              </a:spcAft>
              <a:buSzPts val="1850"/>
              <a:buFont typeface="Arial"/>
              <a:buChar char="•"/>
            </a:pPr>
            <a:r>
              <a:rPr lang="fi-FI" sz="1850"/>
              <a:t> stressaavat elämän tapahtumat </a:t>
            </a:r>
            <a:endParaRPr/>
          </a:p>
          <a:p>
            <a:pPr indent="-117475" lvl="0" marL="91440" rtl="0" algn="l">
              <a:lnSpc>
                <a:spcPct val="70000"/>
              </a:lnSpc>
              <a:spcBef>
                <a:spcPts val="1400"/>
              </a:spcBef>
              <a:spcAft>
                <a:spcPts val="0"/>
              </a:spcAft>
              <a:buSzPts val="1850"/>
              <a:buFont typeface="Arial"/>
              <a:buChar char="•"/>
            </a:pPr>
            <a:r>
              <a:rPr lang="fi-FI" sz="1850"/>
              <a:t> yksinäisyys </a:t>
            </a:r>
            <a:endParaRPr/>
          </a:p>
          <a:p>
            <a:pPr indent="-117475" lvl="0" marL="91440" rtl="0" algn="l">
              <a:lnSpc>
                <a:spcPct val="70000"/>
              </a:lnSpc>
              <a:spcBef>
                <a:spcPts val="1400"/>
              </a:spcBef>
              <a:spcAft>
                <a:spcPts val="0"/>
              </a:spcAft>
              <a:buSzPts val="1850"/>
              <a:buFont typeface="Arial"/>
              <a:buChar char="•"/>
            </a:pPr>
            <a:r>
              <a:rPr lang="fi-FI" sz="1850"/>
              <a:t> lapsuuden aikaiset traumat </a:t>
            </a:r>
            <a:endParaRPr/>
          </a:p>
          <a:p>
            <a:pPr indent="-117475" lvl="0" marL="91440" rtl="0" algn="l">
              <a:lnSpc>
                <a:spcPct val="70000"/>
              </a:lnSpc>
              <a:spcBef>
                <a:spcPts val="1400"/>
              </a:spcBef>
              <a:spcAft>
                <a:spcPts val="0"/>
              </a:spcAft>
              <a:buSzPts val="1850"/>
              <a:buFont typeface="Arial"/>
              <a:buChar char="•"/>
            </a:pPr>
            <a:r>
              <a:rPr lang="fi-FI" sz="1850"/>
              <a:t> alkoholin, tupakan ja huumeiden käyttö saattaa altistaa </a:t>
            </a:r>
            <a:endParaRPr/>
          </a:p>
          <a:p>
            <a:pPr indent="0" lvl="0" marL="91440" rtl="0" algn="l">
              <a:lnSpc>
                <a:spcPct val="70000"/>
              </a:lnSpc>
              <a:spcBef>
                <a:spcPts val="1400"/>
              </a:spcBef>
              <a:spcAft>
                <a:spcPts val="0"/>
              </a:spcAft>
              <a:buSzPts val="1850"/>
              <a:buNone/>
            </a:pPr>
            <a:r>
              <a:t/>
            </a:r>
            <a:endParaRPr sz="1850"/>
          </a:p>
        </p:txBody>
      </p:sp>
      <p:sp>
        <p:nvSpPr>
          <p:cNvPr id="137" name="Google Shape;137;p16"/>
          <p:cNvSpPr/>
          <p:nvPr/>
        </p:nvSpPr>
        <p:spPr>
          <a:xfrm>
            <a:off x="9583348" y="325601"/>
            <a:ext cx="2286920" cy="39080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38" name="Google Shape;138;p16"/>
          <p:cNvSpPr/>
          <p:nvPr/>
        </p:nvSpPr>
        <p:spPr>
          <a:xfrm>
            <a:off x="9583348" y="4394539"/>
            <a:ext cx="2286920" cy="2029724"/>
          </a:xfrm>
          <a:prstGeom prst="rect">
            <a:avLst/>
          </a:prstGeom>
          <a:solidFill>
            <a:schemeClr val="dk2">
              <a:alpha val="8000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7"/>
          <p:cNvSpPr txBox="1"/>
          <p:nvPr>
            <p:ph idx="1" type="body"/>
          </p:nvPr>
        </p:nvSpPr>
        <p:spPr>
          <a:xfrm>
            <a:off x="1024128" y="875092"/>
            <a:ext cx="475488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137150" spcFirstLastPara="1" rIns="13715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-FI" sz="2800"/>
              <a:t>Yleisiä oireita:</a:t>
            </a:r>
            <a:endParaRPr/>
          </a:p>
        </p:txBody>
      </p:sp>
      <p:sp>
        <p:nvSpPr>
          <p:cNvPr id="144" name="Google Shape;144;p17"/>
          <p:cNvSpPr txBox="1"/>
          <p:nvPr>
            <p:ph idx="2" type="body"/>
          </p:nvPr>
        </p:nvSpPr>
        <p:spPr>
          <a:xfrm>
            <a:off x="1024128" y="1758214"/>
            <a:ext cx="4754880" cy="44840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-108204" lvl="0" marL="9144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704"/>
              <a:buFont typeface="Arial"/>
              <a:buChar char="•"/>
            </a:pPr>
            <a:r>
              <a:rPr lang="fi-FI" sz="1704"/>
              <a:t> unihäiriöt </a:t>
            </a:r>
            <a:endParaRPr/>
          </a:p>
          <a:p>
            <a:pPr indent="-108204" lvl="0" marL="91440" rtl="0" algn="l">
              <a:lnSpc>
                <a:spcPct val="70000"/>
              </a:lnSpc>
              <a:spcBef>
                <a:spcPts val="1400"/>
              </a:spcBef>
              <a:spcAft>
                <a:spcPts val="0"/>
              </a:spcAft>
              <a:buSzPts val="1704"/>
              <a:buFont typeface="Arial"/>
              <a:buChar char="•"/>
            </a:pPr>
            <a:r>
              <a:rPr lang="fi-FI" sz="1704"/>
              <a:t> tarmottomuus (yleinen väsymys) </a:t>
            </a:r>
            <a:endParaRPr/>
          </a:p>
          <a:p>
            <a:pPr indent="-108204" lvl="0" marL="91440" rtl="0" algn="l">
              <a:lnSpc>
                <a:spcPct val="70000"/>
              </a:lnSpc>
              <a:spcBef>
                <a:spcPts val="1400"/>
              </a:spcBef>
              <a:spcAft>
                <a:spcPts val="0"/>
              </a:spcAft>
              <a:buSzPts val="1704"/>
              <a:buFont typeface="Arial"/>
              <a:buChar char="•"/>
            </a:pPr>
            <a:r>
              <a:rPr lang="fi-FI" sz="1704"/>
              <a:t> mielihyvän ja ilon kokemisen puute </a:t>
            </a:r>
            <a:endParaRPr/>
          </a:p>
          <a:p>
            <a:pPr indent="-108204" lvl="0" marL="91440" rtl="0" algn="l">
              <a:lnSpc>
                <a:spcPct val="70000"/>
              </a:lnSpc>
              <a:spcBef>
                <a:spcPts val="1400"/>
              </a:spcBef>
              <a:spcAft>
                <a:spcPts val="0"/>
              </a:spcAft>
              <a:buSzPts val="1704"/>
              <a:buFont typeface="Arial"/>
              <a:buChar char="•"/>
            </a:pPr>
            <a:r>
              <a:rPr lang="fi-FI" sz="1704"/>
              <a:t> voimakkaat syyllisyyden tunteet </a:t>
            </a:r>
            <a:endParaRPr/>
          </a:p>
          <a:p>
            <a:pPr indent="-108204" lvl="0" marL="91440" rtl="0" algn="l">
              <a:lnSpc>
                <a:spcPct val="70000"/>
              </a:lnSpc>
              <a:spcBef>
                <a:spcPts val="1400"/>
              </a:spcBef>
              <a:spcAft>
                <a:spcPts val="0"/>
              </a:spcAft>
              <a:buSzPts val="1704"/>
              <a:buFont typeface="Arial"/>
              <a:buChar char="•"/>
            </a:pPr>
            <a:r>
              <a:rPr lang="fi-FI" sz="1704"/>
              <a:t> itsetunnon lasku </a:t>
            </a:r>
            <a:endParaRPr/>
          </a:p>
          <a:p>
            <a:pPr indent="-108204" lvl="0" marL="91440" rtl="0" algn="l">
              <a:lnSpc>
                <a:spcPct val="70000"/>
              </a:lnSpc>
              <a:spcBef>
                <a:spcPts val="1400"/>
              </a:spcBef>
              <a:spcAft>
                <a:spcPts val="0"/>
              </a:spcAft>
              <a:buSzPts val="1704"/>
              <a:buFont typeface="Arial"/>
              <a:buChar char="•"/>
            </a:pPr>
            <a:r>
              <a:rPr lang="fi-FI" sz="1704"/>
              <a:t> vetäytyminen/eristäytyminen </a:t>
            </a:r>
            <a:endParaRPr/>
          </a:p>
          <a:p>
            <a:pPr indent="-108204" lvl="0" marL="91440" rtl="0" algn="l">
              <a:lnSpc>
                <a:spcPct val="70000"/>
              </a:lnSpc>
              <a:spcBef>
                <a:spcPts val="1400"/>
              </a:spcBef>
              <a:spcAft>
                <a:spcPts val="0"/>
              </a:spcAft>
              <a:buSzPts val="1704"/>
              <a:buFont typeface="Arial"/>
              <a:buChar char="•"/>
            </a:pPr>
            <a:r>
              <a:rPr lang="fi-FI" sz="1704"/>
              <a:t> kipuoireet kuten vatsakivut ja päänsäryt </a:t>
            </a:r>
            <a:endParaRPr/>
          </a:p>
          <a:p>
            <a:pPr indent="-108204" lvl="0" marL="91440" rtl="0" algn="l">
              <a:lnSpc>
                <a:spcPct val="70000"/>
              </a:lnSpc>
              <a:spcBef>
                <a:spcPts val="1400"/>
              </a:spcBef>
              <a:spcAft>
                <a:spcPts val="0"/>
              </a:spcAft>
              <a:buSzPts val="1704"/>
              <a:buFont typeface="Arial"/>
              <a:buChar char="•"/>
            </a:pPr>
            <a:r>
              <a:rPr lang="fi-FI" sz="1704"/>
              <a:t> painon ja ruokahalun huomattavat muutokset </a:t>
            </a:r>
            <a:endParaRPr/>
          </a:p>
          <a:p>
            <a:pPr indent="-108204" lvl="0" marL="91440" rtl="0" algn="l">
              <a:lnSpc>
                <a:spcPct val="70000"/>
              </a:lnSpc>
              <a:spcBef>
                <a:spcPts val="1400"/>
              </a:spcBef>
              <a:spcAft>
                <a:spcPts val="0"/>
              </a:spcAft>
              <a:buSzPts val="1704"/>
              <a:buFont typeface="Arial"/>
              <a:buChar char="•"/>
            </a:pPr>
            <a:r>
              <a:rPr lang="fi-FI" sz="1704"/>
              <a:t> toivottomuus ja kuolemaan liittyvät ajatukset </a:t>
            </a:r>
            <a:endParaRPr/>
          </a:p>
          <a:p>
            <a:pPr indent="-108204" lvl="0" marL="91440" rtl="0" algn="l">
              <a:lnSpc>
                <a:spcPct val="70000"/>
              </a:lnSpc>
              <a:spcBef>
                <a:spcPts val="1400"/>
              </a:spcBef>
              <a:spcAft>
                <a:spcPts val="0"/>
              </a:spcAft>
              <a:buSzPts val="1704"/>
              <a:buChar char=" "/>
            </a:pPr>
            <a:r>
              <a:rPr lang="fi-FI" sz="1704"/>
              <a:t> </a:t>
            </a:r>
            <a:endParaRPr/>
          </a:p>
          <a:p>
            <a:pPr indent="0" lvl="0" marL="0" rtl="0" algn="l">
              <a:lnSpc>
                <a:spcPct val="70000"/>
              </a:lnSpc>
              <a:spcBef>
                <a:spcPts val="1400"/>
              </a:spcBef>
              <a:spcAft>
                <a:spcPts val="0"/>
              </a:spcAft>
              <a:buSzPts val="1705"/>
              <a:buNone/>
            </a:pPr>
            <a:r>
              <a:t/>
            </a:r>
            <a:endParaRPr sz="1704"/>
          </a:p>
        </p:txBody>
      </p:sp>
      <p:sp>
        <p:nvSpPr>
          <p:cNvPr id="145" name="Google Shape;145;p17"/>
          <p:cNvSpPr txBox="1"/>
          <p:nvPr>
            <p:ph idx="3" type="body"/>
          </p:nvPr>
        </p:nvSpPr>
        <p:spPr>
          <a:xfrm>
            <a:off x="5990888" y="875092"/>
            <a:ext cx="475488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137150" spcFirstLastPara="1" rIns="13715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fi-FI" sz="2800"/>
              <a:t>Vaikeusasteet:</a:t>
            </a:r>
            <a:endParaRPr/>
          </a:p>
        </p:txBody>
      </p:sp>
      <p:sp>
        <p:nvSpPr>
          <p:cNvPr id="146" name="Google Shape;146;p17"/>
          <p:cNvSpPr txBox="1"/>
          <p:nvPr>
            <p:ph idx="4" type="body"/>
          </p:nvPr>
        </p:nvSpPr>
        <p:spPr>
          <a:xfrm>
            <a:off x="5990888" y="1715376"/>
            <a:ext cx="4754880" cy="44840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-108204" lvl="0" marL="9144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704"/>
              <a:buChar char=" "/>
            </a:pPr>
            <a:r>
              <a:rPr b="1" lang="fi-FI" sz="1704"/>
              <a:t>Lievä masennus</a:t>
            </a:r>
            <a:r>
              <a:rPr lang="fi-FI" sz="1704"/>
              <a:t> </a:t>
            </a:r>
            <a:endParaRPr/>
          </a:p>
          <a:p>
            <a:pPr indent="-108204" lvl="0" marL="91440" rtl="0" algn="l">
              <a:lnSpc>
                <a:spcPct val="70000"/>
              </a:lnSpc>
              <a:spcBef>
                <a:spcPts val="1400"/>
              </a:spcBef>
              <a:spcAft>
                <a:spcPts val="0"/>
              </a:spcAft>
              <a:buSzPts val="1704"/>
              <a:buChar char=" "/>
            </a:pPr>
            <a:r>
              <a:rPr lang="fi-FI" sz="1704"/>
              <a:t>pystyy yleensä vielä työskentelemään tai opiskelemaan vaikka se vaatii ylimääräistä ponnistelua. </a:t>
            </a:r>
            <a:endParaRPr/>
          </a:p>
          <a:p>
            <a:pPr indent="-108204" lvl="0" marL="91440" rtl="0" algn="l">
              <a:lnSpc>
                <a:spcPct val="70000"/>
              </a:lnSpc>
              <a:spcBef>
                <a:spcPts val="1400"/>
              </a:spcBef>
              <a:spcAft>
                <a:spcPts val="0"/>
              </a:spcAft>
              <a:buSzPts val="1704"/>
              <a:buChar char=" "/>
            </a:pPr>
            <a:r>
              <a:rPr b="1" lang="fi-FI" sz="1704"/>
              <a:t>Keskivaikea masennus</a:t>
            </a:r>
            <a:r>
              <a:rPr lang="fi-FI" sz="1704"/>
              <a:t> </a:t>
            </a:r>
            <a:endParaRPr/>
          </a:p>
          <a:p>
            <a:pPr indent="-108204" lvl="0" marL="91440" rtl="0" algn="l">
              <a:lnSpc>
                <a:spcPct val="70000"/>
              </a:lnSpc>
              <a:spcBef>
                <a:spcPts val="1400"/>
              </a:spcBef>
              <a:spcAft>
                <a:spcPts val="0"/>
              </a:spcAft>
              <a:buSzPts val="1704"/>
              <a:buChar char=" "/>
            </a:pPr>
            <a:r>
              <a:rPr lang="fi-FI" sz="1704"/>
              <a:t>tarvitsee usein sairauslomaa, koska työ- ja toimintakyky ovat huomattavasti alentuneet, tulevaisuus tuntuu toivottomalta.</a:t>
            </a:r>
            <a:endParaRPr/>
          </a:p>
          <a:p>
            <a:pPr indent="-108204" lvl="0" marL="91440" rtl="0" algn="l">
              <a:lnSpc>
                <a:spcPct val="70000"/>
              </a:lnSpc>
              <a:spcBef>
                <a:spcPts val="1400"/>
              </a:spcBef>
              <a:spcAft>
                <a:spcPts val="0"/>
              </a:spcAft>
              <a:buSzPts val="1704"/>
              <a:buChar char=" "/>
            </a:pPr>
            <a:r>
              <a:rPr b="1" lang="fi-FI" sz="1704"/>
              <a:t>Vaikea masennus</a:t>
            </a:r>
            <a:r>
              <a:rPr lang="fi-FI" sz="1704"/>
              <a:t> </a:t>
            </a:r>
            <a:endParaRPr/>
          </a:p>
          <a:p>
            <a:pPr indent="-108204" lvl="0" marL="91440" rtl="0" algn="l">
              <a:lnSpc>
                <a:spcPct val="70000"/>
              </a:lnSpc>
              <a:spcBef>
                <a:spcPts val="1400"/>
              </a:spcBef>
              <a:spcAft>
                <a:spcPts val="0"/>
              </a:spcAft>
              <a:buSzPts val="1704"/>
              <a:buChar char=" "/>
            </a:pPr>
            <a:r>
              <a:rPr lang="fi-FI" sz="1704"/>
              <a:t>aiheuttaa työkyvyttömyyttä, ihmissuhde ongelmia ja kärsimystä elämänilon katoamista. Kuolemaan liittyvät ajatukset tavallisia.</a:t>
            </a:r>
            <a:endParaRPr/>
          </a:p>
          <a:p>
            <a:pPr indent="-108204" lvl="0" marL="91440" rtl="0" algn="l">
              <a:lnSpc>
                <a:spcPct val="70000"/>
              </a:lnSpc>
              <a:spcBef>
                <a:spcPts val="1400"/>
              </a:spcBef>
              <a:spcAft>
                <a:spcPts val="0"/>
              </a:spcAft>
              <a:buSzPts val="1704"/>
              <a:buChar char=" "/>
            </a:pPr>
            <a:r>
              <a:rPr b="1" lang="fi-FI" sz="1704"/>
              <a:t>Psykoottinen masennus</a:t>
            </a:r>
            <a:r>
              <a:rPr lang="fi-FI" sz="1704"/>
              <a:t> </a:t>
            </a:r>
            <a:endParaRPr/>
          </a:p>
          <a:p>
            <a:pPr indent="-108204" lvl="0" marL="91440" rtl="0" algn="l">
              <a:lnSpc>
                <a:spcPct val="70000"/>
              </a:lnSpc>
              <a:spcBef>
                <a:spcPts val="1400"/>
              </a:spcBef>
              <a:spcAft>
                <a:spcPts val="0"/>
              </a:spcAft>
              <a:buSzPts val="1704"/>
              <a:buChar char=" "/>
            </a:pPr>
            <a:r>
              <a:rPr lang="fi-FI" sz="1704"/>
              <a:t>esiintyy vaikeiden tavanomaisten masennusoireiden ohella myös harhaluuloja, harhaelämyksiä ja todellisuuden tajunnan häiriintymistä.</a:t>
            </a:r>
            <a:endParaRPr/>
          </a:p>
          <a:p>
            <a:pPr indent="0" lvl="0" marL="91440" rtl="0" algn="l">
              <a:lnSpc>
                <a:spcPct val="70000"/>
              </a:lnSpc>
              <a:spcBef>
                <a:spcPts val="1400"/>
              </a:spcBef>
              <a:spcAft>
                <a:spcPts val="0"/>
              </a:spcAft>
              <a:buSzPts val="1705"/>
              <a:buNone/>
            </a:pPr>
            <a:r>
              <a:t/>
            </a:r>
            <a:endParaRPr sz="1704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cxnSp>
        <p:nvCxnSpPr>
          <p:cNvPr id="152" name="Google Shape;152;p18"/>
          <p:cNvCxnSpPr/>
          <p:nvPr/>
        </p:nvCxnSpPr>
        <p:spPr>
          <a:xfrm rot="10800000">
            <a:off x="762000" y="826324"/>
            <a:ext cx="0" cy="9144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53" name="Google Shape;153;p18"/>
          <p:cNvSpPr txBox="1"/>
          <p:nvPr>
            <p:ph idx="1" type="body"/>
          </p:nvPr>
        </p:nvSpPr>
        <p:spPr>
          <a:xfrm>
            <a:off x="1024128" y="1938528"/>
            <a:ext cx="8018271" cy="4370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-177800" lvl="0" marL="9144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Char char=" "/>
            </a:pPr>
            <a:r>
              <a:rPr lang="fi-FI" sz="2800"/>
              <a:t>Toimiminen masentuneen ystävän auttamiseksi: </a:t>
            </a:r>
            <a:endParaRPr/>
          </a:p>
          <a:p>
            <a:pPr indent="-13970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200"/>
              <a:buChar char=" "/>
            </a:pPr>
            <a:r>
              <a:rPr lang="fi-FI"/>
              <a:t>Auttaa/ohjaa hakemaan ammattiavun piiriin tai kertomaan vanhemmille/läheisille, </a:t>
            </a:r>
            <a:endParaRPr/>
          </a:p>
          <a:p>
            <a:pPr indent="-13970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200"/>
              <a:buChar char=" "/>
            </a:pPr>
            <a:r>
              <a:rPr lang="fi-FI"/>
              <a:t>ei päästä ystävää eristäytymään sekä keksii esim. jtn. mielekästä tekemistä  </a:t>
            </a:r>
            <a:endParaRPr/>
          </a:p>
          <a:p>
            <a:pPr indent="-13970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200"/>
              <a:buChar char=" "/>
            </a:pPr>
            <a:r>
              <a:rPr lang="fi-FI"/>
              <a:t>kuuntelee ja on läsnä.</a:t>
            </a:r>
            <a:endParaRPr/>
          </a:p>
          <a:p>
            <a:pPr indent="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200"/>
              <a:buNone/>
            </a:pPr>
            <a:r>
              <a:t/>
            </a:r>
            <a:endParaRPr/>
          </a:p>
        </p:txBody>
      </p:sp>
      <p:sp>
        <p:nvSpPr>
          <p:cNvPr id="154" name="Google Shape;154;p18"/>
          <p:cNvSpPr/>
          <p:nvPr/>
        </p:nvSpPr>
        <p:spPr>
          <a:xfrm>
            <a:off x="9583348" y="325601"/>
            <a:ext cx="2286920" cy="390807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55" name="Google Shape;155;p18"/>
          <p:cNvSpPr/>
          <p:nvPr/>
        </p:nvSpPr>
        <p:spPr>
          <a:xfrm>
            <a:off x="9583348" y="4394539"/>
            <a:ext cx="2286920" cy="2029724"/>
          </a:xfrm>
          <a:prstGeom prst="rect">
            <a:avLst/>
          </a:prstGeom>
          <a:solidFill>
            <a:schemeClr val="dk2">
              <a:alpha val="80000"/>
            </a:scheme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9"/>
          <p:cNvSpPr txBox="1"/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5000"/>
              <a:buFont typeface="Twentieth Century"/>
              <a:buNone/>
            </a:pPr>
            <a:r>
              <a:rPr lang="fi-FI"/>
              <a:t>KAKSISUUNTAINEN MIELIALAHÄIRIÖ </a:t>
            </a:r>
            <a:endParaRPr/>
          </a:p>
        </p:txBody>
      </p:sp>
      <p:sp>
        <p:nvSpPr>
          <p:cNvPr id="161" name="Google Shape;161;p19"/>
          <p:cNvSpPr txBox="1"/>
          <p:nvPr>
            <p:ph idx="1" type="body"/>
          </p:nvPr>
        </p:nvSpPr>
        <p:spPr>
          <a:xfrm>
            <a:off x="1024127" y="2286000"/>
            <a:ext cx="475488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-139700" lvl="0" marL="9144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lang="fi-FI"/>
              <a:t> vaihtelevin välein masennus ja maniajaksot </a:t>
            </a:r>
            <a:endParaRPr/>
          </a:p>
          <a:p>
            <a:pPr indent="-139700" lvl="0" marL="91440" rtl="0" algn="l">
              <a:lnSpc>
                <a:spcPct val="80000"/>
              </a:lnSpc>
              <a:spcBef>
                <a:spcPts val="140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lang="fi-FI"/>
              <a:t> sairausjaksojen välillä henkilö voi olla täysin oireeton, mutta saattaa myös kärsiä lievemmistä masennuksen tai muun oireista </a:t>
            </a:r>
            <a:endParaRPr/>
          </a:p>
          <a:p>
            <a:pPr indent="-139700" lvl="0" marL="91440" rtl="0" algn="l">
              <a:lnSpc>
                <a:spcPct val="80000"/>
              </a:lnSpc>
              <a:spcBef>
                <a:spcPts val="140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lang="fi-FI"/>
              <a:t> taipumus kaksisuuntaiseen mielialahäiriöön on voimakkaasti perinnöllinen, ja sairaus esiintyy usein suvuittain</a:t>
            </a:r>
            <a:endParaRPr/>
          </a:p>
          <a:p>
            <a:pPr indent="-139700" lvl="0" marL="91440" rtl="0" algn="l">
              <a:lnSpc>
                <a:spcPct val="80000"/>
              </a:lnSpc>
              <a:spcBef>
                <a:spcPts val="140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lang="fi-FI"/>
              <a:t> hoidetaan lääkkeillä 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1400"/>
              </a:spcBef>
              <a:spcAft>
                <a:spcPts val="0"/>
              </a:spcAft>
              <a:buSzPts val="22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1400"/>
              </a:spcBef>
              <a:spcAft>
                <a:spcPts val="0"/>
              </a:spcAft>
              <a:buSzPts val="2200"/>
              <a:buNone/>
            </a:pPr>
            <a:r>
              <a:t/>
            </a:r>
            <a:endParaRPr/>
          </a:p>
          <a:p>
            <a:pPr indent="0" lvl="0" marL="91440" rtl="0" algn="l">
              <a:lnSpc>
                <a:spcPct val="80000"/>
              </a:lnSpc>
              <a:spcBef>
                <a:spcPts val="1400"/>
              </a:spcBef>
              <a:spcAft>
                <a:spcPts val="0"/>
              </a:spcAft>
              <a:buSzPts val="2200"/>
              <a:buNone/>
            </a:pPr>
            <a:r>
              <a:t/>
            </a:r>
            <a:endParaRPr/>
          </a:p>
        </p:txBody>
      </p:sp>
      <p:sp>
        <p:nvSpPr>
          <p:cNvPr id="162" name="Google Shape;162;p19"/>
          <p:cNvSpPr txBox="1"/>
          <p:nvPr>
            <p:ph idx="2" type="body"/>
          </p:nvPr>
        </p:nvSpPr>
        <p:spPr>
          <a:xfrm>
            <a:off x="5989320" y="2286000"/>
            <a:ext cx="475488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fi-FI"/>
              <a:t> Tyyppi 1</a:t>
            </a:r>
            <a:endParaRPr/>
          </a:p>
          <a:p>
            <a:pPr indent="-139700" lvl="0" marL="91440" rtl="0" algn="l">
              <a:lnSpc>
                <a:spcPct val="80000"/>
              </a:lnSpc>
              <a:spcBef>
                <a:spcPts val="140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lang="fi-FI"/>
              <a:t> esiintyy sekä vakavan masennuksen jaksoja että varsinaisia manioita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1400"/>
              </a:spcBef>
              <a:spcAft>
                <a:spcPts val="0"/>
              </a:spcAft>
              <a:buSzPts val="2200"/>
              <a:buNone/>
            </a:pPr>
            <a:r>
              <a:rPr lang="fi-FI"/>
              <a:t>Tyyppi 2</a:t>
            </a:r>
            <a:endParaRPr/>
          </a:p>
          <a:p>
            <a:pPr indent="-139700" lvl="0" marL="91440" rtl="0" algn="l">
              <a:lnSpc>
                <a:spcPct val="80000"/>
              </a:lnSpc>
              <a:spcBef>
                <a:spcPts val="140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lang="fi-FI"/>
              <a:t> ei koskaan ilmene varsinaista maniaa, vaan ainoastaan lievempiä mielialan kohoamisjaksoja eli hypomaanisia jaksoja 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1400"/>
              </a:spcBef>
              <a:spcAft>
                <a:spcPts val="0"/>
              </a:spcAft>
              <a:buSzPts val="2200"/>
              <a:buNone/>
            </a:pPr>
            <a:r>
              <a:rPr b="1" lang="fi-FI"/>
              <a:t>hypomania</a:t>
            </a:r>
            <a:r>
              <a:rPr lang="fi-FI"/>
              <a:t> = maniaa lievempi tila, jossa mieliala on kohonnut mutta ei yhtä räikeästi kuin maniassa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0"/>
          <p:cNvSpPr txBox="1"/>
          <p:nvPr>
            <p:ph idx="1" type="body"/>
          </p:nvPr>
        </p:nvSpPr>
        <p:spPr>
          <a:xfrm>
            <a:off x="1236008" y="862900"/>
            <a:ext cx="475488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137150" spcFirstLastPara="1" rIns="13715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</a:pPr>
            <a:r>
              <a:rPr lang="fi-FI"/>
              <a:t>manian tyypillisiä oireita: 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</a:pPr>
            <a:r>
              <a:t/>
            </a:r>
            <a:endParaRPr/>
          </a:p>
        </p:txBody>
      </p:sp>
      <p:sp>
        <p:nvSpPr>
          <p:cNvPr id="168" name="Google Shape;168;p20"/>
          <p:cNvSpPr txBox="1"/>
          <p:nvPr>
            <p:ph idx="2" type="body"/>
          </p:nvPr>
        </p:nvSpPr>
        <p:spPr>
          <a:xfrm>
            <a:off x="1024128" y="1685860"/>
            <a:ext cx="4754880" cy="462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-129222" lvl="0" marL="9144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2035"/>
              <a:buFont typeface="Arial"/>
              <a:buChar char="•"/>
            </a:pPr>
            <a:r>
              <a:rPr lang="fi-FI" sz="2035"/>
              <a:t> vähintään viikon yhtäjaksoisesti kestävä jakso </a:t>
            </a:r>
            <a:endParaRPr/>
          </a:p>
          <a:p>
            <a:pPr indent="-129222" lvl="0" marL="91440" rtl="0" algn="l">
              <a:lnSpc>
                <a:spcPct val="70000"/>
              </a:lnSpc>
              <a:spcBef>
                <a:spcPts val="1400"/>
              </a:spcBef>
              <a:spcAft>
                <a:spcPts val="0"/>
              </a:spcAft>
              <a:buSzPts val="2035"/>
              <a:buFont typeface="Arial"/>
              <a:buChar char="•"/>
            </a:pPr>
            <a:r>
              <a:rPr lang="fi-FI" sz="2035"/>
              <a:t> mieliala on kohonnut normaalista poikkeavalla tavalla </a:t>
            </a:r>
            <a:endParaRPr/>
          </a:p>
          <a:p>
            <a:pPr indent="-129222" lvl="0" marL="91440" rtl="0" algn="l">
              <a:lnSpc>
                <a:spcPct val="70000"/>
              </a:lnSpc>
              <a:spcBef>
                <a:spcPts val="1400"/>
              </a:spcBef>
              <a:spcAft>
                <a:spcPts val="0"/>
              </a:spcAft>
              <a:buSzPts val="2035"/>
              <a:buFont typeface="Arial"/>
              <a:buChar char="•"/>
            </a:pPr>
            <a:r>
              <a:rPr lang="fi-FI" sz="2035"/>
              <a:t> ärtyisyys </a:t>
            </a:r>
            <a:endParaRPr/>
          </a:p>
          <a:p>
            <a:pPr indent="-129222" lvl="0" marL="91440" rtl="0" algn="l">
              <a:lnSpc>
                <a:spcPct val="70000"/>
              </a:lnSpc>
              <a:spcBef>
                <a:spcPts val="1400"/>
              </a:spcBef>
              <a:spcAft>
                <a:spcPts val="0"/>
              </a:spcAft>
              <a:buSzPts val="2035"/>
              <a:buFont typeface="Arial"/>
              <a:buChar char="•"/>
            </a:pPr>
            <a:r>
              <a:rPr lang="fi-FI" sz="2035"/>
              <a:t> aktiivisuus, puheliaisuus, ajatuksen riento ja itsetunto ovat voimakkaasti kohonneet </a:t>
            </a:r>
            <a:endParaRPr/>
          </a:p>
          <a:p>
            <a:pPr indent="-129222" lvl="0" marL="91440" rtl="0" algn="l">
              <a:lnSpc>
                <a:spcPct val="70000"/>
              </a:lnSpc>
              <a:spcBef>
                <a:spcPts val="1400"/>
              </a:spcBef>
              <a:spcAft>
                <a:spcPts val="0"/>
              </a:spcAft>
              <a:buSzPts val="2035"/>
              <a:buFont typeface="Arial"/>
              <a:buChar char="•"/>
            </a:pPr>
            <a:r>
              <a:rPr lang="fi-FI" sz="2035"/>
              <a:t> unen tarve vähentynyt </a:t>
            </a:r>
            <a:endParaRPr/>
          </a:p>
          <a:p>
            <a:pPr indent="-129222" lvl="0" marL="91440" rtl="0" algn="l">
              <a:lnSpc>
                <a:spcPct val="70000"/>
              </a:lnSpc>
              <a:spcBef>
                <a:spcPts val="1400"/>
              </a:spcBef>
              <a:spcAft>
                <a:spcPts val="0"/>
              </a:spcAft>
              <a:buSzPts val="2035"/>
              <a:buFont typeface="Arial"/>
              <a:buChar char="•"/>
            </a:pPr>
            <a:r>
              <a:rPr lang="fi-FI" sz="2035"/>
              <a:t> hajanainen, keskittymiskyvytön </a:t>
            </a:r>
            <a:endParaRPr/>
          </a:p>
          <a:p>
            <a:pPr indent="-129222" lvl="0" marL="91440" rtl="0" algn="l">
              <a:lnSpc>
                <a:spcPct val="70000"/>
              </a:lnSpc>
              <a:spcBef>
                <a:spcPts val="1400"/>
              </a:spcBef>
              <a:spcAft>
                <a:spcPts val="0"/>
              </a:spcAft>
              <a:buSzPts val="2035"/>
              <a:buFont typeface="Arial"/>
              <a:buChar char="•"/>
            </a:pPr>
            <a:r>
              <a:rPr lang="fi-FI" sz="2035"/>
              <a:t> rahan tuhlaaminen arvostelukyvyttömästi  </a:t>
            </a:r>
            <a:endParaRPr/>
          </a:p>
          <a:p>
            <a:pPr indent="-129222" lvl="0" marL="91440" rtl="0" algn="l">
              <a:lnSpc>
                <a:spcPct val="70000"/>
              </a:lnSpc>
              <a:spcBef>
                <a:spcPts val="1400"/>
              </a:spcBef>
              <a:spcAft>
                <a:spcPts val="0"/>
              </a:spcAft>
              <a:buSzPts val="2035"/>
              <a:buFont typeface="Arial"/>
              <a:buChar char="•"/>
            </a:pPr>
            <a:r>
              <a:rPr lang="fi-FI" sz="2035"/>
              <a:t> suhtautuu kaikkeen vaaralliseen välinpitämättömästi </a:t>
            </a:r>
            <a:endParaRPr/>
          </a:p>
          <a:p>
            <a:pPr indent="-129222" lvl="0" marL="91440" rtl="0" algn="l">
              <a:lnSpc>
                <a:spcPct val="70000"/>
              </a:lnSpc>
              <a:spcBef>
                <a:spcPts val="1400"/>
              </a:spcBef>
              <a:spcAft>
                <a:spcPts val="0"/>
              </a:spcAft>
              <a:buSzPts val="2035"/>
              <a:buFont typeface="Arial"/>
              <a:buChar char="•"/>
            </a:pPr>
            <a:r>
              <a:rPr lang="fi-FI" sz="2035"/>
              <a:t> hyperseksuaalisuus, sopimaton käytös </a:t>
            </a:r>
            <a:endParaRPr/>
          </a:p>
          <a:p>
            <a:pPr indent="0" lvl="0" marL="91440" rtl="0" algn="l">
              <a:lnSpc>
                <a:spcPct val="70000"/>
              </a:lnSpc>
              <a:spcBef>
                <a:spcPts val="1400"/>
              </a:spcBef>
              <a:spcAft>
                <a:spcPts val="0"/>
              </a:spcAft>
              <a:buSzPts val="2035"/>
              <a:buFont typeface="Arial"/>
              <a:buNone/>
            </a:pPr>
            <a:r>
              <a:t/>
            </a:r>
            <a:endParaRPr sz="2035"/>
          </a:p>
          <a:p>
            <a:pPr indent="0" lvl="0" marL="91440" rtl="0" algn="l">
              <a:lnSpc>
                <a:spcPct val="70000"/>
              </a:lnSpc>
              <a:spcBef>
                <a:spcPts val="1400"/>
              </a:spcBef>
              <a:spcAft>
                <a:spcPts val="0"/>
              </a:spcAft>
              <a:buSzPts val="2035"/>
              <a:buNone/>
            </a:pPr>
            <a:r>
              <a:t/>
            </a:r>
            <a:endParaRPr sz="2035"/>
          </a:p>
        </p:txBody>
      </p:sp>
      <p:sp>
        <p:nvSpPr>
          <p:cNvPr id="169" name="Google Shape;169;p20"/>
          <p:cNvSpPr txBox="1"/>
          <p:nvPr>
            <p:ph idx="3" type="body"/>
          </p:nvPr>
        </p:nvSpPr>
        <p:spPr>
          <a:xfrm>
            <a:off x="5990888" y="3927944"/>
            <a:ext cx="475488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137150" spcFirstLastPara="1" rIns="137150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</a:pPr>
            <a:r>
              <a:rPr lang="fi-FI"/>
              <a:t>sairauden kulku: 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</a:pPr>
            <a:r>
              <a:t/>
            </a:r>
            <a:endParaRPr/>
          </a:p>
        </p:txBody>
      </p:sp>
      <p:sp>
        <p:nvSpPr>
          <p:cNvPr id="170" name="Google Shape;170;p20"/>
          <p:cNvSpPr txBox="1"/>
          <p:nvPr>
            <p:ph idx="4" type="body"/>
          </p:nvPr>
        </p:nvSpPr>
        <p:spPr>
          <a:xfrm>
            <a:off x="5990888" y="4750904"/>
            <a:ext cx="4754880" cy="15584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/>
          <a:p>
            <a:pPr indent="-129222" lvl="0" marL="9144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2035"/>
              <a:buFont typeface="Arial"/>
              <a:buChar char="•"/>
            </a:pPr>
            <a:r>
              <a:rPr lang="fi-FI" sz="2035"/>
              <a:t> sairausjaksojen tiheys vaihtelee eri henkilöillä </a:t>
            </a:r>
            <a:endParaRPr/>
          </a:p>
          <a:p>
            <a:pPr indent="0" lvl="0" marL="0" rtl="0" algn="l">
              <a:lnSpc>
                <a:spcPct val="70000"/>
              </a:lnSpc>
              <a:spcBef>
                <a:spcPts val="1400"/>
              </a:spcBef>
              <a:spcAft>
                <a:spcPts val="0"/>
              </a:spcAft>
              <a:buSzPts val="2035"/>
              <a:buNone/>
            </a:pPr>
            <a:r>
              <a:t/>
            </a:r>
            <a:endParaRPr sz="2035"/>
          </a:p>
        </p:txBody>
      </p:sp>
      <p:sp>
        <p:nvSpPr>
          <p:cNvPr id="171" name="Google Shape;171;p20"/>
          <p:cNvSpPr txBox="1"/>
          <p:nvPr/>
        </p:nvSpPr>
        <p:spPr>
          <a:xfrm>
            <a:off x="6096000" y="1309176"/>
            <a:ext cx="4300330" cy="18774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-1143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fi-FI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</a:t>
            </a:r>
            <a:r>
              <a:rPr b="0" i="0" lang="fi-FI" sz="20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eivät eroa tavallisista masennustiloista  </a:t>
            </a:r>
            <a:endParaRPr/>
          </a:p>
          <a:p>
            <a:pPr indent="-1270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fi-FI" sz="20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kestoltaan jonkin verran lyhyempiä  </a:t>
            </a:r>
            <a:endParaRPr/>
          </a:p>
          <a:p>
            <a:pPr indent="-12700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fi-FI" sz="20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esiintyy muita masennustiloja, useimmin psykoottisia oireita 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72" name="Google Shape;172;p20"/>
          <p:cNvSpPr txBox="1"/>
          <p:nvPr/>
        </p:nvSpPr>
        <p:spPr>
          <a:xfrm>
            <a:off x="6096000" y="862900"/>
            <a:ext cx="3733800" cy="4462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2300">
                <a:solidFill>
                  <a:schemeClr val="accent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masennusjaksot: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78" name="Google Shape;178;p21"/>
          <p:cNvSpPr txBox="1"/>
          <p:nvPr>
            <p:ph type="title"/>
          </p:nvPr>
        </p:nvSpPr>
        <p:spPr>
          <a:xfrm>
            <a:off x="964788" y="804333"/>
            <a:ext cx="3391900" cy="52493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5000"/>
              <a:buFont typeface="Twentieth Century"/>
              <a:buNone/>
            </a:pPr>
            <a:r>
              <a:rPr lang="fi-FI"/>
              <a:t>AHDISTUS</a:t>
            </a:r>
            <a:endParaRPr/>
          </a:p>
        </p:txBody>
      </p:sp>
      <p:cxnSp>
        <p:nvCxnSpPr>
          <p:cNvPr id="179" name="Google Shape;179;p21"/>
          <p:cNvCxnSpPr/>
          <p:nvPr/>
        </p:nvCxnSpPr>
        <p:spPr>
          <a:xfrm>
            <a:off x="4677597" y="1600200"/>
            <a:ext cx="0" cy="36576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0" name="Google Shape;180;p21"/>
          <p:cNvSpPr txBox="1"/>
          <p:nvPr>
            <p:ph idx="1" type="body"/>
          </p:nvPr>
        </p:nvSpPr>
        <p:spPr>
          <a:xfrm>
            <a:off x="4999330" y="804333"/>
            <a:ext cx="6257721" cy="524933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45700" spcFirstLastPara="1" rIns="45700" wrap="square" tIns="45700">
            <a:noAutofit/>
          </a:bodyPr>
          <a:lstStyle/>
          <a:p>
            <a:pPr indent="-139700" lvl="0" marL="9144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200"/>
              <a:buChar char=" "/>
            </a:pPr>
            <a:r>
              <a:rPr lang="fi-FI"/>
              <a:t>Hetkellisesti lisää suorituskykyä, mutta voimakas ahdistus lamaannuttaa ja aiheuttaa ongelmia töissä tai opinnoissa sekä sosiaalisissa tilanteissa</a:t>
            </a:r>
            <a:endParaRPr/>
          </a:p>
          <a:p>
            <a:pPr indent="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200"/>
              <a:buNone/>
            </a:pPr>
            <a:r>
              <a:t/>
            </a:r>
            <a:endParaRPr/>
          </a:p>
          <a:p>
            <a:pPr indent="-13970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200"/>
              <a:buChar char=" "/>
            </a:pPr>
            <a:r>
              <a:rPr b="1" lang="fi-FI"/>
              <a:t>Ahdistuneisuushäiriön oireet:</a:t>
            </a:r>
            <a:endParaRPr/>
          </a:p>
          <a:p>
            <a:pPr indent="-13970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lang="fi-FI"/>
              <a:t> Unettomuus tai liika nukkuminen, keskittymisvaikeudet sekä muistiongelmat, vapina, sydämentykytykset ja hengenahdistus sekä pahoinvointi ja punastelu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Integraali">
  <a:themeElements>
    <a:clrScheme name="Integraali">
      <a:dk1>
        <a:srgbClr val="000000"/>
      </a:dk1>
      <a:lt1>
        <a:srgbClr val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