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3" r:id="rId7"/>
    <p:sldId id="257" r:id="rId8"/>
    <p:sldId id="258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TE 2 diat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mtClean="0"/>
              <a:t>Kpl 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92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Tieteellisen tiedon kriteerit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fontAlgn="t"/>
            <a:r>
              <a:rPr lang="fi-FI" b="1" dirty="0">
                <a:solidFill>
                  <a:srgbClr val="222222"/>
                </a:solidFill>
              </a:rPr>
              <a:t>kriittisyys</a:t>
            </a:r>
          </a:p>
          <a:p>
            <a:pPr fontAlgn="t"/>
            <a:r>
              <a:rPr lang="fi-FI" b="1" dirty="0">
                <a:solidFill>
                  <a:srgbClr val="222222"/>
                </a:solidFill>
              </a:rPr>
              <a:t>analyyttisyys</a:t>
            </a:r>
          </a:p>
          <a:p>
            <a:pPr fontAlgn="t"/>
            <a:r>
              <a:rPr lang="fi-FI" b="1" dirty="0">
                <a:solidFill>
                  <a:srgbClr val="222222"/>
                </a:solidFill>
              </a:rPr>
              <a:t>järjestelmällisyys</a:t>
            </a:r>
          </a:p>
          <a:p>
            <a:pPr fontAlgn="t"/>
            <a:r>
              <a:rPr lang="fi-FI" b="1" dirty="0">
                <a:solidFill>
                  <a:srgbClr val="222222"/>
                </a:solidFill>
              </a:rPr>
              <a:t>objektiivisuus</a:t>
            </a:r>
          </a:p>
          <a:p>
            <a:pPr fontAlgn="t"/>
            <a:r>
              <a:rPr lang="fi-FI" b="1" dirty="0">
                <a:solidFill>
                  <a:srgbClr val="222222"/>
                </a:solidFill>
              </a:rPr>
              <a:t>toistettavuus</a:t>
            </a:r>
          </a:p>
          <a:p>
            <a:pPr fontAlgn="t"/>
            <a:r>
              <a:rPr lang="fi-FI" b="1" dirty="0">
                <a:solidFill>
                  <a:srgbClr val="222222"/>
                </a:solidFill>
              </a:rPr>
              <a:t>julkisuus </a:t>
            </a:r>
          </a:p>
          <a:p>
            <a:pPr fontAlgn="t"/>
            <a:r>
              <a:rPr lang="fi-FI" b="1" dirty="0">
                <a:solidFill>
                  <a:srgbClr val="222222"/>
                </a:solidFill>
              </a:rPr>
              <a:t>korjautuvuus</a:t>
            </a:r>
          </a:p>
          <a:p>
            <a:pPr fontAlgn="t"/>
            <a:r>
              <a:rPr lang="fi-FI" b="1" dirty="0">
                <a:solidFill>
                  <a:srgbClr val="222222"/>
                </a:solidFill>
              </a:rPr>
              <a:t>eettisyys</a:t>
            </a:r>
          </a:p>
          <a:p>
            <a:pPr fontAlgn="t"/>
            <a:r>
              <a:rPr lang="fi-FI" b="1" dirty="0">
                <a:solidFill>
                  <a:srgbClr val="222222"/>
                </a:solidFill>
              </a:rPr>
              <a:t>vertaisarviointi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717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3775" y="73892"/>
            <a:ext cx="10364451" cy="1468582"/>
          </a:xfrm>
        </p:spPr>
        <p:txBody>
          <a:bodyPr/>
          <a:lstStyle/>
          <a:p>
            <a:r>
              <a:rPr lang="fi-FI" dirty="0"/>
              <a:t>Arkiajattelu ja tieteellinen ajattelu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idx="1"/>
          </p:nvPr>
        </p:nvSpPr>
        <p:spPr>
          <a:xfrm>
            <a:off x="1146328" y="1736436"/>
            <a:ext cx="4873474" cy="634582"/>
          </a:xfrm>
        </p:spPr>
        <p:txBody>
          <a:bodyPr/>
          <a:lstStyle/>
          <a:p>
            <a:r>
              <a:rPr lang="fi-FI" dirty="0" smtClean="0"/>
              <a:t>Arkiajattelu (intuitiivinen)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913774" y="2669310"/>
            <a:ext cx="5106027" cy="3740726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käsitysten pohjalla satunnaiset ja subjektiiviset havainnot</a:t>
            </a:r>
          </a:p>
          <a:p>
            <a:r>
              <a:rPr lang="fi-FI" dirty="0"/>
              <a:t>kerronnallisuus</a:t>
            </a:r>
          </a:p>
          <a:p>
            <a:r>
              <a:rPr lang="fi-FI" dirty="0"/>
              <a:t>selittäminen jälkikäteen</a:t>
            </a:r>
          </a:p>
          <a:p>
            <a:r>
              <a:rPr lang="fi-FI" dirty="0"/>
              <a:t>omakohtaisuus</a:t>
            </a:r>
          </a:p>
          <a:p>
            <a:r>
              <a:rPr lang="fi-FI" dirty="0"/>
              <a:t>uskomusten vahva pysyvyys </a:t>
            </a:r>
          </a:p>
          <a:p>
            <a:r>
              <a:rPr lang="fi-FI" dirty="0"/>
              <a:t>omaa käsitystä vahvistavan tiedon etsiminen</a:t>
            </a:r>
          </a:p>
          <a:p>
            <a:r>
              <a:rPr lang="fi-FI" dirty="0"/>
              <a:t>tavoitteena arjen sujuminen</a:t>
            </a:r>
          </a:p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396423" y="1736436"/>
            <a:ext cx="4881804" cy="634582"/>
          </a:xfrm>
        </p:spPr>
        <p:txBody>
          <a:bodyPr/>
          <a:lstStyle/>
          <a:p>
            <a:r>
              <a:rPr lang="fi-FI" dirty="0" smtClean="0"/>
              <a:t>Tieteellinen ajattelu (analyyttinen)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4"/>
          </p:nvPr>
        </p:nvSpPr>
        <p:spPr>
          <a:xfrm>
            <a:off x="6172200" y="2493818"/>
            <a:ext cx="5105401" cy="3740727"/>
          </a:xfrm>
        </p:spPr>
        <p:txBody>
          <a:bodyPr>
            <a:normAutofit lnSpcReduction="10000"/>
          </a:bodyPr>
          <a:lstStyle/>
          <a:p>
            <a:r>
              <a:rPr lang="fi-FI" dirty="0"/>
              <a:t>järjestelmällinen tietojen kerääminen ja objektiiviset tutkimusmenetelmät</a:t>
            </a:r>
          </a:p>
          <a:p>
            <a:r>
              <a:rPr lang="fi-FI" dirty="0"/>
              <a:t>laajat tutkimusaineistot</a:t>
            </a:r>
          </a:p>
          <a:p>
            <a:r>
              <a:rPr lang="fi-FI" dirty="0"/>
              <a:t>vaikutusten tutkiminen</a:t>
            </a:r>
          </a:p>
          <a:p>
            <a:r>
              <a:rPr lang="fi-FI" dirty="0"/>
              <a:t>tulosten julkisuus</a:t>
            </a:r>
          </a:p>
          <a:p>
            <a:r>
              <a:rPr lang="fi-FI" dirty="0"/>
              <a:t>itsekriittisyys, tulokset arvioidaan</a:t>
            </a:r>
          </a:p>
          <a:p>
            <a:r>
              <a:rPr lang="fi-FI" dirty="0"/>
              <a:t>edistyvyys, kriittinen keskustelu</a:t>
            </a:r>
          </a:p>
          <a:p>
            <a:r>
              <a:rPr lang="fi-FI" dirty="0"/>
              <a:t>tavoitteena yleispätevä tieto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777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Eettiset kysymykset terveystutkimuksissa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/>
              <a:t>Lue </a:t>
            </a:r>
            <a:r>
              <a:rPr lang="fi-FI" dirty="0" smtClean="0"/>
              <a:t> oppikirjasta </a:t>
            </a:r>
            <a:r>
              <a:rPr lang="fi-FI" dirty="0"/>
              <a:t>teksti </a:t>
            </a:r>
            <a:r>
              <a:rPr lang="fi-FI" i="1" dirty="0"/>
              <a:t>Eettiset kysymykset </a:t>
            </a:r>
            <a:r>
              <a:rPr lang="fi-FI" i="1" dirty="0" smtClean="0"/>
              <a:t>terveystutkimuksissa.</a:t>
            </a:r>
          </a:p>
          <a:p>
            <a:r>
              <a:rPr lang="fi-FI" i="1" dirty="0" smtClean="0"/>
              <a:t>Mikä asia menee pieleen alla olevassa </a:t>
            </a:r>
            <a:r>
              <a:rPr lang="fi-FI" i="1" dirty="0" err="1" smtClean="0"/>
              <a:t>stripissä</a:t>
            </a:r>
            <a:r>
              <a:rPr lang="fi-FI" i="1" dirty="0" smtClean="0"/>
              <a:t>?</a:t>
            </a:r>
          </a:p>
          <a:p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9" name="Kuva 3">
            <a:extLst>
              <a:ext uri="{FF2B5EF4-FFF2-40B4-BE49-F238E27FC236}">
                <a16:creationId xmlns:a16="http://schemas.microsoft.com/office/drawing/2014/main" id="{9FEB0C21-A1CE-1C45-9932-508A34F5DC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016" y="3317384"/>
            <a:ext cx="8584185" cy="27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16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Eettiset kysymykset terveystutkimuksissa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b="1" dirty="0" smtClean="0"/>
              <a:t>Tutkimusetiikka </a:t>
            </a:r>
            <a:r>
              <a:rPr lang="fi-FI" dirty="0" smtClean="0"/>
              <a:t>tarkoittaa tiedeyhteisössä vallitsevien tapojen noudattamista tutkimuksen kaikissa vaiheissa.</a:t>
            </a:r>
          </a:p>
          <a:p>
            <a:r>
              <a:rPr lang="fi-FI" dirty="0" smtClean="0"/>
              <a:t>Esim. tutkimuksen tulee olla rahoittajasta riippumatonta. Miksi?</a:t>
            </a:r>
          </a:p>
          <a:p>
            <a:endParaRPr lang="fi-FI" dirty="0"/>
          </a:p>
          <a:p>
            <a:r>
              <a:rPr lang="fi-FI" b="1" dirty="0" smtClean="0"/>
              <a:t>Plagiointi</a:t>
            </a:r>
            <a:r>
              <a:rPr lang="fi-FI" dirty="0" smtClean="0"/>
              <a:t> tarkoittaa toisen henkilön ajatusten/kirjoitusten esittäminen omina. Lähteiden puuttuminen.</a:t>
            </a:r>
          </a:p>
          <a:p>
            <a:r>
              <a:rPr lang="fi-FI" dirty="0" smtClean="0"/>
              <a:t>-miksei näin pidä tehdä?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37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terveystutkimus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Terveys on sairauksien puuttumista</a:t>
            </a:r>
          </a:p>
          <a:p>
            <a:r>
              <a:rPr lang="fi-FI" dirty="0" smtClean="0"/>
              <a:t>Usein mitataan </a:t>
            </a:r>
            <a:r>
              <a:rPr lang="fi-FI" b="1" dirty="0" smtClean="0"/>
              <a:t>koettua, eli subjektiivista terveyttä</a:t>
            </a:r>
          </a:p>
          <a:p>
            <a:pPr lvl="1"/>
            <a:r>
              <a:rPr lang="fi-FI" dirty="0"/>
              <a:t>Ennustaa sairastuvuutta ja kuolleisuutta</a:t>
            </a:r>
          </a:p>
          <a:p>
            <a:endParaRPr lang="fi-FI" b="1" dirty="0" smtClean="0"/>
          </a:p>
          <a:p>
            <a:r>
              <a:rPr lang="fi-FI" b="1" dirty="0" smtClean="0"/>
              <a:t>Terveyskäyttäytymistutkimus </a:t>
            </a:r>
            <a:r>
              <a:rPr lang="fi-FI" dirty="0" smtClean="0"/>
              <a:t>selvittää esim. liikkumista, ruokailutottumuksia, unta ja lepoa</a:t>
            </a:r>
          </a:p>
          <a:p>
            <a:r>
              <a:rPr lang="fi-FI" b="1" dirty="0" smtClean="0"/>
              <a:t>Toimintakyky</a:t>
            </a:r>
            <a:r>
              <a:rPr lang="fi-FI" dirty="0" smtClean="0"/>
              <a:t> tarkoittaa selviytymistä merkityksellisistä ja välttämättömistä päivittäisistä toiminnoista.</a:t>
            </a:r>
          </a:p>
        </p:txBody>
      </p:sp>
    </p:spTree>
    <p:extLst>
      <p:ext uri="{BB962C8B-B14F-4D97-AF65-F5344CB8AC3E}">
        <p14:creationId xmlns:p14="http://schemas.microsoft.com/office/powerpoint/2010/main" val="306261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>
                <a:latin typeface="Cambria" panose="02040503050406030204" pitchFamily="18" charset="0"/>
              </a:rPr>
              <a:t> vallitsevuus ja ilmaantuvuus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fi-FI" b="1" dirty="0">
                <a:latin typeface="Cambria" panose="02040503050406030204" pitchFamily="18" charset="0"/>
              </a:rPr>
              <a:t>Vallitsevuus</a:t>
            </a:r>
            <a:r>
              <a:rPr lang="fi-FI" dirty="0">
                <a:latin typeface="Cambria" panose="02040503050406030204" pitchFamily="18" charset="0"/>
              </a:rPr>
              <a:t> kuvaa kaikkia tietyllä hetkellä jotain sairautta sairastavia tai tietyllä tavalla käyttäytyviä, kuten tupakoitsijoita. </a:t>
            </a:r>
          </a:p>
          <a:p>
            <a:pPr algn="ctr"/>
            <a:endParaRPr lang="fi-FI" dirty="0">
              <a:latin typeface="Cambria" panose="02040503050406030204" pitchFamily="18" charset="0"/>
            </a:endParaRPr>
          </a:p>
          <a:p>
            <a:pPr algn="ctr"/>
            <a:r>
              <a:rPr lang="fi-FI" b="1" dirty="0">
                <a:latin typeface="Cambria" panose="02040503050406030204" pitchFamily="18" charset="0"/>
              </a:rPr>
              <a:t>Ilmaantuvuus</a:t>
            </a:r>
            <a:r>
              <a:rPr lang="fi-FI" dirty="0">
                <a:latin typeface="Cambria" panose="02040503050406030204" pitchFamily="18" charset="0"/>
              </a:rPr>
              <a:t> kuvaa uusia tapauksia, esimerkiksi tupakoinnin aloittavia. </a:t>
            </a:r>
          </a:p>
          <a:p>
            <a:pPr algn="ctr"/>
            <a:endParaRPr lang="fi-FI" dirty="0">
              <a:latin typeface="Cambria" panose="02040503050406030204" pitchFamily="18" charset="0"/>
            </a:endParaRPr>
          </a:p>
          <a:p>
            <a:pPr algn="ctr"/>
            <a:r>
              <a:rPr lang="fi-FI" dirty="0">
                <a:latin typeface="Cambria" panose="02040503050406030204" pitchFamily="18" charset="0"/>
              </a:rPr>
              <a:t>Vallitsevuudesta poistuu henkilöitä kuolemalla ja parantumalla tai käyttäytymisen, kuten tupakoinnin, lopettamalla.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347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Opiskele oppikirjan keskeiset </a:t>
            </a:r>
            <a:r>
              <a:rPr lang="fi-FI" dirty="0" smtClean="0"/>
              <a:t>käsitteet s. 18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vallitsevuus</a:t>
            </a:r>
          </a:p>
          <a:p>
            <a:r>
              <a:rPr lang="fi-FI" dirty="0"/>
              <a:t>ilmaantuvuus</a:t>
            </a:r>
          </a:p>
          <a:p>
            <a:r>
              <a:rPr lang="fi-FI" dirty="0"/>
              <a:t>kuolleisuus</a:t>
            </a:r>
          </a:p>
          <a:p>
            <a:r>
              <a:rPr lang="fi-FI" dirty="0"/>
              <a:t>imeväiskuolleisuus</a:t>
            </a:r>
          </a:p>
          <a:p>
            <a:r>
              <a:rPr lang="fi-FI" dirty="0"/>
              <a:t>äitiyskuolleisuus</a:t>
            </a:r>
          </a:p>
          <a:p>
            <a:r>
              <a:rPr lang="fi-FI" dirty="0"/>
              <a:t>elinajanodote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18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Kotitehtävät, aloitetaan jo tunnilla jos ehditään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smtClean="0"/>
              <a:t>S. 10 lue teksti ja vastaa kysymyksiin a-d</a:t>
            </a:r>
          </a:p>
          <a:p>
            <a:r>
              <a:rPr lang="fi-FI" dirty="0" smtClean="0"/>
              <a:t>S. 21 </a:t>
            </a:r>
            <a:r>
              <a:rPr lang="fi-FI" dirty="0" err="1" smtClean="0"/>
              <a:t>teht</a:t>
            </a:r>
            <a:r>
              <a:rPr lang="fi-FI" dirty="0" smtClean="0"/>
              <a:t>. 1-3, 5 ja 7</a:t>
            </a:r>
          </a:p>
          <a:p>
            <a:r>
              <a:rPr lang="fi-FI" b="1" dirty="0" smtClean="0"/>
              <a:t>Tehtävä 5 vain kohdat a ja b. tästä tehtävästä kannattaa aloittaa, ainakin miettiä kiinnostava terveyteen liittyvä aihe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76273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sar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Pisara</Template>
  <TotalTime>32</TotalTime>
  <Words>271</Words>
  <Application>Microsoft Office PowerPoint</Application>
  <PresentationFormat>Laajakuva</PresentationFormat>
  <Paragraphs>64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Cambria</vt:lpstr>
      <vt:lpstr>Tw Cen MT</vt:lpstr>
      <vt:lpstr>Pisara</vt:lpstr>
      <vt:lpstr>TE 2 diat</vt:lpstr>
      <vt:lpstr>Tieteellisen tiedon kriteerit</vt:lpstr>
      <vt:lpstr>Arkiajattelu ja tieteellinen ajattelu</vt:lpstr>
      <vt:lpstr>Eettiset kysymykset terveystutkimuksissa</vt:lpstr>
      <vt:lpstr>Eettiset kysymykset terveystutkimuksissa</vt:lpstr>
      <vt:lpstr>terveystutkimus</vt:lpstr>
      <vt:lpstr> vallitsevuus ja ilmaantuvuus</vt:lpstr>
      <vt:lpstr>Opiskele oppikirjan keskeiset käsitteet s. 18</vt:lpstr>
      <vt:lpstr>Kotitehtävät, aloitetaan jo tunnilla jos ehditään</vt:lpstr>
    </vt:vector>
  </TitlesOfParts>
  <Company>Siikalatvan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 2 diat</dc:title>
  <dc:creator>Marja Valkama</dc:creator>
  <cp:lastModifiedBy>Marja Valkama</cp:lastModifiedBy>
  <cp:revision>31</cp:revision>
  <dcterms:created xsi:type="dcterms:W3CDTF">2023-05-05T06:51:00Z</dcterms:created>
  <dcterms:modified xsi:type="dcterms:W3CDTF">2023-08-11T06:42:16Z</dcterms:modified>
</cp:coreProperties>
</file>