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F97265-1F97-44D2-8AA9-BDA5F0511D0B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E1340-E1A0-4FCD-B174-EB2DC7946F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569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147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3098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91630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4699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96187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41639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4371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C136-4289-41D7-B84C-2AF930B9652A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EEE3-F3C1-44B4-A0C2-E95611898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8469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C136-4289-41D7-B84C-2AF930B9652A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EEE3-F3C1-44B4-A0C2-E95611898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2054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C136-4289-41D7-B84C-2AF930B9652A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EEE3-F3C1-44B4-A0C2-E95611898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3260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C136-4289-41D7-B84C-2AF930B9652A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EEE3-F3C1-44B4-A0C2-E95611898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8010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C136-4289-41D7-B84C-2AF930B9652A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EEE3-F3C1-44B4-A0C2-E95611898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5454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C136-4289-41D7-B84C-2AF930B9652A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EEE3-F3C1-44B4-A0C2-E95611898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929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C136-4289-41D7-B84C-2AF930B9652A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EEE3-F3C1-44B4-A0C2-E95611898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846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C136-4289-41D7-B84C-2AF930B9652A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EEE3-F3C1-44B4-A0C2-E95611898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4754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C136-4289-41D7-B84C-2AF930B9652A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EEE3-F3C1-44B4-A0C2-E95611898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414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C136-4289-41D7-B84C-2AF930B9652A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EEE3-F3C1-44B4-A0C2-E95611898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9791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C136-4289-41D7-B84C-2AF930B9652A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EEE3-F3C1-44B4-A0C2-E95611898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1544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CC136-4289-41D7-B84C-2AF930B9652A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DEEE3-F3C1-44B4-A0C2-E95611898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767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1524000" y="2280444"/>
            <a:ext cx="9144000" cy="229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200"/>
              <a:buFont typeface="Calibri"/>
              <a:buNone/>
            </a:pPr>
            <a:r>
              <a:rPr lang="fi-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Skeema 1</a:t>
            </a:r>
            <a:br>
              <a:rPr lang="fi-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5.17 Motivoitunut haluaa oppia</a:t>
            </a:r>
            <a:br>
              <a:rPr lang="fi-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200" b="1"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 sz="3200" b="1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8218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title"/>
          </p:nvPr>
        </p:nvSpPr>
        <p:spPr>
          <a:xfrm>
            <a:off x="447674" y="933455"/>
            <a:ext cx="10515600" cy="830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/>
              <a:t>Kiinnostus ja motivaatio kehittyvät hiljalleen</a:t>
            </a:r>
            <a:endParaRPr/>
          </a:p>
        </p:txBody>
      </p:sp>
      <p:sp>
        <p:nvSpPr>
          <p:cNvPr id="94" name="Google Shape;94;p2"/>
          <p:cNvSpPr txBox="1">
            <a:spLocks noGrp="1"/>
          </p:cNvSpPr>
          <p:nvPr>
            <p:ph type="body" idx="1"/>
          </p:nvPr>
        </p:nvSpPr>
        <p:spPr>
          <a:xfrm>
            <a:off x="619124" y="1831305"/>
            <a:ext cx="441007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Motivaatio kehittyy ajan myötä, kun uuteen asiaan malttaa perehtyä.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Kun asia tulee tutummaksi, motivaatio syvenee.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Pitkäkestoinen kiinnostus kestää myös vastoinkäymisiä.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pic>
        <p:nvPicPr>
          <p:cNvPr id="95" name="Google Shape;95;p2" descr="Kuva, joka sisältää kohteen teksti, henkilö, sisä&#10;&#10;Kuvaus luotu automaattisesti"/>
          <p:cNvPicPr preferRelativeResize="0"/>
          <p:nvPr/>
        </p:nvPicPr>
        <p:blipFill rotWithShape="1">
          <a:blip r:embed="rId3">
            <a:alphaModFix/>
          </a:blip>
          <a:srcRect t="13540" b="11584"/>
          <a:stretch/>
        </p:blipFill>
        <p:spPr>
          <a:xfrm>
            <a:off x="5218511" y="1955464"/>
            <a:ext cx="5954314" cy="37119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8650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504825" y="827107"/>
            <a:ext cx="11182350" cy="742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/>
              <a:t>Oppijalla voi olla erilaisia tavoitteita</a:t>
            </a:r>
            <a:endParaRPr/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504825" y="1796647"/>
            <a:ext cx="5067300" cy="4471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 sz="2400" b="1"/>
              <a:t>Oppimisorientoitunut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Tavoitteena ymmärtäminen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Oppiminen itsessään tärkeää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Usein syväsuuntautunutta</a:t>
            </a:r>
            <a:endParaRPr/>
          </a:p>
          <a:p>
            <a:pPr marL="4572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 sz="2400" b="1"/>
              <a:t>Saavutusorientoitunut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Tulosten saavuttaminen palkitsee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Usein johtaa hyviin suorituksiin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Altistuu helpommin stressille ja epäonnistumisen pelolle</a:t>
            </a:r>
            <a:endParaRPr/>
          </a:p>
        </p:txBody>
      </p:sp>
      <p:sp>
        <p:nvSpPr>
          <p:cNvPr id="102" name="Google Shape;102;p3"/>
          <p:cNvSpPr txBox="1"/>
          <p:nvPr/>
        </p:nvSpPr>
        <p:spPr>
          <a:xfrm>
            <a:off x="5667375" y="1631582"/>
            <a:ext cx="5067300" cy="4801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Suoritusorientoitunut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fi-FI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Tuloksia verrataan muihin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fi-FI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Onnistuminen motivoi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fi-FI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Epäonnistumisen pelko voi johtaa opiskelun välttämiseen</a:t>
            </a:r>
            <a:endParaRPr/>
          </a:p>
          <a:p>
            <a:pPr marL="457200" marR="0" lvl="1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Välttämisorientoitunut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fi-FI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Pyrkimys päästä helpolla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fi-FI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Huono minäpystyvyyden kokemus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fi-FI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Runsaasti opiskeluun liittyviä epämiellyttäviä tunteita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61672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"/>
          <p:cNvSpPr txBox="1">
            <a:spLocks noGrp="1"/>
          </p:cNvSpPr>
          <p:nvPr>
            <p:ph type="title"/>
          </p:nvPr>
        </p:nvSpPr>
        <p:spPr>
          <a:xfrm>
            <a:off x="404812" y="785810"/>
            <a:ext cx="10515600" cy="844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/>
              <a:t>Opiskelu käynnistyy aloittamalla</a:t>
            </a:r>
            <a:endParaRPr/>
          </a:p>
        </p:txBody>
      </p:sp>
      <p:sp>
        <p:nvSpPr>
          <p:cNvPr id="108" name="Google Shape;108;p4"/>
          <p:cNvSpPr txBox="1">
            <a:spLocks noGrp="1"/>
          </p:cNvSpPr>
          <p:nvPr>
            <p:ph type="body" idx="1"/>
          </p:nvPr>
        </p:nvSpPr>
        <p:spPr>
          <a:xfrm>
            <a:off x="404813" y="1698630"/>
            <a:ext cx="7510462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fi-FI" sz="2590"/>
              <a:t>Uuden oppiminen vaatii usein epämiellyttävien tunteiden kohtaamista.</a:t>
            </a:r>
            <a:endParaRPr/>
          </a:p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fi-FI" sz="2590"/>
              <a:t>Oppiminen kannattaa pilkkoa osiin, jolloin edistyminen on helpompi havaita.</a:t>
            </a:r>
            <a:endParaRPr/>
          </a:p>
          <a:p>
            <a:pPr marL="68580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fi-FI" sz="2220"/>
              <a:t>Motivaatio vahvistuu</a:t>
            </a:r>
            <a:endParaRPr/>
          </a:p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fi-FI" sz="2590"/>
              <a:t>Kiinnostus herää asioihin tutustumalla.</a:t>
            </a:r>
            <a:endParaRPr/>
          </a:p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fi-FI" sz="2590"/>
              <a:t>Uupuminen voi johtaa ylisuoriutumiseen.</a:t>
            </a:r>
            <a:endParaRPr/>
          </a:p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fi-FI" sz="2590"/>
              <a:t>Täydellisyyteen pyrkiminen harvoin tukee hyvää oppimista.</a:t>
            </a:r>
            <a:endParaRPr/>
          </a:p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fi-FI" sz="2590"/>
              <a:t>Ilo ja leikkisyys tukee luovuutta ja laadukkaampaa oppimista.</a:t>
            </a:r>
            <a:endParaRPr/>
          </a:p>
          <a:p>
            <a:pPr marL="228600" lvl="0" indent="-64135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endParaRPr sz="2590"/>
          </a:p>
        </p:txBody>
      </p:sp>
      <p:pic>
        <p:nvPicPr>
          <p:cNvPr id="109" name="Google Shape;109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67675" y="1782760"/>
            <a:ext cx="3181350" cy="4762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2550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5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896495" y="1466850"/>
            <a:ext cx="6399009" cy="45577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0134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6" descr="Kuva, joka sisältää kohteen pöytä&#10;&#10;Kuvaus luotu automaattisesti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43100" y="949155"/>
            <a:ext cx="8305800" cy="49596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5349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09566" y="1066800"/>
            <a:ext cx="4972868" cy="5362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6902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</Words>
  <Application>Microsoft Office PowerPoint</Application>
  <PresentationFormat>Laajakuva</PresentationFormat>
  <Paragraphs>32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Skeema 1  5.17 Motivoitunut haluaa oppia  Ydinsisältö</vt:lpstr>
      <vt:lpstr>Kiinnostus ja motivaatio kehittyvät hiljalleen</vt:lpstr>
      <vt:lpstr>Oppijalla voi olla erilaisia tavoitteita</vt:lpstr>
      <vt:lpstr>Opiskelu käynnistyy aloittamalla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Sandelin Raili</dc:creator>
  <cp:lastModifiedBy>Sandelin Raili</cp:lastModifiedBy>
  <cp:revision>2</cp:revision>
  <dcterms:created xsi:type="dcterms:W3CDTF">2021-12-17T12:37:01Z</dcterms:created>
  <dcterms:modified xsi:type="dcterms:W3CDTF">2021-12-17T12:37:35Z</dcterms:modified>
</cp:coreProperties>
</file>