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7" r:id="rId1"/>
  </p:sldMasterIdLst>
  <p:notesMasterIdLst>
    <p:notesMasterId r:id="rId168"/>
  </p:notesMasterIdLst>
  <p:sldIdLst>
    <p:sldId id="311" r:id="rId2"/>
    <p:sldId id="346" r:id="rId3"/>
    <p:sldId id="348" r:id="rId4"/>
    <p:sldId id="349" r:id="rId5"/>
    <p:sldId id="350" r:id="rId6"/>
    <p:sldId id="448" r:id="rId7"/>
    <p:sldId id="450" r:id="rId8"/>
    <p:sldId id="449" r:id="rId9"/>
    <p:sldId id="351" r:id="rId10"/>
    <p:sldId id="360" r:id="rId11"/>
    <p:sldId id="401" r:id="rId12"/>
    <p:sldId id="353" r:id="rId13"/>
    <p:sldId id="352" r:id="rId14"/>
    <p:sldId id="408" r:id="rId15"/>
    <p:sldId id="466" r:id="rId16"/>
    <p:sldId id="355" r:id="rId17"/>
    <p:sldId id="361" r:id="rId18"/>
    <p:sldId id="356" r:id="rId19"/>
    <p:sldId id="416" r:id="rId20"/>
    <p:sldId id="357" r:id="rId21"/>
    <p:sldId id="397" r:id="rId22"/>
    <p:sldId id="426" r:id="rId23"/>
    <p:sldId id="427" r:id="rId24"/>
    <p:sldId id="398" r:id="rId25"/>
    <p:sldId id="395" r:id="rId26"/>
    <p:sldId id="400" r:id="rId27"/>
    <p:sldId id="399" r:id="rId28"/>
    <p:sldId id="396" r:id="rId29"/>
    <p:sldId id="359" r:id="rId30"/>
    <p:sldId id="362" r:id="rId31"/>
    <p:sldId id="474" r:id="rId32"/>
    <p:sldId id="363" r:id="rId33"/>
    <p:sldId id="367" r:id="rId34"/>
    <p:sldId id="409" r:id="rId35"/>
    <p:sldId id="368" r:id="rId36"/>
    <p:sldId id="369" r:id="rId37"/>
    <p:sldId id="370" r:id="rId38"/>
    <p:sldId id="375" r:id="rId39"/>
    <p:sldId id="376" r:id="rId40"/>
    <p:sldId id="377" r:id="rId41"/>
    <p:sldId id="378" r:id="rId42"/>
    <p:sldId id="379" r:id="rId43"/>
    <p:sldId id="380" r:id="rId44"/>
    <p:sldId id="381" r:id="rId45"/>
    <p:sldId id="382" r:id="rId46"/>
    <p:sldId id="383" r:id="rId47"/>
    <p:sldId id="384" r:id="rId48"/>
    <p:sldId id="451" r:id="rId49"/>
    <p:sldId id="385" r:id="rId50"/>
    <p:sldId id="410" r:id="rId51"/>
    <p:sldId id="411" r:id="rId52"/>
    <p:sldId id="386" r:id="rId53"/>
    <p:sldId id="452" r:id="rId54"/>
    <p:sldId id="387" r:id="rId55"/>
    <p:sldId id="456" r:id="rId56"/>
    <p:sldId id="413" r:id="rId57"/>
    <p:sldId id="457" r:id="rId58"/>
    <p:sldId id="414" r:id="rId59"/>
    <p:sldId id="412" r:id="rId60"/>
    <p:sldId id="389" r:id="rId61"/>
    <p:sldId id="388" r:id="rId62"/>
    <p:sldId id="407" r:id="rId63"/>
    <p:sldId id="406" r:id="rId64"/>
    <p:sldId id="405" r:id="rId65"/>
    <p:sldId id="392" r:id="rId66"/>
    <p:sldId id="455" r:id="rId67"/>
    <p:sldId id="461" r:id="rId68"/>
    <p:sldId id="454" r:id="rId69"/>
    <p:sldId id="453" r:id="rId70"/>
    <p:sldId id="391" r:id="rId71"/>
    <p:sldId id="458" r:id="rId72"/>
    <p:sldId id="459" r:id="rId73"/>
    <p:sldId id="460" r:id="rId74"/>
    <p:sldId id="442" r:id="rId75"/>
    <p:sldId id="468" r:id="rId76"/>
    <p:sldId id="393" r:id="rId77"/>
    <p:sldId id="462" r:id="rId78"/>
    <p:sldId id="394" r:id="rId79"/>
    <p:sldId id="463" r:id="rId80"/>
    <p:sldId id="478" r:id="rId81"/>
    <p:sldId id="479" r:id="rId82"/>
    <p:sldId id="477" r:id="rId83"/>
    <p:sldId id="464" r:id="rId84"/>
    <p:sldId id="467" r:id="rId85"/>
    <p:sldId id="465" r:id="rId86"/>
    <p:sldId id="415" r:id="rId87"/>
    <p:sldId id="441" r:id="rId88"/>
    <p:sldId id="480" r:id="rId89"/>
    <p:sldId id="443" r:id="rId90"/>
    <p:sldId id="444" r:id="rId91"/>
    <p:sldId id="475" r:id="rId92"/>
    <p:sldId id="364" r:id="rId93"/>
    <p:sldId id="469" r:id="rId94"/>
    <p:sldId id="371" r:id="rId95"/>
    <p:sldId id="372" r:id="rId96"/>
    <p:sldId id="374" r:id="rId97"/>
    <p:sldId id="373" r:id="rId98"/>
    <p:sldId id="402" r:id="rId99"/>
    <p:sldId id="403" r:id="rId100"/>
    <p:sldId id="418" r:id="rId101"/>
    <p:sldId id="420" r:id="rId102"/>
    <p:sldId id="470" r:id="rId103"/>
    <p:sldId id="419" r:id="rId104"/>
    <p:sldId id="431" r:id="rId105"/>
    <p:sldId id="432" r:id="rId106"/>
    <p:sldId id="428" r:id="rId107"/>
    <p:sldId id="404" r:id="rId108"/>
    <p:sldId id="430" r:id="rId109"/>
    <p:sldId id="425" r:id="rId110"/>
    <p:sldId id="421" r:id="rId111"/>
    <p:sldId id="433" r:id="rId112"/>
    <p:sldId id="434" r:id="rId113"/>
    <p:sldId id="435" r:id="rId114"/>
    <p:sldId id="422" r:id="rId115"/>
    <p:sldId id="436" r:id="rId116"/>
    <p:sldId id="437" r:id="rId117"/>
    <p:sldId id="439" r:id="rId118"/>
    <p:sldId id="423" r:id="rId119"/>
    <p:sldId id="424" r:id="rId120"/>
    <p:sldId id="438" r:id="rId121"/>
    <p:sldId id="447" r:id="rId122"/>
    <p:sldId id="440" r:id="rId123"/>
    <p:sldId id="446" r:id="rId124"/>
    <p:sldId id="417" r:id="rId125"/>
    <p:sldId id="471" r:id="rId126"/>
    <p:sldId id="472" r:id="rId127"/>
    <p:sldId id="473" r:id="rId128"/>
    <p:sldId id="476" r:id="rId129"/>
    <p:sldId id="481" r:id="rId130"/>
    <p:sldId id="482" r:id="rId131"/>
    <p:sldId id="484" r:id="rId132"/>
    <p:sldId id="483" r:id="rId133"/>
    <p:sldId id="485" r:id="rId134"/>
    <p:sldId id="487" r:id="rId135"/>
    <p:sldId id="488" r:id="rId136"/>
    <p:sldId id="490" r:id="rId137"/>
    <p:sldId id="491" r:id="rId138"/>
    <p:sldId id="492" r:id="rId139"/>
    <p:sldId id="493" r:id="rId140"/>
    <p:sldId id="494" r:id="rId141"/>
    <p:sldId id="503" r:id="rId142"/>
    <p:sldId id="504" r:id="rId143"/>
    <p:sldId id="505" r:id="rId144"/>
    <p:sldId id="506" r:id="rId145"/>
    <p:sldId id="507" r:id="rId146"/>
    <p:sldId id="508" r:id="rId147"/>
    <p:sldId id="509" r:id="rId148"/>
    <p:sldId id="510" r:id="rId149"/>
    <p:sldId id="312" r:id="rId150"/>
    <p:sldId id="318" r:id="rId151"/>
    <p:sldId id="342" r:id="rId152"/>
    <p:sldId id="339" r:id="rId153"/>
    <p:sldId id="495" r:id="rId154"/>
    <p:sldId id="496" r:id="rId155"/>
    <p:sldId id="497" r:id="rId156"/>
    <p:sldId id="498" r:id="rId157"/>
    <p:sldId id="343" r:id="rId158"/>
    <p:sldId id="319" r:id="rId159"/>
    <p:sldId id="499" r:id="rId160"/>
    <p:sldId id="344" r:id="rId161"/>
    <p:sldId id="345" r:id="rId162"/>
    <p:sldId id="341" r:id="rId163"/>
    <p:sldId id="500" r:id="rId164"/>
    <p:sldId id="501" r:id="rId165"/>
    <p:sldId id="502" r:id="rId166"/>
    <p:sldId id="347" r:id="rId16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28CAF0"/>
    <a:srgbClr val="FF3300"/>
    <a:srgbClr val="66C7F0"/>
    <a:srgbClr val="FF6600"/>
    <a:srgbClr val="FFCC00"/>
    <a:srgbClr val="D4442C"/>
    <a:srgbClr val="EF5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Vaalea tyyli 2 - Korostu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6162" autoAdjust="0"/>
  </p:normalViewPr>
  <p:slideViewPr>
    <p:cSldViewPr snapToGrid="0">
      <p:cViewPr varScale="1">
        <p:scale>
          <a:sx n="96" d="100"/>
          <a:sy n="96" d="100"/>
        </p:scale>
        <p:origin x="126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C0FEA-D6B8-4456-A694-4D74C61325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860F0231-314E-4E60-9B19-287324ACE2A2}">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2000" dirty="0">
              <a:solidFill>
                <a:schemeClr val="tx1"/>
              </a:solidFill>
            </a:rPr>
            <a:t>Yksityisyyden suoja</a:t>
          </a:r>
        </a:p>
      </dgm:t>
    </dgm:pt>
    <dgm:pt modelId="{63AED67F-B285-4524-97F7-D7FAD403596A}" type="parTrans" cxnId="{E5283948-E072-4A6E-9D73-247F90026079}">
      <dgm:prSet/>
      <dgm:spPr/>
      <dgm:t>
        <a:bodyPr/>
        <a:lstStyle/>
        <a:p>
          <a:endParaRPr lang="fi-FI"/>
        </a:p>
      </dgm:t>
    </dgm:pt>
    <dgm:pt modelId="{7FCA68C7-A488-4828-B7BA-FF08C9FE643A}" type="sibTrans" cxnId="{E5283948-E072-4A6E-9D73-247F90026079}">
      <dgm:prSet/>
      <dgm:spPr/>
      <dgm:t>
        <a:bodyPr/>
        <a:lstStyle/>
        <a:p>
          <a:endParaRPr lang="fi-FI"/>
        </a:p>
      </dgm:t>
    </dgm:pt>
    <dgm:pt modelId="{FFE3C08A-17EE-4331-9B25-38F83F68C86B}">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1400" dirty="0">
              <a:solidFill>
                <a:schemeClr val="tx1"/>
              </a:solidFill>
            </a:rPr>
            <a:t>Yksityiselämän suoja</a:t>
          </a:r>
        </a:p>
      </dgm:t>
    </dgm:pt>
    <dgm:pt modelId="{EF477AF1-9825-4848-9462-FC2A75B5C191}" type="parTrans" cxnId="{D09D5FB6-6975-4E7D-AA26-ABECF43C6F52}">
      <dgm:prSet/>
      <dgm:spPr/>
      <dgm:t>
        <a:bodyPr/>
        <a:lstStyle/>
        <a:p>
          <a:endParaRPr lang="fi-FI"/>
        </a:p>
      </dgm:t>
    </dgm:pt>
    <dgm:pt modelId="{1531696D-8849-482F-AA44-417EE87C5735}" type="sibTrans" cxnId="{D09D5FB6-6975-4E7D-AA26-ABECF43C6F52}">
      <dgm:prSet/>
      <dgm:spPr/>
      <dgm:t>
        <a:bodyPr/>
        <a:lstStyle/>
        <a:p>
          <a:endParaRPr lang="fi-FI"/>
        </a:p>
      </dgm:t>
    </dgm:pt>
    <dgm:pt modelId="{4F8B452B-BD54-4B57-BFF0-5B675459B8C0}">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1400" dirty="0">
              <a:solidFill>
                <a:schemeClr val="tx1"/>
              </a:solidFill>
            </a:rPr>
            <a:t>Kunnian suoja</a:t>
          </a:r>
        </a:p>
      </dgm:t>
    </dgm:pt>
    <dgm:pt modelId="{4215A9FE-40E9-41E0-9736-BD9CFFBD86FC}" type="parTrans" cxnId="{79ADD460-5866-4A82-9CD1-9A999B4EEC70}">
      <dgm:prSet/>
      <dgm:spPr/>
      <dgm:t>
        <a:bodyPr/>
        <a:lstStyle/>
        <a:p>
          <a:endParaRPr lang="fi-FI"/>
        </a:p>
      </dgm:t>
    </dgm:pt>
    <dgm:pt modelId="{C33A1C5C-C8F2-4347-BC80-32A2310A2EFC}" type="sibTrans" cxnId="{79ADD460-5866-4A82-9CD1-9A999B4EEC70}">
      <dgm:prSet/>
      <dgm:spPr/>
      <dgm:t>
        <a:bodyPr/>
        <a:lstStyle/>
        <a:p>
          <a:endParaRPr lang="fi-FI"/>
        </a:p>
      </dgm:t>
    </dgm:pt>
    <dgm:pt modelId="{2BC4DD50-9B6C-4F2F-ADE9-5092F028EC76}">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1400" dirty="0">
              <a:solidFill>
                <a:schemeClr val="tx1"/>
              </a:solidFill>
            </a:rPr>
            <a:t>Kotirauhan suoja</a:t>
          </a:r>
        </a:p>
      </dgm:t>
    </dgm:pt>
    <dgm:pt modelId="{02A94478-1973-45D8-8AE3-2D359F9542E3}" type="parTrans" cxnId="{6279863D-4900-4375-95B6-D61552EFA6F5}">
      <dgm:prSet/>
      <dgm:spPr/>
      <dgm:t>
        <a:bodyPr/>
        <a:lstStyle/>
        <a:p>
          <a:endParaRPr lang="fi-FI"/>
        </a:p>
      </dgm:t>
    </dgm:pt>
    <dgm:pt modelId="{0302A60C-78E9-4A0D-8C11-15D7C01CC1C3}" type="sibTrans" cxnId="{6279863D-4900-4375-95B6-D61552EFA6F5}">
      <dgm:prSet/>
      <dgm:spPr/>
      <dgm:t>
        <a:bodyPr/>
        <a:lstStyle/>
        <a:p>
          <a:endParaRPr lang="fi-FI"/>
        </a:p>
      </dgm:t>
    </dgm:pt>
    <dgm:pt modelId="{B8CA9AFF-47CC-429D-9AA2-09F96A6A94B1}">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1200" dirty="0">
              <a:solidFill>
                <a:schemeClr val="tx1"/>
              </a:solidFill>
            </a:rPr>
            <a:t>Luottamuksellisen viestinnän suoja</a:t>
          </a:r>
        </a:p>
      </dgm:t>
    </dgm:pt>
    <dgm:pt modelId="{25535D3F-1FE0-41D7-996C-FA2E378E3B44}" type="parTrans" cxnId="{4C6320F1-87DD-4F9C-85ED-1B82B20E138C}">
      <dgm:prSet/>
      <dgm:spPr/>
      <dgm:t>
        <a:bodyPr/>
        <a:lstStyle/>
        <a:p>
          <a:endParaRPr lang="fi-FI"/>
        </a:p>
      </dgm:t>
    </dgm:pt>
    <dgm:pt modelId="{AA2CD284-B516-4C4B-8BBF-9E85698C8125}" type="sibTrans" cxnId="{4C6320F1-87DD-4F9C-85ED-1B82B20E138C}">
      <dgm:prSet/>
      <dgm:spPr/>
      <dgm:t>
        <a:bodyPr/>
        <a:lstStyle/>
        <a:p>
          <a:endParaRPr lang="fi-FI"/>
        </a:p>
      </dgm:t>
    </dgm:pt>
    <dgm:pt modelId="{175D4520-9209-4C20-8E5D-822F436387FE}">
      <dgm:prSet phldrT="[Teksti]" custT="1"/>
      <dgm:spPr>
        <a:solidFill>
          <a:schemeClr val="accent1">
            <a:lumMod val="40000"/>
            <a:lumOff val="60000"/>
          </a:schemeClr>
        </a:solidFill>
        <a:ln>
          <a:prstDash val="lgDash"/>
        </a:ln>
        <a:effectLst>
          <a:outerShdw blurRad="76200" dir="18900000" sy="23000" kx="-1200000" algn="bl" rotWithShape="0">
            <a:prstClr val="black">
              <a:alpha val="20000"/>
            </a:prstClr>
          </a:outerShdw>
        </a:effectLst>
      </dgm:spPr>
      <dgm:t>
        <a:bodyPr/>
        <a:lstStyle/>
        <a:p>
          <a:r>
            <a:rPr lang="fi-FI" sz="1400" dirty="0">
              <a:solidFill>
                <a:schemeClr val="tx1"/>
              </a:solidFill>
            </a:rPr>
            <a:t>Henkilötietojen suoja</a:t>
          </a:r>
        </a:p>
      </dgm:t>
    </dgm:pt>
    <dgm:pt modelId="{16E789E3-F568-4125-80E6-38B901CA31B1}" type="parTrans" cxnId="{A229934C-A821-4F85-931A-C1827CBC47BC}">
      <dgm:prSet/>
      <dgm:spPr/>
      <dgm:t>
        <a:bodyPr/>
        <a:lstStyle/>
        <a:p>
          <a:endParaRPr lang="fi-FI"/>
        </a:p>
      </dgm:t>
    </dgm:pt>
    <dgm:pt modelId="{724F2E6E-E361-45BD-BF33-4C82A45A8D6B}" type="sibTrans" cxnId="{A229934C-A821-4F85-931A-C1827CBC47BC}">
      <dgm:prSet/>
      <dgm:spPr/>
      <dgm:t>
        <a:bodyPr/>
        <a:lstStyle/>
        <a:p>
          <a:endParaRPr lang="fi-FI"/>
        </a:p>
      </dgm:t>
    </dgm:pt>
    <dgm:pt modelId="{73ACB286-70EF-4061-9EBD-3881A5200344}" type="pres">
      <dgm:prSet presAssocID="{DD8C0FEA-D6B8-4456-A694-4D74C61325C1}" presName="hierChild1" presStyleCnt="0">
        <dgm:presLayoutVars>
          <dgm:orgChart val="1"/>
          <dgm:chPref val="1"/>
          <dgm:dir/>
          <dgm:animOne val="branch"/>
          <dgm:animLvl val="lvl"/>
          <dgm:resizeHandles/>
        </dgm:presLayoutVars>
      </dgm:prSet>
      <dgm:spPr/>
      <dgm:t>
        <a:bodyPr/>
        <a:lstStyle/>
        <a:p>
          <a:endParaRPr lang="fi-FI"/>
        </a:p>
      </dgm:t>
    </dgm:pt>
    <dgm:pt modelId="{8D942266-0B95-460B-B6F7-C3E3DC8CF36C}" type="pres">
      <dgm:prSet presAssocID="{860F0231-314E-4E60-9B19-287324ACE2A2}" presName="hierRoot1" presStyleCnt="0">
        <dgm:presLayoutVars>
          <dgm:hierBranch val="init"/>
        </dgm:presLayoutVars>
      </dgm:prSet>
      <dgm:spPr/>
    </dgm:pt>
    <dgm:pt modelId="{C105BC59-3F66-4738-B274-D2C8AE70FCDB}" type="pres">
      <dgm:prSet presAssocID="{860F0231-314E-4E60-9B19-287324ACE2A2}" presName="rootComposite1" presStyleCnt="0"/>
      <dgm:spPr/>
    </dgm:pt>
    <dgm:pt modelId="{85BCA54F-9B23-4E8B-9EEA-673713AEC631}" type="pres">
      <dgm:prSet presAssocID="{860F0231-314E-4E60-9B19-287324ACE2A2}" presName="rootText1" presStyleLbl="node0" presStyleIdx="0" presStyleCnt="1" custScaleX="233158" custScaleY="163891" custLinFactNeighborX="0" custLinFactNeighborY="-44194">
        <dgm:presLayoutVars>
          <dgm:chPref val="3"/>
        </dgm:presLayoutVars>
      </dgm:prSet>
      <dgm:spPr/>
      <dgm:t>
        <a:bodyPr/>
        <a:lstStyle/>
        <a:p>
          <a:endParaRPr lang="fi-FI"/>
        </a:p>
      </dgm:t>
    </dgm:pt>
    <dgm:pt modelId="{5522F3DB-C3CD-401C-9A76-A456AB94148E}" type="pres">
      <dgm:prSet presAssocID="{860F0231-314E-4E60-9B19-287324ACE2A2}" presName="rootConnector1" presStyleLbl="node1" presStyleIdx="0" presStyleCnt="0"/>
      <dgm:spPr/>
      <dgm:t>
        <a:bodyPr/>
        <a:lstStyle/>
        <a:p>
          <a:endParaRPr lang="fi-FI"/>
        </a:p>
      </dgm:t>
    </dgm:pt>
    <dgm:pt modelId="{3B92E79F-B71A-42DC-A29A-08191D3BD1D0}" type="pres">
      <dgm:prSet presAssocID="{860F0231-314E-4E60-9B19-287324ACE2A2}" presName="hierChild2" presStyleCnt="0"/>
      <dgm:spPr/>
    </dgm:pt>
    <dgm:pt modelId="{C256F89D-F65C-402A-BE85-E186963CF06C}" type="pres">
      <dgm:prSet presAssocID="{EF477AF1-9825-4848-9462-FC2A75B5C191}" presName="Name37" presStyleLbl="parChTrans1D2" presStyleIdx="0" presStyleCnt="5"/>
      <dgm:spPr/>
      <dgm:t>
        <a:bodyPr/>
        <a:lstStyle/>
        <a:p>
          <a:endParaRPr lang="fi-FI"/>
        </a:p>
      </dgm:t>
    </dgm:pt>
    <dgm:pt modelId="{31C2F2FB-0D12-4B28-B22E-C3B623E2E44D}" type="pres">
      <dgm:prSet presAssocID="{FFE3C08A-17EE-4331-9B25-38F83F68C86B}" presName="hierRoot2" presStyleCnt="0">
        <dgm:presLayoutVars>
          <dgm:hierBranch val="init"/>
        </dgm:presLayoutVars>
      </dgm:prSet>
      <dgm:spPr/>
    </dgm:pt>
    <dgm:pt modelId="{2CBC861C-AE61-4F7C-A5F1-4D58F3EB77A9}" type="pres">
      <dgm:prSet presAssocID="{FFE3C08A-17EE-4331-9B25-38F83F68C86B}" presName="rootComposite" presStyleCnt="0"/>
      <dgm:spPr/>
    </dgm:pt>
    <dgm:pt modelId="{6139B28F-ABED-48A5-9B0F-98D64DE1A3AE}" type="pres">
      <dgm:prSet presAssocID="{FFE3C08A-17EE-4331-9B25-38F83F68C86B}" presName="rootText" presStyleLbl="node2" presStyleIdx="0" presStyleCnt="5" custScaleY="132840">
        <dgm:presLayoutVars>
          <dgm:chPref val="3"/>
        </dgm:presLayoutVars>
      </dgm:prSet>
      <dgm:spPr/>
      <dgm:t>
        <a:bodyPr/>
        <a:lstStyle/>
        <a:p>
          <a:endParaRPr lang="fi-FI"/>
        </a:p>
      </dgm:t>
    </dgm:pt>
    <dgm:pt modelId="{10414E97-C945-47C9-ABC6-E59FF617E328}" type="pres">
      <dgm:prSet presAssocID="{FFE3C08A-17EE-4331-9B25-38F83F68C86B}" presName="rootConnector" presStyleLbl="node2" presStyleIdx="0" presStyleCnt="5"/>
      <dgm:spPr/>
      <dgm:t>
        <a:bodyPr/>
        <a:lstStyle/>
        <a:p>
          <a:endParaRPr lang="fi-FI"/>
        </a:p>
      </dgm:t>
    </dgm:pt>
    <dgm:pt modelId="{8E69C1D3-5A0F-40D6-BF3C-DB8D90492E53}" type="pres">
      <dgm:prSet presAssocID="{FFE3C08A-17EE-4331-9B25-38F83F68C86B}" presName="hierChild4" presStyleCnt="0"/>
      <dgm:spPr/>
    </dgm:pt>
    <dgm:pt modelId="{76BC2F71-A7E7-4800-B776-4AE0EB5F69A7}" type="pres">
      <dgm:prSet presAssocID="{FFE3C08A-17EE-4331-9B25-38F83F68C86B}" presName="hierChild5" presStyleCnt="0"/>
      <dgm:spPr/>
    </dgm:pt>
    <dgm:pt modelId="{4288065F-DE5B-49AC-809C-8E3A6B88975F}" type="pres">
      <dgm:prSet presAssocID="{4215A9FE-40E9-41E0-9736-BD9CFFBD86FC}" presName="Name37" presStyleLbl="parChTrans1D2" presStyleIdx="1" presStyleCnt="5"/>
      <dgm:spPr/>
      <dgm:t>
        <a:bodyPr/>
        <a:lstStyle/>
        <a:p>
          <a:endParaRPr lang="fi-FI"/>
        </a:p>
      </dgm:t>
    </dgm:pt>
    <dgm:pt modelId="{8301CE3B-8189-4F19-8DAF-E865838ECB5E}" type="pres">
      <dgm:prSet presAssocID="{4F8B452B-BD54-4B57-BFF0-5B675459B8C0}" presName="hierRoot2" presStyleCnt="0">
        <dgm:presLayoutVars>
          <dgm:hierBranch val="init"/>
        </dgm:presLayoutVars>
      </dgm:prSet>
      <dgm:spPr/>
    </dgm:pt>
    <dgm:pt modelId="{2BF5148F-DAD3-47ED-8CEB-5CBC1CA3C81A}" type="pres">
      <dgm:prSet presAssocID="{4F8B452B-BD54-4B57-BFF0-5B675459B8C0}" presName="rootComposite" presStyleCnt="0"/>
      <dgm:spPr/>
    </dgm:pt>
    <dgm:pt modelId="{B4ABB38A-B90A-4C86-8ACD-461754E28AAF}" type="pres">
      <dgm:prSet presAssocID="{4F8B452B-BD54-4B57-BFF0-5B675459B8C0}" presName="rootText" presStyleLbl="node2" presStyleIdx="1" presStyleCnt="5" custScaleY="132840">
        <dgm:presLayoutVars>
          <dgm:chPref val="3"/>
        </dgm:presLayoutVars>
      </dgm:prSet>
      <dgm:spPr/>
      <dgm:t>
        <a:bodyPr/>
        <a:lstStyle/>
        <a:p>
          <a:endParaRPr lang="fi-FI"/>
        </a:p>
      </dgm:t>
    </dgm:pt>
    <dgm:pt modelId="{2A8120A9-DB4A-4078-920D-4592B5BF591C}" type="pres">
      <dgm:prSet presAssocID="{4F8B452B-BD54-4B57-BFF0-5B675459B8C0}" presName="rootConnector" presStyleLbl="node2" presStyleIdx="1" presStyleCnt="5"/>
      <dgm:spPr/>
      <dgm:t>
        <a:bodyPr/>
        <a:lstStyle/>
        <a:p>
          <a:endParaRPr lang="fi-FI"/>
        </a:p>
      </dgm:t>
    </dgm:pt>
    <dgm:pt modelId="{F41D12F1-9B46-4AE0-8903-02EEA8D891D0}" type="pres">
      <dgm:prSet presAssocID="{4F8B452B-BD54-4B57-BFF0-5B675459B8C0}" presName="hierChild4" presStyleCnt="0"/>
      <dgm:spPr/>
    </dgm:pt>
    <dgm:pt modelId="{17C0D1D6-C03B-4335-B973-2098E9630584}" type="pres">
      <dgm:prSet presAssocID="{4F8B452B-BD54-4B57-BFF0-5B675459B8C0}" presName="hierChild5" presStyleCnt="0"/>
      <dgm:spPr/>
    </dgm:pt>
    <dgm:pt modelId="{B0B7256F-F3C2-4BFA-81E8-D3EC3DB51901}" type="pres">
      <dgm:prSet presAssocID="{02A94478-1973-45D8-8AE3-2D359F9542E3}" presName="Name37" presStyleLbl="parChTrans1D2" presStyleIdx="2" presStyleCnt="5"/>
      <dgm:spPr/>
      <dgm:t>
        <a:bodyPr/>
        <a:lstStyle/>
        <a:p>
          <a:endParaRPr lang="fi-FI"/>
        </a:p>
      </dgm:t>
    </dgm:pt>
    <dgm:pt modelId="{FE54D2BF-7D60-424F-A83E-86F385FCE2E0}" type="pres">
      <dgm:prSet presAssocID="{2BC4DD50-9B6C-4F2F-ADE9-5092F028EC76}" presName="hierRoot2" presStyleCnt="0">
        <dgm:presLayoutVars>
          <dgm:hierBranch val="init"/>
        </dgm:presLayoutVars>
      </dgm:prSet>
      <dgm:spPr/>
    </dgm:pt>
    <dgm:pt modelId="{E7596724-2AEF-468D-A0F1-DF747ED379B9}" type="pres">
      <dgm:prSet presAssocID="{2BC4DD50-9B6C-4F2F-ADE9-5092F028EC76}" presName="rootComposite" presStyleCnt="0"/>
      <dgm:spPr/>
    </dgm:pt>
    <dgm:pt modelId="{61602DC7-3107-4BA2-B281-8DFBA8B17A94}" type="pres">
      <dgm:prSet presAssocID="{2BC4DD50-9B6C-4F2F-ADE9-5092F028EC76}" presName="rootText" presStyleLbl="node2" presStyleIdx="2" presStyleCnt="5" custScaleY="132840">
        <dgm:presLayoutVars>
          <dgm:chPref val="3"/>
        </dgm:presLayoutVars>
      </dgm:prSet>
      <dgm:spPr/>
      <dgm:t>
        <a:bodyPr/>
        <a:lstStyle/>
        <a:p>
          <a:endParaRPr lang="fi-FI"/>
        </a:p>
      </dgm:t>
    </dgm:pt>
    <dgm:pt modelId="{1866FD8A-9EC9-407D-A4C7-DCADDCE3442A}" type="pres">
      <dgm:prSet presAssocID="{2BC4DD50-9B6C-4F2F-ADE9-5092F028EC76}" presName="rootConnector" presStyleLbl="node2" presStyleIdx="2" presStyleCnt="5"/>
      <dgm:spPr/>
      <dgm:t>
        <a:bodyPr/>
        <a:lstStyle/>
        <a:p>
          <a:endParaRPr lang="fi-FI"/>
        </a:p>
      </dgm:t>
    </dgm:pt>
    <dgm:pt modelId="{4C74BFA5-DA98-4563-AA60-1AAB6076237A}" type="pres">
      <dgm:prSet presAssocID="{2BC4DD50-9B6C-4F2F-ADE9-5092F028EC76}" presName="hierChild4" presStyleCnt="0"/>
      <dgm:spPr/>
    </dgm:pt>
    <dgm:pt modelId="{574C23BD-F39F-4FCD-B99C-787C4C8E883A}" type="pres">
      <dgm:prSet presAssocID="{2BC4DD50-9B6C-4F2F-ADE9-5092F028EC76}" presName="hierChild5" presStyleCnt="0"/>
      <dgm:spPr/>
    </dgm:pt>
    <dgm:pt modelId="{F0E3A584-96C5-4570-B03F-DE521ADAEE8C}" type="pres">
      <dgm:prSet presAssocID="{25535D3F-1FE0-41D7-996C-FA2E378E3B44}" presName="Name37" presStyleLbl="parChTrans1D2" presStyleIdx="3" presStyleCnt="5"/>
      <dgm:spPr/>
      <dgm:t>
        <a:bodyPr/>
        <a:lstStyle/>
        <a:p>
          <a:endParaRPr lang="fi-FI"/>
        </a:p>
      </dgm:t>
    </dgm:pt>
    <dgm:pt modelId="{72AE3DEE-8607-4B17-BFFA-E5F2C9397FB6}" type="pres">
      <dgm:prSet presAssocID="{B8CA9AFF-47CC-429D-9AA2-09F96A6A94B1}" presName="hierRoot2" presStyleCnt="0">
        <dgm:presLayoutVars>
          <dgm:hierBranch val="init"/>
        </dgm:presLayoutVars>
      </dgm:prSet>
      <dgm:spPr/>
    </dgm:pt>
    <dgm:pt modelId="{AB38118B-9C6B-4172-9EDD-913B1D60BDC7}" type="pres">
      <dgm:prSet presAssocID="{B8CA9AFF-47CC-429D-9AA2-09F96A6A94B1}" presName="rootComposite" presStyleCnt="0"/>
      <dgm:spPr/>
    </dgm:pt>
    <dgm:pt modelId="{89DFAA46-8681-4912-B19C-315406AB129D}" type="pres">
      <dgm:prSet presAssocID="{B8CA9AFF-47CC-429D-9AA2-09F96A6A94B1}" presName="rootText" presStyleLbl="node2" presStyleIdx="3" presStyleCnt="5" custScaleY="132840">
        <dgm:presLayoutVars>
          <dgm:chPref val="3"/>
        </dgm:presLayoutVars>
      </dgm:prSet>
      <dgm:spPr/>
      <dgm:t>
        <a:bodyPr/>
        <a:lstStyle/>
        <a:p>
          <a:endParaRPr lang="fi-FI"/>
        </a:p>
      </dgm:t>
    </dgm:pt>
    <dgm:pt modelId="{2E6427A2-5348-4B15-AB12-786C5B4C828D}" type="pres">
      <dgm:prSet presAssocID="{B8CA9AFF-47CC-429D-9AA2-09F96A6A94B1}" presName="rootConnector" presStyleLbl="node2" presStyleIdx="3" presStyleCnt="5"/>
      <dgm:spPr/>
      <dgm:t>
        <a:bodyPr/>
        <a:lstStyle/>
        <a:p>
          <a:endParaRPr lang="fi-FI"/>
        </a:p>
      </dgm:t>
    </dgm:pt>
    <dgm:pt modelId="{78629355-F2C3-4B6D-806B-5BD97842248F}" type="pres">
      <dgm:prSet presAssocID="{B8CA9AFF-47CC-429D-9AA2-09F96A6A94B1}" presName="hierChild4" presStyleCnt="0"/>
      <dgm:spPr/>
    </dgm:pt>
    <dgm:pt modelId="{747AD3D9-6CD5-45F6-8A72-00F6A55C3732}" type="pres">
      <dgm:prSet presAssocID="{B8CA9AFF-47CC-429D-9AA2-09F96A6A94B1}" presName="hierChild5" presStyleCnt="0"/>
      <dgm:spPr/>
    </dgm:pt>
    <dgm:pt modelId="{2EF66AE9-6F8E-4ED5-AC6D-1E680E6B32AF}" type="pres">
      <dgm:prSet presAssocID="{16E789E3-F568-4125-80E6-38B901CA31B1}" presName="Name37" presStyleLbl="parChTrans1D2" presStyleIdx="4" presStyleCnt="5"/>
      <dgm:spPr/>
      <dgm:t>
        <a:bodyPr/>
        <a:lstStyle/>
        <a:p>
          <a:endParaRPr lang="fi-FI"/>
        </a:p>
      </dgm:t>
    </dgm:pt>
    <dgm:pt modelId="{00013CC3-DB9A-440F-AC7E-C2B24AF64B35}" type="pres">
      <dgm:prSet presAssocID="{175D4520-9209-4C20-8E5D-822F436387FE}" presName="hierRoot2" presStyleCnt="0">
        <dgm:presLayoutVars>
          <dgm:hierBranch val="init"/>
        </dgm:presLayoutVars>
      </dgm:prSet>
      <dgm:spPr/>
    </dgm:pt>
    <dgm:pt modelId="{13750149-9E8E-4827-83F8-6243D83F2CC8}" type="pres">
      <dgm:prSet presAssocID="{175D4520-9209-4C20-8E5D-822F436387FE}" presName="rootComposite" presStyleCnt="0"/>
      <dgm:spPr/>
    </dgm:pt>
    <dgm:pt modelId="{35E8C67E-5BCD-45B6-BF0C-F0EDA65261B0}" type="pres">
      <dgm:prSet presAssocID="{175D4520-9209-4C20-8E5D-822F436387FE}" presName="rootText" presStyleLbl="node2" presStyleIdx="4" presStyleCnt="5" custScaleY="132840">
        <dgm:presLayoutVars>
          <dgm:chPref val="3"/>
        </dgm:presLayoutVars>
      </dgm:prSet>
      <dgm:spPr/>
      <dgm:t>
        <a:bodyPr/>
        <a:lstStyle/>
        <a:p>
          <a:endParaRPr lang="fi-FI"/>
        </a:p>
      </dgm:t>
    </dgm:pt>
    <dgm:pt modelId="{07CD8CE2-DD04-4413-904A-73DBCB592C22}" type="pres">
      <dgm:prSet presAssocID="{175D4520-9209-4C20-8E5D-822F436387FE}" presName="rootConnector" presStyleLbl="node2" presStyleIdx="4" presStyleCnt="5"/>
      <dgm:spPr/>
      <dgm:t>
        <a:bodyPr/>
        <a:lstStyle/>
        <a:p>
          <a:endParaRPr lang="fi-FI"/>
        </a:p>
      </dgm:t>
    </dgm:pt>
    <dgm:pt modelId="{6590DDE8-CAA5-4016-8367-B90EAB5EC2E3}" type="pres">
      <dgm:prSet presAssocID="{175D4520-9209-4C20-8E5D-822F436387FE}" presName="hierChild4" presStyleCnt="0"/>
      <dgm:spPr/>
    </dgm:pt>
    <dgm:pt modelId="{902FDCCF-7462-4A54-B8B3-601D91FCF030}" type="pres">
      <dgm:prSet presAssocID="{175D4520-9209-4C20-8E5D-822F436387FE}" presName="hierChild5" presStyleCnt="0"/>
      <dgm:spPr/>
    </dgm:pt>
    <dgm:pt modelId="{3587ABFA-B4B1-4E5C-8D13-61C03B55E3E6}" type="pres">
      <dgm:prSet presAssocID="{860F0231-314E-4E60-9B19-287324ACE2A2}" presName="hierChild3" presStyleCnt="0"/>
      <dgm:spPr/>
    </dgm:pt>
  </dgm:ptLst>
  <dgm:cxnLst>
    <dgm:cxn modelId="{B91E3F68-4432-45E3-B1DF-61444642ACCB}" type="presOf" srcId="{02A94478-1973-45D8-8AE3-2D359F9542E3}" destId="{B0B7256F-F3C2-4BFA-81E8-D3EC3DB51901}" srcOrd="0" destOrd="0" presId="urn:microsoft.com/office/officeart/2005/8/layout/orgChart1"/>
    <dgm:cxn modelId="{4C6320F1-87DD-4F9C-85ED-1B82B20E138C}" srcId="{860F0231-314E-4E60-9B19-287324ACE2A2}" destId="{B8CA9AFF-47CC-429D-9AA2-09F96A6A94B1}" srcOrd="3" destOrd="0" parTransId="{25535D3F-1FE0-41D7-996C-FA2E378E3B44}" sibTransId="{AA2CD284-B516-4C4B-8BBF-9E85698C8125}"/>
    <dgm:cxn modelId="{4993895C-F3AF-45F1-801F-AC6BE169A035}" type="presOf" srcId="{175D4520-9209-4C20-8E5D-822F436387FE}" destId="{07CD8CE2-DD04-4413-904A-73DBCB592C22}" srcOrd="1" destOrd="0" presId="urn:microsoft.com/office/officeart/2005/8/layout/orgChart1"/>
    <dgm:cxn modelId="{A229934C-A821-4F85-931A-C1827CBC47BC}" srcId="{860F0231-314E-4E60-9B19-287324ACE2A2}" destId="{175D4520-9209-4C20-8E5D-822F436387FE}" srcOrd="4" destOrd="0" parTransId="{16E789E3-F568-4125-80E6-38B901CA31B1}" sibTransId="{724F2E6E-E361-45BD-BF33-4C82A45A8D6B}"/>
    <dgm:cxn modelId="{6279863D-4900-4375-95B6-D61552EFA6F5}" srcId="{860F0231-314E-4E60-9B19-287324ACE2A2}" destId="{2BC4DD50-9B6C-4F2F-ADE9-5092F028EC76}" srcOrd="2" destOrd="0" parTransId="{02A94478-1973-45D8-8AE3-2D359F9542E3}" sibTransId="{0302A60C-78E9-4A0D-8C11-15D7C01CC1C3}"/>
    <dgm:cxn modelId="{650D04C0-A9DF-4853-AD1E-3D17555907B5}" type="presOf" srcId="{FFE3C08A-17EE-4331-9B25-38F83F68C86B}" destId="{10414E97-C945-47C9-ABC6-E59FF617E328}" srcOrd="1" destOrd="0" presId="urn:microsoft.com/office/officeart/2005/8/layout/orgChart1"/>
    <dgm:cxn modelId="{7CFC40B3-7E8C-4718-B724-E055875E3948}" type="presOf" srcId="{860F0231-314E-4E60-9B19-287324ACE2A2}" destId="{85BCA54F-9B23-4E8B-9EEA-673713AEC631}" srcOrd="0" destOrd="0" presId="urn:microsoft.com/office/officeart/2005/8/layout/orgChart1"/>
    <dgm:cxn modelId="{CE8D4F55-FFE4-49E5-9E5F-4D11AD963589}" type="presOf" srcId="{FFE3C08A-17EE-4331-9B25-38F83F68C86B}" destId="{6139B28F-ABED-48A5-9B0F-98D64DE1A3AE}" srcOrd="0" destOrd="0" presId="urn:microsoft.com/office/officeart/2005/8/layout/orgChart1"/>
    <dgm:cxn modelId="{E5283948-E072-4A6E-9D73-247F90026079}" srcId="{DD8C0FEA-D6B8-4456-A694-4D74C61325C1}" destId="{860F0231-314E-4E60-9B19-287324ACE2A2}" srcOrd="0" destOrd="0" parTransId="{63AED67F-B285-4524-97F7-D7FAD403596A}" sibTransId="{7FCA68C7-A488-4828-B7BA-FF08C9FE643A}"/>
    <dgm:cxn modelId="{50D9E813-1E22-4064-BEA1-9188CC2FD805}" type="presOf" srcId="{B8CA9AFF-47CC-429D-9AA2-09F96A6A94B1}" destId="{2E6427A2-5348-4B15-AB12-786C5B4C828D}" srcOrd="1" destOrd="0" presId="urn:microsoft.com/office/officeart/2005/8/layout/orgChart1"/>
    <dgm:cxn modelId="{4DC09168-639B-40B9-BD7E-8B9DBB32ECFE}" type="presOf" srcId="{EF477AF1-9825-4848-9462-FC2A75B5C191}" destId="{C256F89D-F65C-402A-BE85-E186963CF06C}" srcOrd="0" destOrd="0" presId="urn:microsoft.com/office/officeart/2005/8/layout/orgChart1"/>
    <dgm:cxn modelId="{20A81F5E-A1D4-4484-B792-BF558F04FA76}" type="presOf" srcId="{2BC4DD50-9B6C-4F2F-ADE9-5092F028EC76}" destId="{1866FD8A-9EC9-407D-A4C7-DCADDCE3442A}" srcOrd="1" destOrd="0" presId="urn:microsoft.com/office/officeart/2005/8/layout/orgChart1"/>
    <dgm:cxn modelId="{77FD08FF-4412-4FCC-9BFF-909E1627BB37}" type="presOf" srcId="{175D4520-9209-4C20-8E5D-822F436387FE}" destId="{35E8C67E-5BCD-45B6-BF0C-F0EDA65261B0}" srcOrd="0" destOrd="0" presId="urn:microsoft.com/office/officeart/2005/8/layout/orgChart1"/>
    <dgm:cxn modelId="{1AA950FE-D0F7-48EE-B896-A5E17A596EF8}" type="presOf" srcId="{4F8B452B-BD54-4B57-BFF0-5B675459B8C0}" destId="{B4ABB38A-B90A-4C86-8ACD-461754E28AAF}" srcOrd="0" destOrd="0" presId="urn:microsoft.com/office/officeart/2005/8/layout/orgChart1"/>
    <dgm:cxn modelId="{1D2CA353-8D57-4484-AD6C-BF09169D8CDD}" type="presOf" srcId="{DD8C0FEA-D6B8-4456-A694-4D74C61325C1}" destId="{73ACB286-70EF-4061-9EBD-3881A5200344}" srcOrd="0" destOrd="0" presId="urn:microsoft.com/office/officeart/2005/8/layout/orgChart1"/>
    <dgm:cxn modelId="{F1CDCFB9-002D-4D30-BD47-A7537F9E49AD}" type="presOf" srcId="{4F8B452B-BD54-4B57-BFF0-5B675459B8C0}" destId="{2A8120A9-DB4A-4078-920D-4592B5BF591C}" srcOrd="1" destOrd="0" presId="urn:microsoft.com/office/officeart/2005/8/layout/orgChart1"/>
    <dgm:cxn modelId="{90F6C4CA-5989-4FE8-BF87-7EF05BA07E27}" type="presOf" srcId="{2BC4DD50-9B6C-4F2F-ADE9-5092F028EC76}" destId="{61602DC7-3107-4BA2-B281-8DFBA8B17A94}" srcOrd="0" destOrd="0" presId="urn:microsoft.com/office/officeart/2005/8/layout/orgChart1"/>
    <dgm:cxn modelId="{29B884EF-DDE4-4A87-9CA9-90B61D0D5129}" type="presOf" srcId="{16E789E3-F568-4125-80E6-38B901CA31B1}" destId="{2EF66AE9-6F8E-4ED5-AC6D-1E680E6B32AF}" srcOrd="0" destOrd="0" presId="urn:microsoft.com/office/officeart/2005/8/layout/orgChart1"/>
    <dgm:cxn modelId="{A4BBE858-4C4C-4E40-8839-57A1B3AD16C8}" type="presOf" srcId="{B8CA9AFF-47CC-429D-9AA2-09F96A6A94B1}" destId="{89DFAA46-8681-4912-B19C-315406AB129D}" srcOrd="0" destOrd="0" presId="urn:microsoft.com/office/officeart/2005/8/layout/orgChart1"/>
    <dgm:cxn modelId="{D09D5FB6-6975-4E7D-AA26-ABECF43C6F52}" srcId="{860F0231-314E-4E60-9B19-287324ACE2A2}" destId="{FFE3C08A-17EE-4331-9B25-38F83F68C86B}" srcOrd="0" destOrd="0" parTransId="{EF477AF1-9825-4848-9462-FC2A75B5C191}" sibTransId="{1531696D-8849-482F-AA44-417EE87C5735}"/>
    <dgm:cxn modelId="{81FD62AB-D582-4850-9A77-691C22880D27}" type="presOf" srcId="{4215A9FE-40E9-41E0-9736-BD9CFFBD86FC}" destId="{4288065F-DE5B-49AC-809C-8E3A6B88975F}" srcOrd="0" destOrd="0" presId="urn:microsoft.com/office/officeart/2005/8/layout/orgChart1"/>
    <dgm:cxn modelId="{79ADD460-5866-4A82-9CD1-9A999B4EEC70}" srcId="{860F0231-314E-4E60-9B19-287324ACE2A2}" destId="{4F8B452B-BD54-4B57-BFF0-5B675459B8C0}" srcOrd="1" destOrd="0" parTransId="{4215A9FE-40E9-41E0-9736-BD9CFFBD86FC}" sibTransId="{C33A1C5C-C8F2-4347-BC80-32A2310A2EFC}"/>
    <dgm:cxn modelId="{8CCBFBD2-92D5-4CF2-8ECD-7DFF4E6727F5}" type="presOf" srcId="{860F0231-314E-4E60-9B19-287324ACE2A2}" destId="{5522F3DB-C3CD-401C-9A76-A456AB94148E}" srcOrd="1" destOrd="0" presId="urn:microsoft.com/office/officeart/2005/8/layout/orgChart1"/>
    <dgm:cxn modelId="{FA60D99D-7597-4464-93BF-CFDB99EC306A}" type="presOf" srcId="{25535D3F-1FE0-41D7-996C-FA2E378E3B44}" destId="{F0E3A584-96C5-4570-B03F-DE521ADAEE8C}" srcOrd="0" destOrd="0" presId="urn:microsoft.com/office/officeart/2005/8/layout/orgChart1"/>
    <dgm:cxn modelId="{A6571D4D-36D3-4349-87C4-B984476FF4EF}" type="presParOf" srcId="{73ACB286-70EF-4061-9EBD-3881A5200344}" destId="{8D942266-0B95-460B-B6F7-C3E3DC8CF36C}" srcOrd="0" destOrd="0" presId="urn:microsoft.com/office/officeart/2005/8/layout/orgChart1"/>
    <dgm:cxn modelId="{5983EFEF-6668-4DD0-B182-C77DC8FC7372}" type="presParOf" srcId="{8D942266-0B95-460B-B6F7-C3E3DC8CF36C}" destId="{C105BC59-3F66-4738-B274-D2C8AE70FCDB}" srcOrd="0" destOrd="0" presId="urn:microsoft.com/office/officeart/2005/8/layout/orgChart1"/>
    <dgm:cxn modelId="{A5B3ECCF-880E-4570-AE84-BF5CF9637E6F}" type="presParOf" srcId="{C105BC59-3F66-4738-B274-D2C8AE70FCDB}" destId="{85BCA54F-9B23-4E8B-9EEA-673713AEC631}" srcOrd="0" destOrd="0" presId="urn:microsoft.com/office/officeart/2005/8/layout/orgChart1"/>
    <dgm:cxn modelId="{36D0472D-94EF-4938-8A7B-2BE0E4132AAE}" type="presParOf" srcId="{C105BC59-3F66-4738-B274-D2C8AE70FCDB}" destId="{5522F3DB-C3CD-401C-9A76-A456AB94148E}" srcOrd="1" destOrd="0" presId="urn:microsoft.com/office/officeart/2005/8/layout/orgChart1"/>
    <dgm:cxn modelId="{9179545C-E9C8-474B-8F5E-4934766AEF51}" type="presParOf" srcId="{8D942266-0B95-460B-B6F7-C3E3DC8CF36C}" destId="{3B92E79F-B71A-42DC-A29A-08191D3BD1D0}" srcOrd="1" destOrd="0" presId="urn:microsoft.com/office/officeart/2005/8/layout/orgChart1"/>
    <dgm:cxn modelId="{CD7C2922-9175-49C9-8060-07A2B7369CE4}" type="presParOf" srcId="{3B92E79F-B71A-42DC-A29A-08191D3BD1D0}" destId="{C256F89D-F65C-402A-BE85-E186963CF06C}" srcOrd="0" destOrd="0" presId="urn:microsoft.com/office/officeart/2005/8/layout/orgChart1"/>
    <dgm:cxn modelId="{929FFC5E-C8EB-47F8-8FC4-93A12D298107}" type="presParOf" srcId="{3B92E79F-B71A-42DC-A29A-08191D3BD1D0}" destId="{31C2F2FB-0D12-4B28-B22E-C3B623E2E44D}" srcOrd="1" destOrd="0" presId="urn:microsoft.com/office/officeart/2005/8/layout/orgChart1"/>
    <dgm:cxn modelId="{B1FD116F-4850-455C-9B48-B360C7CFF5EF}" type="presParOf" srcId="{31C2F2FB-0D12-4B28-B22E-C3B623E2E44D}" destId="{2CBC861C-AE61-4F7C-A5F1-4D58F3EB77A9}" srcOrd="0" destOrd="0" presId="urn:microsoft.com/office/officeart/2005/8/layout/orgChart1"/>
    <dgm:cxn modelId="{162B5D4B-A378-4E52-B316-686EE2A2F54B}" type="presParOf" srcId="{2CBC861C-AE61-4F7C-A5F1-4D58F3EB77A9}" destId="{6139B28F-ABED-48A5-9B0F-98D64DE1A3AE}" srcOrd="0" destOrd="0" presId="urn:microsoft.com/office/officeart/2005/8/layout/orgChart1"/>
    <dgm:cxn modelId="{28B80830-7192-4C79-9224-AA57F27F3AF1}" type="presParOf" srcId="{2CBC861C-AE61-4F7C-A5F1-4D58F3EB77A9}" destId="{10414E97-C945-47C9-ABC6-E59FF617E328}" srcOrd="1" destOrd="0" presId="urn:microsoft.com/office/officeart/2005/8/layout/orgChart1"/>
    <dgm:cxn modelId="{BE3E1A73-8C8E-4F40-AA2F-F300BAC14C4D}" type="presParOf" srcId="{31C2F2FB-0D12-4B28-B22E-C3B623E2E44D}" destId="{8E69C1D3-5A0F-40D6-BF3C-DB8D90492E53}" srcOrd="1" destOrd="0" presId="urn:microsoft.com/office/officeart/2005/8/layout/orgChart1"/>
    <dgm:cxn modelId="{EC57839E-F863-4859-A0B3-8EEE4367945E}" type="presParOf" srcId="{31C2F2FB-0D12-4B28-B22E-C3B623E2E44D}" destId="{76BC2F71-A7E7-4800-B776-4AE0EB5F69A7}" srcOrd="2" destOrd="0" presId="urn:microsoft.com/office/officeart/2005/8/layout/orgChart1"/>
    <dgm:cxn modelId="{86F0FC77-27F9-44AB-8394-C9028F105355}" type="presParOf" srcId="{3B92E79F-B71A-42DC-A29A-08191D3BD1D0}" destId="{4288065F-DE5B-49AC-809C-8E3A6B88975F}" srcOrd="2" destOrd="0" presId="urn:microsoft.com/office/officeart/2005/8/layout/orgChart1"/>
    <dgm:cxn modelId="{BB1DC188-8D00-409A-8D08-E8F53AF15A14}" type="presParOf" srcId="{3B92E79F-B71A-42DC-A29A-08191D3BD1D0}" destId="{8301CE3B-8189-4F19-8DAF-E865838ECB5E}" srcOrd="3" destOrd="0" presId="urn:microsoft.com/office/officeart/2005/8/layout/orgChart1"/>
    <dgm:cxn modelId="{9216E953-584A-4FC5-A12D-070680738E77}" type="presParOf" srcId="{8301CE3B-8189-4F19-8DAF-E865838ECB5E}" destId="{2BF5148F-DAD3-47ED-8CEB-5CBC1CA3C81A}" srcOrd="0" destOrd="0" presId="urn:microsoft.com/office/officeart/2005/8/layout/orgChart1"/>
    <dgm:cxn modelId="{DD7F087E-0E45-4F39-A352-55122DB7BB34}" type="presParOf" srcId="{2BF5148F-DAD3-47ED-8CEB-5CBC1CA3C81A}" destId="{B4ABB38A-B90A-4C86-8ACD-461754E28AAF}" srcOrd="0" destOrd="0" presId="urn:microsoft.com/office/officeart/2005/8/layout/orgChart1"/>
    <dgm:cxn modelId="{968232C6-8D83-4005-8E8C-8B6FF749C267}" type="presParOf" srcId="{2BF5148F-DAD3-47ED-8CEB-5CBC1CA3C81A}" destId="{2A8120A9-DB4A-4078-920D-4592B5BF591C}" srcOrd="1" destOrd="0" presId="urn:microsoft.com/office/officeart/2005/8/layout/orgChart1"/>
    <dgm:cxn modelId="{1BEBECCA-0D51-4A03-83F0-DF90380368B0}" type="presParOf" srcId="{8301CE3B-8189-4F19-8DAF-E865838ECB5E}" destId="{F41D12F1-9B46-4AE0-8903-02EEA8D891D0}" srcOrd="1" destOrd="0" presId="urn:microsoft.com/office/officeart/2005/8/layout/orgChart1"/>
    <dgm:cxn modelId="{1A7D2B4B-7A01-4871-AEAC-F5CD55A7C0E9}" type="presParOf" srcId="{8301CE3B-8189-4F19-8DAF-E865838ECB5E}" destId="{17C0D1D6-C03B-4335-B973-2098E9630584}" srcOrd="2" destOrd="0" presId="urn:microsoft.com/office/officeart/2005/8/layout/orgChart1"/>
    <dgm:cxn modelId="{7935F981-4736-48C0-AF4C-689A15AB1C2F}" type="presParOf" srcId="{3B92E79F-B71A-42DC-A29A-08191D3BD1D0}" destId="{B0B7256F-F3C2-4BFA-81E8-D3EC3DB51901}" srcOrd="4" destOrd="0" presId="urn:microsoft.com/office/officeart/2005/8/layout/orgChart1"/>
    <dgm:cxn modelId="{EC553891-2707-436A-8578-F75B1B927DAB}" type="presParOf" srcId="{3B92E79F-B71A-42DC-A29A-08191D3BD1D0}" destId="{FE54D2BF-7D60-424F-A83E-86F385FCE2E0}" srcOrd="5" destOrd="0" presId="urn:microsoft.com/office/officeart/2005/8/layout/orgChart1"/>
    <dgm:cxn modelId="{7E2DE60D-6263-4B33-B32C-9581EFDF8392}" type="presParOf" srcId="{FE54D2BF-7D60-424F-A83E-86F385FCE2E0}" destId="{E7596724-2AEF-468D-A0F1-DF747ED379B9}" srcOrd="0" destOrd="0" presId="urn:microsoft.com/office/officeart/2005/8/layout/orgChart1"/>
    <dgm:cxn modelId="{6425C79D-F0CD-42D5-8026-F7C2171A293A}" type="presParOf" srcId="{E7596724-2AEF-468D-A0F1-DF747ED379B9}" destId="{61602DC7-3107-4BA2-B281-8DFBA8B17A94}" srcOrd="0" destOrd="0" presId="urn:microsoft.com/office/officeart/2005/8/layout/orgChart1"/>
    <dgm:cxn modelId="{27F311BB-67F9-48E2-8932-06FA64EE4380}" type="presParOf" srcId="{E7596724-2AEF-468D-A0F1-DF747ED379B9}" destId="{1866FD8A-9EC9-407D-A4C7-DCADDCE3442A}" srcOrd="1" destOrd="0" presId="urn:microsoft.com/office/officeart/2005/8/layout/orgChart1"/>
    <dgm:cxn modelId="{EBA985B2-4A79-4728-B94C-A7D9051A2E43}" type="presParOf" srcId="{FE54D2BF-7D60-424F-A83E-86F385FCE2E0}" destId="{4C74BFA5-DA98-4563-AA60-1AAB6076237A}" srcOrd="1" destOrd="0" presId="urn:microsoft.com/office/officeart/2005/8/layout/orgChart1"/>
    <dgm:cxn modelId="{3BA09007-DC57-4FB2-A2FE-3C6209C82AE6}" type="presParOf" srcId="{FE54D2BF-7D60-424F-A83E-86F385FCE2E0}" destId="{574C23BD-F39F-4FCD-B99C-787C4C8E883A}" srcOrd="2" destOrd="0" presId="urn:microsoft.com/office/officeart/2005/8/layout/orgChart1"/>
    <dgm:cxn modelId="{B8036282-39ED-4306-9762-AB71BC229E5A}" type="presParOf" srcId="{3B92E79F-B71A-42DC-A29A-08191D3BD1D0}" destId="{F0E3A584-96C5-4570-B03F-DE521ADAEE8C}" srcOrd="6" destOrd="0" presId="urn:microsoft.com/office/officeart/2005/8/layout/orgChart1"/>
    <dgm:cxn modelId="{849FF871-F83B-4ED4-8A51-F7DBF19AC742}" type="presParOf" srcId="{3B92E79F-B71A-42DC-A29A-08191D3BD1D0}" destId="{72AE3DEE-8607-4B17-BFFA-E5F2C9397FB6}" srcOrd="7" destOrd="0" presId="urn:microsoft.com/office/officeart/2005/8/layout/orgChart1"/>
    <dgm:cxn modelId="{B9099A0B-DAE2-43AD-8DD7-1AA979ABCF52}" type="presParOf" srcId="{72AE3DEE-8607-4B17-BFFA-E5F2C9397FB6}" destId="{AB38118B-9C6B-4172-9EDD-913B1D60BDC7}" srcOrd="0" destOrd="0" presId="urn:microsoft.com/office/officeart/2005/8/layout/orgChart1"/>
    <dgm:cxn modelId="{7A5978FA-BDCE-4E0C-9A2B-01E5978721AF}" type="presParOf" srcId="{AB38118B-9C6B-4172-9EDD-913B1D60BDC7}" destId="{89DFAA46-8681-4912-B19C-315406AB129D}" srcOrd="0" destOrd="0" presId="urn:microsoft.com/office/officeart/2005/8/layout/orgChart1"/>
    <dgm:cxn modelId="{78D18A24-2A56-4D09-A9E0-191971DC18DC}" type="presParOf" srcId="{AB38118B-9C6B-4172-9EDD-913B1D60BDC7}" destId="{2E6427A2-5348-4B15-AB12-786C5B4C828D}" srcOrd="1" destOrd="0" presId="urn:microsoft.com/office/officeart/2005/8/layout/orgChart1"/>
    <dgm:cxn modelId="{4EE77A24-3B0B-4338-80E1-4A66A261F9D8}" type="presParOf" srcId="{72AE3DEE-8607-4B17-BFFA-E5F2C9397FB6}" destId="{78629355-F2C3-4B6D-806B-5BD97842248F}" srcOrd="1" destOrd="0" presId="urn:microsoft.com/office/officeart/2005/8/layout/orgChart1"/>
    <dgm:cxn modelId="{C8CA28D0-1CF2-4C43-98E2-AD1C64797758}" type="presParOf" srcId="{72AE3DEE-8607-4B17-BFFA-E5F2C9397FB6}" destId="{747AD3D9-6CD5-45F6-8A72-00F6A55C3732}" srcOrd="2" destOrd="0" presId="urn:microsoft.com/office/officeart/2005/8/layout/orgChart1"/>
    <dgm:cxn modelId="{9B5B80C0-A804-47E5-9966-6AF4D993BA97}" type="presParOf" srcId="{3B92E79F-B71A-42DC-A29A-08191D3BD1D0}" destId="{2EF66AE9-6F8E-4ED5-AC6D-1E680E6B32AF}" srcOrd="8" destOrd="0" presId="urn:microsoft.com/office/officeart/2005/8/layout/orgChart1"/>
    <dgm:cxn modelId="{1BA8A2D0-978D-4585-B9AE-8CCA719FD131}" type="presParOf" srcId="{3B92E79F-B71A-42DC-A29A-08191D3BD1D0}" destId="{00013CC3-DB9A-440F-AC7E-C2B24AF64B35}" srcOrd="9" destOrd="0" presId="urn:microsoft.com/office/officeart/2005/8/layout/orgChart1"/>
    <dgm:cxn modelId="{4A580A1D-4449-4750-8562-005DEEB20896}" type="presParOf" srcId="{00013CC3-DB9A-440F-AC7E-C2B24AF64B35}" destId="{13750149-9E8E-4827-83F8-6243D83F2CC8}" srcOrd="0" destOrd="0" presId="urn:microsoft.com/office/officeart/2005/8/layout/orgChart1"/>
    <dgm:cxn modelId="{8F5A069E-5A06-4ACC-AFB8-DE8EA8B8846D}" type="presParOf" srcId="{13750149-9E8E-4827-83F8-6243D83F2CC8}" destId="{35E8C67E-5BCD-45B6-BF0C-F0EDA65261B0}" srcOrd="0" destOrd="0" presId="urn:microsoft.com/office/officeart/2005/8/layout/orgChart1"/>
    <dgm:cxn modelId="{A1E69430-C250-43B4-AD77-A2CF2D93FBF8}" type="presParOf" srcId="{13750149-9E8E-4827-83F8-6243D83F2CC8}" destId="{07CD8CE2-DD04-4413-904A-73DBCB592C22}" srcOrd="1" destOrd="0" presId="urn:microsoft.com/office/officeart/2005/8/layout/orgChart1"/>
    <dgm:cxn modelId="{887587DB-4419-4091-BB35-56094BB78DE9}" type="presParOf" srcId="{00013CC3-DB9A-440F-AC7E-C2B24AF64B35}" destId="{6590DDE8-CAA5-4016-8367-B90EAB5EC2E3}" srcOrd="1" destOrd="0" presId="urn:microsoft.com/office/officeart/2005/8/layout/orgChart1"/>
    <dgm:cxn modelId="{24CC8B96-2EB3-4B9C-8A48-D5477918EB61}" type="presParOf" srcId="{00013CC3-DB9A-440F-AC7E-C2B24AF64B35}" destId="{902FDCCF-7462-4A54-B8B3-601D91FCF030}" srcOrd="2" destOrd="0" presId="urn:microsoft.com/office/officeart/2005/8/layout/orgChart1"/>
    <dgm:cxn modelId="{CA6C894B-E8F0-4FF2-88AB-74177A1BF7AA}" type="presParOf" srcId="{8D942266-0B95-460B-B6F7-C3E3DC8CF36C}" destId="{3587ABFA-B4B1-4E5C-8D13-61C03B55E3E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FCBFF-7005-438A-9E53-56CF6C0ADDC5}" type="doc">
      <dgm:prSet loTypeId="urn:microsoft.com/office/officeart/2005/8/layout/hChevron3" loCatId="process" qsTypeId="urn:microsoft.com/office/officeart/2005/8/quickstyle/simple3" qsCatId="simple" csTypeId="urn:microsoft.com/office/officeart/2005/8/colors/accent1_2" csCatId="accent1" phldr="1"/>
      <dgm:spPr/>
    </dgm:pt>
    <dgm:pt modelId="{B7DFFBB0-7B52-463E-A35A-C003BA914B51}">
      <dgm:prSet phldrT="[Teksti]" custT="1"/>
      <dgm:spPr>
        <a:solidFill>
          <a:schemeClr val="bg2">
            <a:lumMod val="95000"/>
          </a:schemeClr>
        </a:solidFill>
      </dgm:spPr>
      <dgm:t>
        <a:bodyPr lIns="36000" rIns="0"/>
        <a:lstStyle/>
        <a:p>
          <a:pPr>
            <a:buFont typeface="Calibri" panose="020F0502020204030204" pitchFamily="34" charset="0"/>
            <a:buChar char="–"/>
          </a:pPr>
          <a:r>
            <a:rPr lang="fi-FI" sz="1400" i="0" dirty="0">
              <a:sym typeface="Wingdings" panose="05000000000000000000" pitchFamily="2" charset="2"/>
            </a:rPr>
            <a:t>paikkaan/hlöön kohdistuva etsintä</a:t>
          </a:r>
          <a:endParaRPr lang="fi-FI" sz="1400" i="0" dirty="0"/>
        </a:p>
      </dgm:t>
    </dgm:pt>
    <dgm:pt modelId="{115D634A-2AB0-42FB-82FA-0D73775DA3EE}" type="parTrans" cxnId="{5A3272CC-6CBE-4DA4-8CFE-9CD38B00475B}">
      <dgm:prSet/>
      <dgm:spPr/>
      <dgm:t>
        <a:bodyPr/>
        <a:lstStyle/>
        <a:p>
          <a:endParaRPr lang="fi-FI"/>
        </a:p>
      </dgm:t>
    </dgm:pt>
    <dgm:pt modelId="{B4569B87-2BD2-437D-8412-5BB813874C2D}" type="sibTrans" cxnId="{5A3272CC-6CBE-4DA4-8CFE-9CD38B00475B}">
      <dgm:prSet/>
      <dgm:spPr/>
      <dgm:t>
        <a:bodyPr/>
        <a:lstStyle/>
        <a:p>
          <a:endParaRPr lang="fi-FI"/>
        </a:p>
      </dgm:t>
    </dgm:pt>
    <dgm:pt modelId="{3D0A3C6D-2AE8-468D-A442-F9D3D699EE67}">
      <dgm:prSet phldrT="[Teksti]" custT="1"/>
      <dgm:spPr>
        <a:solidFill>
          <a:schemeClr val="tx2">
            <a:lumMod val="20000"/>
            <a:lumOff val="80000"/>
          </a:schemeClr>
        </a:solidFill>
      </dgm:spPr>
      <dgm:t>
        <a:bodyPr lIns="36000" rIns="0"/>
        <a:lstStyle/>
        <a:p>
          <a:pPr>
            <a:buFont typeface="Calibri" panose="020F0502020204030204" pitchFamily="34" charset="0"/>
            <a:buChar char="–"/>
          </a:pPr>
          <a:r>
            <a:rPr lang="fi-FI" sz="1400" i="0" dirty="0">
              <a:sym typeface="Wingdings" panose="05000000000000000000" pitchFamily="2" charset="2"/>
            </a:rPr>
            <a:t>laitteen</a:t>
          </a:r>
          <a:r>
            <a:rPr lang="fi-FI" sz="1200" i="0" dirty="0">
              <a:sym typeface="Wingdings" panose="05000000000000000000" pitchFamily="2" charset="2"/>
            </a:rPr>
            <a:t> </a:t>
          </a:r>
          <a:r>
            <a:rPr lang="fi-FI" sz="1400" i="0" dirty="0">
              <a:sym typeface="Wingdings" panose="05000000000000000000" pitchFamily="2" charset="2"/>
            </a:rPr>
            <a:t>haltuunotto </a:t>
          </a:r>
          <a:r>
            <a:rPr lang="fi-FI" sz="1000" i="0" dirty="0">
              <a:sym typeface="Wingdings" panose="05000000000000000000" pitchFamily="2" charset="2"/>
            </a:rPr>
            <a:t>ja/tai </a:t>
          </a:r>
          <a:r>
            <a:rPr lang="fi-FI" sz="1400" i="0" dirty="0">
              <a:sym typeface="Wingdings" panose="05000000000000000000" pitchFamily="2" charset="2"/>
            </a:rPr>
            <a:t>takavarikointi</a:t>
          </a:r>
          <a:endParaRPr lang="fi-FI" sz="1200" i="0" dirty="0"/>
        </a:p>
      </dgm:t>
    </dgm:pt>
    <dgm:pt modelId="{587E2FAD-3604-48C2-8192-606A931D5689}" type="parTrans" cxnId="{6B3B00F4-3180-4CBE-88B8-083FFBEE36A8}">
      <dgm:prSet/>
      <dgm:spPr/>
      <dgm:t>
        <a:bodyPr/>
        <a:lstStyle/>
        <a:p>
          <a:endParaRPr lang="fi-FI"/>
        </a:p>
      </dgm:t>
    </dgm:pt>
    <dgm:pt modelId="{380D19B5-2322-4689-BD91-EB53CEAD2557}" type="sibTrans" cxnId="{6B3B00F4-3180-4CBE-88B8-083FFBEE36A8}">
      <dgm:prSet/>
      <dgm:spPr/>
      <dgm:t>
        <a:bodyPr/>
        <a:lstStyle/>
        <a:p>
          <a:endParaRPr lang="fi-FI"/>
        </a:p>
      </dgm:t>
    </dgm:pt>
    <dgm:pt modelId="{524DD2B3-32CF-4058-AAAF-30902C18C47C}">
      <dgm:prSet phldrT="[Teksti]" custT="1"/>
      <dgm:spPr>
        <a:solidFill>
          <a:schemeClr val="tx2">
            <a:lumMod val="20000"/>
            <a:lumOff val="80000"/>
          </a:schemeClr>
        </a:solidFill>
      </dgm:spPr>
      <dgm:t>
        <a:bodyPr lIns="36000" rIns="0"/>
        <a:lstStyle/>
        <a:p>
          <a:pPr>
            <a:buFont typeface="Calibri" panose="020F0502020204030204" pitchFamily="34" charset="0"/>
            <a:buChar char="–"/>
          </a:pPr>
          <a:r>
            <a:rPr lang="fi-FI" sz="1400" i="0" dirty="0">
              <a:sym typeface="Wingdings" panose="05000000000000000000" pitchFamily="2" charset="2"/>
            </a:rPr>
            <a:t>koko tietosisällön jäljentäminen</a:t>
          </a:r>
          <a:endParaRPr lang="fi-FI" sz="1400" i="0" dirty="0"/>
        </a:p>
      </dgm:t>
    </dgm:pt>
    <dgm:pt modelId="{F1E8895A-0071-490B-9D89-5FFD5C821326}" type="parTrans" cxnId="{D5569C70-FADF-4A3D-92BD-0D96EBAF14F3}">
      <dgm:prSet/>
      <dgm:spPr/>
      <dgm:t>
        <a:bodyPr/>
        <a:lstStyle/>
        <a:p>
          <a:endParaRPr lang="fi-FI"/>
        </a:p>
      </dgm:t>
    </dgm:pt>
    <dgm:pt modelId="{9F88566C-FC1B-4256-A516-09F0E9D25EC2}" type="sibTrans" cxnId="{D5569C70-FADF-4A3D-92BD-0D96EBAF14F3}">
      <dgm:prSet/>
      <dgm:spPr/>
      <dgm:t>
        <a:bodyPr/>
        <a:lstStyle/>
        <a:p>
          <a:endParaRPr lang="fi-FI"/>
        </a:p>
      </dgm:t>
    </dgm:pt>
    <dgm:pt modelId="{3FFAD9ED-829B-4E3B-8AC3-A56FE420CB02}">
      <dgm:prSet phldrT="[Teksti]" custT="1"/>
      <dgm:spPr>
        <a:solidFill>
          <a:schemeClr val="bg2">
            <a:lumMod val="95000"/>
          </a:schemeClr>
        </a:solidFill>
      </dgm:spPr>
      <dgm:t>
        <a:bodyPr lIns="36000" rIns="0"/>
        <a:lstStyle/>
        <a:p>
          <a:pPr>
            <a:buFont typeface="Calibri" panose="020F0502020204030204" pitchFamily="34" charset="0"/>
            <a:buChar char="–"/>
          </a:pPr>
          <a:r>
            <a:rPr lang="fi-FI" sz="1400" i="0" dirty="0">
              <a:sym typeface="Wingdings" panose="05000000000000000000" pitchFamily="2" charset="2"/>
            </a:rPr>
            <a:t>yksityisen asiakirjan avaaminen</a:t>
          </a:r>
          <a:br>
            <a:rPr lang="fi-FI" sz="1400" i="0" dirty="0">
              <a:sym typeface="Wingdings" panose="05000000000000000000" pitchFamily="2" charset="2"/>
            </a:rPr>
          </a:br>
          <a:r>
            <a:rPr lang="fi-FI" sz="1000" i="0" dirty="0">
              <a:sym typeface="Wingdings" panose="05000000000000000000" pitchFamily="2" charset="2"/>
            </a:rPr>
            <a:t>(PKL 8:13 ja 7:11)</a:t>
          </a:r>
          <a:endParaRPr lang="fi-FI" sz="1000" i="0" dirty="0"/>
        </a:p>
      </dgm:t>
    </dgm:pt>
    <dgm:pt modelId="{307BA142-F862-43F2-A7F3-F668EFBEA2E4}" type="parTrans" cxnId="{731BFE07-8C5D-4222-93A8-E1D22D05A3F4}">
      <dgm:prSet/>
      <dgm:spPr/>
      <dgm:t>
        <a:bodyPr/>
        <a:lstStyle/>
        <a:p>
          <a:endParaRPr lang="fi-FI"/>
        </a:p>
      </dgm:t>
    </dgm:pt>
    <dgm:pt modelId="{7E403035-617F-4D3F-A92A-5434081C6AA5}" type="sibTrans" cxnId="{731BFE07-8C5D-4222-93A8-E1D22D05A3F4}">
      <dgm:prSet/>
      <dgm:spPr/>
      <dgm:t>
        <a:bodyPr/>
        <a:lstStyle/>
        <a:p>
          <a:endParaRPr lang="fi-FI"/>
        </a:p>
      </dgm:t>
    </dgm:pt>
    <dgm:pt modelId="{065BE032-8D3E-45D9-B8D5-3BCE046A7A4B}">
      <dgm:prSet phldrT="[Teksti]" custT="1"/>
      <dgm:spPr>
        <a:solidFill>
          <a:schemeClr val="tx2">
            <a:lumMod val="20000"/>
            <a:lumOff val="80000"/>
          </a:schemeClr>
        </a:solidFill>
      </dgm:spPr>
      <dgm:t>
        <a:bodyPr lIns="36000" rIns="0"/>
        <a:lstStyle/>
        <a:p>
          <a:pPr>
            <a:buFont typeface="Calibri" panose="020F0502020204030204" pitchFamily="34" charset="0"/>
            <a:buChar char="–"/>
          </a:pPr>
          <a:r>
            <a:rPr lang="fi-FI" sz="1400" i="0" dirty="0">
              <a:sym typeface="Wingdings" panose="05000000000000000000" pitchFamily="2" charset="2"/>
            </a:rPr>
            <a:t>”taktinen tutkinta”</a:t>
          </a:r>
          <a:endParaRPr lang="fi-FI" sz="1400" i="0" dirty="0"/>
        </a:p>
      </dgm:t>
    </dgm:pt>
    <dgm:pt modelId="{302EA057-A675-487A-B0AE-E686763B8EFE}" type="parTrans" cxnId="{3CD1F2A7-AAC9-4A10-A27E-31D948A6E5F0}">
      <dgm:prSet/>
      <dgm:spPr/>
      <dgm:t>
        <a:bodyPr/>
        <a:lstStyle/>
        <a:p>
          <a:endParaRPr lang="fi-FI"/>
        </a:p>
      </dgm:t>
    </dgm:pt>
    <dgm:pt modelId="{02C044EB-960E-48B5-9F35-72152C1579FA}" type="sibTrans" cxnId="{3CD1F2A7-AAC9-4A10-A27E-31D948A6E5F0}">
      <dgm:prSet/>
      <dgm:spPr/>
      <dgm:t>
        <a:bodyPr/>
        <a:lstStyle/>
        <a:p>
          <a:endParaRPr lang="fi-FI"/>
        </a:p>
      </dgm:t>
    </dgm:pt>
    <dgm:pt modelId="{D550743C-F070-4F9B-B836-B6EA11DE62AE}" type="pres">
      <dgm:prSet presAssocID="{709FCBFF-7005-438A-9E53-56CF6C0ADDC5}" presName="Name0" presStyleCnt="0">
        <dgm:presLayoutVars>
          <dgm:dir/>
          <dgm:resizeHandles val="exact"/>
        </dgm:presLayoutVars>
      </dgm:prSet>
      <dgm:spPr/>
    </dgm:pt>
    <dgm:pt modelId="{99C0E0EA-CFC5-4881-A9B4-AC459D2E2DC3}" type="pres">
      <dgm:prSet presAssocID="{B7DFFBB0-7B52-463E-A35A-C003BA914B51}" presName="parTxOnly" presStyleLbl="node1" presStyleIdx="0" presStyleCnt="5">
        <dgm:presLayoutVars>
          <dgm:bulletEnabled val="1"/>
        </dgm:presLayoutVars>
      </dgm:prSet>
      <dgm:spPr/>
      <dgm:t>
        <a:bodyPr/>
        <a:lstStyle/>
        <a:p>
          <a:endParaRPr lang="fi-FI"/>
        </a:p>
      </dgm:t>
    </dgm:pt>
    <dgm:pt modelId="{F00B8A46-447D-43A2-8EFF-B4B050DCB03F}" type="pres">
      <dgm:prSet presAssocID="{B4569B87-2BD2-437D-8412-5BB813874C2D}" presName="parSpace" presStyleCnt="0"/>
      <dgm:spPr/>
    </dgm:pt>
    <dgm:pt modelId="{E55F9718-4224-43C8-9787-723EB0EEFCFA}" type="pres">
      <dgm:prSet presAssocID="{3D0A3C6D-2AE8-468D-A442-F9D3D699EE67}" presName="parTxOnly" presStyleLbl="node1" presStyleIdx="1" presStyleCnt="5">
        <dgm:presLayoutVars>
          <dgm:bulletEnabled val="1"/>
        </dgm:presLayoutVars>
      </dgm:prSet>
      <dgm:spPr/>
      <dgm:t>
        <a:bodyPr/>
        <a:lstStyle/>
        <a:p>
          <a:endParaRPr lang="fi-FI"/>
        </a:p>
      </dgm:t>
    </dgm:pt>
    <dgm:pt modelId="{11625F60-79B0-4698-A9C6-35A976EB7983}" type="pres">
      <dgm:prSet presAssocID="{380D19B5-2322-4689-BD91-EB53CEAD2557}" presName="parSpace" presStyleCnt="0"/>
      <dgm:spPr/>
    </dgm:pt>
    <dgm:pt modelId="{77070381-89AE-4C56-A073-3FEBAE571B13}" type="pres">
      <dgm:prSet presAssocID="{524DD2B3-32CF-4058-AAAF-30902C18C47C}" presName="parTxOnly" presStyleLbl="node1" presStyleIdx="2" presStyleCnt="5">
        <dgm:presLayoutVars>
          <dgm:bulletEnabled val="1"/>
        </dgm:presLayoutVars>
      </dgm:prSet>
      <dgm:spPr/>
      <dgm:t>
        <a:bodyPr/>
        <a:lstStyle/>
        <a:p>
          <a:endParaRPr lang="fi-FI"/>
        </a:p>
      </dgm:t>
    </dgm:pt>
    <dgm:pt modelId="{1C21765F-6BD7-45B4-975B-381D13A8ACF4}" type="pres">
      <dgm:prSet presAssocID="{9F88566C-FC1B-4256-A516-09F0E9D25EC2}" presName="parSpace" presStyleCnt="0"/>
      <dgm:spPr/>
    </dgm:pt>
    <dgm:pt modelId="{8CFD4E34-0534-4323-A79B-5736BF0DDFF9}" type="pres">
      <dgm:prSet presAssocID="{3FFAD9ED-829B-4E3B-8AC3-A56FE420CB02}" presName="parTxOnly" presStyleLbl="node1" presStyleIdx="3" presStyleCnt="5">
        <dgm:presLayoutVars>
          <dgm:bulletEnabled val="1"/>
        </dgm:presLayoutVars>
      </dgm:prSet>
      <dgm:spPr/>
      <dgm:t>
        <a:bodyPr/>
        <a:lstStyle/>
        <a:p>
          <a:endParaRPr lang="fi-FI"/>
        </a:p>
      </dgm:t>
    </dgm:pt>
    <dgm:pt modelId="{0464C513-E42F-4869-944D-BDE25B9C5C36}" type="pres">
      <dgm:prSet presAssocID="{7E403035-617F-4D3F-A92A-5434081C6AA5}" presName="parSpace" presStyleCnt="0"/>
      <dgm:spPr/>
    </dgm:pt>
    <dgm:pt modelId="{993760F5-E731-476F-B30E-535BECEF5753}" type="pres">
      <dgm:prSet presAssocID="{065BE032-8D3E-45D9-B8D5-3BCE046A7A4B}" presName="parTxOnly" presStyleLbl="node1" presStyleIdx="4" presStyleCnt="5">
        <dgm:presLayoutVars>
          <dgm:bulletEnabled val="1"/>
        </dgm:presLayoutVars>
      </dgm:prSet>
      <dgm:spPr/>
      <dgm:t>
        <a:bodyPr/>
        <a:lstStyle/>
        <a:p>
          <a:endParaRPr lang="fi-FI"/>
        </a:p>
      </dgm:t>
    </dgm:pt>
  </dgm:ptLst>
  <dgm:cxnLst>
    <dgm:cxn modelId="{BCCDD34C-7AEB-42E1-B6DE-58952B89260F}" type="presOf" srcId="{524DD2B3-32CF-4058-AAAF-30902C18C47C}" destId="{77070381-89AE-4C56-A073-3FEBAE571B13}" srcOrd="0" destOrd="0" presId="urn:microsoft.com/office/officeart/2005/8/layout/hChevron3"/>
    <dgm:cxn modelId="{6B3B00F4-3180-4CBE-88B8-083FFBEE36A8}" srcId="{709FCBFF-7005-438A-9E53-56CF6C0ADDC5}" destId="{3D0A3C6D-2AE8-468D-A442-F9D3D699EE67}" srcOrd="1" destOrd="0" parTransId="{587E2FAD-3604-48C2-8192-606A931D5689}" sibTransId="{380D19B5-2322-4689-BD91-EB53CEAD2557}"/>
    <dgm:cxn modelId="{84CA463B-E199-45D8-AF44-FBB39933F289}" type="presOf" srcId="{B7DFFBB0-7B52-463E-A35A-C003BA914B51}" destId="{99C0E0EA-CFC5-4881-A9B4-AC459D2E2DC3}" srcOrd="0" destOrd="0" presId="urn:microsoft.com/office/officeart/2005/8/layout/hChevron3"/>
    <dgm:cxn modelId="{5A3272CC-6CBE-4DA4-8CFE-9CD38B00475B}" srcId="{709FCBFF-7005-438A-9E53-56CF6C0ADDC5}" destId="{B7DFFBB0-7B52-463E-A35A-C003BA914B51}" srcOrd="0" destOrd="0" parTransId="{115D634A-2AB0-42FB-82FA-0D73775DA3EE}" sibTransId="{B4569B87-2BD2-437D-8412-5BB813874C2D}"/>
    <dgm:cxn modelId="{731BFE07-8C5D-4222-93A8-E1D22D05A3F4}" srcId="{709FCBFF-7005-438A-9E53-56CF6C0ADDC5}" destId="{3FFAD9ED-829B-4E3B-8AC3-A56FE420CB02}" srcOrd="3" destOrd="0" parTransId="{307BA142-F862-43F2-A7F3-F668EFBEA2E4}" sibTransId="{7E403035-617F-4D3F-A92A-5434081C6AA5}"/>
    <dgm:cxn modelId="{D5569C70-FADF-4A3D-92BD-0D96EBAF14F3}" srcId="{709FCBFF-7005-438A-9E53-56CF6C0ADDC5}" destId="{524DD2B3-32CF-4058-AAAF-30902C18C47C}" srcOrd="2" destOrd="0" parTransId="{F1E8895A-0071-490B-9D89-5FFD5C821326}" sibTransId="{9F88566C-FC1B-4256-A516-09F0E9D25EC2}"/>
    <dgm:cxn modelId="{3CD1F2A7-AAC9-4A10-A27E-31D948A6E5F0}" srcId="{709FCBFF-7005-438A-9E53-56CF6C0ADDC5}" destId="{065BE032-8D3E-45D9-B8D5-3BCE046A7A4B}" srcOrd="4" destOrd="0" parTransId="{302EA057-A675-487A-B0AE-E686763B8EFE}" sibTransId="{02C044EB-960E-48B5-9F35-72152C1579FA}"/>
    <dgm:cxn modelId="{89F9FB28-4B3C-4E81-8FE9-2113EE807FB5}" type="presOf" srcId="{3FFAD9ED-829B-4E3B-8AC3-A56FE420CB02}" destId="{8CFD4E34-0534-4323-A79B-5736BF0DDFF9}" srcOrd="0" destOrd="0" presId="urn:microsoft.com/office/officeart/2005/8/layout/hChevron3"/>
    <dgm:cxn modelId="{673954CA-6EE3-4A0E-B8EE-CFF738EF12A3}" type="presOf" srcId="{065BE032-8D3E-45D9-B8D5-3BCE046A7A4B}" destId="{993760F5-E731-476F-B30E-535BECEF5753}" srcOrd="0" destOrd="0" presId="urn:microsoft.com/office/officeart/2005/8/layout/hChevron3"/>
    <dgm:cxn modelId="{A06920E9-360C-4722-922B-68012A4361E0}" type="presOf" srcId="{709FCBFF-7005-438A-9E53-56CF6C0ADDC5}" destId="{D550743C-F070-4F9B-B836-B6EA11DE62AE}" srcOrd="0" destOrd="0" presId="urn:microsoft.com/office/officeart/2005/8/layout/hChevron3"/>
    <dgm:cxn modelId="{E7A07FAB-DF75-491F-8626-80DEC7EA9108}" type="presOf" srcId="{3D0A3C6D-2AE8-468D-A442-F9D3D699EE67}" destId="{E55F9718-4224-43C8-9787-723EB0EEFCFA}" srcOrd="0" destOrd="0" presId="urn:microsoft.com/office/officeart/2005/8/layout/hChevron3"/>
    <dgm:cxn modelId="{8150ADF2-D71E-44DC-97A2-396D3A5DBB92}" type="presParOf" srcId="{D550743C-F070-4F9B-B836-B6EA11DE62AE}" destId="{99C0E0EA-CFC5-4881-A9B4-AC459D2E2DC3}" srcOrd="0" destOrd="0" presId="urn:microsoft.com/office/officeart/2005/8/layout/hChevron3"/>
    <dgm:cxn modelId="{AD820049-3A25-47C3-8C1D-0C0360F4AB59}" type="presParOf" srcId="{D550743C-F070-4F9B-B836-B6EA11DE62AE}" destId="{F00B8A46-447D-43A2-8EFF-B4B050DCB03F}" srcOrd="1" destOrd="0" presId="urn:microsoft.com/office/officeart/2005/8/layout/hChevron3"/>
    <dgm:cxn modelId="{3D8811B1-E18F-4013-8107-D891BE55471A}" type="presParOf" srcId="{D550743C-F070-4F9B-B836-B6EA11DE62AE}" destId="{E55F9718-4224-43C8-9787-723EB0EEFCFA}" srcOrd="2" destOrd="0" presId="urn:microsoft.com/office/officeart/2005/8/layout/hChevron3"/>
    <dgm:cxn modelId="{6A71F8D0-BC5E-4BA5-9C07-486C6DE41429}" type="presParOf" srcId="{D550743C-F070-4F9B-B836-B6EA11DE62AE}" destId="{11625F60-79B0-4698-A9C6-35A976EB7983}" srcOrd="3" destOrd="0" presId="urn:microsoft.com/office/officeart/2005/8/layout/hChevron3"/>
    <dgm:cxn modelId="{4332B407-A6F4-4BD5-AA26-57395563532B}" type="presParOf" srcId="{D550743C-F070-4F9B-B836-B6EA11DE62AE}" destId="{77070381-89AE-4C56-A073-3FEBAE571B13}" srcOrd="4" destOrd="0" presId="urn:microsoft.com/office/officeart/2005/8/layout/hChevron3"/>
    <dgm:cxn modelId="{9B171688-110C-4619-86A6-C0BE1FA1580B}" type="presParOf" srcId="{D550743C-F070-4F9B-B836-B6EA11DE62AE}" destId="{1C21765F-6BD7-45B4-975B-381D13A8ACF4}" srcOrd="5" destOrd="0" presId="urn:microsoft.com/office/officeart/2005/8/layout/hChevron3"/>
    <dgm:cxn modelId="{21A3F44E-F732-48DF-9F22-D1AB01726475}" type="presParOf" srcId="{D550743C-F070-4F9B-B836-B6EA11DE62AE}" destId="{8CFD4E34-0534-4323-A79B-5736BF0DDFF9}" srcOrd="6" destOrd="0" presId="urn:microsoft.com/office/officeart/2005/8/layout/hChevron3"/>
    <dgm:cxn modelId="{C9E82574-5377-4AEE-B731-E9B8B1461341}" type="presParOf" srcId="{D550743C-F070-4F9B-B836-B6EA11DE62AE}" destId="{0464C513-E42F-4869-944D-BDE25B9C5C36}" srcOrd="7" destOrd="0" presId="urn:microsoft.com/office/officeart/2005/8/layout/hChevron3"/>
    <dgm:cxn modelId="{5D626B1E-CEBA-4701-9509-AC5D5EC80106}" type="presParOf" srcId="{D550743C-F070-4F9B-B836-B6EA11DE62AE}" destId="{993760F5-E731-476F-B30E-535BECEF5753}"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6AE9-6F8E-4ED5-AC6D-1E680E6B32AF}">
      <dsp:nvSpPr>
        <dsp:cNvPr id="0" name=""/>
        <dsp:cNvSpPr/>
      </dsp:nvSpPr>
      <dsp:spPr>
        <a:xfrm>
          <a:off x="3405699" y="1432035"/>
          <a:ext cx="2822049" cy="502569"/>
        </a:xfrm>
        <a:custGeom>
          <a:avLst/>
          <a:gdLst/>
          <a:ahLst/>
          <a:cxnLst/>
          <a:rect l="0" t="0" r="0" b="0"/>
          <a:pathLst>
            <a:path>
              <a:moveTo>
                <a:pt x="0" y="0"/>
              </a:moveTo>
              <a:lnTo>
                <a:pt x="0" y="380125"/>
              </a:lnTo>
              <a:lnTo>
                <a:pt x="2822049" y="380125"/>
              </a:lnTo>
              <a:lnTo>
                <a:pt x="2822049" y="502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3A584-96C5-4570-B03F-DE521ADAEE8C}">
      <dsp:nvSpPr>
        <dsp:cNvPr id="0" name=""/>
        <dsp:cNvSpPr/>
      </dsp:nvSpPr>
      <dsp:spPr>
        <a:xfrm>
          <a:off x="3405699" y="1432035"/>
          <a:ext cx="1411024" cy="502569"/>
        </a:xfrm>
        <a:custGeom>
          <a:avLst/>
          <a:gdLst/>
          <a:ahLst/>
          <a:cxnLst/>
          <a:rect l="0" t="0" r="0" b="0"/>
          <a:pathLst>
            <a:path>
              <a:moveTo>
                <a:pt x="0" y="0"/>
              </a:moveTo>
              <a:lnTo>
                <a:pt x="0" y="380125"/>
              </a:lnTo>
              <a:lnTo>
                <a:pt x="1411024" y="380125"/>
              </a:lnTo>
              <a:lnTo>
                <a:pt x="1411024" y="502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7256F-F3C2-4BFA-81E8-D3EC3DB51901}">
      <dsp:nvSpPr>
        <dsp:cNvPr id="0" name=""/>
        <dsp:cNvSpPr/>
      </dsp:nvSpPr>
      <dsp:spPr>
        <a:xfrm>
          <a:off x="3359979" y="1432035"/>
          <a:ext cx="91440" cy="502569"/>
        </a:xfrm>
        <a:custGeom>
          <a:avLst/>
          <a:gdLst/>
          <a:ahLst/>
          <a:cxnLst/>
          <a:rect l="0" t="0" r="0" b="0"/>
          <a:pathLst>
            <a:path>
              <a:moveTo>
                <a:pt x="45720" y="0"/>
              </a:moveTo>
              <a:lnTo>
                <a:pt x="45720" y="502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8065F-DE5B-49AC-809C-8E3A6B88975F}">
      <dsp:nvSpPr>
        <dsp:cNvPr id="0" name=""/>
        <dsp:cNvSpPr/>
      </dsp:nvSpPr>
      <dsp:spPr>
        <a:xfrm>
          <a:off x="1994674" y="1432035"/>
          <a:ext cx="1411024" cy="502569"/>
        </a:xfrm>
        <a:custGeom>
          <a:avLst/>
          <a:gdLst/>
          <a:ahLst/>
          <a:cxnLst/>
          <a:rect l="0" t="0" r="0" b="0"/>
          <a:pathLst>
            <a:path>
              <a:moveTo>
                <a:pt x="1411024" y="0"/>
              </a:moveTo>
              <a:lnTo>
                <a:pt x="1411024" y="380125"/>
              </a:lnTo>
              <a:lnTo>
                <a:pt x="0" y="380125"/>
              </a:lnTo>
              <a:lnTo>
                <a:pt x="0" y="502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6F89D-F65C-402A-BE85-E186963CF06C}">
      <dsp:nvSpPr>
        <dsp:cNvPr id="0" name=""/>
        <dsp:cNvSpPr/>
      </dsp:nvSpPr>
      <dsp:spPr>
        <a:xfrm>
          <a:off x="583650" y="1432035"/>
          <a:ext cx="2822049" cy="502569"/>
        </a:xfrm>
        <a:custGeom>
          <a:avLst/>
          <a:gdLst/>
          <a:ahLst/>
          <a:cxnLst/>
          <a:rect l="0" t="0" r="0" b="0"/>
          <a:pathLst>
            <a:path>
              <a:moveTo>
                <a:pt x="2822049" y="0"/>
              </a:moveTo>
              <a:lnTo>
                <a:pt x="2822049" y="380125"/>
              </a:lnTo>
              <a:lnTo>
                <a:pt x="0" y="380125"/>
              </a:lnTo>
              <a:lnTo>
                <a:pt x="0" y="502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CA54F-9B23-4E8B-9EEA-673713AEC631}">
      <dsp:nvSpPr>
        <dsp:cNvPr id="0" name=""/>
        <dsp:cNvSpPr/>
      </dsp:nvSpPr>
      <dsp:spPr>
        <a:xfrm>
          <a:off x="2046229" y="476439"/>
          <a:ext cx="2718939" cy="955596"/>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i-FI" sz="2000" kern="1200" dirty="0">
              <a:solidFill>
                <a:schemeClr val="tx1"/>
              </a:solidFill>
            </a:rPr>
            <a:t>Yksityisyyden suoja</a:t>
          </a:r>
        </a:p>
      </dsp:txBody>
      <dsp:txXfrm>
        <a:off x="2046229" y="476439"/>
        <a:ext cx="2718939" cy="955596"/>
      </dsp:txXfrm>
    </dsp:sp>
    <dsp:sp modelId="{6139B28F-ABED-48A5-9B0F-98D64DE1A3AE}">
      <dsp:nvSpPr>
        <dsp:cNvPr id="0" name=""/>
        <dsp:cNvSpPr/>
      </dsp:nvSpPr>
      <dsp:spPr>
        <a:xfrm>
          <a:off x="582" y="1934605"/>
          <a:ext cx="1166136" cy="774547"/>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a:solidFill>
                <a:schemeClr val="tx1"/>
              </a:solidFill>
            </a:rPr>
            <a:t>Yksityiselämän suoja</a:t>
          </a:r>
        </a:p>
      </dsp:txBody>
      <dsp:txXfrm>
        <a:off x="582" y="1934605"/>
        <a:ext cx="1166136" cy="774547"/>
      </dsp:txXfrm>
    </dsp:sp>
    <dsp:sp modelId="{B4ABB38A-B90A-4C86-8ACD-461754E28AAF}">
      <dsp:nvSpPr>
        <dsp:cNvPr id="0" name=""/>
        <dsp:cNvSpPr/>
      </dsp:nvSpPr>
      <dsp:spPr>
        <a:xfrm>
          <a:off x="1411606" y="1934605"/>
          <a:ext cx="1166136" cy="774547"/>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a:solidFill>
                <a:schemeClr val="tx1"/>
              </a:solidFill>
            </a:rPr>
            <a:t>Kunnian suoja</a:t>
          </a:r>
        </a:p>
      </dsp:txBody>
      <dsp:txXfrm>
        <a:off x="1411606" y="1934605"/>
        <a:ext cx="1166136" cy="774547"/>
      </dsp:txXfrm>
    </dsp:sp>
    <dsp:sp modelId="{61602DC7-3107-4BA2-B281-8DFBA8B17A94}">
      <dsp:nvSpPr>
        <dsp:cNvPr id="0" name=""/>
        <dsp:cNvSpPr/>
      </dsp:nvSpPr>
      <dsp:spPr>
        <a:xfrm>
          <a:off x="2822631" y="1934605"/>
          <a:ext cx="1166136" cy="774547"/>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a:solidFill>
                <a:schemeClr val="tx1"/>
              </a:solidFill>
            </a:rPr>
            <a:t>Kotirauhan suoja</a:t>
          </a:r>
        </a:p>
      </dsp:txBody>
      <dsp:txXfrm>
        <a:off x="2822631" y="1934605"/>
        <a:ext cx="1166136" cy="774547"/>
      </dsp:txXfrm>
    </dsp:sp>
    <dsp:sp modelId="{89DFAA46-8681-4912-B19C-315406AB129D}">
      <dsp:nvSpPr>
        <dsp:cNvPr id="0" name=""/>
        <dsp:cNvSpPr/>
      </dsp:nvSpPr>
      <dsp:spPr>
        <a:xfrm>
          <a:off x="4233656" y="1934605"/>
          <a:ext cx="1166136" cy="774547"/>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a:solidFill>
                <a:schemeClr val="tx1"/>
              </a:solidFill>
            </a:rPr>
            <a:t>Luottamuksellisen viestinnän suoja</a:t>
          </a:r>
        </a:p>
      </dsp:txBody>
      <dsp:txXfrm>
        <a:off x="4233656" y="1934605"/>
        <a:ext cx="1166136" cy="774547"/>
      </dsp:txXfrm>
    </dsp:sp>
    <dsp:sp modelId="{35E8C67E-5BCD-45B6-BF0C-F0EDA65261B0}">
      <dsp:nvSpPr>
        <dsp:cNvPr id="0" name=""/>
        <dsp:cNvSpPr/>
      </dsp:nvSpPr>
      <dsp:spPr>
        <a:xfrm>
          <a:off x="5644680" y="1934605"/>
          <a:ext cx="1166136" cy="774547"/>
        </a:xfrm>
        <a:prstGeom prst="rect">
          <a:avLst/>
        </a:prstGeom>
        <a:solidFill>
          <a:schemeClr val="accent1">
            <a:lumMod val="40000"/>
            <a:lumOff val="60000"/>
          </a:schemeClr>
        </a:solidFill>
        <a:ln w="12700" cap="flat" cmpd="sng" algn="ctr">
          <a:solidFill>
            <a:scrgbClr r="0" g="0" b="0"/>
          </a:solidFill>
          <a:prstDash val="lgDash"/>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a:solidFill>
                <a:schemeClr val="tx1"/>
              </a:solidFill>
            </a:rPr>
            <a:t>Henkilötietojen suoja</a:t>
          </a:r>
        </a:p>
      </dsp:txBody>
      <dsp:txXfrm>
        <a:off x="5644680" y="1934605"/>
        <a:ext cx="1166136" cy="774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0E0EA-CFC5-4881-A9B4-AC459D2E2DC3}">
      <dsp:nvSpPr>
        <dsp:cNvPr id="0" name=""/>
        <dsp:cNvSpPr/>
      </dsp:nvSpPr>
      <dsp:spPr>
        <a:xfrm>
          <a:off x="941" y="205225"/>
          <a:ext cx="1836489" cy="734595"/>
        </a:xfrm>
        <a:prstGeom prst="homePlate">
          <a:avLst/>
        </a:prstGeom>
        <a:solidFill>
          <a:schemeClr val="bg2">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lvl="0" algn="ctr" defTabSz="622300">
            <a:lnSpc>
              <a:spcPct val="90000"/>
            </a:lnSpc>
            <a:spcBef>
              <a:spcPct val="0"/>
            </a:spcBef>
            <a:spcAft>
              <a:spcPct val="35000"/>
            </a:spcAft>
            <a:buFont typeface="Calibri" panose="020F0502020204030204" pitchFamily="34" charset="0"/>
            <a:buChar char="–"/>
          </a:pPr>
          <a:r>
            <a:rPr lang="fi-FI" sz="1400" i="0" kern="1200" dirty="0">
              <a:sym typeface="Wingdings" panose="05000000000000000000" pitchFamily="2" charset="2"/>
            </a:rPr>
            <a:t>paikkaan/hlöön kohdistuva etsintä</a:t>
          </a:r>
          <a:endParaRPr lang="fi-FI" sz="1400" i="0" kern="1200" dirty="0"/>
        </a:p>
      </dsp:txBody>
      <dsp:txXfrm>
        <a:off x="941" y="205225"/>
        <a:ext cx="1652840" cy="734595"/>
      </dsp:txXfrm>
    </dsp:sp>
    <dsp:sp modelId="{E55F9718-4224-43C8-9787-723EB0EEFCFA}">
      <dsp:nvSpPr>
        <dsp:cNvPr id="0" name=""/>
        <dsp:cNvSpPr/>
      </dsp:nvSpPr>
      <dsp:spPr>
        <a:xfrm>
          <a:off x="1470133" y="205225"/>
          <a:ext cx="1836489" cy="734595"/>
        </a:xfrm>
        <a:prstGeom prst="chevron">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lvl="0" algn="ctr" defTabSz="622300">
            <a:lnSpc>
              <a:spcPct val="90000"/>
            </a:lnSpc>
            <a:spcBef>
              <a:spcPct val="0"/>
            </a:spcBef>
            <a:spcAft>
              <a:spcPct val="35000"/>
            </a:spcAft>
            <a:buFont typeface="Calibri" panose="020F0502020204030204" pitchFamily="34" charset="0"/>
            <a:buChar char="–"/>
          </a:pPr>
          <a:r>
            <a:rPr lang="fi-FI" sz="1400" i="0" kern="1200" dirty="0">
              <a:sym typeface="Wingdings" panose="05000000000000000000" pitchFamily="2" charset="2"/>
            </a:rPr>
            <a:t>laitteen</a:t>
          </a:r>
          <a:r>
            <a:rPr lang="fi-FI" sz="1200" i="0" kern="1200" dirty="0">
              <a:sym typeface="Wingdings" panose="05000000000000000000" pitchFamily="2" charset="2"/>
            </a:rPr>
            <a:t> </a:t>
          </a:r>
          <a:r>
            <a:rPr lang="fi-FI" sz="1400" i="0" kern="1200" dirty="0">
              <a:sym typeface="Wingdings" panose="05000000000000000000" pitchFamily="2" charset="2"/>
            </a:rPr>
            <a:t>haltuunotto </a:t>
          </a:r>
          <a:r>
            <a:rPr lang="fi-FI" sz="1000" i="0" kern="1200" dirty="0">
              <a:sym typeface="Wingdings" panose="05000000000000000000" pitchFamily="2" charset="2"/>
            </a:rPr>
            <a:t>ja/tai </a:t>
          </a:r>
          <a:r>
            <a:rPr lang="fi-FI" sz="1400" i="0" kern="1200" dirty="0">
              <a:sym typeface="Wingdings" panose="05000000000000000000" pitchFamily="2" charset="2"/>
            </a:rPr>
            <a:t>takavarikointi</a:t>
          </a:r>
          <a:endParaRPr lang="fi-FI" sz="1200" i="0" kern="1200" dirty="0"/>
        </a:p>
      </dsp:txBody>
      <dsp:txXfrm>
        <a:off x="1837431" y="205225"/>
        <a:ext cx="1101894" cy="734595"/>
      </dsp:txXfrm>
    </dsp:sp>
    <dsp:sp modelId="{77070381-89AE-4C56-A073-3FEBAE571B13}">
      <dsp:nvSpPr>
        <dsp:cNvPr id="0" name=""/>
        <dsp:cNvSpPr/>
      </dsp:nvSpPr>
      <dsp:spPr>
        <a:xfrm>
          <a:off x="2939325" y="205225"/>
          <a:ext cx="1836489" cy="734595"/>
        </a:xfrm>
        <a:prstGeom prst="chevron">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lvl="0" algn="ctr" defTabSz="622300">
            <a:lnSpc>
              <a:spcPct val="90000"/>
            </a:lnSpc>
            <a:spcBef>
              <a:spcPct val="0"/>
            </a:spcBef>
            <a:spcAft>
              <a:spcPct val="35000"/>
            </a:spcAft>
            <a:buFont typeface="Calibri" panose="020F0502020204030204" pitchFamily="34" charset="0"/>
            <a:buChar char="–"/>
          </a:pPr>
          <a:r>
            <a:rPr lang="fi-FI" sz="1400" i="0" kern="1200" dirty="0">
              <a:sym typeface="Wingdings" panose="05000000000000000000" pitchFamily="2" charset="2"/>
            </a:rPr>
            <a:t>koko tietosisällön jäljentäminen</a:t>
          </a:r>
          <a:endParaRPr lang="fi-FI" sz="1400" i="0" kern="1200" dirty="0"/>
        </a:p>
      </dsp:txBody>
      <dsp:txXfrm>
        <a:off x="3306623" y="205225"/>
        <a:ext cx="1101894" cy="734595"/>
      </dsp:txXfrm>
    </dsp:sp>
    <dsp:sp modelId="{8CFD4E34-0534-4323-A79B-5736BF0DDFF9}">
      <dsp:nvSpPr>
        <dsp:cNvPr id="0" name=""/>
        <dsp:cNvSpPr/>
      </dsp:nvSpPr>
      <dsp:spPr>
        <a:xfrm>
          <a:off x="4408517" y="205225"/>
          <a:ext cx="1836489" cy="734595"/>
        </a:xfrm>
        <a:prstGeom prst="chevron">
          <a:avLst/>
        </a:prstGeom>
        <a:solidFill>
          <a:schemeClr val="bg2">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lvl="0" algn="ctr" defTabSz="622300">
            <a:lnSpc>
              <a:spcPct val="90000"/>
            </a:lnSpc>
            <a:spcBef>
              <a:spcPct val="0"/>
            </a:spcBef>
            <a:spcAft>
              <a:spcPct val="35000"/>
            </a:spcAft>
            <a:buFont typeface="Calibri" panose="020F0502020204030204" pitchFamily="34" charset="0"/>
            <a:buChar char="–"/>
          </a:pPr>
          <a:r>
            <a:rPr lang="fi-FI" sz="1400" i="0" kern="1200" dirty="0">
              <a:sym typeface="Wingdings" panose="05000000000000000000" pitchFamily="2" charset="2"/>
            </a:rPr>
            <a:t>yksityisen asiakirjan avaaminen</a:t>
          </a:r>
          <a:br>
            <a:rPr lang="fi-FI" sz="1400" i="0" kern="1200" dirty="0">
              <a:sym typeface="Wingdings" panose="05000000000000000000" pitchFamily="2" charset="2"/>
            </a:rPr>
          </a:br>
          <a:r>
            <a:rPr lang="fi-FI" sz="1000" i="0" kern="1200" dirty="0">
              <a:sym typeface="Wingdings" panose="05000000000000000000" pitchFamily="2" charset="2"/>
            </a:rPr>
            <a:t>(PKL 8:13 ja 7:11)</a:t>
          </a:r>
          <a:endParaRPr lang="fi-FI" sz="1000" i="0" kern="1200" dirty="0"/>
        </a:p>
      </dsp:txBody>
      <dsp:txXfrm>
        <a:off x="4775815" y="205225"/>
        <a:ext cx="1101894" cy="734595"/>
      </dsp:txXfrm>
    </dsp:sp>
    <dsp:sp modelId="{993760F5-E731-476F-B30E-535BECEF5753}">
      <dsp:nvSpPr>
        <dsp:cNvPr id="0" name=""/>
        <dsp:cNvSpPr/>
      </dsp:nvSpPr>
      <dsp:spPr>
        <a:xfrm>
          <a:off x="5877709" y="205225"/>
          <a:ext cx="1836489" cy="734595"/>
        </a:xfrm>
        <a:prstGeom prst="chevron">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lvl="0" algn="ctr" defTabSz="622300">
            <a:lnSpc>
              <a:spcPct val="90000"/>
            </a:lnSpc>
            <a:spcBef>
              <a:spcPct val="0"/>
            </a:spcBef>
            <a:spcAft>
              <a:spcPct val="35000"/>
            </a:spcAft>
            <a:buFont typeface="Calibri" panose="020F0502020204030204" pitchFamily="34" charset="0"/>
            <a:buChar char="–"/>
          </a:pPr>
          <a:r>
            <a:rPr lang="fi-FI" sz="1400" i="0" kern="1200" dirty="0">
              <a:sym typeface="Wingdings" panose="05000000000000000000" pitchFamily="2" charset="2"/>
            </a:rPr>
            <a:t>”taktinen tutkinta”</a:t>
          </a:r>
          <a:endParaRPr lang="fi-FI" sz="1400" i="0" kern="1200" dirty="0"/>
        </a:p>
      </dsp:txBody>
      <dsp:txXfrm>
        <a:off x="6245007" y="205225"/>
        <a:ext cx="1101894" cy="7345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1A593-3CE0-4BAC-AC24-91A6187A0501}" type="datetimeFigureOut">
              <a:rPr lang="fi-FI" smtClean="0"/>
              <a:t>21.1.2020</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E4C4-12DD-4303-8B62-94923A623031}" type="slidenum">
              <a:rPr lang="fi-FI" smtClean="0"/>
              <a:t>‹#›</a:t>
            </a:fld>
            <a:endParaRPr lang="fi-FI"/>
          </a:p>
        </p:txBody>
      </p:sp>
    </p:spTree>
    <p:extLst>
      <p:ext uri="{BB962C8B-B14F-4D97-AF65-F5344CB8AC3E}">
        <p14:creationId xmlns:p14="http://schemas.microsoft.com/office/powerpoint/2010/main" val="428800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pc="0" baseline="0" dirty="0">
              <a:solidFill>
                <a:srgbClr val="28CAF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CCFE4C4-12DD-4303-8B62-94923A623031}" type="slidenum">
              <a:rPr lang="fi-FI" smtClean="0"/>
              <a:t>1</a:t>
            </a:fld>
            <a:endParaRPr lang="fi-FI"/>
          </a:p>
        </p:txBody>
      </p:sp>
    </p:spTree>
    <p:extLst>
      <p:ext uri="{BB962C8B-B14F-4D97-AF65-F5344CB8AC3E}">
        <p14:creationId xmlns:p14="http://schemas.microsoft.com/office/powerpoint/2010/main" val="90019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a:t>
            </a:fld>
            <a:endParaRPr lang="fi-FI"/>
          </a:p>
        </p:txBody>
      </p:sp>
    </p:spTree>
    <p:extLst>
      <p:ext uri="{BB962C8B-B14F-4D97-AF65-F5344CB8AC3E}">
        <p14:creationId xmlns:p14="http://schemas.microsoft.com/office/powerpoint/2010/main" val="1585248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100</a:t>
            </a:fld>
            <a:endParaRPr lang="fi-FI"/>
          </a:p>
        </p:txBody>
      </p:sp>
    </p:spTree>
    <p:extLst>
      <p:ext uri="{BB962C8B-B14F-4D97-AF65-F5344CB8AC3E}">
        <p14:creationId xmlns:p14="http://schemas.microsoft.com/office/powerpoint/2010/main" val="16667276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101</a:t>
            </a:fld>
            <a:endParaRPr lang="fi-FI"/>
          </a:p>
        </p:txBody>
      </p:sp>
    </p:spTree>
    <p:extLst>
      <p:ext uri="{BB962C8B-B14F-4D97-AF65-F5344CB8AC3E}">
        <p14:creationId xmlns:p14="http://schemas.microsoft.com/office/powerpoint/2010/main" val="4796682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102</a:t>
            </a:fld>
            <a:endParaRPr lang="fi-FI"/>
          </a:p>
        </p:txBody>
      </p:sp>
    </p:spTree>
    <p:extLst>
      <p:ext uri="{BB962C8B-B14F-4D97-AF65-F5344CB8AC3E}">
        <p14:creationId xmlns:p14="http://schemas.microsoft.com/office/powerpoint/2010/main" val="29666334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Vastakohta salassapitoperiaate: sovelletaan verotustietoihin</a:t>
            </a:r>
          </a:p>
          <a:p>
            <a:pPr marL="171450" indent="-171450">
              <a:buFontTx/>
              <a:buChar char="-"/>
            </a:pPr>
            <a:r>
              <a:rPr lang="fi-FI" baseline="0" dirty="0"/>
              <a:t>Harkintaperiaatteen mukaan viranomaisella valta päättää julkisuudesta jokaisessa tapauksessa erikseen, sovelletaan nykyään valmisteluasiakirjojen julkisuus</a:t>
            </a:r>
          </a:p>
        </p:txBody>
      </p:sp>
      <p:sp>
        <p:nvSpPr>
          <p:cNvPr id="4" name="Slide Number Placeholder 3"/>
          <p:cNvSpPr>
            <a:spLocks noGrp="1"/>
          </p:cNvSpPr>
          <p:nvPr>
            <p:ph type="sldNum" sz="quarter" idx="10"/>
          </p:nvPr>
        </p:nvSpPr>
        <p:spPr/>
        <p:txBody>
          <a:bodyPr/>
          <a:lstStyle/>
          <a:p>
            <a:fld id="{3CCFE4C4-12DD-4303-8B62-94923A623031}" type="slidenum">
              <a:rPr lang="fi-FI" smtClean="0"/>
              <a:t>103</a:t>
            </a:fld>
            <a:endParaRPr lang="fi-FI"/>
          </a:p>
        </p:txBody>
      </p:sp>
    </p:spTree>
    <p:extLst>
      <p:ext uri="{BB962C8B-B14F-4D97-AF65-F5344CB8AC3E}">
        <p14:creationId xmlns:p14="http://schemas.microsoft.com/office/powerpoint/2010/main" val="10793238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Yksityisten välisissä suhteissa voi kuitenkin olla merkitystä etenkin asianosaisjulkisuuteen sisältyvällä oikeudella saada viranomaisella olevaa tietoa toisten asianosaisten asemasta.</a:t>
            </a:r>
          </a:p>
          <a:p>
            <a:pPr marL="171450" indent="-171450">
              <a:buFontTx/>
              <a:buChar char="-"/>
            </a:pPr>
            <a:r>
              <a:rPr lang="fi-FI" dirty="0"/>
              <a:t>Niin ikään asianosaisen suostumuksella tiedon antamiseen voi olla merkitystä yksityisten välisissä suhteissa.</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104</a:t>
            </a:fld>
            <a:endParaRPr lang="fi-FI"/>
          </a:p>
        </p:txBody>
      </p:sp>
    </p:spTree>
    <p:extLst>
      <p:ext uri="{BB962C8B-B14F-4D97-AF65-F5344CB8AC3E}">
        <p14:creationId xmlns:p14="http://schemas.microsoft.com/office/powerpoint/2010/main" val="37536585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Ryhmittely suuntaa-antava</a:t>
            </a:r>
          </a:p>
        </p:txBody>
      </p:sp>
      <p:sp>
        <p:nvSpPr>
          <p:cNvPr id="4" name="Slide Number Placeholder 3"/>
          <p:cNvSpPr>
            <a:spLocks noGrp="1"/>
          </p:cNvSpPr>
          <p:nvPr>
            <p:ph type="sldNum" sz="quarter" idx="10"/>
          </p:nvPr>
        </p:nvSpPr>
        <p:spPr/>
        <p:txBody>
          <a:bodyPr/>
          <a:lstStyle/>
          <a:p>
            <a:fld id="{3CCFE4C4-12DD-4303-8B62-94923A623031}" type="slidenum">
              <a:rPr lang="fi-FI" smtClean="0"/>
              <a:t>105</a:t>
            </a:fld>
            <a:endParaRPr lang="fi-FI"/>
          </a:p>
        </p:txBody>
      </p:sp>
    </p:spTree>
    <p:extLst>
      <p:ext uri="{BB962C8B-B14F-4D97-AF65-F5344CB8AC3E}">
        <p14:creationId xmlns:p14="http://schemas.microsoft.com/office/powerpoint/2010/main" val="12285554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Oikeudenmukaisen oikeudenkäynnin tae</a:t>
            </a:r>
          </a:p>
          <a:p>
            <a:pPr marL="171450" indent="-171450">
              <a:buFontTx/>
              <a:buChar char="-"/>
            </a:pPr>
            <a:r>
              <a:rPr lang="fi-FI" baseline="0" dirty="0"/>
              <a:t>Vallan valvonta, vaikeuttaa väärinkäyttöä ja korruptiota</a:t>
            </a:r>
          </a:p>
        </p:txBody>
      </p:sp>
      <p:sp>
        <p:nvSpPr>
          <p:cNvPr id="4" name="Slide Number Placeholder 3"/>
          <p:cNvSpPr>
            <a:spLocks noGrp="1"/>
          </p:cNvSpPr>
          <p:nvPr>
            <p:ph type="sldNum" sz="quarter" idx="10"/>
          </p:nvPr>
        </p:nvSpPr>
        <p:spPr/>
        <p:txBody>
          <a:bodyPr/>
          <a:lstStyle/>
          <a:p>
            <a:fld id="{3CCFE4C4-12DD-4303-8B62-94923A623031}" type="slidenum">
              <a:rPr lang="fi-FI" smtClean="0"/>
              <a:t>106</a:t>
            </a:fld>
            <a:endParaRPr lang="fi-FI"/>
          </a:p>
        </p:txBody>
      </p:sp>
    </p:spTree>
    <p:extLst>
      <p:ext uri="{BB962C8B-B14F-4D97-AF65-F5344CB8AC3E}">
        <p14:creationId xmlns:p14="http://schemas.microsoft.com/office/powerpoint/2010/main" val="4249669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Nykyisellä julkisuuslailla korvattiin laki yleisten asiakirjain julkisuudesta (1951)</a:t>
            </a:r>
          </a:p>
        </p:txBody>
      </p:sp>
      <p:sp>
        <p:nvSpPr>
          <p:cNvPr id="4" name="Slide Number Placeholder 3"/>
          <p:cNvSpPr>
            <a:spLocks noGrp="1"/>
          </p:cNvSpPr>
          <p:nvPr>
            <p:ph type="sldNum" sz="quarter" idx="10"/>
          </p:nvPr>
        </p:nvSpPr>
        <p:spPr/>
        <p:txBody>
          <a:bodyPr/>
          <a:lstStyle/>
          <a:p>
            <a:fld id="{3CCFE4C4-12DD-4303-8B62-94923A623031}" type="slidenum">
              <a:rPr lang="fi-FI" smtClean="0"/>
              <a:t>107</a:t>
            </a:fld>
            <a:endParaRPr lang="fi-FI"/>
          </a:p>
        </p:txBody>
      </p:sp>
    </p:spTree>
    <p:extLst>
      <p:ext uri="{BB962C8B-B14F-4D97-AF65-F5344CB8AC3E}">
        <p14:creationId xmlns:p14="http://schemas.microsoft.com/office/powerpoint/2010/main" val="8177661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108</a:t>
            </a:fld>
            <a:endParaRPr lang="fi-FI"/>
          </a:p>
        </p:txBody>
      </p:sp>
    </p:spTree>
    <p:extLst>
      <p:ext uri="{BB962C8B-B14F-4D97-AF65-F5344CB8AC3E}">
        <p14:creationId xmlns:p14="http://schemas.microsoft.com/office/powerpoint/2010/main" val="21589339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109</a:t>
            </a:fld>
            <a:endParaRPr lang="fi-FI"/>
          </a:p>
        </p:txBody>
      </p:sp>
    </p:spTree>
    <p:extLst>
      <p:ext uri="{BB962C8B-B14F-4D97-AF65-F5344CB8AC3E}">
        <p14:creationId xmlns:p14="http://schemas.microsoft.com/office/powerpoint/2010/main" val="48576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a:t>
            </a:fld>
            <a:endParaRPr lang="fi-FI"/>
          </a:p>
        </p:txBody>
      </p:sp>
    </p:spTree>
    <p:extLst>
      <p:ext uri="{BB962C8B-B14F-4D97-AF65-F5344CB8AC3E}">
        <p14:creationId xmlns:p14="http://schemas.microsoft.com/office/powerpoint/2010/main" val="27774201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Esim. todistusoikeudessa asiakirjatodisteen käsite voi olla suppeampi</a:t>
            </a:r>
          </a:p>
        </p:txBody>
      </p:sp>
      <p:sp>
        <p:nvSpPr>
          <p:cNvPr id="4" name="Slide Number Placeholder 3"/>
          <p:cNvSpPr>
            <a:spLocks noGrp="1"/>
          </p:cNvSpPr>
          <p:nvPr>
            <p:ph type="sldNum" sz="quarter" idx="10"/>
          </p:nvPr>
        </p:nvSpPr>
        <p:spPr/>
        <p:txBody>
          <a:bodyPr/>
          <a:lstStyle/>
          <a:p>
            <a:fld id="{3CCFE4C4-12DD-4303-8B62-94923A623031}" type="slidenum">
              <a:rPr lang="fi-FI" smtClean="0"/>
              <a:t>110</a:t>
            </a:fld>
            <a:endParaRPr lang="fi-FI"/>
          </a:p>
        </p:txBody>
      </p:sp>
    </p:spTree>
    <p:extLst>
      <p:ext uri="{BB962C8B-B14F-4D97-AF65-F5344CB8AC3E}">
        <p14:creationId xmlns:p14="http://schemas.microsoft.com/office/powerpoint/2010/main" val="22149926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111</a:t>
            </a:fld>
            <a:endParaRPr lang="fi-FI"/>
          </a:p>
        </p:txBody>
      </p:sp>
    </p:spTree>
    <p:extLst>
      <p:ext uri="{BB962C8B-B14F-4D97-AF65-F5344CB8AC3E}">
        <p14:creationId xmlns:p14="http://schemas.microsoft.com/office/powerpoint/2010/main" val="17441724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112</a:t>
            </a:fld>
            <a:endParaRPr lang="fi-FI"/>
          </a:p>
        </p:txBody>
      </p:sp>
    </p:spTree>
    <p:extLst>
      <p:ext uri="{BB962C8B-B14F-4D97-AF65-F5344CB8AC3E}">
        <p14:creationId xmlns:p14="http://schemas.microsoft.com/office/powerpoint/2010/main" val="20051928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113</a:t>
            </a:fld>
            <a:endParaRPr lang="fi-FI"/>
          </a:p>
        </p:txBody>
      </p:sp>
    </p:spTree>
    <p:extLst>
      <p:ext uri="{BB962C8B-B14F-4D97-AF65-F5344CB8AC3E}">
        <p14:creationId xmlns:p14="http://schemas.microsoft.com/office/powerpoint/2010/main" val="5523288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114</a:t>
            </a:fld>
            <a:endParaRPr lang="fi-FI"/>
          </a:p>
        </p:txBody>
      </p:sp>
    </p:spTree>
    <p:extLst>
      <p:ext uri="{BB962C8B-B14F-4D97-AF65-F5344CB8AC3E}">
        <p14:creationId xmlns:p14="http://schemas.microsoft.com/office/powerpoint/2010/main" val="28206175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Jokainen = kaikki luonnolliset ja oikeushenkilöt</a:t>
            </a:r>
          </a:p>
        </p:txBody>
      </p:sp>
      <p:sp>
        <p:nvSpPr>
          <p:cNvPr id="4" name="Slide Number Placeholder 3"/>
          <p:cNvSpPr>
            <a:spLocks noGrp="1"/>
          </p:cNvSpPr>
          <p:nvPr>
            <p:ph type="sldNum" sz="quarter" idx="10"/>
          </p:nvPr>
        </p:nvSpPr>
        <p:spPr/>
        <p:txBody>
          <a:bodyPr/>
          <a:lstStyle/>
          <a:p>
            <a:fld id="{3CCFE4C4-12DD-4303-8B62-94923A623031}" type="slidenum">
              <a:rPr lang="fi-FI" smtClean="0"/>
              <a:t>115</a:t>
            </a:fld>
            <a:endParaRPr lang="fi-FI"/>
          </a:p>
        </p:txBody>
      </p:sp>
    </p:spTree>
    <p:extLst>
      <p:ext uri="{BB962C8B-B14F-4D97-AF65-F5344CB8AC3E}">
        <p14:creationId xmlns:p14="http://schemas.microsoft.com/office/powerpoint/2010/main" val="4105739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Antaminen voi perustua myös </a:t>
            </a:r>
            <a:r>
              <a:rPr lang="fi-FI" baseline="0" dirty="0" err="1"/>
              <a:t>JulkL</a:t>
            </a:r>
            <a:r>
              <a:rPr lang="fi-FI" baseline="0" dirty="0"/>
              <a:t> 27–30 §:iin</a:t>
            </a:r>
          </a:p>
        </p:txBody>
      </p:sp>
      <p:sp>
        <p:nvSpPr>
          <p:cNvPr id="4" name="Slide Number Placeholder 3"/>
          <p:cNvSpPr>
            <a:spLocks noGrp="1"/>
          </p:cNvSpPr>
          <p:nvPr>
            <p:ph type="sldNum" sz="quarter" idx="10"/>
          </p:nvPr>
        </p:nvSpPr>
        <p:spPr/>
        <p:txBody>
          <a:bodyPr/>
          <a:lstStyle/>
          <a:p>
            <a:fld id="{3CCFE4C4-12DD-4303-8B62-94923A623031}" type="slidenum">
              <a:rPr lang="fi-FI" smtClean="0"/>
              <a:t>116</a:t>
            </a:fld>
            <a:endParaRPr lang="fi-FI"/>
          </a:p>
        </p:txBody>
      </p:sp>
    </p:spTree>
    <p:extLst>
      <p:ext uri="{BB962C8B-B14F-4D97-AF65-F5344CB8AC3E}">
        <p14:creationId xmlns:p14="http://schemas.microsoft.com/office/powerpoint/2010/main" val="2029088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Antaminen voi perustua myös </a:t>
            </a:r>
            <a:r>
              <a:rPr lang="fi-FI" baseline="0" dirty="0" err="1"/>
              <a:t>JulkL</a:t>
            </a:r>
            <a:r>
              <a:rPr lang="fi-FI" baseline="0" dirty="0"/>
              <a:t> 27–30 §:iin</a:t>
            </a:r>
          </a:p>
        </p:txBody>
      </p:sp>
      <p:sp>
        <p:nvSpPr>
          <p:cNvPr id="4" name="Slide Number Placeholder 3"/>
          <p:cNvSpPr>
            <a:spLocks noGrp="1"/>
          </p:cNvSpPr>
          <p:nvPr>
            <p:ph type="sldNum" sz="quarter" idx="10"/>
          </p:nvPr>
        </p:nvSpPr>
        <p:spPr/>
        <p:txBody>
          <a:bodyPr/>
          <a:lstStyle/>
          <a:p>
            <a:fld id="{3CCFE4C4-12DD-4303-8B62-94923A623031}" type="slidenum">
              <a:rPr lang="fi-FI" smtClean="0"/>
              <a:t>117</a:t>
            </a:fld>
            <a:endParaRPr lang="fi-FI"/>
          </a:p>
        </p:txBody>
      </p:sp>
    </p:spTree>
    <p:extLst>
      <p:ext uri="{BB962C8B-B14F-4D97-AF65-F5344CB8AC3E}">
        <p14:creationId xmlns:p14="http://schemas.microsoft.com/office/powerpoint/2010/main" val="20627365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118</a:t>
            </a:fld>
            <a:endParaRPr lang="fi-FI"/>
          </a:p>
        </p:txBody>
      </p:sp>
    </p:spTree>
    <p:extLst>
      <p:ext uri="{BB962C8B-B14F-4D97-AF65-F5344CB8AC3E}">
        <p14:creationId xmlns:p14="http://schemas.microsoft.com/office/powerpoint/2010/main" val="39049419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119</a:t>
            </a:fld>
            <a:endParaRPr lang="fi-FI"/>
          </a:p>
        </p:txBody>
      </p:sp>
    </p:spTree>
    <p:extLst>
      <p:ext uri="{BB962C8B-B14F-4D97-AF65-F5344CB8AC3E}">
        <p14:creationId xmlns:p14="http://schemas.microsoft.com/office/powerpoint/2010/main" val="328391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a:t>
            </a:fld>
            <a:endParaRPr lang="fi-FI"/>
          </a:p>
        </p:txBody>
      </p:sp>
    </p:spTree>
    <p:extLst>
      <p:ext uri="{BB962C8B-B14F-4D97-AF65-F5344CB8AC3E}">
        <p14:creationId xmlns:p14="http://schemas.microsoft.com/office/powerpoint/2010/main" val="6467743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120</a:t>
            </a:fld>
            <a:endParaRPr lang="fi-FI"/>
          </a:p>
        </p:txBody>
      </p:sp>
    </p:spTree>
    <p:extLst>
      <p:ext uri="{BB962C8B-B14F-4D97-AF65-F5344CB8AC3E}">
        <p14:creationId xmlns:p14="http://schemas.microsoft.com/office/powerpoint/2010/main" val="3153293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121</a:t>
            </a:fld>
            <a:endParaRPr lang="fi-FI"/>
          </a:p>
        </p:txBody>
      </p:sp>
    </p:spTree>
    <p:extLst>
      <p:ext uri="{BB962C8B-B14F-4D97-AF65-F5344CB8AC3E}">
        <p14:creationId xmlns:p14="http://schemas.microsoft.com/office/powerpoint/2010/main" val="10247976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122</a:t>
            </a:fld>
            <a:endParaRPr lang="fi-FI"/>
          </a:p>
        </p:txBody>
      </p:sp>
    </p:spTree>
    <p:extLst>
      <p:ext uri="{BB962C8B-B14F-4D97-AF65-F5344CB8AC3E}">
        <p14:creationId xmlns:p14="http://schemas.microsoft.com/office/powerpoint/2010/main" val="39466093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123</a:t>
            </a:fld>
            <a:endParaRPr lang="fi-FI"/>
          </a:p>
        </p:txBody>
      </p:sp>
    </p:spTree>
    <p:extLst>
      <p:ext uri="{BB962C8B-B14F-4D97-AF65-F5344CB8AC3E}">
        <p14:creationId xmlns:p14="http://schemas.microsoft.com/office/powerpoint/2010/main" val="32095418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124</a:t>
            </a:fld>
            <a:endParaRPr lang="fi-FI"/>
          </a:p>
        </p:txBody>
      </p:sp>
    </p:spTree>
    <p:extLst>
      <p:ext uri="{BB962C8B-B14F-4D97-AF65-F5344CB8AC3E}">
        <p14:creationId xmlns:p14="http://schemas.microsoft.com/office/powerpoint/2010/main" val="42679009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125</a:t>
            </a:fld>
            <a:endParaRPr lang="fi-FI"/>
          </a:p>
        </p:txBody>
      </p:sp>
    </p:spTree>
    <p:extLst>
      <p:ext uri="{BB962C8B-B14F-4D97-AF65-F5344CB8AC3E}">
        <p14:creationId xmlns:p14="http://schemas.microsoft.com/office/powerpoint/2010/main" val="41596369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126</a:t>
            </a:fld>
            <a:endParaRPr lang="fi-FI"/>
          </a:p>
        </p:txBody>
      </p:sp>
    </p:spTree>
    <p:extLst>
      <p:ext uri="{BB962C8B-B14F-4D97-AF65-F5344CB8AC3E}">
        <p14:creationId xmlns:p14="http://schemas.microsoft.com/office/powerpoint/2010/main" val="186393348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127</a:t>
            </a:fld>
            <a:endParaRPr lang="fi-FI"/>
          </a:p>
        </p:txBody>
      </p:sp>
    </p:spTree>
    <p:extLst>
      <p:ext uri="{BB962C8B-B14F-4D97-AF65-F5344CB8AC3E}">
        <p14:creationId xmlns:p14="http://schemas.microsoft.com/office/powerpoint/2010/main" val="20255471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128</a:t>
            </a:fld>
            <a:endParaRPr lang="fi-FI"/>
          </a:p>
        </p:txBody>
      </p:sp>
    </p:spTree>
    <p:extLst>
      <p:ext uri="{BB962C8B-B14F-4D97-AF65-F5344CB8AC3E}">
        <p14:creationId xmlns:p14="http://schemas.microsoft.com/office/powerpoint/2010/main" val="32815119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129</a:t>
            </a:fld>
            <a:endParaRPr lang="fi-FI"/>
          </a:p>
        </p:txBody>
      </p:sp>
    </p:spTree>
    <p:extLst>
      <p:ext uri="{BB962C8B-B14F-4D97-AF65-F5344CB8AC3E}">
        <p14:creationId xmlns:p14="http://schemas.microsoft.com/office/powerpoint/2010/main" val="412678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a:t>
            </a:fld>
            <a:endParaRPr lang="fi-FI"/>
          </a:p>
        </p:txBody>
      </p:sp>
    </p:spTree>
    <p:extLst>
      <p:ext uri="{BB962C8B-B14F-4D97-AF65-F5344CB8AC3E}">
        <p14:creationId xmlns:p14="http://schemas.microsoft.com/office/powerpoint/2010/main" val="36936300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130</a:t>
            </a:fld>
            <a:endParaRPr lang="fi-FI"/>
          </a:p>
        </p:txBody>
      </p:sp>
    </p:spTree>
    <p:extLst>
      <p:ext uri="{BB962C8B-B14F-4D97-AF65-F5344CB8AC3E}">
        <p14:creationId xmlns:p14="http://schemas.microsoft.com/office/powerpoint/2010/main" val="6621595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131</a:t>
            </a:fld>
            <a:endParaRPr lang="fi-FI"/>
          </a:p>
        </p:txBody>
      </p:sp>
    </p:spTree>
    <p:extLst>
      <p:ext uri="{BB962C8B-B14F-4D97-AF65-F5344CB8AC3E}">
        <p14:creationId xmlns:p14="http://schemas.microsoft.com/office/powerpoint/2010/main" val="13179934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132</a:t>
            </a:fld>
            <a:endParaRPr lang="fi-FI"/>
          </a:p>
        </p:txBody>
      </p:sp>
    </p:spTree>
    <p:extLst>
      <p:ext uri="{BB962C8B-B14F-4D97-AF65-F5344CB8AC3E}">
        <p14:creationId xmlns:p14="http://schemas.microsoft.com/office/powerpoint/2010/main" val="21760656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133</a:t>
            </a:fld>
            <a:endParaRPr lang="fi-FI"/>
          </a:p>
        </p:txBody>
      </p:sp>
    </p:spTree>
    <p:extLst>
      <p:ext uri="{BB962C8B-B14F-4D97-AF65-F5344CB8AC3E}">
        <p14:creationId xmlns:p14="http://schemas.microsoft.com/office/powerpoint/2010/main" val="35206343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134</a:t>
            </a:fld>
            <a:endParaRPr lang="fi-FI"/>
          </a:p>
        </p:txBody>
      </p:sp>
    </p:spTree>
    <p:extLst>
      <p:ext uri="{BB962C8B-B14F-4D97-AF65-F5344CB8AC3E}">
        <p14:creationId xmlns:p14="http://schemas.microsoft.com/office/powerpoint/2010/main" val="299870143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135</a:t>
            </a:fld>
            <a:endParaRPr lang="fi-FI"/>
          </a:p>
        </p:txBody>
      </p:sp>
    </p:spTree>
    <p:extLst>
      <p:ext uri="{BB962C8B-B14F-4D97-AF65-F5344CB8AC3E}">
        <p14:creationId xmlns:p14="http://schemas.microsoft.com/office/powerpoint/2010/main" val="270006394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136</a:t>
            </a:fld>
            <a:endParaRPr lang="fi-FI"/>
          </a:p>
        </p:txBody>
      </p:sp>
    </p:spTree>
    <p:extLst>
      <p:ext uri="{BB962C8B-B14F-4D97-AF65-F5344CB8AC3E}">
        <p14:creationId xmlns:p14="http://schemas.microsoft.com/office/powerpoint/2010/main" val="40113811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64+3</a:t>
            </a:r>
          </a:p>
        </p:txBody>
      </p:sp>
      <p:sp>
        <p:nvSpPr>
          <p:cNvPr id="4" name="Slide Number Placeholder 3"/>
          <p:cNvSpPr>
            <a:spLocks noGrp="1"/>
          </p:cNvSpPr>
          <p:nvPr>
            <p:ph type="sldNum" sz="quarter" idx="10"/>
          </p:nvPr>
        </p:nvSpPr>
        <p:spPr/>
        <p:txBody>
          <a:bodyPr/>
          <a:lstStyle/>
          <a:p>
            <a:fld id="{3CCFE4C4-12DD-4303-8B62-94923A623031}" type="slidenum">
              <a:rPr lang="fi-FI" smtClean="0"/>
              <a:t>137</a:t>
            </a:fld>
            <a:endParaRPr lang="fi-FI"/>
          </a:p>
        </p:txBody>
      </p:sp>
    </p:spTree>
    <p:extLst>
      <p:ext uri="{BB962C8B-B14F-4D97-AF65-F5344CB8AC3E}">
        <p14:creationId xmlns:p14="http://schemas.microsoft.com/office/powerpoint/2010/main" val="135292478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138</a:t>
            </a:fld>
            <a:endParaRPr lang="fi-FI"/>
          </a:p>
        </p:txBody>
      </p:sp>
    </p:spTree>
    <p:extLst>
      <p:ext uri="{BB962C8B-B14F-4D97-AF65-F5344CB8AC3E}">
        <p14:creationId xmlns:p14="http://schemas.microsoft.com/office/powerpoint/2010/main" val="38930413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139</a:t>
            </a:fld>
            <a:endParaRPr lang="fi-FI"/>
          </a:p>
        </p:txBody>
      </p:sp>
    </p:spTree>
    <p:extLst>
      <p:ext uri="{BB962C8B-B14F-4D97-AF65-F5344CB8AC3E}">
        <p14:creationId xmlns:p14="http://schemas.microsoft.com/office/powerpoint/2010/main" val="223867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a:t>
            </a:fld>
            <a:endParaRPr lang="fi-FI"/>
          </a:p>
        </p:txBody>
      </p:sp>
    </p:spTree>
    <p:extLst>
      <p:ext uri="{BB962C8B-B14F-4D97-AF65-F5344CB8AC3E}">
        <p14:creationId xmlns:p14="http://schemas.microsoft.com/office/powerpoint/2010/main" val="13047206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32+13</a:t>
            </a:r>
          </a:p>
        </p:txBody>
      </p:sp>
      <p:sp>
        <p:nvSpPr>
          <p:cNvPr id="4" name="Slide Number Placeholder 3"/>
          <p:cNvSpPr>
            <a:spLocks noGrp="1"/>
          </p:cNvSpPr>
          <p:nvPr>
            <p:ph type="sldNum" sz="quarter" idx="10"/>
          </p:nvPr>
        </p:nvSpPr>
        <p:spPr/>
        <p:txBody>
          <a:bodyPr/>
          <a:lstStyle/>
          <a:p>
            <a:fld id="{3CCFE4C4-12DD-4303-8B62-94923A623031}" type="slidenum">
              <a:rPr lang="fi-FI" smtClean="0"/>
              <a:t>140</a:t>
            </a:fld>
            <a:endParaRPr lang="fi-FI"/>
          </a:p>
        </p:txBody>
      </p:sp>
    </p:spTree>
    <p:extLst>
      <p:ext uri="{BB962C8B-B14F-4D97-AF65-F5344CB8AC3E}">
        <p14:creationId xmlns:p14="http://schemas.microsoft.com/office/powerpoint/2010/main" val="6967451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141</a:t>
            </a:fld>
            <a:endParaRPr lang="fi-FI"/>
          </a:p>
        </p:txBody>
      </p:sp>
    </p:spTree>
    <p:extLst>
      <p:ext uri="{BB962C8B-B14F-4D97-AF65-F5344CB8AC3E}">
        <p14:creationId xmlns:p14="http://schemas.microsoft.com/office/powerpoint/2010/main" val="41858685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142</a:t>
            </a:fld>
            <a:endParaRPr lang="fi-FI"/>
          </a:p>
        </p:txBody>
      </p:sp>
    </p:spTree>
    <p:extLst>
      <p:ext uri="{BB962C8B-B14F-4D97-AF65-F5344CB8AC3E}">
        <p14:creationId xmlns:p14="http://schemas.microsoft.com/office/powerpoint/2010/main" val="29738579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143</a:t>
            </a:fld>
            <a:endParaRPr lang="fi-FI"/>
          </a:p>
        </p:txBody>
      </p:sp>
    </p:spTree>
    <p:extLst>
      <p:ext uri="{BB962C8B-B14F-4D97-AF65-F5344CB8AC3E}">
        <p14:creationId xmlns:p14="http://schemas.microsoft.com/office/powerpoint/2010/main" val="136044405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144</a:t>
            </a:fld>
            <a:endParaRPr lang="fi-FI"/>
          </a:p>
        </p:txBody>
      </p:sp>
    </p:spTree>
    <p:extLst>
      <p:ext uri="{BB962C8B-B14F-4D97-AF65-F5344CB8AC3E}">
        <p14:creationId xmlns:p14="http://schemas.microsoft.com/office/powerpoint/2010/main" val="369379652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145</a:t>
            </a:fld>
            <a:endParaRPr lang="fi-FI"/>
          </a:p>
        </p:txBody>
      </p:sp>
    </p:spTree>
    <p:extLst>
      <p:ext uri="{BB962C8B-B14F-4D97-AF65-F5344CB8AC3E}">
        <p14:creationId xmlns:p14="http://schemas.microsoft.com/office/powerpoint/2010/main" val="26280716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146</a:t>
            </a:fld>
            <a:endParaRPr lang="fi-FI"/>
          </a:p>
        </p:txBody>
      </p:sp>
    </p:spTree>
    <p:extLst>
      <p:ext uri="{BB962C8B-B14F-4D97-AF65-F5344CB8AC3E}">
        <p14:creationId xmlns:p14="http://schemas.microsoft.com/office/powerpoint/2010/main" val="36948207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147</a:t>
            </a:fld>
            <a:endParaRPr lang="fi-FI"/>
          </a:p>
        </p:txBody>
      </p:sp>
    </p:spTree>
    <p:extLst>
      <p:ext uri="{BB962C8B-B14F-4D97-AF65-F5344CB8AC3E}">
        <p14:creationId xmlns:p14="http://schemas.microsoft.com/office/powerpoint/2010/main" val="2758141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148</a:t>
            </a:fld>
            <a:endParaRPr lang="fi-FI"/>
          </a:p>
        </p:txBody>
      </p:sp>
    </p:spTree>
    <p:extLst>
      <p:ext uri="{BB962C8B-B14F-4D97-AF65-F5344CB8AC3E}">
        <p14:creationId xmlns:p14="http://schemas.microsoft.com/office/powerpoint/2010/main" val="42706461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Laillisuusvaatimus – korostuu rikosprosessissa – tarvitaan säädöspohja</a:t>
            </a:r>
          </a:p>
          <a:p>
            <a:pPr marL="171450" indent="-171450">
              <a:buFontTx/>
              <a:buChar char="-"/>
            </a:pPr>
            <a:r>
              <a:rPr lang="fi-FI" baseline="0" dirty="0"/>
              <a:t>Yhteiskunnallis-teknologiset kehityksen myötä päivitystarpeita</a:t>
            </a:r>
          </a:p>
          <a:p>
            <a:pPr marL="171450" indent="-171450">
              <a:buFontTx/>
              <a:buChar char="-"/>
            </a:pPr>
            <a:r>
              <a:rPr lang="fi-FI" baseline="0" dirty="0"/>
              <a:t>Aineiston monipuolisuus ja hajallaan olo edellyttävät riittävää työkalupakkia </a:t>
            </a:r>
          </a:p>
        </p:txBody>
      </p:sp>
      <p:sp>
        <p:nvSpPr>
          <p:cNvPr id="4" name="Slide Number Placeholder 3"/>
          <p:cNvSpPr>
            <a:spLocks noGrp="1"/>
          </p:cNvSpPr>
          <p:nvPr>
            <p:ph type="sldNum" sz="quarter" idx="10"/>
          </p:nvPr>
        </p:nvSpPr>
        <p:spPr/>
        <p:txBody>
          <a:bodyPr/>
          <a:lstStyle/>
          <a:p>
            <a:fld id="{3CCFE4C4-12DD-4303-8B62-94923A623031}" type="slidenum">
              <a:rPr lang="fi-FI" smtClean="0"/>
              <a:t>149</a:t>
            </a:fld>
            <a:endParaRPr lang="fi-FI"/>
          </a:p>
        </p:txBody>
      </p:sp>
    </p:spTree>
    <p:extLst>
      <p:ext uri="{BB962C8B-B14F-4D97-AF65-F5344CB8AC3E}">
        <p14:creationId xmlns:p14="http://schemas.microsoft.com/office/powerpoint/2010/main" val="231734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a:t>
            </a:fld>
            <a:endParaRPr lang="fi-FI"/>
          </a:p>
        </p:txBody>
      </p:sp>
    </p:spTree>
    <p:extLst>
      <p:ext uri="{BB962C8B-B14F-4D97-AF65-F5344CB8AC3E}">
        <p14:creationId xmlns:p14="http://schemas.microsoft.com/office/powerpoint/2010/main" val="265838713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Aineelliset: esim. minimirangaistusedellytys</a:t>
            </a:r>
          </a:p>
          <a:p>
            <a:pPr marL="171450" indent="-171450">
              <a:buFontTx/>
              <a:buChar char="-"/>
            </a:pPr>
            <a:r>
              <a:rPr lang="fi-FI" baseline="0" dirty="0"/>
              <a:t>Menettelylliset: esim. tuomioistuimen päätös</a:t>
            </a:r>
          </a:p>
          <a:p>
            <a:pPr marL="171450" indent="-171450">
              <a:buFontTx/>
              <a:buChar char="-"/>
            </a:pPr>
            <a:r>
              <a:rPr lang="fi-FI" baseline="0" dirty="0"/>
              <a:t>Minimointi: esim. takavarikointi- ja kuuntelukiellot, ylimääräisen tiedon käyttökielto</a:t>
            </a:r>
          </a:p>
          <a:p>
            <a:pPr marL="171450" indent="-171450">
              <a:buFontTx/>
              <a:buChar char="-"/>
            </a:pPr>
            <a:r>
              <a:rPr lang="fi-FI" baseline="0" dirty="0"/>
              <a:t>Kontrolli: esim. päätösten kirjaaminen, raportointi</a:t>
            </a:r>
          </a:p>
          <a:p>
            <a:pPr marL="171450" indent="-171450">
              <a:buFontTx/>
              <a:buChar char="-"/>
            </a:pPr>
            <a:r>
              <a:rPr lang="fi-FI" baseline="0" dirty="0"/>
              <a:t>Seuraamukset: esim. virkamies- ja rikosoikeudellinen vastuu, hyödyntämiskiellot, rahalliset korvaukset</a:t>
            </a:r>
          </a:p>
        </p:txBody>
      </p:sp>
      <p:sp>
        <p:nvSpPr>
          <p:cNvPr id="4" name="Slide Number Placeholder 3"/>
          <p:cNvSpPr>
            <a:spLocks noGrp="1"/>
          </p:cNvSpPr>
          <p:nvPr>
            <p:ph type="sldNum" sz="quarter" idx="10"/>
          </p:nvPr>
        </p:nvSpPr>
        <p:spPr/>
        <p:txBody>
          <a:bodyPr/>
          <a:lstStyle/>
          <a:p>
            <a:fld id="{3CCFE4C4-12DD-4303-8B62-94923A623031}" type="slidenum">
              <a:rPr lang="fi-FI" smtClean="0"/>
              <a:t>150</a:t>
            </a:fld>
            <a:endParaRPr lang="fi-FI"/>
          </a:p>
        </p:txBody>
      </p:sp>
    </p:spTree>
    <p:extLst>
      <p:ext uri="{BB962C8B-B14F-4D97-AF65-F5344CB8AC3E}">
        <p14:creationId xmlns:p14="http://schemas.microsoft.com/office/powerpoint/2010/main" val="125777433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Taustalla esim. Budapestin tietoverkkorikollisuutta koskeva yleissopimus</a:t>
            </a:r>
          </a:p>
          <a:p>
            <a:pPr marL="171450" indent="-171450">
              <a:buFontTx/>
              <a:buChar char="-"/>
            </a:pPr>
            <a:r>
              <a:rPr lang="fi-FI" baseline="0" dirty="0"/>
              <a:t>RL 15:7–8: todistusaineiston vääristeleminen ja törkeä todistusaineiston vääristeleminen; edellyttää tietoisuutta merkityksestä; 15:11 rikoksentekijän suojeleminen, yksi tekomuoto todistusaineiston hävittäminen</a:t>
            </a:r>
          </a:p>
          <a:p>
            <a:pPr marL="171450" indent="-171450">
              <a:buFontTx/>
              <a:buChar char="-"/>
            </a:pPr>
            <a:r>
              <a:rPr lang="fi-FI" baseline="0" dirty="0"/>
              <a:t>Esittämisvelvollisuus: ETL 7:8.3 ja OK 17:9.1; -määräys: OK 17:40</a:t>
            </a:r>
          </a:p>
        </p:txBody>
      </p:sp>
      <p:sp>
        <p:nvSpPr>
          <p:cNvPr id="4" name="Slide Number Placeholder 3"/>
          <p:cNvSpPr>
            <a:spLocks noGrp="1"/>
          </p:cNvSpPr>
          <p:nvPr>
            <p:ph type="sldNum" sz="quarter" idx="10"/>
          </p:nvPr>
        </p:nvSpPr>
        <p:spPr/>
        <p:txBody>
          <a:bodyPr/>
          <a:lstStyle/>
          <a:p>
            <a:fld id="{3CCFE4C4-12DD-4303-8B62-94923A623031}" type="slidenum">
              <a:rPr lang="fi-FI" smtClean="0"/>
              <a:t>151</a:t>
            </a:fld>
            <a:endParaRPr lang="fi-FI"/>
          </a:p>
        </p:txBody>
      </p:sp>
    </p:spTree>
    <p:extLst>
      <p:ext uri="{BB962C8B-B14F-4D97-AF65-F5344CB8AC3E}">
        <p14:creationId xmlns:p14="http://schemas.microsoft.com/office/powerpoint/2010/main" val="41744737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Tietojärjestelmän haltijalla tietojenantovelvollisuus (PKL 8:23), säännökset datan säilyttämismääräyksistä (8:24–26)</a:t>
            </a:r>
          </a:p>
          <a:p>
            <a:pPr marL="0" indent="0">
              <a:buFontTx/>
              <a:buNone/>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152</a:t>
            </a:fld>
            <a:endParaRPr lang="fi-FI"/>
          </a:p>
        </p:txBody>
      </p:sp>
    </p:spTree>
    <p:extLst>
      <p:ext uri="{BB962C8B-B14F-4D97-AF65-F5344CB8AC3E}">
        <p14:creationId xmlns:p14="http://schemas.microsoft.com/office/powerpoint/2010/main" val="384168152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PKL 8:18.1: ”</a:t>
            </a:r>
            <a:r>
              <a:rPr lang="fi-FI" dirty="0"/>
              <a:t>Sen vaatimuksesta, jonka luona kotietsintä on toimitettu, tuomioistuimen on todettava, ovatko kotietsinnän toimittamisen edellytykset olleet olemassa taikka onko kotietsinnässä menetelty 5 tai 6 §:n edellyttämällä tavalla. Vaatimus on tehtävä 30 päivän kuluessa kotietsinnän toimittamisesta tai siitä myöhemmästä ajankohdasta, jolloin vaatimuksen esittäjä on saanut tiedon etsinnän toimittamisesta.”</a:t>
            </a:r>
          </a:p>
          <a:p>
            <a:pPr marL="171450" indent="-171450">
              <a:buFontTx/>
              <a:buChar char="-"/>
            </a:pPr>
            <a:r>
              <a:rPr lang="fi-FI" baseline="0" dirty="0"/>
              <a:t>PKL 8:28:n viittaus ei kata PKL 8:18:aa (kun ei kyse paikkaan kohdistuvan etsinnän yhteydessä toimitettavasta laite-etsinnästä)</a:t>
            </a:r>
          </a:p>
          <a:p>
            <a:pPr marL="171450" indent="-171450">
              <a:buFontTx/>
              <a:buChar char="-"/>
            </a:pPr>
            <a:r>
              <a:rPr lang="fi-FI" baseline="0" dirty="0"/>
              <a:t>Oikeussuojan tarve, huom. myös paikanetsintää koskevat KKO 2017:40 (tilitoimiston toimitilat, kyllä) ja KKO 2019:23 (auto, ei) ja </a:t>
            </a:r>
            <a:r>
              <a:rPr lang="fi-FI" baseline="0" dirty="0" err="1"/>
              <a:t>PolL</a:t>
            </a:r>
            <a:r>
              <a:rPr lang="fi-FI" baseline="0" dirty="0"/>
              <a:t> 2:6:n ja ampuma-aselain 97 §:n mukaista etsintää koskeva KKO 2019:92 (asunto, kyllä); EIT:n käytännössä ratkaisevaa tosiasiallinen sisältö ja vaikutukset, ei oikeudellinen muoto tai luokittelu</a:t>
            </a:r>
          </a:p>
          <a:p>
            <a:pPr marL="171450" indent="-171450">
              <a:buFontTx/>
              <a:buChar char="-"/>
            </a:pPr>
            <a:r>
              <a:rPr lang="fi-FI" baseline="0" dirty="0"/>
              <a:t>KKO 2018:77 kysymys myös siitä, kenen ”luona” etsintä oli toimitettu (palveluntarjoajan ja työnantajan palvelimet)</a:t>
            </a:r>
          </a:p>
        </p:txBody>
      </p:sp>
      <p:sp>
        <p:nvSpPr>
          <p:cNvPr id="4" name="Slide Number Placeholder 3"/>
          <p:cNvSpPr>
            <a:spLocks noGrp="1"/>
          </p:cNvSpPr>
          <p:nvPr>
            <p:ph type="sldNum" sz="quarter" idx="10"/>
          </p:nvPr>
        </p:nvSpPr>
        <p:spPr/>
        <p:txBody>
          <a:bodyPr/>
          <a:lstStyle/>
          <a:p>
            <a:fld id="{3CCFE4C4-12DD-4303-8B62-94923A623031}" type="slidenum">
              <a:rPr lang="fi-FI" smtClean="0"/>
              <a:t>153</a:t>
            </a:fld>
            <a:endParaRPr lang="fi-FI"/>
          </a:p>
        </p:txBody>
      </p:sp>
    </p:spTree>
    <p:extLst>
      <p:ext uri="{BB962C8B-B14F-4D97-AF65-F5344CB8AC3E}">
        <p14:creationId xmlns:p14="http://schemas.microsoft.com/office/powerpoint/2010/main" val="411858186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154</a:t>
            </a:fld>
            <a:endParaRPr lang="fi-FI"/>
          </a:p>
        </p:txBody>
      </p:sp>
    </p:spTree>
    <p:extLst>
      <p:ext uri="{BB962C8B-B14F-4D97-AF65-F5344CB8AC3E}">
        <p14:creationId xmlns:p14="http://schemas.microsoft.com/office/powerpoint/2010/main" val="40005944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PKL 7:11 Eräiden asiakirjojen avaaminen ja tutkiminen, 2. </a:t>
            </a:r>
            <a:r>
              <a:rPr lang="fi-FI" baseline="0" dirty="0" err="1"/>
              <a:t>mom</a:t>
            </a:r>
            <a:r>
              <a:rPr lang="fi-FI" baseline="0" dirty="0"/>
              <a:t>: ”</a:t>
            </a:r>
            <a:r>
              <a:rPr lang="fi-FI" dirty="0"/>
              <a:t>Datan muodossa olevan asiakirjan avaamisessa saa tarvittaessa tutkinnanjohtajan päätöksellä avustaa toimenpiteen kohteena olevan tietojärjestelmän tai sen tallennusalustan asiantuntija.</a:t>
            </a:r>
            <a:r>
              <a:rPr lang="fi-FI" baseline="0" dirty="0"/>
              <a:t>”</a:t>
            </a:r>
          </a:p>
          <a:p>
            <a:pPr marL="171450" indent="-171450">
              <a:buFontTx/>
              <a:buChar char="-"/>
            </a:pPr>
            <a:r>
              <a:rPr lang="fi-FI" baseline="0" dirty="0"/>
              <a:t>PKL 8:13 Yksityisen asiakirjan avaaminen ja tutkinta </a:t>
            </a:r>
            <a:r>
              <a:rPr lang="fi-FI" baseline="0" dirty="0">
                <a:sym typeface="Wingdings" panose="05000000000000000000" pitchFamily="2" charset="2"/>
              </a:rPr>
              <a:t> viittaus PKL 7:11:een</a:t>
            </a:r>
          </a:p>
          <a:p>
            <a:pPr marL="171450" indent="-171450">
              <a:buFontTx/>
              <a:buChar char="-"/>
            </a:pPr>
            <a:r>
              <a:rPr lang="fi-FI" baseline="0" dirty="0">
                <a:sym typeface="Wingdings" panose="05000000000000000000" pitchFamily="2" charset="2"/>
              </a:rPr>
              <a:t>PKL 8:28:n viittaus kattaa PKL 8:13:n</a:t>
            </a:r>
            <a:endParaRPr lang="fi-FI" baseline="0" dirty="0"/>
          </a:p>
          <a:p>
            <a:pPr marL="171450" indent="-171450">
              <a:buFontTx/>
              <a:buChar char="-"/>
            </a:pPr>
            <a:r>
              <a:rPr lang="fi-FI" baseline="0" dirty="0"/>
              <a:t>Vähimmäistulkintana pitänee olla, että laite-etsintä jatkuu ainakin kunnes yksilöitävä asiakirja/tieto on paikannettu ja jäljennetty todisteena käytettäväksi; kaiken datan peilikopiointi ei voine päättää etsintää</a:t>
            </a:r>
          </a:p>
          <a:p>
            <a:pPr marL="171450" indent="-171450">
              <a:buFontTx/>
              <a:buChar char="-"/>
            </a:pPr>
            <a:r>
              <a:rPr lang="fi-FI" baseline="0" dirty="0"/>
              <a:t>Budapestin yleissopimuksen selitysmuistion 191 kohta tukee laajaa tulkintaa ”’</a:t>
            </a:r>
            <a:r>
              <a:rPr lang="fi-FI" baseline="0" dirty="0" err="1"/>
              <a:t>Search</a:t>
            </a:r>
            <a:r>
              <a:rPr lang="fi-FI" baseline="0" dirty="0"/>
              <a:t>’ </a:t>
            </a:r>
            <a:r>
              <a:rPr lang="fi-FI" baseline="0" dirty="0" err="1"/>
              <a:t>means</a:t>
            </a:r>
            <a:r>
              <a:rPr lang="fi-FI" baseline="0" dirty="0"/>
              <a:t> to </a:t>
            </a:r>
            <a:r>
              <a:rPr lang="fi-FI" baseline="0" dirty="0" err="1"/>
              <a:t>seek</a:t>
            </a:r>
            <a:r>
              <a:rPr lang="fi-FI" baseline="0" dirty="0"/>
              <a:t>, </a:t>
            </a:r>
            <a:r>
              <a:rPr lang="fi-FI" baseline="0" dirty="0" err="1"/>
              <a:t>read</a:t>
            </a:r>
            <a:r>
              <a:rPr lang="fi-FI" baseline="0" dirty="0"/>
              <a:t>, </a:t>
            </a:r>
            <a:r>
              <a:rPr lang="fi-FI" baseline="0" dirty="0" err="1"/>
              <a:t>inspect</a:t>
            </a:r>
            <a:r>
              <a:rPr lang="fi-FI" baseline="0" dirty="0"/>
              <a:t> </a:t>
            </a:r>
            <a:r>
              <a:rPr lang="fi-FI" baseline="0" dirty="0" err="1"/>
              <a:t>or</a:t>
            </a:r>
            <a:r>
              <a:rPr lang="fi-FI" baseline="0" dirty="0"/>
              <a:t> </a:t>
            </a:r>
            <a:r>
              <a:rPr lang="fi-FI" baseline="0" dirty="0" err="1"/>
              <a:t>review</a:t>
            </a:r>
            <a:r>
              <a:rPr lang="fi-FI" baseline="0" dirty="0"/>
              <a:t> data. It </a:t>
            </a:r>
            <a:r>
              <a:rPr lang="fi-FI" baseline="0" dirty="0" err="1"/>
              <a:t>includes</a:t>
            </a:r>
            <a:r>
              <a:rPr lang="fi-FI" baseline="0" dirty="0"/>
              <a:t> </a:t>
            </a:r>
            <a:r>
              <a:rPr lang="fi-FI" baseline="0" dirty="0" err="1"/>
              <a:t>the</a:t>
            </a:r>
            <a:r>
              <a:rPr lang="fi-FI" baseline="0" dirty="0"/>
              <a:t> </a:t>
            </a:r>
            <a:r>
              <a:rPr lang="fi-FI" baseline="0" dirty="0" err="1"/>
              <a:t>notions</a:t>
            </a:r>
            <a:r>
              <a:rPr lang="fi-FI" baseline="0" dirty="0"/>
              <a:t> of </a:t>
            </a:r>
            <a:r>
              <a:rPr lang="fi-FI" baseline="0" dirty="0" err="1"/>
              <a:t>searching</a:t>
            </a:r>
            <a:r>
              <a:rPr lang="fi-FI" baseline="0" dirty="0"/>
              <a:t> for data and </a:t>
            </a:r>
            <a:r>
              <a:rPr lang="fi-FI" baseline="0" dirty="0" err="1"/>
              <a:t>searching</a:t>
            </a:r>
            <a:r>
              <a:rPr lang="fi-FI" baseline="0" dirty="0"/>
              <a:t> of (</a:t>
            </a:r>
            <a:r>
              <a:rPr lang="fi-FI" baseline="0" dirty="0" err="1"/>
              <a:t>examining</a:t>
            </a:r>
            <a:r>
              <a:rPr lang="fi-FI" baseline="0" dirty="0"/>
              <a:t>) data.”</a:t>
            </a:r>
          </a:p>
        </p:txBody>
      </p:sp>
      <p:sp>
        <p:nvSpPr>
          <p:cNvPr id="4" name="Slide Number Placeholder 3"/>
          <p:cNvSpPr>
            <a:spLocks noGrp="1"/>
          </p:cNvSpPr>
          <p:nvPr>
            <p:ph type="sldNum" sz="quarter" idx="10"/>
          </p:nvPr>
        </p:nvSpPr>
        <p:spPr/>
        <p:txBody>
          <a:bodyPr/>
          <a:lstStyle/>
          <a:p>
            <a:fld id="{3CCFE4C4-12DD-4303-8B62-94923A623031}" type="slidenum">
              <a:rPr lang="fi-FI" smtClean="0"/>
              <a:t>155</a:t>
            </a:fld>
            <a:endParaRPr lang="fi-FI"/>
          </a:p>
        </p:txBody>
      </p:sp>
    </p:spTree>
    <p:extLst>
      <p:ext uri="{BB962C8B-B14F-4D97-AF65-F5344CB8AC3E}">
        <p14:creationId xmlns:p14="http://schemas.microsoft.com/office/powerpoint/2010/main" val="8597423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PKL 7:3.4:n jälkimmäinen virke: ”</a:t>
            </a:r>
            <a:r>
              <a:rPr lang="fi-FI" dirty="0"/>
              <a:t>Asiakirja tai muu kohde saadaan pitää takavarikoituna tai jäljennettynä, jos sen irrottaminen tai erottaminen muusta takavarikon kohteesta ei ole mahdollista.”</a:t>
            </a:r>
          </a:p>
          <a:p>
            <a:pPr marL="171450" indent="-171450">
              <a:buFontTx/>
              <a:buChar char="-"/>
            </a:pPr>
            <a:r>
              <a:rPr lang="fi-FI" baseline="0" dirty="0"/>
              <a:t>Etsintäpaikalla suoritettava etsintä mahdollinen lähinnä, jos etsintä pystytään kohdistamaan tarkasti sekä selattava datamäärä pieni, ei erityisen haihtuvaa ja löydettävissä järjestelmän normaaleja toimintoja käyttäen</a:t>
            </a:r>
          </a:p>
          <a:p>
            <a:pPr marL="171450" indent="-171450">
              <a:buFontTx/>
              <a:buChar char="-"/>
            </a:pPr>
            <a:r>
              <a:rPr lang="fi-FI" baseline="0" dirty="0"/>
              <a:t>Laite-etsintää edeltävä sinetöitynä takavarikoiminen, vaikka etsintävaltuutetulla/poliisilla ei erimielisyyttä (vrt. PKL 8:11–12:n mukainen sinetöintimenettely)</a:t>
            </a:r>
          </a:p>
        </p:txBody>
      </p:sp>
      <p:sp>
        <p:nvSpPr>
          <p:cNvPr id="4" name="Slide Number Placeholder 3"/>
          <p:cNvSpPr>
            <a:spLocks noGrp="1"/>
          </p:cNvSpPr>
          <p:nvPr>
            <p:ph type="sldNum" sz="quarter" idx="10"/>
          </p:nvPr>
        </p:nvSpPr>
        <p:spPr/>
        <p:txBody>
          <a:bodyPr/>
          <a:lstStyle/>
          <a:p>
            <a:fld id="{3CCFE4C4-12DD-4303-8B62-94923A623031}" type="slidenum">
              <a:rPr lang="fi-FI" smtClean="0"/>
              <a:t>156</a:t>
            </a:fld>
            <a:endParaRPr lang="fi-FI"/>
          </a:p>
        </p:txBody>
      </p:sp>
    </p:spTree>
    <p:extLst>
      <p:ext uri="{BB962C8B-B14F-4D97-AF65-F5344CB8AC3E}">
        <p14:creationId xmlns:p14="http://schemas.microsoft.com/office/powerpoint/2010/main" val="344554849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PKL 8:23:n otsikko ”Tietojärjestelmän haltijan tietojenantovelvollisuus”</a:t>
            </a:r>
          </a:p>
          <a:p>
            <a:pPr marL="171450" indent="-171450">
              <a:buFontTx/>
              <a:buChar char="-"/>
            </a:pPr>
            <a:r>
              <a:rPr lang="fi-FI" baseline="0" dirty="0"/>
              <a:t>1 mom. ”Tietojärjestelmän haltija, ylläpitäjä ja muu henkilö ovat velvollisia antamaan esitutkintaviranomaiselle tämän pyynnöstä laite-etsinnän toimittamiseksi tarpeelliset salasanat ja muut vastaavat tiedot. Pyynnöstä on pyydettäessä annettava kirjallinen todistus sille, jolle pyyntö on esitetty.”</a:t>
            </a:r>
          </a:p>
          <a:p>
            <a:pPr marL="171450" indent="-171450">
              <a:buFontTx/>
              <a:buChar char="-"/>
            </a:pPr>
            <a:r>
              <a:rPr lang="fi-FI" baseline="0" dirty="0"/>
              <a:t>2 mom. ”</a:t>
            </a:r>
            <a:r>
              <a:rPr lang="fi-FI" dirty="0"/>
              <a:t>Jos henkilö kieltäytyy antamasta 1 momentissa tarkoitettuja tietoja, häntä voidaan kuulustella tuomioistuimessa esitutkintalain 7 luvun 9 §:ssä säädetyllä tavalla.”</a:t>
            </a:r>
          </a:p>
          <a:p>
            <a:pPr marL="171450" indent="-171450">
              <a:buFontTx/>
              <a:buChar char="-"/>
            </a:pPr>
            <a:r>
              <a:rPr lang="fi-FI" dirty="0"/>
              <a:t>3</a:t>
            </a:r>
            <a:r>
              <a:rPr lang="fi-FI" baseline="0" dirty="0"/>
              <a:t> mom. </a:t>
            </a:r>
            <a:r>
              <a:rPr lang="fi-FI" dirty="0"/>
              <a:t>”Edellä 1 momentissa säädetty ei koske rikoksesta epäiltyä eikä 7 luvun 3 §:n 1 tai 2 momentissa tarkoitettua, joka on oikeutettu tai velvollinen kieltäytymään todistamasta.”</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157</a:t>
            </a:fld>
            <a:endParaRPr lang="fi-FI"/>
          </a:p>
        </p:txBody>
      </p:sp>
    </p:spTree>
    <p:extLst>
      <p:ext uri="{BB962C8B-B14F-4D97-AF65-F5344CB8AC3E}">
        <p14:creationId xmlns:p14="http://schemas.microsoft.com/office/powerpoint/2010/main" val="11507812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i="0" dirty="0"/>
              <a:t>PKL</a:t>
            </a:r>
            <a:r>
              <a:rPr lang="fi-FI" i="0" baseline="0" dirty="0"/>
              <a:t> 8:30 2 kohta: </a:t>
            </a:r>
            <a:r>
              <a:rPr lang="fi-FI" i="1" dirty="0"/>
              <a:t>henkilönkatsastus</a:t>
            </a:r>
            <a:r>
              <a:rPr lang="fi-FI" dirty="0"/>
              <a:t>, joka käsittää katsastettavan kehon tarkastamisen, verinäytteen tai muun näytteen ottamisen taikka muun kehoon kohdistuvan tutkimuksen.</a:t>
            </a:r>
          </a:p>
          <a:p>
            <a:pPr marL="171450" indent="-171450">
              <a:buFontTx/>
              <a:buChar char="-"/>
            </a:pPr>
            <a:r>
              <a:rPr lang="fi-FI" dirty="0"/>
              <a:t>PKL 8:32.1</a:t>
            </a:r>
            <a:r>
              <a:rPr lang="fi-FI" baseline="0" dirty="0"/>
              <a:t>: </a:t>
            </a:r>
            <a:r>
              <a:rPr lang="fi-FI" dirty="0"/>
              <a:t>Rikoksesta epäillylle saadaan tehdä henkilönkatsastus esineen, omaisuuden, asiakirjan, tiedon tai seikan löytämiseksi 2 §:n 1 momentin 2 kohdassa säädetyin edellytyksin, jos on todennäköisiä syitä epäillä häntä rikoksesta, josta säädetty ankarin rangaistus on vähintään vuosi vankeutta, taikka rattijuopumuksesta tai huumausaineen käyttörikoksesta. Jollei epäilyyn ole todennäköisiä syitä, epäilty saadaan katsastaa vain, jos erittäin pätevin perustein voidaan olettaa löytyvän mainitussa kohdassa tarkoitettu esine, omaisuus, asiakirja, tieto tai seikka.</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158</a:t>
            </a:fld>
            <a:endParaRPr lang="fi-FI"/>
          </a:p>
        </p:txBody>
      </p:sp>
    </p:spTree>
    <p:extLst>
      <p:ext uri="{BB962C8B-B14F-4D97-AF65-F5344CB8AC3E}">
        <p14:creationId xmlns:p14="http://schemas.microsoft.com/office/powerpoint/2010/main" val="9846642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i="0" dirty="0"/>
              <a:t>PKL</a:t>
            </a:r>
            <a:r>
              <a:rPr lang="fi-FI" i="0" baseline="0" dirty="0"/>
              <a:t> 8:30 2 kohta: </a:t>
            </a:r>
            <a:r>
              <a:rPr lang="fi-FI" i="1" dirty="0"/>
              <a:t>henkilönkatsastus</a:t>
            </a:r>
            <a:r>
              <a:rPr lang="fi-FI" dirty="0"/>
              <a:t>, joka käsittää katsastettavan kehon tarkastamisen, verinäytteen tai muun näytteen ottamisen taikka muun kehoon kohdistuvan tutkimuksen.</a:t>
            </a:r>
          </a:p>
          <a:p>
            <a:pPr marL="171450" indent="-171450">
              <a:buFontTx/>
              <a:buChar char="-"/>
            </a:pPr>
            <a:r>
              <a:rPr lang="fi-FI" dirty="0"/>
              <a:t>PKL 8:32.1</a:t>
            </a:r>
            <a:r>
              <a:rPr lang="fi-FI" baseline="0" dirty="0"/>
              <a:t>: </a:t>
            </a:r>
            <a:r>
              <a:rPr lang="fi-FI" dirty="0"/>
              <a:t>Rikoksesta epäillylle saadaan tehdä henkilönkatsastus esineen, omaisuuden, asiakirjan, tiedon tai seikan löytämiseksi 2 §:n 1 momentin 2 kohdassa säädetyin edellytyksin, jos on todennäköisiä syitä epäillä häntä rikoksesta, josta säädetty ankarin rangaistus on vähintään vuosi vankeutta, taikka rattijuopumuksesta tai huumausaineen käyttörikoksesta. Jollei epäilyyn ole todennäköisiä syitä, epäilty saadaan katsastaa vain, jos erittäin pätevin perustein voidaan olettaa löytyvän mainitussa kohdassa tarkoitettu esine, omaisuus, asiakirja, tieto tai seikka.</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159</a:t>
            </a:fld>
            <a:endParaRPr lang="fi-FI"/>
          </a:p>
        </p:txBody>
      </p:sp>
    </p:spTree>
    <p:extLst>
      <p:ext uri="{BB962C8B-B14F-4D97-AF65-F5344CB8AC3E}">
        <p14:creationId xmlns:p14="http://schemas.microsoft.com/office/powerpoint/2010/main" val="279413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16</a:t>
            </a:fld>
            <a:endParaRPr lang="fi-FI"/>
          </a:p>
        </p:txBody>
      </p:sp>
    </p:spTree>
    <p:extLst>
      <p:ext uri="{BB962C8B-B14F-4D97-AF65-F5344CB8AC3E}">
        <p14:creationId xmlns:p14="http://schemas.microsoft.com/office/powerpoint/2010/main" val="190987992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PKL 10:12:3: ”Esitutkintaviranomainen saa kohdistaa rikoksesta epäiltyyn suunnitelmallista tarkkailua, jos tätä on syytä epäillä rikoksesta, josta säädetty ankarin rangaistus on vähintään kaksi vuotta vankeutta, taikka varkaudesta, kätkemisrikoksesta tai terrorismirikoksen tekemistä varten tapahtuvan matkustamisen edistämisestä. (9.11.2018/875)”</a:t>
            </a:r>
          </a:p>
          <a:p>
            <a:pPr marL="171450" indent="-171450">
              <a:buFontTx/>
              <a:buChar char="-"/>
            </a:pPr>
            <a:r>
              <a:rPr lang="fi-FI" baseline="0" dirty="0"/>
              <a:t>PKL 10:13: pidättämiseen oikeutettu virkamies, enintään 6 kk kerralla, kirjallinen päätös</a:t>
            </a:r>
          </a:p>
          <a:p>
            <a:pPr marL="171450" indent="-171450">
              <a:buFontTx/>
              <a:buChar char="-"/>
            </a:pPr>
            <a:r>
              <a:rPr lang="fi-FI" baseline="0" dirty="0"/>
              <a:t>Tietojen kerääminen avoimista lähteistä (OSINT)</a:t>
            </a:r>
          </a:p>
        </p:txBody>
      </p:sp>
      <p:sp>
        <p:nvSpPr>
          <p:cNvPr id="4" name="Slide Number Placeholder 3"/>
          <p:cNvSpPr>
            <a:spLocks noGrp="1"/>
          </p:cNvSpPr>
          <p:nvPr>
            <p:ph type="sldNum" sz="quarter" idx="10"/>
          </p:nvPr>
        </p:nvSpPr>
        <p:spPr/>
        <p:txBody>
          <a:bodyPr/>
          <a:lstStyle/>
          <a:p>
            <a:fld id="{3CCFE4C4-12DD-4303-8B62-94923A623031}" type="slidenum">
              <a:rPr lang="fi-FI" smtClean="0"/>
              <a:t>160</a:t>
            </a:fld>
            <a:endParaRPr lang="fi-FI"/>
          </a:p>
        </p:txBody>
      </p:sp>
    </p:spTree>
    <p:extLst>
      <p:ext uri="{BB962C8B-B14F-4D97-AF65-F5344CB8AC3E}">
        <p14:creationId xmlns:p14="http://schemas.microsoft.com/office/powerpoint/2010/main" val="39187120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aseline="0" dirty="0"/>
              <a:t>Tarkkailtaessa verkkoympäristössä saadaan samalla tietoa sekä nykyisestä toiminnasta että menneisyydestä pitkältäkin ajalta + eri lähteistä </a:t>
            </a:r>
            <a:r>
              <a:rPr lang="fi-FI" baseline="0" dirty="0">
                <a:sym typeface="Wingdings" panose="05000000000000000000" pitchFamily="2" charset="2"/>
              </a:rPr>
              <a:t> kesto ei kerro kerätystä tietomäärästä</a:t>
            </a:r>
            <a:endParaRPr lang="fi-FI" baseline="0" dirty="0"/>
          </a:p>
          <a:p>
            <a:pPr marL="171450" indent="-171450">
              <a:buFontTx/>
              <a:buChar char="-"/>
            </a:pPr>
            <a:r>
              <a:rPr lang="fi-FI" baseline="0" dirty="0"/>
              <a:t>Tarkkailtaessa kadulla saadaan tietoa vain toiminnasta juuri tarkkailun aikana </a:t>
            </a:r>
            <a:r>
              <a:rPr lang="fi-FI" baseline="0" dirty="0">
                <a:sym typeface="Wingdings" panose="05000000000000000000" pitchFamily="2" charset="2"/>
              </a:rPr>
              <a:t> p</a:t>
            </a:r>
            <a:r>
              <a:rPr lang="fi-FI" baseline="0" dirty="0"/>
              <a:t>idempi kesto, enemmän tietoa</a:t>
            </a:r>
          </a:p>
        </p:txBody>
      </p:sp>
      <p:sp>
        <p:nvSpPr>
          <p:cNvPr id="4" name="Slide Number Placeholder 3"/>
          <p:cNvSpPr>
            <a:spLocks noGrp="1"/>
          </p:cNvSpPr>
          <p:nvPr>
            <p:ph type="sldNum" sz="quarter" idx="10"/>
          </p:nvPr>
        </p:nvSpPr>
        <p:spPr/>
        <p:txBody>
          <a:bodyPr/>
          <a:lstStyle/>
          <a:p>
            <a:fld id="{3CCFE4C4-12DD-4303-8B62-94923A623031}" type="slidenum">
              <a:rPr lang="fi-FI" smtClean="0"/>
              <a:t>161</a:t>
            </a:fld>
            <a:endParaRPr lang="fi-FI"/>
          </a:p>
        </p:txBody>
      </p:sp>
    </p:spTree>
    <p:extLst>
      <p:ext uri="{BB962C8B-B14F-4D97-AF65-F5344CB8AC3E}">
        <p14:creationId xmlns:p14="http://schemas.microsoft.com/office/powerpoint/2010/main" val="329876987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aseline="0" dirty="0"/>
              <a:t>Asian laatu: ”</a:t>
            </a:r>
            <a:r>
              <a:rPr lang="fi-FI" sz="1200" b="0" i="0" u="none" strike="noStrike" kern="1200" baseline="0" dirty="0">
                <a:solidFill>
                  <a:schemeClr val="tx1"/>
                </a:solidFill>
                <a:latin typeface="+mn-lt"/>
                <a:ea typeface="+mn-ea"/>
                <a:cs typeface="+mn-cs"/>
              </a:rPr>
              <a:t>Merkitystä voitaisiin antaa myös sovellettavan rangaistusasteikon lisäksi sille, minkälainen rikos on käsiteltävänä. Todisteen hyödynnettävyyttä saattaisi puoltaa tutkittavan rikoksen laatu yleistä turvallisuutta vakavasti vaarantavana tai erittäin syvästi keskeisimpiin perusoikeuksiin kajoavana tekona.”; </a:t>
            </a:r>
            <a:r>
              <a:rPr lang="fi-FI" sz="1200" b="0" i="0" u="none" strike="noStrike" kern="1200" baseline="0" dirty="0" err="1">
                <a:solidFill>
                  <a:schemeClr val="tx1"/>
                </a:solidFill>
                <a:latin typeface="+mn-lt"/>
                <a:ea typeface="+mn-ea"/>
                <a:cs typeface="+mn-cs"/>
              </a:rPr>
              <a:t>LaVM:n</a:t>
            </a:r>
            <a:r>
              <a:rPr lang="fi-FI" sz="1200" b="0" i="0" u="none" strike="noStrike" kern="1200" baseline="0" dirty="0">
                <a:solidFill>
                  <a:schemeClr val="tx1"/>
                </a:solidFill>
                <a:latin typeface="+mn-lt"/>
                <a:ea typeface="+mn-ea"/>
                <a:cs typeface="+mn-cs"/>
              </a:rPr>
              <a:t> mukaan ei sovi tehdä vastakohtaisjohtopäätelmää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u="none" strike="noStrike" kern="1200" baseline="0" dirty="0">
                <a:solidFill>
                  <a:schemeClr val="tx1"/>
                </a:solidFill>
                <a:latin typeface="+mn-lt"/>
                <a:ea typeface="+mn-ea"/>
                <a:cs typeface="+mn-cs"/>
              </a:rPr>
              <a:t>Oikeudenloukkauksen vakavuus: hankkiminen tahallisella rikoksella (</a:t>
            </a:r>
            <a:r>
              <a:rPr lang="fi-FI" sz="1200" b="0" i="0" u="none" strike="noStrike" kern="1200" baseline="0" dirty="0" err="1">
                <a:solidFill>
                  <a:schemeClr val="tx1"/>
                </a:solidFill>
                <a:latin typeface="+mn-lt"/>
                <a:ea typeface="+mn-ea"/>
                <a:cs typeface="+mn-cs"/>
              </a:rPr>
              <a:t>LaVM</a:t>
            </a:r>
            <a:r>
              <a:rPr lang="fi-FI" sz="1200" b="0" i="0" u="none" strike="noStrike" kern="1200" baseline="0" dirty="0">
                <a:solidFill>
                  <a:schemeClr val="tx1"/>
                </a:solidFill>
                <a:latin typeface="+mn-lt"/>
                <a:ea typeface="+mn-ea"/>
                <a:cs typeface="+mn-cs"/>
              </a:rPr>
              <a:t>: yksityisten toiminnan osalta hyödyntämiskielto vain ”erittäin poikkeuksellisesti”)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u="none" strike="noStrike" kern="1200" baseline="0" dirty="0">
                <a:solidFill>
                  <a:schemeClr val="tx1"/>
                </a:solidFill>
                <a:latin typeface="+mn-lt"/>
                <a:ea typeface="+mn-ea"/>
                <a:cs typeface="+mn-cs"/>
              </a:rPr>
              <a:t>Hankkimistavan merkitys: </a:t>
            </a:r>
            <a:r>
              <a:rPr lang="fi-FI" sz="1200" b="0" i="0" u="none" strike="noStrike" kern="1200" baseline="0" dirty="0" err="1">
                <a:solidFill>
                  <a:schemeClr val="tx1"/>
                </a:solidFill>
                <a:latin typeface="+mn-lt"/>
                <a:ea typeface="+mn-ea"/>
                <a:cs typeface="+mn-cs"/>
              </a:rPr>
              <a:t>LaVM</a:t>
            </a:r>
            <a:r>
              <a:rPr lang="fi-FI" sz="1200" b="0" i="0" u="none" strike="noStrike" kern="1200" baseline="0" dirty="0">
                <a:solidFill>
                  <a:schemeClr val="tx1"/>
                </a:solidFill>
                <a:latin typeface="+mn-lt"/>
                <a:ea typeface="+mn-ea"/>
                <a:cs typeface="+mn-cs"/>
              </a:rPr>
              <a:t> korosti tämän merkitystä: ”Epäluotettavia todisteita ei tule hyödyntää.”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u="none" strike="noStrike" kern="1200" baseline="0" dirty="0">
                <a:solidFill>
                  <a:schemeClr val="tx1"/>
                </a:solidFill>
                <a:latin typeface="+mn-lt"/>
                <a:ea typeface="+mn-ea"/>
                <a:cs typeface="+mn-cs"/>
              </a:rPr>
              <a:t>Todisteen merkitys: </a:t>
            </a:r>
            <a:r>
              <a:rPr lang="fi-FI" dirty="0"/>
              <a:t>todisteen etukäteen</a:t>
            </a:r>
            <a:r>
              <a:rPr lang="fi-FI" baseline="0" dirty="0"/>
              <a:t> epäselvä tai vastaajalle edullinen merkitys voi puoltaa hyödyntämistä; Oikeudenmukaisen oikeudenkäynnin toteutuminen, jos merkittävä todiste on hankittu lainvastaisesti?</a:t>
            </a:r>
          </a:p>
          <a:p>
            <a:pPr marL="171450" indent="-171450">
              <a:buFontTx/>
              <a:buChar char="-"/>
            </a:pPr>
            <a:endParaRPr lang="fi-FI"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dirty="0"/>
          </a:p>
        </p:txBody>
      </p:sp>
      <p:sp>
        <p:nvSpPr>
          <p:cNvPr id="4" name="Slide Number Placeholder 3"/>
          <p:cNvSpPr>
            <a:spLocks noGrp="1"/>
          </p:cNvSpPr>
          <p:nvPr>
            <p:ph type="sldNum" sz="quarter" idx="10"/>
          </p:nvPr>
        </p:nvSpPr>
        <p:spPr/>
        <p:txBody>
          <a:bodyPr/>
          <a:lstStyle/>
          <a:p>
            <a:fld id="{3CCFE4C4-12DD-4303-8B62-94923A623031}" type="slidenum">
              <a:rPr lang="fi-FI" smtClean="0"/>
              <a:t>162</a:t>
            </a:fld>
            <a:endParaRPr lang="fi-FI"/>
          </a:p>
        </p:txBody>
      </p:sp>
    </p:spTree>
    <p:extLst>
      <p:ext uri="{BB962C8B-B14F-4D97-AF65-F5344CB8AC3E}">
        <p14:creationId xmlns:p14="http://schemas.microsoft.com/office/powerpoint/2010/main" val="33725204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Omat mahdollisuudet: auttaako GDPR 15 artikla?</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163</a:t>
            </a:fld>
            <a:endParaRPr lang="fi-FI"/>
          </a:p>
        </p:txBody>
      </p:sp>
    </p:spTree>
    <p:extLst>
      <p:ext uri="{BB962C8B-B14F-4D97-AF65-F5344CB8AC3E}">
        <p14:creationId xmlns:p14="http://schemas.microsoft.com/office/powerpoint/2010/main" val="21599973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Arkaluonteisen aineiston osalta ratkaisuna antaminen käytettäväksi vain vartioidusti / vain AA:lle? Tarvittaisiinko erillisiä neutraaleja valtuutettuja?</a:t>
            </a:r>
          </a:p>
        </p:txBody>
      </p:sp>
      <p:sp>
        <p:nvSpPr>
          <p:cNvPr id="4" name="Slide Number Placeholder 3"/>
          <p:cNvSpPr>
            <a:spLocks noGrp="1"/>
          </p:cNvSpPr>
          <p:nvPr>
            <p:ph type="sldNum" sz="quarter" idx="10"/>
          </p:nvPr>
        </p:nvSpPr>
        <p:spPr/>
        <p:txBody>
          <a:bodyPr/>
          <a:lstStyle/>
          <a:p>
            <a:fld id="{3CCFE4C4-12DD-4303-8B62-94923A623031}" type="slidenum">
              <a:rPr lang="fi-FI" smtClean="0"/>
              <a:t>164</a:t>
            </a:fld>
            <a:endParaRPr lang="fi-FI"/>
          </a:p>
        </p:txBody>
      </p:sp>
    </p:spTree>
    <p:extLst>
      <p:ext uri="{BB962C8B-B14F-4D97-AF65-F5344CB8AC3E}">
        <p14:creationId xmlns:p14="http://schemas.microsoft.com/office/powerpoint/2010/main" val="79501352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165</a:t>
            </a:fld>
            <a:endParaRPr lang="fi-FI"/>
          </a:p>
        </p:txBody>
      </p:sp>
    </p:spTree>
    <p:extLst>
      <p:ext uri="{BB962C8B-B14F-4D97-AF65-F5344CB8AC3E}">
        <p14:creationId xmlns:p14="http://schemas.microsoft.com/office/powerpoint/2010/main" val="98940693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CCFE4C4-12DD-4303-8B62-94923A623031}" type="slidenum">
              <a:rPr lang="fi-FI" smtClean="0"/>
              <a:t>166</a:t>
            </a:fld>
            <a:endParaRPr lang="fi-FI"/>
          </a:p>
        </p:txBody>
      </p:sp>
    </p:spTree>
    <p:extLst>
      <p:ext uri="{BB962C8B-B14F-4D97-AF65-F5344CB8AC3E}">
        <p14:creationId xmlns:p14="http://schemas.microsoft.com/office/powerpoint/2010/main" val="375846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17</a:t>
            </a:fld>
            <a:endParaRPr lang="fi-FI"/>
          </a:p>
        </p:txBody>
      </p:sp>
    </p:spTree>
    <p:extLst>
      <p:ext uri="{BB962C8B-B14F-4D97-AF65-F5344CB8AC3E}">
        <p14:creationId xmlns:p14="http://schemas.microsoft.com/office/powerpoint/2010/main" val="383155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18</a:t>
            </a:fld>
            <a:endParaRPr lang="fi-FI"/>
          </a:p>
        </p:txBody>
      </p:sp>
    </p:spTree>
    <p:extLst>
      <p:ext uri="{BB962C8B-B14F-4D97-AF65-F5344CB8AC3E}">
        <p14:creationId xmlns:p14="http://schemas.microsoft.com/office/powerpoint/2010/main" val="275663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19</a:t>
            </a:fld>
            <a:endParaRPr lang="fi-FI"/>
          </a:p>
        </p:txBody>
      </p:sp>
    </p:spTree>
    <p:extLst>
      <p:ext uri="{BB962C8B-B14F-4D97-AF65-F5344CB8AC3E}">
        <p14:creationId xmlns:p14="http://schemas.microsoft.com/office/powerpoint/2010/main" val="210957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a:t>
            </a:fld>
            <a:endParaRPr lang="fi-FI"/>
          </a:p>
        </p:txBody>
      </p:sp>
    </p:spTree>
    <p:extLst>
      <p:ext uri="{BB962C8B-B14F-4D97-AF65-F5344CB8AC3E}">
        <p14:creationId xmlns:p14="http://schemas.microsoft.com/office/powerpoint/2010/main" val="288212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Salainen lainsäädäntö tarkoittaa sellaista merkittävää virallista oikeuslähdemateriaalia, joka saatavuudestaan huolimatta on heikosti tai ei lainkaan tavoitettavissa teknisistä, taloudellisista, kielellisistä, sisällöllisistä, ajallisista tai alueellisista syistä.</a:t>
            </a:r>
          </a:p>
          <a:p>
            <a:pPr marL="171450" indent="-171450">
              <a:buFontTx/>
              <a:buChar char="-"/>
            </a:pPr>
            <a:r>
              <a:rPr lang="fi-FI" baseline="0" dirty="0"/>
              <a:t>Laajemmassa merkityksessä myös ns. esitöissä säätäminen, normien nopea vaihtuvuus tai nopea voimaantulo; entä tuomioistuinten sisäiset ohjeet, rangaistustaulukot </a:t>
            </a:r>
            <a:r>
              <a:rPr lang="fi-FI" baseline="0" dirty="0" err="1"/>
              <a:t>jne</a:t>
            </a:r>
            <a:r>
              <a:rPr lang="fi-FI" baseline="0" dirty="0"/>
              <a:t>?</a:t>
            </a:r>
          </a:p>
          <a:p>
            <a:pPr marL="171450" indent="-171450">
              <a:buFontTx/>
              <a:buChar char="-"/>
            </a:pPr>
            <a:r>
              <a:rPr lang="fi-FI" baseline="0" dirty="0"/>
              <a:t>Vrt. kansalaisen velvollisuus tuntea laki</a:t>
            </a:r>
          </a:p>
          <a:p>
            <a:pPr marL="171450" indent="-171450">
              <a:buFontTx/>
              <a:buChar char="-"/>
            </a:pPr>
            <a:r>
              <a:rPr lang="fi-FI" baseline="0" dirty="0"/>
              <a:t>Oikeudellisella tietohuollolla tarkoitetaan yleisesti niiden toimenpiteiden ja toimintojen kokonaisuutta, joiden avulla tuotetaan, ylläpidetään, kehitetään, markkinoidaan ja säilytetään oikeudellisen tietovarannon muodostavaa oikeudellista informaatiota.</a:t>
            </a:r>
          </a:p>
        </p:txBody>
      </p:sp>
      <p:sp>
        <p:nvSpPr>
          <p:cNvPr id="4" name="Slide Number Placeholder 3"/>
          <p:cNvSpPr>
            <a:spLocks noGrp="1"/>
          </p:cNvSpPr>
          <p:nvPr>
            <p:ph type="sldNum" sz="quarter" idx="10"/>
          </p:nvPr>
        </p:nvSpPr>
        <p:spPr/>
        <p:txBody>
          <a:bodyPr/>
          <a:lstStyle/>
          <a:p>
            <a:fld id="{3CCFE4C4-12DD-4303-8B62-94923A623031}" type="slidenum">
              <a:rPr lang="fi-FI" smtClean="0"/>
              <a:t>20</a:t>
            </a:fld>
            <a:endParaRPr lang="fi-FI"/>
          </a:p>
        </p:txBody>
      </p:sp>
    </p:spTree>
    <p:extLst>
      <p:ext uri="{BB962C8B-B14F-4D97-AF65-F5344CB8AC3E}">
        <p14:creationId xmlns:p14="http://schemas.microsoft.com/office/powerpoint/2010/main" val="1979390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21</a:t>
            </a:fld>
            <a:endParaRPr lang="fi-FI"/>
          </a:p>
        </p:txBody>
      </p:sp>
    </p:spTree>
    <p:extLst>
      <p:ext uri="{BB962C8B-B14F-4D97-AF65-F5344CB8AC3E}">
        <p14:creationId xmlns:p14="http://schemas.microsoft.com/office/powerpoint/2010/main" val="14185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Ymmärrettävyys: </a:t>
            </a:r>
            <a:r>
              <a:rPr lang="fi-FI" dirty="0"/>
              <a:t>sellaisenaan tai tiedon tuottajien tarjoamin neutraalein viittein taikka selostuksin asianmukaisesti ja suhteellisen </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22</a:t>
            </a:fld>
            <a:endParaRPr lang="fi-FI"/>
          </a:p>
        </p:txBody>
      </p:sp>
    </p:spTree>
    <p:extLst>
      <p:ext uri="{BB962C8B-B14F-4D97-AF65-F5344CB8AC3E}">
        <p14:creationId xmlns:p14="http://schemas.microsoft.com/office/powerpoint/2010/main" val="8487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aseline="0" dirty="0"/>
              <a:t>Halpuus: </a:t>
            </a:r>
            <a:r>
              <a:rPr lang="fi-FI" dirty="0"/>
              <a:t>Sama vaatimus voitaisiin asettaa yksityisen sektorin tuottamalle informaatiolle, jolla on johtava markkina-asema.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aseline="0" dirty="0"/>
              <a:t>Vrt. Valtion maksuperustelaki, julkisen tiedon uudelleenkäyttödirektiivi (PSI) ja Open Data- ja My Data -keskustelu, kansalaisen velvollisuus tuntea laki, perusrekisterit ja laki Suomen säädöskokoelmasta)</a:t>
            </a:r>
          </a:p>
        </p:txBody>
      </p:sp>
      <p:sp>
        <p:nvSpPr>
          <p:cNvPr id="4" name="Slide Number Placeholder 3"/>
          <p:cNvSpPr>
            <a:spLocks noGrp="1"/>
          </p:cNvSpPr>
          <p:nvPr>
            <p:ph type="sldNum" sz="quarter" idx="10"/>
          </p:nvPr>
        </p:nvSpPr>
        <p:spPr/>
        <p:txBody>
          <a:bodyPr/>
          <a:lstStyle/>
          <a:p>
            <a:fld id="{3CCFE4C4-12DD-4303-8B62-94923A623031}" type="slidenum">
              <a:rPr lang="fi-FI" smtClean="0"/>
              <a:t>23</a:t>
            </a:fld>
            <a:endParaRPr lang="fi-FI"/>
          </a:p>
        </p:txBody>
      </p:sp>
    </p:spTree>
    <p:extLst>
      <p:ext uri="{BB962C8B-B14F-4D97-AF65-F5344CB8AC3E}">
        <p14:creationId xmlns:p14="http://schemas.microsoft.com/office/powerpoint/2010/main" val="2649684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24</a:t>
            </a:fld>
            <a:endParaRPr lang="fi-FI"/>
          </a:p>
        </p:txBody>
      </p:sp>
    </p:spTree>
    <p:extLst>
      <p:ext uri="{BB962C8B-B14F-4D97-AF65-F5344CB8AC3E}">
        <p14:creationId xmlns:p14="http://schemas.microsoft.com/office/powerpoint/2010/main" val="2479162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25</a:t>
            </a:fld>
            <a:endParaRPr lang="fi-FI"/>
          </a:p>
        </p:txBody>
      </p:sp>
    </p:spTree>
    <p:extLst>
      <p:ext uri="{BB962C8B-B14F-4D97-AF65-F5344CB8AC3E}">
        <p14:creationId xmlns:p14="http://schemas.microsoft.com/office/powerpoint/2010/main" val="241158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26</a:t>
            </a:fld>
            <a:endParaRPr lang="fi-FI"/>
          </a:p>
        </p:txBody>
      </p:sp>
    </p:spTree>
    <p:extLst>
      <p:ext uri="{BB962C8B-B14F-4D97-AF65-F5344CB8AC3E}">
        <p14:creationId xmlns:p14="http://schemas.microsoft.com/office/powerpoint/2010/main" val="88261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27</a:t>
            </a:fld>
            <a:endParaRPr lang="fi-FI"/>
          </a:p>
        </p:txBody>
      </p:sp>
    </p:spTree>
    <p:extLst>
      <p:ext uri="{BB962C8B-B14F-4D97-AF65-F5344CB8AC3E}">
        <p14:creationId xmlns:p14="http://schemas.microsoft.com/office/powerpoint/2010/main" val="3988264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28</a:t>
            </a:fld>
            <a:endParaRPr lang="fi-FI"/>
          </a:p>
        </p:txBody>
      </p:sp>
    </p:spTree>
    <p:extLst>
      <p:ext uri="{BB962C8B-B14F-4D97-AF65-F5344CB8AC3E}">
        <p14:creationId xmlns:p14="http://schemas.microsoft.com/office/powerpoint/2010/main" val="3295811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29</a:t>
            </a:fld>
            <a:endParaRPr lang="fi-FI"/>
          </a:p>
        </p:txBody>
      </p:sp>
    </p:spTree>
    <p:extLst>
      <p:ext uri="{BB962C8B-B14F-4D97-AF65-F5344CB8AC3E}">
        <p14:creationId xmlns:p14="http://schemas.microsoft.com/office/powerpoint/2010/main" val="269538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a:t>
            </a:fld>
            <a:endParaRPr lang="fi-FI"/>
          </a:p>
        </p:txBody>
      </p:sp>
    </p:spTree>
    <p:extLst>
      <p:ext uri="{BB962C8B-B14F-4D97-AF65-F5344CB8AC3E}">
        <p14:creationId xmlns:p14="http://schemas.microsoft.com/office/powerpoint/2010/main" val="350150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30</a:t>
            </a:fld>
            <a:endParaRPr lang="fi-FI"/>
          </a:p>
        </p:txBody>
      </p:sp>
    </p:spTree>
    <p:extLst>
      <p:ext uri="{BB962C8B-B14F-4D97-AF65-F5344CB8AC3E}">
        <p14:creationId xmlns:p14="http://schemas.microsoft.com/office/powerpoint/2010/main" val="517864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31</a:t>
            </a:fld>
            <a:endParaRPr lang="fi-FI"/>
          </a:p>
        </p:txBody>
      </p:sp>
    </p:spTree>
    <p:extLst>
      <p:ext uri="{BB962C8B-B14F-4D97-AF65-F5344CB8AC3E}">
        <p14:creationId xmlns:p14="http://schemas.microsoft.com/office/powerpoint/2010/main" val="214372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32</a:t>
            </a:fld>
            <a:endParaRPr lang="fi-FI"/>
          </a:p>
        </p:txBody>
      </p:sp>
    </p:spTree>
    <p:extLst>
      <p:ext uri="{BB962C8B-B14F-4D97-AF65-F5344CB8AC3E}">
        <p14:creationId xmlns:p14="http://schemas.microsoft.com/office/powerpoint/2010/main" val="123153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33</a:t>
            </a:fld>
            <a:endParaRPr lang="fi-FI"/>
          </a:p>
        </p:txBody>
      </p:sp>
    </p:spTree>
    <p:extLst>
      <p:ext uri="{BB962C8B-B14F-4D97-AF65-F5344CB8AC3E}">
        <p14:creationId xmlns:p14="http://schemas.microsoft.com/office/powerpoint/2010/main" val="1901474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34</a:t>
            </a:fld>
            <a:endParaRPr lang="fi-FI"/>
          </a:p>
        </p:txBody>
      </p:sp>
    </p:spTree>
    <p:extLst>
      <p:ext uri="{BB962C8B-B14F-4D97-AF65-F5344CB8AC3E}">
        <p14:creationId xmlns:p14="http://schemas.microsoft.com/office/powerpoint/2010/main" val="2278424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35</a:t>
            </a:fld>
            <a:endParaRPr lang="fi-FI"/>
          </a:p>
        </p:txBody>
      </p:sp>
    </p:spTree>
    <p:extLst>
      <p:ext uri="{BB962C8B-B14F-4D97-AF65-F5344CB8AC3E}">
        <p14:creationId xmlns:p14="http://schemas.microsoft.com/office/powerpoint/2010/main" val="3297243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36</a:t>
            </a:fld>
            <a:endParaRPr lang="fi-FI"/>
          </a:p>
        </p:txBody>
      </p:sp>
    </p:spTree>
    <p:extLst>
      <p:ext uri="{BB962C8B-B14F-4D97-AF65-F5344CB8AC3E}">
        <p14:creationId xmlns:p14="http://schemas.microsoft.com/office/powerpoint/2010/main" val="2065233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37</a:t>
            </a:fld>
            <a:endParaRPr lang="fi-FI"/>
          </a:p>
        </p:txBody>
      </p:sp>
    </p:spTree>
    <p:extLst>
      <p:ext uri="{BB962C8B-B14F-4D97-AF65-F5344CB8AC3E}">
        <p14:creationId xmlns:p14="http://schemas.microsoft.com/office/powerpoint/2010/main" val="3606548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Tuomari </a:t>
            </a:r>
            <a:r>
              <a:rPr lang="fi-FI" baseline="0" dirty="0" err="1"/>
              <a:t>Cooley</a:t>
            </a:r>
            <a:r>
              <a:rPr lang="fi-FI" baseline="0" dirty="0"/>
              <a:t> oli käyttänyt ilmausta jo ennen Warrenia ja </a:t>
            </a:r>
            <a:r>
              <a:rPr lang="fi-FI" baseline="0" dirty="0" err="1"/>
              <a:t>Brandeisia</a:t>
            </a:r>
            <a:r>
              <a:rPr lang="fi-FI" baseline="0" dirty="0"/>
              <a:t>, mutta Warren ja </a:t>
            </a:r>
            <a:r>
              <a:rPr lang="fi-FI" baseline="0" dirty="0" err="1"/>
              <a:t>Brandeis</a:t>
            </a:r>
            <a:r>
              <a:rPr lang="fi-FI" baseline="0" dirty="0"/>
              <a:t> tekivät sen tunnetuksi</a:t>
            </a:r>
          </a:p>
        </p:txBody>
      </p:sp>
      <p:sp>
        <p:nvSpPr>
          <p:cNvPr id="4" name="Slide Number Placeholder 3"/>
          <p:cNvSpPr>
            <a:spLocks noGrp="1"/>
          </p:cNvSpPr>
          <p:nvPr>
            <p:ph type="sldNum" sz="quarter" idx="10"/>
          </p:nvPr>
        </p:nvSpPr>
        <p:spPr/>
        <p:txBody>
          <a:bodyPr/>
          <a:lstStyle/>
          <a:p>
            <a:fld id="{3CCFE4C4-12DD-4303-8B62-94923A623031}" type="slidenum">
              <a:rPr lang="fi-FI" smtClean="0"/>
              <a:t>38</a:t>
            </a:fld>
            <a:endParaRPr lang="fi-FI"/>
          </a:p>
        </p:txBody>
      </p:sp>
    </p:spTree>
    <p:extLst>
      <p:ext uri="{BB962C8B-B14F-4D97-AF65-F5344CB8AC3E}">
        <p14:creationId xmlns:p14="http://schemas.microsoft.com/office/powerpoint/2010/main" val="3553640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39</a:t>
            </a:fld>
            <a:endParaRPr lang="fi-FI"/>
          </a:p>
        </p:txBody>
      </p:sp>
    </p:spTree>
    <p:extLst>
      <p:ext uri="{BB962C8B-B14F-4D97-AF65-F5344CB8AC3E}">
        <p14:creationId xmlns:p14="http://schemas.microsoft.com/office/powerpoint/2010/main" val="311942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a:t>
            </a:fld>
            <a:endParaRPr lang="fi-FI"/>
          </a:p>
        </p:txBody>
      </p:sp>
    </p:spTree>
    <p:extLst>
      <p:ext uri="{BB962C8B-B14F-4D97-AF65-F5344CB8AC3E}">
        <p14:creationId xmlns:p14="http://schemas.microsoft.com/office/powerpoint/2010/main" val="3632796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err="1"/>
              <a:t>Prosser</a:t>
            </a:r>
            <a:r>
              <a:rPr lang="fi-FI" sz="1200" dirty="0"/>
              <a:t> kritisoi keskittymistä yksityisyyden mahdolliseen olemassaoloon ja pyrki analysoimaan yksityisyyden todellista sisältöä</a:t>
            </a:r>
          </a:p>
        </p:txBody>
      </p:sp>
      <p:sp>
        <p:nvSpPr>
          <p:cNvPr id="4" name="Slide Number Placeholder 3"/>
          <p:cNvSpPr>
            <a:spLocks noGrp="1"/>
          </p:cNvSpPr>
          <p:nvPr>
            <p:ph type="sldNum" sz="quarter" idx="10"/>
          </p:nvPr>
        </p:nvSpPr>
        <p:spPr/>
        <p:txBody>
          <a:bodyPr/>
          <a:lstStyle/>
          <a:p>
            <a:fld id="{3CCFE4C4-12DD-4303-8B62-94923A623031}" type="slidenum">
              <a:rPr lang="fi-FI" smtClean="0"/>
              <a:t>40</a:t>
            </a:fld>
            <a:endParaRPr lang="fi-FI"/>
          </a:p>
        </p:txBody>
      </p:sp>
    </p:spTree>
    <p:extLst>
      <p:ext uri="{BB962C8B-B14F-4D97-AF65-F5344CB8AC3E}">
        <p14:creationId xmlns:p14="http://schemas.microsoft.com/office/powerpoint/2010/main" val="676101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In Solitude-possession an individual is apart of the group and not under surveillance of other people.</a:t>
            </a:r>
          </a:p>
          <a:p>
            <a:pPr marL="171450" indent="-171450">
              <a:buFontTx/>
              <a:buChar char="-"/>
            </a:pPr>
            <a:r>
              <a:rPr lang="en-US" baseline="0" dirty="0"/>
              <a:t>Intimacy-possession gives an individual right to choose one or several more </a:t>
            </a:r>
            <a:r>
              <a:rPr lang="en-US" baseline="0" dirty="0" err="1"/>
              <a:t>intimitative</a:t>
            </a:r>
            <a:r>
              <a:rPr lang="en-US" baseline="0" dirty="0"/>
              <a:t> relationship to other people.</a:t>
            </a:r>
          </a:p>
          <a:p>
            <a:pPr marL="171450" indent="-171450">
              <a:buFontTx/>
              <a:buChar char="-"/>
            </a:pPr>
            <a:r>
              <a:rPr lang="en-US" baseline="0" dirty="0"/>
              <a:t>Anonymity means the possibility for a person to move and take care of his businesses in public places without identification or control.</a:t>
            </a:r>
          </a:p>
          <a:p>
            <a:pPr marL="171450" indent="-171450">
              <a:buFontTx/>
              <a:buChar char="-"/>
            </a:pPr>
            <a:r>
              <a:rPr lang="en-US" baseline="0" dirty="0"/>
              <a:t>The last possession Reserve means the possibility to build psychological ”wall” against </a:t>
            </a:r>
            <a:r>
              <a:rPr lang="en-US" baseline="0" dirty="0" err="1"/>
              <a:t>unlawfull</a:t>
            </a:r>
            <a:r>
              <a:rPr lang="en-US" baseline="0" dirty="0"/>
              <a:t> intrusion in cases, where an individual wants to restrict the access of other people to his or hers personal information.</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41</a:t>
            </a:fld>
            <a:endParaRPr lang="fi-FI"/>
          </a:p>
        </p:txBody>
      </p:sp>
    </p:spTree>
    <p:extLst>
      <p:ext uri="{BB962C8B-B14F-4D97-AF65-F5344CB8AC3E}">
        <p14:creationId xmlns:p14="http://schemas.microsoft.com/office/powerpoint/2010/main" val="1017433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42</a:t>
            </a:fld>
            <a:endParaRPr lang="fi-FI"/>
          </a:p>
        </p:txBody>
      </p:sp>
    </p:spTree>
    <p:extLst>
      <p:ext uri="{BB962C8B-B14F-4D97-AF65-F5344CB8AC3E}">
        <p14:creationId xmlns:p14="http://schemas.microsoft.com/office/powerpoint/2010/main" val="352610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43</a:t>
            </a:fld>
            <a:endParaRPr lang="fi-FI"/>
          </a:p>
        </p:txBody>
      </p:sp>
    </p:spTree>
    <p:extLst>
      <p:ext uri="{BB962C8B-B14F-4D97-AF65-F5344CB8AC3E}">
        <p14:creationId xmlns:p14="http://schemas.microsoft.com/office/powerpoint/2010/main" val="3473181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44</a:t>
            </a:fld>
            <a:endParaRPr lang="fi-FI"/>
          </a:p>
        </p:txBody>
      </p:sp>
    </p:spTree>
    <p:extLst>
      <p:ext uri="{BB962C8B-B14F-4D97-AF65-F5344CB8AC3E}">
        <p14:creationId xmlns:p14="http://schemas.microsoft.com/office/powerpoint/2010/main" val="42038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45</a:t>
            </a:fld>
            <a:endParaRPr lang="fi-FI"/>
          </a:p>
        </p:txBody>
      </p:sp>
    </p:spTree>
    <p:extLst>
      <p:ext uri="{BB962C8B-B14F-4D97-AF65-F5344CB8AC3E}">
        <p14:creationId xmlns:p14="http://schemas.microsoft.com/office/powerpoint/2010/main" val="576160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46</a:t>
            </a:fld>
            <a:endParaRPr lang="fi-FI"/>
          </a:p>
        </p:txBody>
      </p:sp>
    </p:spTree>
    <p:extLst>
      <p:ext uri="{BB962C8B-B14F-4D97-AF65-F5344CB8AC3E}">
        <p14:creationId xmlns:p14="http://schemas.microsoft.com/office/powerpoint/2010/main" val="3225307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47</a:t>
            </a:fld>
            <a:endParaRPr lang="fi-FI"/>
          </a:p>
        </p:txBody>
      </p:sp>
    </p:spTree>
    <p:extLst>
      <p:ext uri="{BB962C8B-B14F-4D97-AF65-F5344CB8AC3E}">
        <p14:creationId xmlns:p14="http://schemas.microsoft.com/office/powerpoint/2010/main" val="2700609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48</a:t>
            </a:fld>
            <a:endParaRPr lang="fi-FI"/>
          </a:p>
        </p:txBody>
      </p:sp>
    </p:spTree>
    <p:extLst>
      <p:ext uri="{BB962C8B-B14F-4D97-AF65-F5344CB8AC3E}">
        <p14:creationId xmlns:p14="http://schemas.microsoft.com/office/powerpoint/2010/main" val="1544788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49</a:t>
            </a:fld>
            <a:endParaRPr lang="fi-FI"/>
          </a:p>
        </p:txBody>
      </p:sp>
    </p:spTree>
    <p:extLst>
      <p:ext uri="{BB962C8B-B14F-4D97-AF65-F5344CB8AC3E}">
        <p14:creationId xmlns:p14="http://schemas.microsoft.com/office/powerpoint/2010/main" val="179169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a:t>
            </a:fld>
            <a:endParaRPr lang="fi-FI"/>
          </a:p>
        </p:txBody>
      </p:sp>
    </p:spTree>
    <p:extLst>
      <p:ext uri="{BB962C8B-B14F-4D97-AF65-F5344CB8AC3E}">
        <p14:creationId xmlns:p14="http://schemas.microsoft.com/office/powerpoint/2010/main" val="2523220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50</a:t>
            </a:fld>
            <a:endParaRPr lang="fi-FI"/>
          </a:p>
        </p:txBody>
      </p:sp>
    </p:spTree>
    <p:extLst>
      <p:ext uri="{BB962C8B-B14F-4D97-AF65-F5344CB8AC3E}">
        <p14:creationId xmlns:p14="http://schemas.microsoft.com/office/powerpoint/2010/main" val="1432963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51</a:t>
            </a:fld>
            <a:endParaRPr lang="fi-FI"/>
          </a:p>
        </p:txBody>
      </p:sp>
    </p:spTree>
    <p:extLst>
      <p:ext uri="{BB962C8B-B14F-4D97-AF65-F5344CB8AC3E}">
        <p14:creationId xmlns:p14="http://schemas.microsoft.com/office/powerpoint/2010/main" val="771348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SVPL 3 §: 28 kohta: tietoturvalla hallinnollisia ja teknisiä toimia, joilla varmistetaan se, että tiedot ovat vain niiden käyttöön oikeutettujen saatavilla, että tietoja eivät voi muuttaa muut kuin siihen oikeutetut sekä että tiedot ja tietojärjestelmät ovat niiden käyttöön oikeutettujen hyödynnettävissä;</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52</a:t>
            </a:fld>
            <a:endParaRPr lang="fi-FI"/>
          </a:p>
        </p:txBody>
      </p:sp>
    </p:spTree>
    <p:extLst>
      <p:ext uri="{BB962C8B-B14F-4D97-AF65-F5344CB8AC3E}">
        <p14:creationId xmlns:p14="http://schemas.microsoft.com/office/powerpoint/2010/main" val="2816823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Tietoturva on yksi tietosuojan toteuttamisen keino. Sen tarkoitus on suojata tietoaineisto ja tietojärjestelmät. Tietoturva tarkoittaa muun muassa organisatorisia ja teknisiä toimenpiteitä, joilla varmistetaan tiedon luottamuksellisuus ja eheys, järjestelmien käytettävyys sekä rekisteröidyn oikeuksien toteutuminen.</a:t>
            </a: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53</a:t>
            </a:fld>
            <a:endParaRPr lang="fi-FI"/>
          </a:p>
        </p:txBody>
      </p:sp>
    </p:spTree>
    <p:extLst>
      <p:ext uri="{BB962C8B-B14F-4D97-AF65-F5344CB8AC3E}">
        <p14:creationId xmlns:p14="http://schemas.microsoft.com/office/powerpoint/2010/main" val="1348125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Myös </a:t>
            </a:r>
            <a:r>
              <a:rPr lang="fi-FI" baseline="0" dirty="0" err="1"/>
              <a:t>EN:n</a:t>
            </a:r>
            <a:r>
              <a:rPr lang="fi-FI" baseline="0" dirty="0"/>
              <a:t> asiantuntijakomitean suositukset tietosuojasta yksityisellä ja julkisella sektorilla (1973 ja 1974)</a:t>
            </a:r>
          </a:p>
        </p:txBody>
      </p:sp>
      <p:sp>
        <p:nvSpPr>
          <p:cNvPr id="4" name="Slide Number Placeholder 3"/>
          <p:cNvSpPr>
            <a:spLocks noGrp="1"/>
          </p:cNvSpPr>
          <p:nvPr>
            <p:ph type="sldNum" sz="quarter" idx="10"/>
          </p:nvPr>
        </p:nvSpPr>
        <p:spPr/>
        <p:txBody>
          <a:bodyPr/>
          <a:lstStyle/>
          <a:p>
            <a:fld id="{3CCFE4C4-12DD-4303-8B62-94923A623031}" type="slidenum">
              <a:rPr lang="fi-FI" smtClean="0"/>
              <a:t>54</a:t>
            </a:fld>
            <a:endParaRPr lang="fi-FI"/>
          </a:p>
        </p:txBody>
      </p:sp>
    </p:spTree>
    <p:extLst>
      <p:ext uri="{BB962C8B-B14F-4D97-AF65-F5344CB8AC3E}">
        <p14:creationId xmlns:p14="http://schemas.microsoft.com/office/powerpoint/2010/main" val="2461760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Myös </a:t>
            </a:r>
            <a:r>
              <a:rPr lang="fi-FI" baseline="0" dirty="0" err="1"/>
              <a:t>EN:n</a:t>
            </a:r>
            <a:r>
              <a:rPr lang="fi-FI" baseline="0" dirty="0"/>
              <a:t> asiantuntijakomitean suositukset tietosuojasta yksityisellä ja julkisella sektorilla (1973 ja 1974)</a:t>
            </a:r>
          </a:p>
        </p:txBody>
      </p:sp>
      <p:sp>
        <p:nvSpPr>
          <p:cNvPr id="4" name="Slide Number Placeholder 3"/>
          <p:cNvSpPr>
            <a:spLocks noGrp="1"/>
          </p:cNvSpPr>
          <p:nvPr>
            <p:ph type="sldNum" sz="quarter" idx="10"/>
          </p:nvPr>
        </p:nvSpPr>
        <p:spPr/>
        <p:txBody>
          <a:bodyPr/>
          <a:lstStyle/>
          <a:p>
            <a:fld id="{3CCFE4C4-12DD-4303-8B62-94923A623031}" type="slidenum">
              <a:rPr lang="fi-FI" smtClean="0"/>
              <a:t>55</a:t>
            </a:fld>
            <a:endParaRPr lang="fi-FI"/>
          </a:p>
        </p:txBody>
      </p:sp>
    </p:spTree>
    <p:extLst>
      <p:ext uri="{BB962C8B-B14F-4D97-AF65-F5344CB8AC3E}">
        <p14:creationId xmlns:p14="http://schemas.microsoft.com/office/powerpoint/2010/main" val="3685738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56</a:t>
            </a:fld>
            <a:endParaRPr lang="fi-FI"/>
          </a:p>
        </p:txBody>
      </p:sp>
    </p:spTree>
    <p:extLst>
      <p:ext uri="{BB962C8B-B14F-4D97-AF65-F5344CB8AC3E}">
        <p14:creationId xmlns:p14="http://schemas.microsoft.com/office/powerpoint/2010/main" val="49965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57</a:t>
            </a:fld>
            <a:endParaRPr lang="fi-FI"/>
          </a:p>
        </p:txBody>
      </p:sp>
    </p:spTree>
    <p:extLst>
      <p:ext uri="{BB962C8B-B14F-4D97-AF65-F5344CB8AC3E}">
        <p14:creationId xmlns:p14="http://schemas.microsoft.com/office/powerpoint/2010/main" val="1283314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58</a:t>
            </a:fld>
            <a:endParaRPr lang="fi-FI"/>
          </a:p>
        </p:txBody>
      </p:sp>
    </p:spTree>
    <p:extLst>
      <p:ext uri="{BB962C8B-B14F-4D97-AF65-F5344CB8AC3E}">
        <p14:creationId xmlns:p14="http://schemas.microsoft.com/office/powerpoint/2010/main" val="60770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59</a:t>
            </a:fld>
            <a:endParaRPr lang="fi-FI"/>
          </a:p>
        </p:txBody>
      </p:sp>
    </p:spTree>
    <p:extLst>
      <p:ext uri="{BB962C8B-B14F-4D97-AF65-F5344CB8AC3E}">
        <p14:creationId xmlns:p14="http://schemas.microsoft.com/office/powerpoint/2010/main" val="323051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a:t>
            </a:fld>
            <a:endParaRPr lang="fi-FI"/>
          </a:p>
        </p:txBody>
      </p:sp>
    </p:spTree>
    <p:extLst>
      <p:ext uri="{BB962C8B-B14F-4D97-AF65-F5344CB8AC3E}">
        <p14:creationId xmlns:p14="http://schemas.microsoft.com/office/powerpoint/2010/main" val="6011801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60</a:t>
            </a:fld>
            <a:endParaRPr lang="fi-FI"/>
          </a:p>
        </p:txBody>
      </p:sp>
    </p:spTree>
    <p:extLst>
      <p:ext uri="{BB962C8B-B14F-4D97-AF65-F5344CB8AC3E}">
        <p14:creationId xmlns:p14="http://schemas.microsoft.com/office/powerpoint/2010/main" val="1426411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61</a:t>
            </a:fld>
            <a:endParaRPr lang="fi-FI"/>
          </a:p>
        </p:txBody>
      </p:sp>
    </p:spTree>
    <p:extLst>
      <p:ext uri="{BB962C8B-B14F-4D97-AF65-F5344CB8AC3E}">
        <p14:creationId xmlns:p14="http://schemas.microsoft.com/office/powerpoint/2010/main" val="13409038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62</a:t>
            </a:fld>
            <a:endParaRPr lang="fi-FI"/>
          </a:p>
        </p:txBody>
      </p:sp>
    </p:spTree>
    <p:extLst>
      <p:ext uri="{BB962C8B-B14F-4D97-AF65-F5344CB8AC3E}">
        <p14:creationId xmlns:p14="http://schemas.microsoft.com/office/powerpoint/2010/main" val="3747422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2.   Tätä asetusta ei sovelleta henkilötietojen käsittelyyn,</a:t>
            </a:r>
          </a:p>
          <a:p>
            <a:r>
              <a:rPr lang="fi-FI" dirty="0"/>
              <a:t>a) jota suoritetaan sellaisen toiminnan yhteydessä, joka ei kuulu unionin lainsäädännön soveltamisalaan;</a:t>
            </a:r>
          </a:p>
          <a:p>
            <a:r>
              <a:rPr lang="fi-FI" dirty="0"/>
              <a:t>b) jota suorittavat jäsenvaltiot toteuttaessaan SEU V osaston 2 luvun soveltamisalaan kuuluvaa toimintaa;</a:t>
            </a:r>
          </a:p>
          <a:p>
            <a:r>
              <a:rPr lang="fi-FI" dirty="0"/>
              <a:t>c) jonka luonnollinen henkilö suorittaa yksinomaan henkilökohtaisessa tai kotitalouttaan koskevassa toiminnassa;</a:t>
            </a:r>
          </a:p>
          <a:p>
            <a:r>
              <a:rPr lang="fi-FI" dirty="0"/>
              <a:t>d) jota toimivaltaiset viranomaiset suorittavat rikosten ennalta estämistä, tutkintaa, paljastamista tai rikoksiin liittyviä syytetoimia varten tai rikosoikeudellisten seuraamusten täytäntöönpanoa varten, mukaan lukien yleiseen turvallisuuteen kohdistuvilta uhkilta suojelua ja tällaisten uhkien ehkäisyä varten.</a:t>
            </a:r>
          </a:p>
          <a:p>
            <a:r>
              <a:rPr lang="fi-FI" dirty="0"/>
              <a:t>3.   Unionin toimielinten, elinten ja laitosten suorittamaan henkilötietojen käsittelyyn sovelletaan asetusta (EY) N:o 45/2001. Asetus (EY) N:o 45/2001 ja muut tällaiseen henkilötietojen käsittelyyn sovellettavat unionin säädökset on mukautettava tämän asetuksen periaatteiden ja sääntöjen mukaisiksi 98 artiklaa noudattaen.</a:t>
            </a:r>
          </a:p>
          <a:p>
            <a:r>
              <a:rPr lang="fi-FI" dirty="0"/>
              <a:t>4.   Tällä asetuksella ei rajoiteta direktiivin 2000/31/EY soveltamista etenkään niiltä osin kuin on kyse tuon direktiivin 12–15 artiklassa säädetyistä välittäjinä toimivien palveluntarjoajien vastuuta koskevista säännöistä.</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63</a:t>
            </a:fld>
            <a:endParaRPr lang="fi-FI"/>
          </a:p>
        </p:txBody>
      </p:sp>
    </p:spTree>
    <p:extLst>
      <p:ext uri="{BB962C8B-B14F-4D97-AF65-F5344CB8AC3E}">
        <p14:creationId xmlns:p14="http://schemas.microsoft.com/office/powerpoint/2010/main" val="576978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3. Tätä asetusta sovelletaan henkilötietojen käsittelyyn, jota suorittava rekisterinpitäjä ei ole sijoittautunut unioniin vaan toimii paikassa, jossa sovelletaan jonkin jäsenvaltion lakia kansainvälisen julkisoikeuden nojalla.</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64</a:t>
            </a:fld>
            <a:endParaRPr lang="fi-FI"/>
          </a:p>
        </p:txBody>
      </p:sp>
    </p:spTree>
    <p:extLst>
      <p:ext uri="{BB962C8B-B14F-4D97-AF65-F5344CB8AC3E}">
        <p14:creationId xmlns:p14="http://schemas.microsoft.com/office/powerpoint/2010/main" val="2479159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65</a:t>
            </a:fld>
            <a:endParaRPr lang="fi-FI"/>
          </a:p>
        </p:txBody>
      </p:sp>
    </p:spTree>
    <p:extLst>
      <p:ext uri="{BB962C8B-B14F-4D97-AF65-F5344CB8AC3E}">
        <p14:creationId xmlns:p14="http://schemas.microsoft.com/office/powerpoint/2010/main" val="968684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66</a:t>
            </a:fld>
            <a:endParaRPr lang="fi-FI"/>
          </a:p>
        </p:txBody>
      </p:sp>
    </p:spTree>
    <p:extLst>
      <p:ext uri="{BB962C8B-B14F-4D97-AF65-F5344CB8AC3E}">
        <p14:creationId xmlns:p14="http://schemas.microsoft.com/office/powerpoint/2010/main" val="12602035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67</a:t>
            </a:fld>
            <a:endParaRPr lang="fi-FI"/>
          </a:p>
        </p:txBody>
      </p:sp>
    </p:spTree>
    <p:extLst>
      <p:ext uri="{BB962C8B-B14F-4D97-AF65-F5344CB8AC3E}">
        <p14:creationId xmlns:p14="http://schemas.microsoft.com/office/powerpoint/2010/main" val="3946762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68</a:t>
            </a:fld>
            <a:endParaRPr lang="fi-FI"/>
          </a:p>
        </p:txBody>
      </p:sp>
    </p:spTree>
    <p:extLst>
      <p:ext uri="{BB962C8B-B14F-4D97-AF65-F5344CB8AC3E}">
        <p14:creationId xmlns:p14="http://schemas.microsoft.com/office/powerpoint/2010/main" val="1772101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69</a:t>
            </a:fld>
            <a:endParaRPr lang="fi-FI"/>
          </a:p>
        </p:txBody>
      </p:sp>
    </p:spTree>
    <p:extLst>
      <p:ext uri="{BB962C8B-B14F-4D97-AF65-F5344CB8AC3E}">
        <p14:creationId xmlns:p14="http://schemas.microsoft.com/office/powerpoint/2010/main" val="176594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a:t>
            </a:fld>
            <a:endParaRPr lang="fi-FI"/>
          </a:p>
        </p:txBody>
      </p:sp>
    </p:spTree>
    <p:extLst>
      <p:ext uri="{BB962C8B-B14F-4D97-AF65-F5344CB8AC3E}">
        <p14:creationId xmlns:p14="http://schemas.microsoft.com/office/powerpoint/2010/main" val="1634741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70</a:t>
            </a:fld>
            <a:endParaRPr lang="fi-FI"/>
          </a:p>
        </p:txBody>
      </p:sp>
    </p:spTree>
    <p:extLst>
      <p:ext uri="{BB962C8B-B14F-4D97-AF65-F5344CB8AC3E}">
        <p14:creationId xmlns:p14="http://schemas.microsoft.com/office/powerpoint/2010/main" val="3414200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71</a:t>
            </a:fld>
            <a:endParaRPr lang="fi-FI"/>
          </a:p>
        </p:txBody>
      </p:sp>
    </p:spTree>
    <p:extLst>
      <p:ext uri="{BB962C8B-B14F-4D97-AF65-F5344CB8AC3E}">
        <p14:creationId xmlns:p14="http://schemas.microsoft.com/office/powerpoint/2010/main" val="6704677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72</a:t>
            </a:fld>
            <a:endParaRPr lang="fi-FI"/>
          </a:p>
        </p:txBody>
      </p:sp>
    </p:spTree>
    <p:extLst>
      <p:ext uri="{BB962C8B-B14F-4D97-AF65-F5344CB8AC3E}">
        <p14:creationId xmlns:p14="http://schemas.microsoft.com/office/powerpoint/2010/main" val="4620859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73</a:t>
            </a:fld>
            <a:endParaRPr lang="fi-FI"/>
          </a:p>
        </p:txBody>
      </p:sp>
    </p:spTree>
    <p:extLst>
      <p:ext uri="{BB962C8B-B14F-4D97-AF65-F5344CB8AC3E}">
        <p14:creationId xmlns:p14="http://schemas.microsoft.com/office/powerpoint/2010/main" val="25930463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74</a:t>
            </a:fld>
            <a:endParaRPr lang="fi-FI"/>
          </a:p>
        </p:txBody>
      </p:sp>
    </p:spTree>
    <p:extLst>
      <p:ext uri="{BB962C8B-B14F-4D97-AF65-F5344CB8AC3E}">
        <p14:creationId xmlns:p14="http://schemas.microsoft.com/office/powerpoint/2010/main" val="3159607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75</a:t>
            </a:fld>
            <a:endParaRPr lang="fi-FI"/>
          </a:p>
        </p:txBody>
      </p:sp>
    </p:spTree>
    <p:extLst>
      <p:ext uri="{BB962C8B-B14F-4D97-AF65-F5344CB8AC3E}">
        <p14:creationId xmlns:p14="http://schemas.microsoft.com/office/powerpoint/2010/main" val="3855841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76</a:t>
            </a:fld>
            <a:endParaRPr lang="fi-FI"/>
          </a:p>
        </p:txBody>
      </p:sp>
    </p:spTree>
    <p:extLst>
      <p:ext uri="{BB962C8B-B14F-4D97-AF65-F5344CB8AC3E}">
        <p14:creationId xmlns:p14="http://schemas.microsoft.com/office/powerpoint/2010/main" val="2100349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77</a:t>
            </a:fld>
            <a:endParaRPr lang="fi-FI"/>
          </a:p>
        </p:txBody>
      </p:sp>
    </p:spTree>
    <p:extLst>
      <p:ext uri="{BB962C8B-B14F-4D97-AF65-F5344CB8AC3E}">
        <p14:creationId xmlns:p14="http://schemas.microsoft.com/office/powerpoint/2010/main" val="5354217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78</a:t>
            </a:fld>
            <a:endParaRPr lang="fi-FI"/>
          </a:p>
        </p:txBody>
      </p:sp>
    </p:spTree>
    <p:extLst>
      <p:ext uri="{BB962C8B-B14F-4D97-AF65-F5344CB8AC3E}">
        <p14:creationId xmlns:p14="http://schemas.microsoft.com/office/powerpoint/2010/main" val="34538275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79</a:t>
            </a:fld>
            <a:endParaRPr lang="fi-FI"/>
          </a:p>
        </p:txBody>
      </p:sp>
    </p:spTree>
    <p:extLst>
      <p:ext uri="{BB962C8B-B14F-4D97-AF65-F5344CB8AC3E}">
        <p14:creationId xmlns:p14="http://schemas.microsoft.com/office/powerpoint/2010/main" val="140263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a:t>
            </a:fld>
            <a:endParaRPr lang="fi-FI"/>
          </a:p>
        </p:txBody>
      </p:sp>
    </p:spTree>
    <p:extLst>
      <p:ext uri="{BB962C8B-B14F-4D97-AF65-F5344CB8AC3E}">
        <p14:creationId xmlns:p14="http://schemas.microsoft.com/office/powerpoint/2010/main" val="438276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80</a:t>
            </a:fld>
            <a:endParaRPr lang="fi-FI"/>
          </a:p>
        </p:txBody>
      </p:sp>
    </p:spTree>
    <p:extLst>
      <p:ext uri="{BB962C8B-B14F-4D97-AF65-F5344CB8AC3E}">
        <p14:creationId xmlns:p14="http://schemas.microsoft.com/office/powerpoint/2010/main" val="603007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81</a:t>
            </a:fld>
            <a:endParaRPr lang="fi-FI"/>
          </a:p>
        </p:txBody>
      </p:sp>
    </p:spTree>
    <p:extLst>
      <p:ext uri="{BB962C8B-B14F-4D97-AF65-F5344CB8AC3E}">
        <p14:creationId xmlns:p14="http://schemas.microsoft.com/office/powerpoint/2010/main" val="82838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82</a:t>
            </a:fld>
            <a:endParaRPr lang="fi-FI"/>
          </a:p>
        </p:txBody>
      </p:sp>
    </p:spTree>
    <p:extLst>
      <p:ext uri="{BB962C8B-B14F-4D97-AF65-F5344CB8AC3E}">
        <p14:creationId xmlns:p14="http://schemas.microsoft.com/office/powerpoint/2010/main" val="24650023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21 artikla: vastustamisoikeus tietyissä tilanteissa</a:t>
            </a:r>
          </a:p>
        </p:txBody>
      </p:sp>
      <p:sp>
        <p:nvSpPr>
          <p:cNvPr id="4" name="Slide Number Placeholder 3"/>
          <p:cNvSpPr>
            <a:spLocks noGrp="1"/>
          </p:cNvSpPr>
          <p:nvPr>
            <p:ph type="sldNum" sz="quarter" idx="10"/>
          </p:nvPr>
        </p:nvSpPr>
        <p:spPr/>
        <p:txBody>
          <a:bodyPr/>
          <a:lstStyle/>
          <a:p>
            <a:fld id="{3CCFE4C4-12DD-4303-8B62-94923A623031}" type="slidenum">
              <a:rPr lang="fi-FI" smtClean="0"/>
              <a:t>83</a:t>
            </a:fld>
            <a:endParaRPr lang="fi-FI"/>
          </a:p>
        </p:txBody>
      </p:sp>
    </p:spTree>
    <p:extLst>
      <p:ext uri="{BB962C8B-B14F-4D97-AF65-F5344CB8AC3E}">
        <p14:creationId xmlns:p14="http://schemas.microsoft.com/office/powerpoint/2010/main" val="38315365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84</a:t>
            </a:fld>
            <a:endParaRPr lang="fi-FI"/>
          </a:p>
        </p:txBody>
      </p:sp>
    </p:spTree>
    <p:extLst>
      <p:ext uri="{BB962C8B-B14F-4D97-AF65-F5344CB8AC3E}">
        <p14:creationId xmlns:p14="http://schemas.microsoft.com/office/powerpoint/2010/main" val="16639926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3.   Edellä olevaa 1 ja 2 kohtaa ei sovelleta, jos käsittely on tarpeen</a:t>
            </a:r>
          </a:p>
          <a:p>
            <a:r>
              <a:rPr lang="fi-FI" dirty="0"/>
              <a:t>a) sananvapautta ja tiedonvälityksen vapautta koskevan oikeuden käyttämiseksi;</a:t>
            </a:r>
          </a:p>
          <a:p>
            <a:r>
              <a:rPr lang="fi-FI" dirty="0"/>
              <a:t>b) rekisterinpitäjään sovellettavaan unionin oikeuteen tai jäsenvaltion lainsäädäntöön perustuvan, käsittelyä edellyttävän lakisääteisen velvoitteen noudattamiseksi tai jos käsittely tapahtuu yleistä etua koskevan tehtävän suorittamista tai rekisterinpitäjälle kuuluvan julkisen vallan käyttämistä varten;</a:t>
            </a:r>
          </a:p>
          <a:p>
            <a:r>
              <a:rPr lang="fi-FI" dirty="0"/>
              <a:t>c) kansanterveyteen liittyvää yleistä etua koskevista syistä 9 artiklan 2 kohdan h ja i alakohdan sekä 9 artiklan 3 kohdan mukaisesti;</a:t>
            </a:r>
          </a:p>
          <a:p>
            <a:r>
              <a:rPr lang="fi-FI" dirty="0"/>
              <a:t>d) yleisen edun mukaisia arkistointitarkoituksia taikka tieteellisiä tai historiallisia tutkimustarkoituksia tai tilastollisia tarkoituksia varten 89 artiklan 1 kohdan mukaisesti, jos 1 kohdassa tarkoitettu oikeus todennäköisesti estää kyseisen käsittelyn tai vaikeuttaa sitä suuresti; tai</a:t>
            </a:r>
          </a:p>
          <a:p>
            <a:r>
              <a:rPr lang="fi-FI" dirty="0"/>
              <a:t>e) oikeudellisen vaateen laatimiseksi, esittämiseksi tai </a:t>
            </a:r>
            <a:r>
              <a:rPr lang="fi-FI"/>
              <a:t>puolustamiseksi.</a:t>
            </a:r>
            <a:endParaRPr lang="fi-FI" dirty="0"/>
          </a:p>
        </p:txBody>
      </p:sp>
      <p:sp>
        <p:nvSpPr>
          <p:cNvPr id="4" name="Slide Number Placeholder 3"/>
          <p:cNvSpPr>
            <a:spLocks noGrp="1"/>
          </p:cNvSpPr>
          <p:nvPr>
            <p:ph type="sldNum" sz="quarter" idx="10"/>
          </p:nvPr>
        </p:nvSpPr>
        <p:spPr/>
        <p:txBody>
          <a:bodyPr/>
          <a:lstStyle/>
          <a:p>
            <a:fld id="{3CCFE4C4-12DD-4303-8B62-94923A623031}" type="slidenum">
              <a:rPr lang="fi-FI" smtClean="0"/>
              <a:t>85</a:t>
            </a:fld>
            <a:endParaRPr lang="fi-FI"/>
          </a:p>
        </p:txBody>
      </p:sp>
    </p:spTree>
    <p:extLst>
      <p:ext uri="{BB962C8B-B14F-4D97-AF65-F5344CB8AC3E}">
        <p14:creationId xmlns:p14="http://schemas.microsoft.com/office/powerpoint/2010/main" val="17613535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86</a:t>
            </a:fld>
            <a:endParaRPr lang="fi-FI"/>
          </a:p>
        </p:txBody>
      </p:sp>
    </p:spTree>
    <p:extLst>
      <p:ext uri="{BB962C8B-B14F-4D97-AF65-F5344CB8AC3E}">
        <p14:creationId xmlns:p14="http://schemas.microsoft.com/office/powerpoint/2010/main" val="27305657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Esimerkiksi silloin, kun käsittely saattaa johtaa syrjintään, identiteettivarkauteen tai petokseen, taloudellisiin menetyksiin, sosiaaliseen vahinkoon tai </a:t>
            </a:r>
            <a:r>
              <a:rPr lang="fi-FI" dirty="0" err="1"/>
              <a:t>pseudonymisoinnin</a:t>
            </a:r>
            <a:r>
              <a:rPr lang="fi-FI" dirty="0"/>
              <a:t> kumoutumiseen</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87</a:t>
            </a:fld>
            <a:endParaRPr lang="fi-FI"/>
          </a:p>
        </p:txBody>
      </p:sp>
    </p:spTree>
    <p:extLst>
      <p:ext uri="{BB962C8B-B14F-4D97-AF65-F5344CB8AC3E}">
        <p14:creationId xmlns:p14="http://schemas.microsoft.com/office/powerpoint/2010/main" val="17188326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Esimerkiksi silloin, kun käsittely saattaa johtaa syrjintään, identiteettivarkauteen tai petokseen, taloudellisiin menetyksiin, sosiaaliseen vahinkoon tai </a:t>
            </a:r>
            <a:r>
              <a:rPr lang="fi-FI" dirty="0" err="1"/>
              <a:t>pseudonymisoinnin</a:t>
            </a:r>
            <a:r>
              <a:rPr lang="fi-FI" dirty="0"/>
              <a:t> kumoutumiseen</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88</a:t>
            </a:fld>
            <a:endParaRPr lang="fi-FI"/>
          </a:p>
        </p:txBody>
      </p:sp>
    </p:spTree>
    <p:extLst>
      <p:ext uri="{BB962C8B-B14F-4D97-AF65-F5344CB8AC3E}">
        <p14:creationId xmlns:p14="http://schemas.microsoft.com/office/powerpoint/2010/main" val="41341323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a:t>Rekisterinpitäjän tai henkilötietojen käsittelijän on arvioitava käsittelyyn liittyvät riskit ja toimittava näiden riskien lieventämiseksi.</a:t>
            </a:r>
          </a:p>
          <a:p>
            <a:pPr marL="171450" indent="-171450">
              <a:buFontTx/>
              <a:buChar char="-"/>
            </a:pPr>
            <a:r>
              <a:rPr lang="fi-FI" baseline="0" dirty="0"/>
              <a:t>Toimenpiteiden avulla varmistetaan asianmukainen </a:t>
            </a:r>
            <a:r>
              <a:rPr lang="fi-FI" baseline="0" dirty="0" err="1"/>
              <a:t>turvallisuustaso</a:t>
            </a:r>
            <a:r>
              <a:rPr lang="fi-FI" baseline="0" dirty="0"/>
              <a:t>, kun otetaan huomioon uusin tekniikka ja toteuttamiskustannukset suhteessa tietojenkäsittelyn riskeihin ja suojeltavien henkilötietojen luonteeseen.</a:t>
            </a:r>
          </a:p>
        </p:txBody>
      </p:sp>
      <p:sp>
        <p:nvSpPr>
          <p:cNvPr id="4" name="Slide Number Placeholder 3"/>
          <p:cNvSpPr>
            <a:spLocks noGrp="1"/>
          </p:cNvSpPr>
          <p:nvPr>
            <p:ph type="sldNum" sz="quarter" idx="10"/>
          </p:nvPr>
        </p:nvSpPr>
        <p:spPr/>
        <p:txBody>
          <a:bodyPr/>
          <a:lstStyle/>
          <a:p>
            <a:fld id="{3CCFE4C4-12DD-4303-8B62-94923A623031}" type="slidenum">
              <a:rPr lang="fi-FI" smtClean="0"/>
              <a:t>89</a:t>
            </a:fld>
            <a:endParaRPr lang="fi-FI"/>
          </a:p>
        </p:txBody>
      </p:sp>
    </p:spTree>
    <p:extLst>
      <p:ext uri="{BB962C8B-B14F-4D97-AF65-F5344CB8AC3E}">
        <p14:creationId xmlns:p14="http://schemas.microsoft.com/office/powerpoint/2010/main" val="77946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dirty="0" err="1"/>
              <a:t>Loevingerin</a:t>
            </a:r>
            <a:r>
              <a:rPr lang="fi-FI" baseline="0" dirty="0"/>
              <a:t> </a:t>
            </a:r>
            <a:r>
              <a:rPr lang="fi-FI" baseline="0" dirty="0" err="1"/>
              <a:t>jurimetriikka</a:t>
            </a:r>
            <a:r>
              <a:rPr lang="fi-FI" baseline="0" dirty="0"/>
              <a:t>: oikeustieteen aputiede; täsmällinen, mitattu ja laskettu informaatio, oikeuden </a:t>
            </a:r>
            <a:r>
              <a:rPr lang="fi-FI" baseline="0" dirty="0" err="1"/>
              <a:t>empiirillistäminen</a:t>
            </a:r>
            <a:r>
              <a:rPr lang="fi-FI" baseline="0" dirty="0"/>
              <a:t> ja tieteellistäminen, tietokoneet tuomareiden ja oikeustieteen apuna; sittemmin tarkastelukulmat laajentuneet ja monipuolistuneet</a:t>
            </a:r>
          </a:p>
          <a:p>
            <a:pPr marL="171450" indent="-171450">
              <a:buFontTx/>
              <a:buChar char="-"/>
            </a:pPr>
            <a:r>
              <a:rPr lang="fi-FI" baseline="0" dirty="0"/>
              <a:t>Euroopassa </a:t>
            </a:r>
            <a:r>
              <a:rPr lang="fi-FI" baseline="0" dirty="0" err="1"/>
              <a:t>jurimetriikkaa</a:t>
            </a:r>
            <a:r>
              <a:rPr lang="fi-FI" baseline="0" dirty="0"/>
              <a:t> (laskennallisessa mielessä) etenkin Hollannissa, esim. Richard de </a:t>
            </a:r>
            <a:r>
              <a:rPr lang="fi-FI" baseline="0" dirty="0" err="1"/>
              <a:t>Mulder</a:t>
            </a:r>
            <a:endParaRPr lang="fi-FI" baseline="0" dirty="0"/>
          </a:p>
          <a:p>
            <a:pPr marL="171450" indent="-171450">
              <a:buFontTx/>
              <a:buChar char="-"/>
            </a:pPr>
            <a:r>
              <a:rPr lang="fi-FI" baseline="0" dirty="0"/>
              <a:t>Oikeuskybernetiikka: esim. tietokone tuomarina</a:t>
            </a:r>
          </a:p>
          <a:p>
            <a:pPr marL="171450" indent="-171450">
              <a:buFontTx/>
              <a:buChar char="-"/>
            </a:pPr>
            <a:r>
              <a:rPr lang="fi-FI" baseline="0" dirty="0" err="1"/>
              <a:t>Rechtsinformatik</a:t>
            </a:r>
            <a:r>
              <a:rPr lang="fi-FI" baseline="0" dirty="0"/>
              <a:t>: käsitteellä haluttiin painottaa juuri sitä, että kyse on oikeuden ja tietojenkäsittelytieteen välisestä suhteesta, myös oikeustieteestä. Sittemmin käsitteeseen on jo pitkään liitetty myös oikeudellinen informaatio ja informaatio eri muodoissaan. </a:t>
            </a:r>
          </a:p>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a:t>
            </a:fld>
            <a:endParaRPr lang="fi-FI"/>
          </a:p>
        </p:txBody>
      </p:sp>
    </p:spTree>
    <p:extLst>
      <p:ext uri="{BB962C8B-B14F-4D97-AF65-F5344CB8AC3E}">
        <p14:creationId xmlns:p14="http://schemas.microsoft.com/office/powerpoint/2010/main" val="3765003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90</a:t>
            </a:fld>
            <a:endParaRPr lang="fi-FI"/>
          </a:p>
        </p:txBody>
      </p:sp>
    </p:spTree>
    <p:extLst>
      <p:ext uri="{BB962C8B-B14F-4D97-AF65-F5344CB8AC3E}">
        <p14:creationId xmlns:p14="http://schemas.microsoft.com/office/powerpoint/2010/main" val="15140146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91</a:t>
            </a:fld>
            <a:endParaRPr lang="fi-FI"/>
          </a:p>
        </p:txBody>
      </p:sp>
    </p:spTree>
    <p:extLst>
      <p:ext uri="{BB962C8B-B14F-4D97-AF65-F5344CB8AC3E}">
        <p14:creationId xmlns:p14="http://schemas.microsoft.com/office/powerpoint/2010/main" val="15810571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92</a:t>
            </a:fld>
            <a:endParaRPr lang="fi-FI"/>
          </a:p>
        </p:txBody>
      </p:sp>
    </p:spTree>
    <p:extLst>
      <p:ext uri="{BB962C8B-B14F-4D97-AF65-F5344CB8AC3E}">
        <p14:creationId xmlns:p14="http://schemas.microsoft.com/office/powerpoint/2010/main" val="37853398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93</a:t>
            </a:fld>
            <a:endParaRPr lang="fi-FI"/>
          </a:p>
        </p:txBody>
      </p:sp>
    </p:spTree>
    <p:extLst>
      <p:ext uri="{BB962C8B-B14F-4D97-AF65-F5344CB8AC3E}">
        <p14:creationId xmlns:p14="http://schemas.microsoft.com/office/powerpoint/2010/main" val="9629938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94</a:t>
            </a:fld>
            <a:endParaRPr lang="fi-FI"/>
          </a:p>
        </p:txBody>
      </p:sp>
    </p:spTree>
    <p:extLst>
      <p:ext uri="{BB962C8B-B14F-4D97-AF65-F5344CB8AC3E}">
        <p14:creationId xmlns:p14="http://schemas.microsoft.com/office/powerpoint/2010/main" val="23995864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95</a:t>
            </a:fld>
            <a:endParaRPr lang="fi-FI"/>
          </a:p>
        </p:txBody>
      </p:sp>
    </p:spTree>
    <p:extLst>
      <p:ext uri="{BB962C8B-B14F-4D97-AF65-F5344CB8AC3E}">
        <p14:creationId xmlns:p14="http://schemas.microsoft.com/office/powerpoint/2010/main" val="26385150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96</a:t>
            </a:fld>
            <a:endParaRPr lang="fi-FI"/>
          </a:p>
        </p:txBody>
      </p:sp>
    </p:spTree>
    <p:extLst>
      <p:ext uri="{BB962C8B-B14F-4D97-AF65-F5344CB8AC3E}">
        <p14:creationId xmlns:p14="http://schemas.microsoft.com/office/powerpoint/2010/main" val="4415930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97</a:t>
            </a:fld>
            <a:endParaRPr lang="fi-FI"/>
          </a:p>
        </p:txBody>
      </p:sp>
    </p:spTree>
    <p:extLst>
      <p:ext uri="{BB962C8B-B14F-4D97-AF65-F5344CB8AC3E}">
        <p14:creationId xmlns:p14="http://schemas.microsoft.com/office/powerpoint/2010/main" val="6002567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98</a:t>
            </a:fld>
            <a:endParaRPr lang="fi-FI"/>
          </a:p>
        </p:txBody>
      </p:sp>
    </p:spTree>
    <p:extLst>
      <p:ext uri="{BB962C8B-B14F-4D97-AF65-F5344CB8AC3E}">
        <p14:creationId xmlns:p14="http://schemas.microsoft.com/office/powerpoint/2010/main" val="602620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baseline="0" dirty="0"/>
          </a:p>
        </p:txBody>
      </p:sp>
      <p:sp>
        <p:nvSpPr>
          <p:cNvPr id="4" name="Slide Number Placeholder 3"/>
          <p:cNvSpPr>
            <a:spLocks noGrp="1"/>
          </p:cNvSpPr>
          <p:nvPr>
            <p:ph type="sldNum" sz="quarter" idx="10"/>
          </p:nvPr>
        </p:nvSpPr>
        <p:spPr/>
        <p:txBody>
          <a:bodyPr/>
          <a:lstStyle/>
          <a:p>
            <a:fld id="{3CCFE4C4-12DD-4303-8B62-94923A623031}" type="slidenum">
              <a:rPr lang="fi-FI" smtClean="0"/>
              <a:t>99</a:t>
            </a:fld>
            <a:endParaRPr lang="fi-FI"/>
          </a:p>
        </p:txBody>
      </p:sp>
    </p:spTree>
    <p:extLst>
      <p:ext uri="{BB962C8B-B14F-4D97-AF65-F5344CB8AC3E}">
        <p14:creationId xmlns:p14="http://schemas.microsoft.com/office/powerpoint/2010/main" val="164080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DCD71A-BC2A-4139-B579-ACA7B2E05CA4}" type="datetime1">
              <a:rPr lang="fi-FI" smtClean="0"/>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421815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75D6A-4CB6-4AA3-A600-BD5FD14CC086}" type="datetime1">
              <a:rPr lang="fi-FI" smtClean="0"/>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60178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3B7CD-2373-4D35-963A-B9E74A107A5E}" type="datetime1">
              <a:rPr lang="fi-FI" smtClean="0"/>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32100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DD01B-5866-4CD1-8E6D-4CEF33056C58}" type="datetime1">
              <a:rPr lang="fi-FI" smtClean="0"/>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07291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CF992-7B64-406C-BC47-6054E5C681E1}" type="datetime1">
              <a:rPr lang="fi-FI" smtClean="0"/>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326326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4C781-0391-44F2-A095-DFA8A3CC2393}" type="datetime1">
              <a:rPr lang="fi-FI" smtClean="0"/>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99533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4EFA0-59AC-43E9-9DFC-EE91BD26FE22}" type="datetime1">
              <a:rPr lang="fi-FI" smtClean="0"/>
              <a:t>21.1.2020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93592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5E190E-DBE2-445F-8CC5-FFB4AD73EE0D}" type="datetime1">
              <a:rPr lang="fi-FI" smtClean="0"/>
              <a:t>21.1.2020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19918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C6FCA-6391-42A5-9F2D-9B206DF38068}" type="datetime1">
              <a:rPr lang="fi-FI" smtClean="0"/>
              <a:t>21.1.2020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47256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ABCF1-A6EE-44CF-B12E-45AAC479CAEB}" type="datetime1">
              <a:rPr lang="fi-FI" smtClean="0"/>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118399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F7C760-4A34-4828-B160-64B9B7B2FC3D}" type="datetime1">
              <a:rPr lang="fi-FI" smtClean="0"/>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2C2AC7A-4916-47CA-8CB4-E8464CB5F369}" type="slidenum">
              <a:rPr lang="fi-FI" smtClean="0"/>
              <a:t>‹#›</a:t>
            </a:fld>
            <a:endParaRPr lang="fi-FI"/>
          </a:p>
        </p:txBody>
      </p:sp>
    </p:spTree>
    <p:extLst>
      <p:ext uri="{BB962C8B-B14F-4D97-AF65-F5344CB8AC3E}">
        <p14:creationId xmlns:p14="http://schemas.microsoft.com/office/powerpoint/2010/main" val="298585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685E4-7861-4CF4-ACF6-EC87D29F0B1A}" type="datetime1">
              <a:rPr lang="fi-FI" smtClean="0"/>
              <a:t>21.1.2020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2AC7A-4916-47CA-8CB4-E8464CB5F369}" type="slidenum">
              <a:rPr lang="fi-FI" smtClean="0"/>
              <a:t>‹#›</a:t>
            </a:fld>
            <a:endParaRPr lang="fi-FI"/>
          </a:p>
        </p:txBody>
      </p:sp>
    </p:spTree>
    <p:extLst>
      <p:ext uri="{BB962C8B-B14F-4D97-AF65-F5344CB8AC3E}">
        <p14:creationId xmlns:p14="http://schemas.microsoft.com/office/powerpoint/2010/main" val="318293906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g"/><Relationship Id="rId7" Type="http://schemas.openxmlformats.org/officeDocument/2006/relationships/image" Target="../media/image51.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jpeg"/><Relationship Id="rId9" Type="http://schemas.openxmlformats.org/officeDocument/2006/relationships/image" Target="../media/image53.jpeg"/></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1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hyperlink" Target="http://opendefinition.org/od/1.1/fi/"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5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7.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1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1.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1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8" Type="http://schemas.openxmlformats.org/officeDocument/2006/relationships/hyperlink" Target="https://twitter.com/ulapland" TargetMode="External"/><Relationship Id="rId13" Type="http://schemas.openxmlformats.org/officeDocument/2006/relationships/image" Target="../media/image61.jpeg"/><Relationship Id="rId3" Type="http://schemas.openxmlformats.org/officeDocument/2006/relationships/image" Target="../media/image1.jpg"/><Relationship Id="rId7" Type="http://schemas.openxmlformats.org/officeDocument/2006/relationships/hyperlink" Target="http://www.ulapland.fi/" TargetMode="External"/><Relationship Id="rId12" Type="http://schemas.openxmlformats.org/officeDocument/2006/relationships/hyperlink" Target="http://ulapland.blogspot.fi/" TargetMode="External"/><Relationship Id="rId17" Type="http://schemas.openxmlformats.org/officeDocument/2006/relationships/image" Target="../media/image63.jpeg"/><Relationship Id="rId2" Type="http://schemas.openxmlformats.org/officeDocument/2006/relationships/notesSlide" Target="../notesSlides/notesSlide166.xml"/><Relationship Id="rId16" Type="http://schemas.openxmlformats.org/officeDocument/2006/relationships/hyperlink" Target="https://instagram.com/universityoflapland/" TargetMode="External"/><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0.png"/><Relationship Id="rId5" Type="http://schemas.openxmlformats.org/officeDocument/2006/relationships/hyperlink" Target="http://bit.ly/2qvkbYk" TargetMode="External"/><Relationship Id="rId15" Type="http://schemas.openxmlformats.org/officeDocument/2006/relationships/image" Target="../media/image62.jpeg"/><Relationship Id="rId10" Type="http://schemas.openxmlformats.org/officeDocument/2006/relationships/hyperlink" Target="https://www.facebook.com/ulapland" TargetMode="External"/><Relationship Id="rId4" Type="http://schemas.openxmlformats.org/officeDocument/2006/relationships/hyperlink" Target="mailto:juhana.riekkinen@ulapland.fi" TargetMode="External"/><Relationship Id="rId9" Type="http://schemas.openxmlformats.org/officeDocument/2006/relationships/image" Target="../media/image59.png"/><Relationship Id="rId14" Type="http://schemas.openxmlformats.org/officeDocument/2006/relationships/hyperlink" Target="https://www.youtube.com/user/ulaplan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33.xml"/><Relationship Id="rId16"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g"/><Relationship Id="rId15" Type="http://schemas.openxmlformats.org/officeDocument/2006/relationships/image" Target="../media/image26.jpeg"/><Relationship Id="rId10" Type="http://schemas.openxmlformats.org/officeDocument/2006/relationships/image" Target="../media/image21.jpg"/><Relationship Id="rId19" Type="http://schemas.openxmlformats.org/officeDocument/2006/relationships/image" Target="../media/image30.png"/><Relationship Id="rId4" Type="http://schemas.openxmlformats.org/officeDocument/2006/relationships/image" Target="../media/image15.jpg"/><Relationship Id="rId9" Type="http://schemas.openxmlformats.org/officeDocument/2006/relationships/image" Target="../media/image20.jpeg"/><Relationship Id="rId1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4.png"/><Relationship Id="rId7"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https://ec.europa.eu/justice/article-29/documentation/opinion-recommendation/files/2007/wp136_fi.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png"/><Relationship Id="rId3" Type="http://schemas.openxmlformats.org/officeDocument/2006/relationships/image" Target="../media/image38.jpg"/><Relationship Id="rId7" Type="http://schemas.openxmlformats.org/officeDocument/2006/relationships/image" Target="../media/image41.jpg"/><Relationship Id="rId12" Type="http://schemas.openxmlformats.org/officeDocument/2006/relationships/image" Target="../media/image46.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4.jpeg"/><Relationship Id="rId10" Type="http://schemas.openxmlformats.org/officeDocument/2006/relationships/image" Target="../media/image44.jpg"/><Relationship Id="rId4" Type="http://schemas.openxmlformats.org/officeDocument/2006/relationships/image" Target="../media/image39.jpeg"/><Relationship Id="rId9" Type="http://schemas.openxmlformats.org/officeDocument/2006/relationships/image" Target="../media/image43.jpg"/></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37" y="0"/>
            <a:ext cx="6337426" cy="4753069"/>
          </a:xfrm>
          <a:prstGeom prst="rect">
            <a:avLst/>
          </a:prstGeom>
        </p:spPr>
      </p:pic>
      <p:sp>
        <p:nvSpPr>
          <p:cNvPr id="9" name="TextBox 8"/>
          <p:cNvSpPr txBox="1"/>
          <p:nvPr/>
        </p:nvSpPr>
        <p:spPr>
          <a:xfrm>
            <a:off x="1037810" y="2864143"/>
            <a:ext cx="7902989" cy="646331"/>
          </a:xfrm>
          <a:prstGeom prst="rect">
            <a:avLst/>
          </a:prstGeom>
          <a:noFill/>
        </p:spPr>
        <p:txBody>
          <a:bodyPr wrap="square" rtlCol="0">
            <a:spAutoFit/>
          </a:bodyPr>
          <a:lstStyle/>
          <a:p>
            <a:r>
              <a:rPr lang="fi-FI" sz="3600" dirty="0">
                <a:solidFill>
                  <a:srgbClr val="595959"/>
                </a:solidFill>
              </a:rPr>
              <a:t>Oikeusinformatiikka</a:t>
            </a:r>
            <a:endParaRPr lang="fi-FI" sz="1200" spc="300" dirty="0">
              <a:solidFill>
                <a:srgbClr val="28CAF0"/>
              </a:solidFill>
              <a:latin typeface="Gudea" panose="02000000000000000000" pitchFamily="50" charset="0"/>
            </a:endParaRPr>
          </a:p>
        </p:txBody>
      </p:sp>
      <p:sp>
        <p:nvSpPr>
          <p:cNvPr id="12" name="TextBox 11"/>
          <p:cNvSpPr txBox="1"/>
          <p:nvPr/>
        </p:nvSpPr>
        <p:spPr>
          <a:xfrm>
            <a:off x="1055917" y="4436131"/>
            <a:ext cx="4291816" cy="1138773"/>
          </a:xfrm>
          <a:prstGeom prst="rect">
            <a:avLst/>
          </a:prstGeom>
          <a:noFill/>
        </p:spPr>
        <p:txBody>
          <a:bodyPr wrap="none" rtlCol="0">
            <a:spAutoFit/>
          </a:bodyPr>
          <a:lstStyle/>
          <a:p>
            <a:r>
              <a:rPr lang="fi-FI" b="1" dirty="0">
                <a:solidFill>
                  <a:srgbClr val="28CAF0"/>
                </a:solidFill>
              </a:rPr>
              <a:t>Luennot 10 h / ONPOOL52B</a:t>
            </a:r>
            <a:br>
              <a:rPr lang="fi-FI" b="1" dirty="0">
                <a:solidFill>
                  <a:srgbClr val="28CAF0"/>
                </a:solidFill>
              </a:rPr>
            </a:br>
            <a:endParaRPr lang="fi-FI" b="1" dirty="0">
              <a:solidFill>
                <a:srgbClr val="28CAF0"/>
              </a:solidFill>
            </a:endParaRPr>
          </a:p>
          <a:p>
            <a:r>
              <a:rPr lang="fi-FI" sz="1600" b="1" dirty="0">
                <a:solidFill>
                  <a:srgbClr val="28CAF0"/>
                </a:solidFill>
              </a:rPr>
              <a:t>ONPOOL5 Hallinto-oikeus ja oikeusinformatiikka</a:t>
            </a:r>
          </a:p>
          <a:p>
            <a:r>
              <a:rPr lang="fi-FI" sz="1600" b="1" dirty="0" err="1">
                <a:solidFill>
                  <a:srgbClr val="28CAF0"/>
                </a:solidFill>
              </a:rPr>
              <a:t>Rovala</a:t>
            </a:r>
            <a:r>
              <a:rPr lang="fi-FI" sz="1600" b="1" dirty="0">
                <a:solidFill>
                  <a:srgbClr val="28CAF0"/>
                </a:solidFill>
              </a:rPr>
              <a:t> 21.–23.1.2020</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17" y="5552225"/>
            <a:ext cx="2599316" cy="649828"/>
          </a:xfrm>
          <a:prstGeom prst="rect">
            <a:avLst/>
          </a:prstGeom>
        </p:spPr>
      </p:pic>
      <p:cxnSp>
        <p:nvCxnSpPr>
          <p:cNvPr id="16" name="Straight Connector 15"/>
          <p:cNvCxnSpPr/>
          <p:nvPr/>
        </p:nvCxnSpPr>
        <p:spPr>
          <a:xfrm>
            <a:off x="1149791" y="2634641"/>
            <a:ext cx="7994209" cy="8971"/>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55917" y="1997281"/>
            <a:ext cx="4812471" cy="830997"/>
          </a:xfrm>
          <a:prstGeom prst="rect">
            <a:avLst/>
          </a:prstGeom>
          <a:noFill/>
        </p:spPr>
        <p:txBody>
          <a:bodyPr wrap="none" rtlCol="0">
            <a:spAutoFit/>
          </a:bodyPr>
          <a:lstStyle/>
          <a:p>
            <a:r>
              <a:rPr lang="fi-FI" sz="1200" b="1" spc="300" dirty="0"/>
              <a:t/>
            </a:r>
            <a:br>
              <a:rPr lang="fi-FI" sz="1200" b="1" spc="300" dirty="0"/>
            </a:br>
            <a:r>
              <a:rPr lang="fi-FI" sz="1200" b="1" spc="300" dirty="0"/>
              <a:t>Juhana Riekkinen</a:t>
            </a:r>
          </a:p>
          <a:p>
            <a:r>
              <a:rPr lang="fi-FI" sz="1200" spc="300" dirty="0"/>
              <a:t>Oikeusinformatiikan yliopistonlehtori, OTT, VT</a:t>
            </a:r>
            <a:br>
              <a:rPr lang="fi-FI" sz="1200" spc="300" dirty="0"/>
            </a:br>
            <a:endParaRPr lang="fi-FI" sz="1200" spc="300" dirty="0"/>
          </a:p>
        </p:txBody>
      </p:sp>
      <p:pic>
        <p:nvPicPr>
          <p:cNvPr id="2" name="Kuva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129" y="4197506"/>
            <a:ext cx="2829878" cy="2385846"/>
          </a:xfrm>
          <a:prstGeom prst="rect">
            <a:avLst/>
          </a:prstGeom>
        </p:spPr>
      </p:pic>
    </p:spTree>
    <p:extLst>
      <p:ext uri="{BB962C8B-B14F-4D97-AF65-F5344CB8AC3E}">
        <p14:creationId xmlns:p14="http://schemas.microsoft.com/office/powerpoint/2010/main" val="29783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6745751" cy="4524315"/>
          </a:xfrm>
          <a:prstGeom prst="rect">
            <a:avLst/>
          </a:prstGeom>
          <a:noFill/>
        </p:spPr>
        <p:txBody>
          <a:bodyPr wrap="square" rtlCol="0">
            <a:spAutoFit/>
          </a:bodyPr>
          <a:lstStyle/>
          <a:p>
            <a:pPr marL="342900" indent="-342900">
              <a:buFont typeface="Arial" panose="020B0604020202020204" pitchFamily="34" charset="0"/>
              <a:buChar char="•"/>
            </a:pPr>
            <a:r>
              <a:rPr lang="fi-FI" dirty="0"/>
              <a:t>Tukholman yliopistossa oikeusinformatiikkaa on harjoitettu vuodesta 1968 lähtien, uranuurtajana erityisesti Peter </a:t>
            </a:r>
            <a:r>
              <a:rPr lang="fi-FI" dirty="0" err="1"/>
              <a:t>Seipel</a:t>
            </a:r>
            <a:endParaRPr lang="fi-FI" dirty="0"/>
          </a:p>
          <a:p>
            <a:pPr marL="800100" lvl="1" indent="-342900">
              <a:buFont typeface="Arial" panose="020B0604020202020204" pitchFamily="34" charset="0"/>
              <a:buChar char="•"/>
            </a:pPr>
            <a:r>
              <a:rPr lang="sv-SE" dirty="0"/>
              <a:t>Arbetsgruppen för ADB och juridik 1968 </a:t>
            </a:r>
            <a:r>
              <a:rPr lang="sv-SE" dirty="0">
                <a:sym typeface="Wingdings" panose="05000000000000000000" pitchFamily="2" charset="2"/>
              </a:rPr>
              <a:t> </a:t>
            </a:r>
            <a:r>
              <a:rPr lang="fi-FI" dirty="0"/>
              <a:t>Institutet för </a:t>
            </a:r>
            <a:r>
              <a:rPr lang="fi-FI" dirty="0" err="1"/>
              <a:t>rättsinformatik</a:t>
            </a:r>
            <a:r>
              <a:rPr lang="fi-FI" dirty="0"/>
              <a:t> (IRI) / </a:t>
            </a:r>
            <a:r>
              <a:rPr lang="fi-FI" dirty="0" err="1"/>
              <a:t>The</a:t>
            </a:r>
            <a:r>
              <a:rPr lang="fi-FI" dirty="0"/>
              <a:t> </a:t>
            </a:r>
            <a:r>
              <a:rPr lang="fi-FI" dirty="0" err="1"/>
              <a:t>Swedish</a:t>
            </a:r>
            <a:r>
              <a:rPr lang="fi-FI" dirty="0"/>
              <a:t> Law and </a:t>
            </a:r>
            <a:r>
              <a:rPr lang="fi-FI" dirty="0" err="1"/>
              <a:t>Informatics</a:t>
            </a:r>
            <a:r>
              <a:rPr lang="fi-FI" dirty="0"/>
              <a:t> </a:t>
            </a:r>
            <a:r>
              <a:rPr lang="fi-FI" dirty="0" err="1"/>
              <a:t>Research</a:t>
            </a:r>
            <a:r>
              <a:rPr lang="fi-FI" dirty="0"/>
              <a:t> Institute 1981</a:t>
            </a:r>
          </a:p>
          <a:p>
            <a:pPr marL="800100" lvl="1" indent="-342900">
              <a:buFont typeface="Arial" panose="020B0604020202020204" pitchFamily="34" charset="0"/>
              <a:buChar char="•"/>
            </a:pPr>
            <a:r>
              <a:rPr lang="fi-FI" dirty="0"/>
              <a:t>Ensimmäinen väitös Seipelin Computing Law (1977)</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Oslon yliopistossa vastaava toiminta alkoi samaan aikaan </a:t>
            </a:r>
            <a:r>
              <a:rPr lang="nb-NO" dirty="0"/>
              <a:t>Knut S. Selmerin ja Jon Bingin (kuva) johdolla</a:t>
            </a:r>
            <a:endParaRPr lang="fi-FI" dirty="0"/>
          </a:p>
          <a:p>
            <a:pPr marL="800100" lvl="1" indent="-342900">
              <a:buFont typeface="Arial" panose="020B0604020202020204" pitchFamily="34" charset="0"/>
              <a:buChar char="•"/>
            </a:pPr>
            <a:r>
              <a:rPr lang="fi-FI" dirty="0" err="1"/>
              <a:t>Avdeling</a:t>
            </a:r>
            <a:r>
              <a:rPr lang="fi-FI" dirty="0"/>
              <a:t> for </a:t>
            </a:r>
            <a:r>
              <a:rPr lang="fi-FI" dirty="0" err="1"/>
              <a:t>edb-spørsmål</a:t>
            </a:r>
            <a:r>
              <a:rPr lang="fi-FI" dirty="0"/>
              <a:t> 1971 </a:t>
            </a:r>
            <a:r>
              <a:rPr lang="fi-FI" dirty="0">
                <a:sym typeface="Wingdings" panose="05000000000000000000" pitchFamily="2" charset="2"/>
              </a:rPr>
              <a:t> </a:t>
            </a:r>
            <a:r>
              <a:rPr lang="fi-FI" dirty="0" err="1">
                <a:sym typeface="Wingdings" panose="05000000000000000000" pitchFamily="2" charset="2"/>
              </a:rPr>
              <a:t>Institutt</a:t>
            </a:r>
            <a:r>
              <a:rPr lang="fi-FI" dirty="0">
                <a:sym typeface="Wingdings" panose="05000000000000000000" pitchFamily="2" charset="2"/>
              </a:rPr>
              <a:t> for </a:t>
            </a:r>
            <a:r>
              <a:rPr lang="fi-FI" dirty="0" err="1">
                <a:sym typeface="Wingdings" panose="05000000000000000000" pitchFamily="2" charset="2"/>
              </a:rPr>
              <a:t>rettsinformatikk</a:t>
            </a:r>
            <a:r>
              <a:rPr lang="fi-FI" dirty="0">
                <a:sym typeface="Wingdings" panose="05000000000000000000" pitchFamily="2" charset="2"/>
              </a:rPr>
              <a:t> 1982</a:t>
            </a:r>
            <a:r>
              <a:rPr lang="fi-FI" dirty="0"/>
              <a:t> </a:t>
            </a:r>
            <a:r>
              <a:rPr lang="fi-FI" dirty="0" err="1"/>
              <a:t>Senter</a:t>
            </a:r>
            <a:r>
              <a:rPr lang="fi-FI" dirty="0"/>
              <a:t> for </a:t>
            </a:r>
            <a:r>
              <a:rPr lang="fi-FI" dirty="0" err="1"/>
              <a:t>rettsinformatikk</a:t>
            </a:r>
            <a:r>
              <a:rPr lang="fi-FI" dirty="0"/>
              <a:t> (SERI) / </a:t>
            </a:r>
            <a:r>
              <a:rPr lang="fi-FI" dirty="0" err="1"/>
              <a:t>Norwegian</a:t>
            </a:r>
            <a:r>
              <a:rPr lang="fi-FI" dirty="0"/>
              <a:t> </a:t>
            </a:r>
            <a:r>
              <a:rPr lang="fi-FI" dirty="0" err="1"/>
              <a:t>Research</a:t>
            </a:r>
            <a:r>
              <a:rPr lang="fi-FI" dirty="0"/>
              <a:t> Center for Computers and Law (NRCCL) 2006</a:t>
            </a:r>
          </a:p>
          <a:p>
            <a:pPr lvl="1"/>
            <a:endParaRPr lang="fi-FI" dirty="0"/>
          </a:p>
          <a:p>
            <a:pPr marL="342900" indent="-342900">
              <a:buFont typeface="Arial" panose="020B0604020202020204" pitchFamily="34" charset="0"/>
              <a:buChar char="•"/>
            </a:pPr>
            <a:r>
              <a:rPr lang="fi-FI" dirty="0"/>
              <a:t>Tanskassa ei varsinaista instituuttia, keskeisiä hahmoja esim. Peter Blume (kuva) ja </a:t>
            </a:r>
            <a:r>
              <a:rPr lang="fi-FI" dirty="0" err="1"/>
              <a:t>Mads</a:t>
            </a:r>
            <a:r>
              <a:rPr lang="fi-FI" dirty="0"/>
              <a:t> </a:t>
            </a:r>
            <a:r>
              <a:rPr lang="fi-FI" dirty="0" err="1"/>
              <a:t>Bryde</a:t>
            </a:r>
            <a:r>
              <a:rPr lang="fi-FI" dirty="0"/>
              <a:t> Andersen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221045" cy="954107"/>
          </a:xfrm>
          <a:prstGeom prst="rect">
            <a:avLst/>
          </a:prstGeom>
          <a:noFill/>
        </p:spPr>
        <p:txBody>
          <a:bodyPr wrap="none" rtlCol="0">
            <a:spAutoFit/>
          </a:bodyPr>
          <a:lstStyle/>
          <a:p>
            <a:endParaRPr lang="fi-FI" sz="2800" dirty="0"/>
          </a:p>
          <a:p>
            <a:r>
              <a:rPr lang="fi-FI" sz="2800" dirty="0"/>
              <a:t>Oikeusinformatiikka pohjoismaissa</a:t>
            </a:r>
            <a:endParaRPr lang="fi-FI" spc="300" dirty="0">
              <a:solidFill>
                <a:srgbClr val="28CAF0"/>
              </a:solidFill>
              <a:latin typeface="Gudea" panose="02000000000000000000" pitchFamily="50" charset="0"/>
            </a:endParaRPr>
          </a:p>
        </p:txBody>
      </p:sp>
      <p:pic>
        <p:nvPicPr>
          <p:cNvPr id="8" name="Picture 3" descr="sei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06" y="2297106"/>
            <a:ext cx="993745" cy="967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4" descr="b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404" y="3945567"/>
            <a:ext cx="993745" cy="106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6405" y="5703790"/>
            <a:ext cx="993745" cy="992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4704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582758" cy="954107"/>
          </a:xfrm>
          <a:prstGeom prst="rect">
            <a:avLst/>
          </a:prstGeom>
          <a:noFill/>
        </p:spPr>
        <p:txBody>
          <a:bodyPr wrap="none" rtlCol="0">
            <a:spAutoFit/>
          </a:bodyPr>
          <a:lstStyle/>
          <a:p>
            <a:endParaRPr lang="fi-FI" sz="2800" dirty="0"/>
          </a:p>
          <a:p>
            <a:r>
              <a:rPr lang="fi-FI" sz="2800" dirty="0"/>
              <a:t>Sananvapauslaki</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sz="2400" dirty="0"/>
              <a:t>Sananvapautta säädellään lähemmin mm. sananvapauden käyttämisestä joukkoviestinnässä annetulla lailla (460/2003)</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Sisältää säännökset mm. julkaisijan ja ohjelmatoiminnan harjoittajan velvollisuuksista, vastine- ja oikaisuoikeuksista, vastuusta julkaistun viestin sisällöstä sekä pakkokeinoista</a:t>
            </a:r>
          </a:p>
        </p:txBody>
      </p:sp>
    </p:spTree>
    <p:extLst>
      <p:ext uri="{BB962C8B-B14F-4D97-AF65-F5344CB8AC3E}">
        <p14:creationId xmlns:p14="http://schemas.microsoft.com/office/powerpoint/2010/main" val="2078025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147097" cy="954107"/>
          </a:xfrm>
          <a:prstGeom prst="rect">
            <a:avLst/>
          </a:prstGeom>
          <a:noFill/>
        </p:spPr>
        <p:txBody>
          <a:bodyPr wrap="none" rtlCol="0">
            <a:spAutoFit/>
          </a:bodyPr>
          <a:lstStyle/>
          <a:p>
            <a:endParaRPr lang="fi-FI" sz="2800" dirty="0"/>
          </a:p>
          <a:p>
            <a:r>
              <a:rPr lang="fi-FI" sz="2800" dirty="0"/>
              <a:t>Sananvapaus vs. yksityisyys</a:t>
            </a:r>
            <a:endParaRPr lang="fi-FI" spc="300" dirty="0">
              <a:solidFill>
                <a:srgbClr val="28CAF0"/>
              </a:solidFill>
              <a:latin typeface="Gudea" panose="02000000000000000000" pitchFamily="50" charset="0"/>
            </a:endParaRPr>
          </a:p>
        </p:txBody>
      </p:sp>
      <p:sp>
        <p:nvSpPr>
          <p:cNvPr id="8" name="TextBox 10">
            <a:extLst>
              <a:ext uri="{FF2B5EF4-FFF2-40B4-BE49-F238E27FC236}">
                <a16:creationId xmlns:a16="http://schemas.microsoft.com/office/drawing/2014/main" id="{B66B5E1E-1DE6-4018-A31C-CC8B431F7D0B}"/>
              </a:ext>
            </a:extLst>
          </p:cNvPr>
          <p:cNvSpPr txBox="1"/>
          <p:nvPr/>
        </p:nvSpPr>
        <p:spPr>
          <a:xfrm>
            <a:off x="560657" y="2216067"/>
            <a:ext cx="7966800" cy="3046988"/>
          </a:xfrm>
          <a:prstGeom prst="rect">
            <a:avLst/>
          </a:prstGeom>
          <a:noFill/>
        </p:spPr>
        <p:txBody>
          <a:bodyPr wrap="square" rtlCol="0">
            <a:spAutoFit/>
          </a:bodyPr>
          <a:lstStyle/>
          <a:p>
            <a:pPr marL="342900" indent="-342900">
              <a:buFont typeface="Arial" panose="020B0604020202020204" pitchFamily="34" charset="0"/>
              <a:buChar char="•"/>
            </a:pPr>
            <a:r>
              <a:rPr lang="fi-FI" sz="2400" dirty="0"/>
              <a:t>Sananvapaus ei ole rajoittamaton oikeus – erityisesti median sananvapauden vastaparina on usein yksilön yksityiselämän tai kunnian suoja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Oikeuksilla ei ole kiinteää hierarkiaa, vaan ne on asetettava kussakin tapauksessa tasapainoon</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Esim. </a:t>
            </a:r>
            <a:r>
              <a:rPr lang="fi-FI" sz="2400" dirty="0" err="1"/>
              <a:t>EIT:ltä</a:t>
            </a:r>
            <a:r>
              <a:rPr lang="fi-FI" sz="2400" dirty="0"/>
              <a:t> paljon oikeuskäytäntöä aiheesta</a:t>
            </a:r>
          </a:p>
        </p:txBody>
      </p:sp>
    </p:spTree>
    <p:extLst>
      <p:ext uri="{BB962C8B-B14F-4D97-AF65-F5344CB8AC3E}">
        <p14:creationId xmlns:p14="http://schemas.microsoft.com/office/powerpoint/2010/main" val="20342792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D80A55AD-E8C1-4FF9-B855-46309C64D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16" y="1870185"/>
            <a:ext cx="3118499" cy="2119605"/>
          </a:xfrm>
          <a:prstGeom prst="rect">
            <a:avLst/>
          </a:prstGeom>
        </p:spPr>
      </p:pic>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263300" cy="1231106"/>
          </a:xfrm>
          <a:prstGeom prst="rect">
            <a:avLst/>
          </a:prstGeom>
          <a:noFill/>
        </p:spPr>
        <p:txBody>
          <a:bodyPr wrap="none" rtlCol="0">
            <a:spAutoFit/>
          </a:bodyPr>
          <a:lstStyle/>
          <a:p>
            <a:endParaRPr lang="fi-FI" sz="2800" dirty="0"/>
          </a:p>
          <a:p>
            <a:r>
              <a:rPr lang="fi-FI" sz="2800" dirty="0"/>
              <a:t>Mitä sana ”julkisuus” tuo mieleen?</a:t>
            </a:r>
          </a:p>
          <a:p>
            <a:endParaRPr lang="fi-FI" spc="300" dirty="0">
              <a:solidFill>
                <a:srgbClr val="28CAF0"/>
              </a:solidFill>
              <a:latin typeface="Gudea" panose="02000000000000000000" pitchFamily="50" charset="0"/>
            </a:endParaRPr>
          </a:p>
        </p:txBody>
      </p:sp>
      <p:pic>
        <p:nvPicPr>
          <p:cNvPr id="10" name="Kuva 9">
            <a:extLst>
              <a:ext uri="{FF2B5EF4-FFF2-40B4-BE49-F238E27FC236}">
                <a16:creationId xmlns:a16="http://schemas.microsoft.com/office/drawing/2014/main" id="{69560251-BEBB-4CEE-BF67-586162E18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514" y="4300025"/>
            <a:ext cx="2919543" cy="1947882"/>
          </a:xfrm>
          <a:prstGeom prst="rect">
            <a:avLst/>
          </a:prstGeom>
        </p:spPr>
      </p:pic>
      <p:pic>
        <p:nvPicPr>
          <p:cNvPr id="4" name="Kuva 3">
            <a:extLst>
              <a:ext uri="{FF2B5EF4-FFF2-40B4-BE49-F238E27FC236}">
                <a16:creationId xmlns:a16="http://schemas.microsoft.com/office/drawing/2014/main" id="{4B41616E-FCEF-43E6-9FB1-08BC0EB0D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1976" y="2848133"/>
            <a:ext cx="2384797" cy="2874332"/>
          </a:xfrm>
          <a:prstGeom prst="rect">
            <a:avLst/>
          </a:prstGeom>
        </p:spPr>
      </p:pic>
      <p:pic>
        <p:nvPicPr>
          <p:cNvPr id="26" name="Kuva 25">
            <a:extLst>
              <a:ext uri="{FF2B5EF4-FFF2-40B4-BE49-F238E27FC236}">
                <a16:creationId xmlns:a16="http://schemas.microsoft.com/office/drawing/2014/main" id="{3AB347C1-EC1A-49C3-AC07-FD0B673C5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54" y="4064569"/>
            <a:ext cx="1845411" cy="2390816"/>
          </a:xfrm>
          <a:prstGeom prst="rect">
            <a:avLst/>
          </a:prstGeom>
        </p:spPr>
      </p:pic>
      <p:pic>
        <p:nvPicPr>
          <p:cNvPr id="22" name="Kuva 21">
            <a:extLst>
              <a:ext uri="{FF2B5EF4-FFF2-40B4-BE49-F238E27FC236}">
                <a16:creationId xmlns:a16="http://schemas.microsoft.com/office/drawing/2014/main" id="{E02931CF-F1C5-4A96-AD3D-C74FF2D581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135" y="3475670"/>
            <a:ext cx="2535020" cy="2604194"/>
          </a:xfrm>
          <a:prstGeom prst="rect">
            <a:avLst/>
          </a:prstGeom>
        </p:spPr>
      </p:pic>
      <p:pic>
        <p:nvPicPr>
          <p:cNvPr id="28" name="Kuva 27">
            <a:extLst>
              <a:ext uri="{FF2B5EF4-FFF2-40B4-BE49-F238E27FC236}">
                <a16:creationId xmlns:a16="http://schemas.microsoft.com/office/drawing/2014/main" id="{0C64D59C-2D07-446F-BB41-5DFB64D91D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106" y="1860271"/>
            <a:ext cx="2867441" cy="1612936"/>
          </a:xfrm>
          <a:prstGeom prst="rect">
            <a:avLst/>
          </a:prstGeom>
        </p:spPr>
      </p:pic>
    </p:spTree>
    <p:extLst>
      <p:ext uri="{BB962C8B-B14F-4D97-AF65-F5344CB8AC3E}">
        <p14:creationId xmlns:p14="http://schemas.microsoft.com/office/powerpoint/2010/main" val="24634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1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50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75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367734" cy="954107"/>
          </a:xfrm>
          <a:prstGeom prst="rect">
            <a:avLst/>
          </a:prstGeom>
          <a:noFill/>
        </p:spPr>
        <p:txBody>
          <a:bodyPr wrap="none" rtlCol="0">
            <a:spAutoFit/>
          </a:bodyPr>
          <a:lstStyle/>
          <a:p>
            <a:endParaRPr lang="fi-FI" sz="2800" dirty="0"/>
          </a:p>
          <a:p>
            <a:r>
              <a:rPr lang="fi-FI" sz="2800" dirty="0"/>
              <a:t>Julkisuus ja julkisuusperiaate</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154984"/>
          </a:xfrm>
          <a:prstGeom prst="rect">
            <a:avLst/>
          </a:prstGeom>
          <a:noFill/>
        </p:spPr>
        <p:txBody>
          <a:bodyPr wrap="square" rtlCol="0">
            <a:spAutoFit/>
          </a:bodyPr>
          <a:lstStyle/>
          <a:p>
            <a:pPr marL="342900" indent="-342900">
              <a:buFont typeface="Arial" panose="020B0604020202020204" pitchFamily="34" charset="0"/>
              <a:buChar char="•"/>
            </a:pPr>
            <a:r>
              <a:rPr lang="fi-FI" sz="2400" dirty="0"/>
              <a:t>PL 12.2 §: Viranomaisen hallussa olevat asiakirjat ja muut tallenteet ovat julkisia, jollei niiden julkisuutta ole välttämättömien syiden vuoksi lailla erikseen rajoitettu. Jokaisella on oikeus saada tieto julkisesta asiakirjasta ja tallenteesta.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Julkisuusperiaatteesta säädetty myös julkisuuslain 1 §:ssä</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Julkisuusperiaatteella pitkä historia – säädettiin Ruotsi-Suomessa jo vuoden 1766 painovapausasetuksessa (suomalaisen Anders Chydeniuksen aloitteesta)</a:t>
            </a:r>
          </a:p>
        </p:txBody>
      </p:sp>
    </p:spTree>
    <p:extLst>
      <p:ext uri="{BB962C8B-B14F-4D97-AF65-F5344CB8AC3E}">
        <p14:creationId xmlns:p14="http://schemas.microsoft.com/office/powerpoint/2010/main" val="18360262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741683" cy="954107"/>
          </a:xfrm>
          <a:prstGeom prst="rect">
            <a:avLst/>
          </a:prstGeom>
          <a:noFill/>
        </p:spPr>
        <p:txBody>
          <a:bodyPr wrap="none" rtlCol="0">
            <a:spAutoFit/>
          </a:bodyPr>
          <a:lstStyle/>
          <a:p>
            <a:endParaRPr lang="fi-FI" sz="2800" dirty="0"/>
          </a:p>
          <a:p>
            <a:r>
              <a:rPr lang="fi-FI" sz="2800" dirty="0"/>
              <a:t>Julkisuusperusoikeuden luonne</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400" dirty="0"/>
              <a:t>Julkisuus perusoikeutena koskee </a:t>
            </a:r>
            <a:r>
              <a:rPr lang="fi-FI" sz="2400" b="1" dirty="0"/>
              <a:t>yksityisen oikeutta saada tietoa viranomaisilta </a:t>
            </a:r>
            <a:r>
              <a:rPr lang="fi-FI" sz="2400" dirty="0"/>
              <a:t>(vertikaalinen suhde)</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Viranomaisilla on myös velvollisuus turvata julkisuusperusoikeuden toteutuminen ja toteuttaa julkisuusperiaatetta (PL 22 §) </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Julkisuusperiaatetta ei sovelleta yksityisten välisissä horisontaalisuhteissa</a:t>
            </a:r>
          </a:p>
          <a:p>
            <a:pPr marL="342900" indent="-342900">
              <a:buFont typeface="Arial" panose="020B0604020202020204" pitchFamily="34" charset="0"/>
              <a:buChar char="•"/>
            </a:pPr>
            <a:endParaRPr lang="fi-FI" sz="2400" dirty="0"/>
          </a:p>
        </p:txBody>
      </p:sp>
    </p:spTree>
    <p:extLst>
      <p:ext uri="{BB962C8B-B14F-4D97-AF65-F5344CB8AC3E}">
        <p14:creationId xmlns:p14="http://schemas.microsoft.com/office/powerpoint/2010/main" val="2354824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61587" cy="954107"/>
          </a:xfrm>
          <a:prstGeom prst="rect">
            <a:avLst/>
          </a:prstGeom>
          <a:noFill/>
        </p:spPr>
        <p:txBody>
          <a:bodyPr wrap="none" rtlCol="0">
            <a:spAutoFit/>
          </a:bodyPr>
          <a:lstStyle/>
          <a:p>
            <a:endParaRPr lang="fi-FI" sz="2800" dirty="0"/>
          </a:p>
          <a:p>
            <a:r>
              <a:rPr lang="fi-FI" sz="2800" dirty="0"/>
              <a:t>Julkisuus ja muut perusoikeudet</a:t>
            </a:r>
            <a:endParaRPr lang="fi-FI" spc="300" dirty="0">
              <a:solidFill>
                <a:srgbClr val="28CAF0"/>
              </a:solidFill>
              <a:latin typeface="Gudea" panose="02000000000000000000" pitchFamily="50" charset="0"/>
            </a:endParaRPr>
          </a:p>
        </p:txBody>
      </p:sp>
      <p:graphicFrame>
        <p:nvGraphicFramePr>
          <p:cNvPr id="3" name="Taulukko 2">
            <a:extLst>
              <a:ext uri="{FF2B5EF4-FFF2-40B4-BE49-F238E27FC236}">
                <a16:creationId xmlns:a16="http://schemas.microsoft.com/office/drawing/2014/main" id="{A555230C-ED86-47AC-9ECA-B509352BD8A7}"/>
              </a:ext>
            </a:extLst>
          </p:cNvPr>
          <p:cNvGraphicFramePr>
            <a:graphicFrameLocks noGrp="1"/>
          </p:cNvGraphicFramePr>
          <p:nvPr>
            <p:extLst>
              <p:ext uri="{D42A27DB-BD31-4B8C-83A1-F6EECF244321}">
                <p14:modId xmlns:p14="http://schemas.microsoft.com/office/powerpoint/2010/main" val="1544061165"/>
              </p:ext>
            </p:extLst>
          </p:nvPr>
        </p:nvGraphicFramePr>
        <p:xfrm>
          <a:off x="628650" y="2263934"/>
          <a:ext cx="7886700" cy="3383280"/>
        </p:xfrm>
        <a:graphic>
          <a:graphicData uri="http://schemas.openxmlformats.org/drawingml/2006/table">
            <a:tbl>
              <a:tblPr/>
              <a:tblGrid>
                <a:gridCol w="3943350">
                  <a:extLst>
                    <a:ext uri="{9D8B030D-6E8A-4147-A177-3AD203B41FA5}">
                      <a16:colId xmlns:a16="http://schemas.microsoft.com/office/drawing/2014/main" val="544215675"/>
                    </a:ext>
                  </a:extLst>
                </a:gridCol>
                <a:gridCol w="3943350">
                  <a:extLst>
                    <a:ext uri="{9D8B030D-6E8A-4147-A177-3AD203B41FA5}">
                      <a16:colId xmlns:a16="http://schemas.microsoft.com/office/drawing/2014/main" val="3383812074"/>
                    </a:ext>
                  </a:extLst>
                </a:gridCol>
              </a:tblGrid>
              <a:tr h="0">
                <a:tc>
                  <a:txBody>
                    <a:bodyPr/>
                    <a:lstStyle/>
                    <a:p>
                      <a:pPr algn="l"/>
                      <a:r>
                        <a:rPr lang="fi-FI" sz="2400" i="1" dirty="0"/>
                        <a:t>Julkisuutta tukevia perusoikeuksia</a:t>
                      </a:r>
                      <a:endParaRPr lang="fi-FI" sz="2400" dirty="0"/>
                    </a:p>
                  </a:txBody>
                  <a:tcPr anchor="ctr">
                    <a:lnL>
                      <a:noFill/>
                    </a:lnL>
                    <a:lnR>
                      <a:noFill/>
                    </a:lnR>
                    <a:lnT>
                      <a:noFill/>
                    </a:lnT>
                    <a:lnB>
                      <a:noFill/>
                    </a:lnB>
                  </a:tcPr>
                </a:tc>
                <a:tc>
                  <a:txBody>
                    <a:bodyPr/>
                    <a:lstStyle/>
                    <a:p>
                      <a:pPr algn="l"/>
                      <a:r>
                        <a:rPr lang="fi-FI" sz="2400" i="1" dirty="0"/>
                        <a:t>Julkisuutta rajoittavia perusoikeuksia</a:t>
                      </a:r>
                      <a:endParaRPr lang="fi-FI" sz="2400" dirty="0"/>
                    </a:p>
                  </a:txBody>
                  <a:tcPr anchor="ctr">
                    <a:lnL>
                      <a:noFill/>
                    </a:lnL>
                    <a:lnR>
                      <a:noFill/>
                    </a:lnR>
                    <a:lnT>
                      <a:noFill/>
                    </a:lnT>
                    <a:lnB>
                      <a:noFill/>
                    </a:lnB>
                  </a:tcPr>
                </a:tc>
                <a:extLst>
                  <a:ext uri="{0D108BD9-81ED-4DB2-BD59-A6C34878D82A}">
                    <a16:rowId xmlns:a16="http://schemas.microsoft.com/office/drawing/2014/main" val="2609946528"/>
                  </a:ext>
                </a:extLst>
              </a:tr>
              <a:tr h="0">
                <a:tc>
                  <a:txBody>
                    <a:bodyPr/>
                    <a:lstStyle/>
                    <a:p>
                      <a:endParaRPr lang="fi-FI" dirty="0"/>
                    </a:p>
                  </a:txBody>
                  <a:tcPr anchor="ctr">
                    <a:lnL>
                      <a:noFill/>
                    </a:lnL>
                    <a:lnR>
                      <a:noFill/>
                    </a:lnR>
                    <a:lnT>
                      <a:noFill/>
                    </a:lnT>
                    <a:lnB>
                      <a:noFill/>
                    </a:lnB>
                  </a:tcPr>
                </a:tc>
                <a:tc>
                  <a:txBody>
                    <a:bodyPr/>
                    <a:lstStyle/>
                    <a:p>
                      <a:endParaRPr lang="fi-FI"/>
                    </a:p>
                  </a:txBody>
                  <a:tcPr anchor="ctr">
                    <a:lnL>
                      <a:noFill/>
                    </a:lnL>
                    <a:lnR>
                      <a:noFill/>
                    </a:lnR>
                    <a:lnT>
                      <a:noFill/>
                    </a:lnT>
                    <a:lnB>
                      <a:noFill/>
                    </a:lnB>
                  </a:tcPr>
                </a:tc>
                <a:extLst>
                  <a:ext uri="{0D108BD9-81ED-4DB2-BD59-A6C34878D82A}">
                    <a16:rowId xmlns:a16="http://schemas.microsoft.com/office/drawing/2014/main" val="1178225094"/>
                  </a:ext>
                </a:extLst>
              </a:tr>
              <a:tr h="0">
                <a:tc>
                  <a:txBody>
                    <a:bodyPr/>
                    <a:lstStyle/>
                    <a:p>
                      <a:pPr algn="l"/>
                      <a:r>
                        <a:rPr lang="fi-FI" sz="2000" dirty="0"/>
                        <a:t>Sananvapaus (PL 12.1 §)</a:t>
                      </a:r>
                    </a:p>
                  </a:txBody>
                  <a:tcPr anchor="ctr">
                    <a:lnL>
                      <a:noFill/>
                    </a:lnL>
                    <a:lnR>
                      <a:noFill/>
                    </a:lnR>
                    <a:lnT>
                      <a:noFill/>
                    </a:lnT>
                    <a:lnB>
                      <a:noFill/>
                    </a:lnB>
                  </a:tcPr>
                </a:tc>
                <a:tc>
                  <a:txBody>
                    <a:bodyPr/>
                    <a:lstStyle/>
                    <a:p>
                      <a:pPr algn="l"/>
                      <a:r>
                        <a:rPr lang="fi-FI" sz="2000" dirty="0"/>
                        <a:t>Yksityiselämän suoja (PL 10 §)</a:t>
                      </a:r>
                    </a:p>
                  </a:txBody>
                  <a:tcPr anchor="ctr">
                    <a:lnL>
                      <a:noFill/>
                    </a:lnL>
                    <a:lnR>
                      <a:noFill/>
                    </a:lnR>
                    <a:lnT>
                      <a:noFill/>
                    </a:lnT>
                    <a:lnB>
                      <a:noFill/>
                    </a:lnB>
                  </a:tcPr>
                </a:tc>
                <a:extLst>
                  <a:ext uri="{0D108BD9-81ED-4DB2-BD59-A6C34878D82A}">
                    <a16:rowId xmlns:a16="http://schemas.microsoft.com/office/drawing/2014/main" val="3578541462"/>
                  </a:ext>
                </a:extLst>
              </a:tr>
              <a:tr h="0">
                <a:tc>
                  <a:txBody>
                    <a:bodyPr/>
                    <a:lstStyle/>
                    <a:p>
                      <a:pPr algn="l"/>
                      <a:r>
                        <a:rPr lang="fi-FI" sz="2000" dirty="0"/>
                        <a:t>Hyvä hallinto ja oikeudenmukainen oikeudenkäynti (PL 21 §)</a:t>
                      </a:r>
                    </a:p>
                  </a:txBody>
                  <a:tcPr anchor="ctr">
                    <a:lnL>
                      <a:noFill/>
                    </a:lnL>
                    <a:lnR>
                      <a:noFill/>
                    </a:lnR>
                    <a:lnT>
                      <a:noFill/>
                    </a:lnT>
                    <a:lnB>
                      <a:noFill/>
                    </a:lnB>
                  </a:tcPr>
                </a:tc>
                <a:tc>
                  <a:txBody>
                    <a:bodyPr/>
                    <a:lstStyle/>
                    <a:p>
                      <a:pPr algn="l"/>
                      <a:r>
                        <a:rPr lang="fi-FI" sz="2000" dirty="0"/>
                        <a:t>Henkilökohtainen vapaus ja turvallisuus (PL 7.1 §)</a:t>
                      </a:r>
                    </a:p>
                  </a:txBody>
                  <a:tcPr anchor="ctr">
                    <a:lnL>
                      <a:noFill/>
                    </a:lnL>
                    <a:lnR>
                      <a:noFill/>
                    </a:lnR>
                    <a:lnT>
                      <a:noFill/>
                    </a:lnT>
                    <a:lnB>
                      <a:noFill/>
                    </a:lnB>
                  </a:tcPr>
                </a:tc>
                <a:extLst>
                  <a:ext uri="{0D108BD9-81ED-4DB2-BD59-A6C34878D82A}">
                    <a16:rowId xmlns:a16="http://schemas.microsoft.com/office/drawing/2014/main" val="2033117211"/>
                  </a:ext>
                </a:extLst>
              </a:tr>
              <a:tr h="0">
                <a:tc>
                  <a:txBody>
                    <a:bodyPr/>
                    <a:lstStyle/>
                    <a:p>
                      <a:pPr algn="l"/>
                      <a:r>
                        <a:rPr lang="fi-FI" sz="2000" dirty="0"/>
                        <a:t>Osallistumisoikeudet (PL 14.3 ja 20.2 §)</a:t>
                      </a:r>
                    </a:p>
                  </a:txBody>
                  <a:tcPr anchor="ctr">
                    <a:lnL>
                      <a:noFill/>
                    </a:lnL>
                    <a:lnR>
                      <a:noFill/>
                    </a:lnR>
                    <a:lnT>
                      <a:noFill/>
                    </a:lnT>
                    <a:lnB>
                      <a:noFill/>
                    </a:lnB>
                  </a:tcPr>
                </a:tc>
                <a:tc>
                  <a:txBody>
                    <a:bodyPr/>
                    <a:lstStyle/>
                    <a:p>
                      <a:pPr algn="l"/>
                      <a:r>
                        <a:rPr lang="fi-FI" sz="2000" dirty="0"/>
                        <a:t>Omaisuuden suoja (PL 15 §)</a:t>
                      </a:r>
                    </a:p>
                  </a:txBody>
                  <a:tcPr anchor="ctr">
                    <a:lnL>
                      <a:noFill/>
                    </a:lnL>
                    <a:lnR>
                      <a:noFill/>
                    </a:lnR>
                    <a:lnT>
                      <a:noFill/>
                    </a:lnT>
                    <a:lnB>
                      <a:noFill/>
                    </a:lnB>
                  </a:tcPr>
                </a:tc>
                <a:extLst>
                  <a:ext uri="{0D108BD9-81ED-4DB2-BD59-A6C34878D82A}">
                    <a16:rowId xmlns:a16="http://schemas.microsoft.com/office/drawing/2014/main" val="1041183998"/>
                  </a:ext>
                </a:extLst>
              </a:tr>
              <a:tr h="0">
                <a:tc>
                  <a:txBody>
                    <a:bodyPr/>
                    <a:lstStyle/>
                    <a:p>
                      <a:pPr algn="l"/>
                      <a:r>
                        <a:rPr lang="fi-FI" sz="2000" dirty="0"/>
                        <a:t>Sivistykselliset oikeudet (PL 16 § )</a:t>
                      </a:r>
                    </a:p>
                  </a:txBody>
                  <a:tcPr anchor="ctr">
                    <a:lnL>
                      <a:noFill/>
                    </a:lnL>
                    <a:lnR>
                      <a:noFill/>
                    </a:lnR>
                    <a:lnT>
                      <a:noFill/>
                    </a:lnT>
                    <a:lnB>
                      <a:noFill/>
                    </a:lnB>
                  </a:tcPr>
                </a:tc>
                <a:tc>
                  <a:txBody>
                    <a:bodyPr/>
                    <a:lstStyle/>
                    <a:p>
                      <a:pPr algn="l"/>
                      <a:r>
                        <a:rPr lang="fi-FI" sz="2000" dirty="0"/>
                        <a:t>Elinkeinovapaus (PL 18.1 §)</a:t>
                      </a:r>
                    </a:p>
                  </a:txBody>
                  <a:tcPr anchor="ctr">
                    <a:lnL>
                      <a:noFill/>
                    </a:lnL>
                    <a:lnR>
                      <a:noFill/>
                    </a:lnR>
                    <a:lnT>
                      <a:noFill/>
                    </a:lnT>
                    <a:lnB>
                      <a:noFill/>
                    </a:lnB>
                  </a:tcPr>
                </a:tc>
                <a:extLst>
                  <a:ext uri="{0D108BD9-81ED-4DB2-BD59-A6C34878D82A}">
                    <a16:rowId xmlns:a16="http://schemas.microsoft.com/office/drawing/2014/main" val="1863802309"/>
                  </a:ext>
                </a:extLst>
              </a:tr>
            </a:tbl>
          </a:graphicData>
        </a:graphic>
      </p:graphicFrame>
    </p:spTree>
    <p:extLst>
      <p:ext uri="{BB962C8B-B14F-4D97-AF65-F5344CB8AC3E}">
        <p14:creationId xmlns:p14="http://schemas.microsoft.com/office/powerpoint/2010/main" val="3105702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468817" cy="954107"/>
          </a:xfrm>
          <a:prstGeom prst="rect">
            <a:avLst/>
          </a:prstGeom>
          <a:noFill/>
        </p:spPr>
        <p:txBody>
          <a:bodyPr wrap="none" rtlCol="0">
            <a:spAutoFit/>
          </a:bodyPr>
          <a:lstStyle/>
          <a:p>
            <a:endParaRPr lang="fi-FI" sz="2800" dirty="0"/>
          </a:p>
          <a:p>
            <a:r>
              <a:rPr lang="fi-FI" sz="2800" dirty="0"/>
              <a:t>Miksi julkisuus?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677656"/>
          </a:xfrm>
          <a:prstGeom prst="rect">
            <a:avLst/>
          </a:prstGeom>
          <a:noFill/>
        </p:spPr>
        <p:txBody>
          <a:bodyPr wrap="square" rtlCol="0">
            <a:spAutoFit/>
          </a:bodyPr>
          <a:lstStyle/>
          <a:p>
            <a:pPr marL="342900" indent="-342900">
              <a:buFont typeface="Arial" panose="020B0604020202020204" pitchFamily="34" charset="0"/>
              <a:buChar char="•"/>
            </a:pPr>
            <a:r>
              <a:rPr lang="fi-FI" sz="2400" dirty="0"/>
              <a:t>Oikeusvarmuuden ja oikeusturvan takaaminen</a:t>
            </a:r>
          </a:p>
          <a:p>
            <a:pPr marL="342900" indent="-342900">
              <a:buFont typeface="Arial" panose="020B0604020202020204" pitchFamily="34" charset="0"/>
              <a:buChar char="•"/>
            </a:pPr>
            <a:r>
              <a:rPr lang="fi-FI" sz="2400" dirty="0"/>
              <a:t>Osallistumisen ja vaikuttamisen mahdollistaminen</a:t>
            </a:r>
          </a:p>
          <a:p>
            <a:pPr marL="342900" indent="-342900">
              <a:buFont typeface="Arial" panose="020B0604020202020204" pitchFamily="34" charset="0"/>
              <a:buChar char="•"/>
            </a:pPr>
            <a:r>
              <a:rPr lang="fi-FI" sz="2400" dirty="0"/>
              <a:t>Valvonnan ja vastuun toteuttaminen</a:t>
            </a:r>
          </a:p>
          <a:p>
            <a:pPr marL="342900" indent="-342900">
              <a:buFont typeface="Arial" panose="020B0604020202020204" pitchFamily="34" charset="0"/>
              <a:buChar char="•"/>
            </a:pPr>
            <a:r>
              <a:rPr lang="fi-FI" sz="2400" dirty="0"/>
              <a:t>Avoimen ja hyvän hallinnon edistäminen</a:t>
            </a:r>
          </a:p>
          <a:p>
            <a:pPr marL="342900" indent="-342900">
              <a:buFont typeface="Arial" panose="020B0604020202020204" pitchFamily="34" charset="0"/>
              <a:buChar char="•"/>
            </a:pPr>
            <a:r>
              <a:rPr lang="fi-FI" sz="2400" dirty="0"/>
              <a:t>Sananvapauden tukeminen</a:t>
            </a:r>
          </a:p>
          <a:p>
            <a:pPr marL="342900" indent="-342900">
              <a:buFont typeface="Arial" panose="020B0604020202020204" pitchFamily="34" charset="0"/>
              <a:buChar char="•"/>
            </a:pPr>
            <a:r>
              <a:rPr lang="fi-FI" sz="2400" dirty="0"/>
              <a:t>Viranomaistoiminnan legitimiteetin vahvistaminen</a:t>
            </a:r>
          </a:p>
          <a:p>
            <a:pPr marL="342900" indent="-342900">
              <a:buFont typeface="Arial" panose="020B0604020202020204" pitchFamily="34" charset="0"/>
              <a:buChar char="•"/>
            </a:pPr>
            <a:r>
              <a:rPr lang="fi-FI" sz="2400" dirty="0"/>
              <a:t>Julkisten tietovarantojen hyödyntämisen mahdollistaminen</a:t>
            </a:r>
          </a:p>
        </p:txBody>
      </p:sp>
    </p:spTree>
    <p:extLst>
      <p:ext uri="{BB962C8B-B14F-4D97-AF65-F5344CB8AC3E}">
        <p14:creationId xmlns:p14="http://schemas.microsoft.com/office/powerpoint/2010/main" val="31247859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335721" cy="954107"/>
          </a:xfrm>
          <a:prstGeom prst="rect">
            <a:avLst/>
          </a:prstGeom>
          <a:noFill/>
        </p:spPr>
        <p:txBody>
          <a:bodyPr wrap="none" rtlCol="0">
            <a:spAutoFit/>
          </a:bodyPr>
          <a:lstStyle/>
          <a:p>
            <a:endParaRPr lang="fi-FI" sz="2800" dirty="0"/>
          </a:p>
          <a:p>
            <a:r>
              <a:rPr lang="fi-FI" sz="2800" dirty="0"/>
              <a:t>Julkisuuslainsäädäntö</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78094"/>
          </a:xfrm>
          <a:prstGeom prst="rect">
            <a:avLst/>
          </a:prstGeom>
          <a:noFill/>
        </p:spPr>
        <p:txBody>
          <a:bodyPr wrap="square" rtlCol="0">
            <a:spAutoFit/>
          </a:bodyPr>
          <a:lstStyle/>
          <a:p>
            <a:pPr marL="342900" indent="-342900">
              <a:buFont typeface="Arial" panose="020B0604020202020204" pitchFamily="34" charset="0"/>
              <a:buChar char="•"/>
            </a:pPr>
            <a:r>
              <a:rPr lang="fi-FI" sz="2400" dirty="0"/>
              <a:t>Viranomaistoimintaan (etenkin asiakirjajulkisuuteen) soveltuva yleislaki: laki viranomaisten toiminnan julkisuudesta (621/1999)</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Oikeudenkäyntiä ja oikeudenkäyntiasiakirjoja koskevat erityislait</a:t>
            </a:r>
          </a:p>
          <a:p>
            <a:pPr marL="800100" lvl="1" indent="-342900">
              <a:buFont typeface="Arial" panose="020B0604020202020204" pitchFamily="34" charset="0"/>
              <a:buChar char="•"/>
            </a:pPr>
            <a:r>
              <a:rPr lang="fi-FI" sz="2000" dirty="0"/>
              <a:t>Laki oikeudenkäynnin julkisuudesta yleisissä tuomioistuimissa (370/2007)</a:t>
            </a:r>
          </a:p>
          <a:p>
            <a:pPr marL="800100" lvl="1" indent="-342900">
              <a:buFont typeface="Arial" panose="020B0604020202020204" pitchFamily="34" charset="0"/>
              <a:buChar char="•"/>
            </a:pPr>
            <a:r>
              <a:rPr lang="fi-FI" sz="2000" dirty="0"/>
              <a:t>Laki oikeudenkäynnin julkisuudesta hallintotuomioistuimissa (381/2007)</a:t>
            </a:r>
          </a:p>
          <a:p>
            <a:pPr marL="800100" lvl="1"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Muita erityissäännöksiä</a:t>
            </a:r>
          </a:p>
        </p:txBody>
      </p:sp>
    </p:spTree>
    <p:extLst>
      <p:ext uri="{BB962C8B-B14F-4D97-AF65-F5344CB8AC3E}">
        <p14:creationId xmlns:p14="http://schemas.microsoft.com/office/powerpoint/2010/main" val="4003841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363776" cy="954107"/>
          </a:xfrm>
          <a:prstGeom prst="rect">
            <a:avLst/>
          </a:prstGeom>
          <a:noFill/>
        </p:spPr>
        <p:txBody>
          <a:bodyPr wrap="none" rtlCol="0">
            <a:spAutoFit/>
          </a:bodyPr>
          <a:lstStyle/>
          <a:p>
            <a:endParaRPr lang="fi-FI" sz="2800" dirty="0"/>
          </a:p>
          <a:p>
            <a:r>
              <a:rPr lang="fi-FI" sz="2800" dirty="0"/>
              <a:t>Julkisuusperiaatteen toteuttaminen</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154984"/>
          </a:xfrm>
          <a:prstGeom prst="rect">
            <a:avLst/>
          </a:prstGeom>
          <a:noFill/>
        </p:spPr>
        <p:txBody>
          <a:bodyPr wrap="square" rtlCol="0">
            <a:spAutoFit/>
          </a:bodyPr>
          <a:lstStyle/>
          <a:p>
            <a:pPr marL="342900" indent="-342900">
              <a:buFont typeface="Arial" panose="020B0604020202020204" pitchFamily="34" charset="0"/>
              <a:buChar char="•"/>
            </a:pPr>
            <a:r>
              <a:rPr lang="fi-FI" sz="2400" dirty="0"/>
              <a:t>Toteuttamisella neljä keskeistä päämuotoa:</a:t>
            </a:r>
          </a:p>
          <a:p>
            <a:pPr marL="342900" indent="-342900">
              <a:buFont typeface="Arial" panose="020B0604020202020204" pitchFamily="34" charset="0"/>
              <a:buChar char="•"/>
            </a:pPr>
            <a:endParaRPr lang="fi-FI" sz="2400" dirty="0"/>
          </a:p>
          <a:p>
            <a:pPr marL="914400" lvl="1" indent="-457200">
              <a:buFont typeface="+mj-lt"/>
              <a:buAutoNum type="arabicPeriod"/>
            </a:pPr>
            <a:r>
              <a:rPr lang="fi-FI" sz="2400" b="1" dirty="0"/>
              <a:t>Asiakirjojen ja tallenteiden julkisuus</a:t>
            </a:r>
            <a:r>
              <a:rPr lang="fi-FI" sz="2400" dirty="0"/>
              <a:t/>
            </a:r>
            <a:br>
              <a:rPr lang="fi-FI" sz="2400" dirty="0"/>
            </a:br>
            <a:r>
              <a:rPr lang="fi-FI" sz="2400" dirty="0"/>
              <a:t>PL 12.2 §, </a:t>
            </a:r>
            <a:r>
              <a:rPr lang="fi-FI" sz="2400" dirty="0" err="1"/>
              <a:t>JulkL</a:t>
            </a:r>
            <a:endParaRPr lang="fi-FI" sz="2400" dirty="0"/>
          </a:p>
          <a:p>
            <a:pPr marL="914400" lvl="1" indent="-457200">
              <a:buFont typeface="+mj-lt"/>
              <a:buAutoNum type="arabicPeriod"/>
            </a:pPr>
            <a:r>
              <a:rPr lang="fi-FI" sz="2400" b="1" dirty="0"/>
              <a:t>Käsittelyn julkisuus</a:t>
            </a:r>
            <a:r>
              <a:rPr lang="fi-FI" sz="2400" dirty="0"/>
              <a:t/>
            </a:r>
            <a:br>
              <a:rPr lang="fi-FI" sz="2400" dirty="0"/>
            </a:br>
            <a:r>
              <a:rPr lang="fi-FI" sz="2400" dirty="0"/>
              <a:t>PL 21.2 §, tuomioistuinten julkisuuslait</a:t>
            </a:r>
          </a:p>
          <a:p>
            <a:pPr marL="914400" lvl="1" indent="-457200">
              <a:buFont typeface="+mj-lt"/>
              <a:buAutoNum type="arabicPeriod"/>
            </a:pPr>
            <a:r>
              <a:rPr lang="fi-FI" sz="2400" b="1" dirty="0"/>
              <a:t>Tiedottaminen</a:t>
            </a:r>
            <a:r>
              <a:rPr lang="fi-FI" sz="2400" dirty="0"/>
              <a:t/>
            </a:r>
            <a:br>
              <a:rPr lang="fi-FI" sz="2400" dirty="0"/>
            </a:br>
            <a:r>
              <a:rPr lang="fi-FI" sz="2400" dirty="0" err="1"/>
              <a:t>JulkL</a:t>
            </a:r>
            <a:r>
              <a:rPr lang="fi-FI" sz="2400" dirty="0"/>
              <a:t> 19–20 §, HL 41 §, KL 29 §</a:t>
            </a:r>
          </a:p>
          <a:p>
            <a:pPr marL="914400" lvl="1" indent="-457200">
              <a:buFont typeface="+mj-lt"/>
              <a:buAutoNum type="arabicPeriod"/>
            </a:pPr>
            <a:r>
              <a:rPr lang="fi-FI" sz="2400" b="1" dirty="0"/>
              <a:t>Hyvä tietohallinto</a:t>
            </a:r>
            <a:r>
              <a:rPr lang="fi-FI" sz="2400" dirty="0"/>
              <a:t/>
            </a:r>
            <a:br>
              <a:rPr lang="fi-FI" sz="2400" dirty="0"/>
            </a:br>
            <a:r>
              <a:rPr lang="fi-FI" sz="2400" dirty="0"/>
              <a:t>aiemmin </a:t>
            </a:r>
            <a:r>
              <a:rPr lang="fi-FI" sz="2400" dirty="0" err="1"/>
              <a:t>JulkL</a:t>
            </a:r>
            <a:r>
              <a:rPr lang="fi-FI" sz="2400" dirty="0"/>
              <a:t> 18 §, joka kumottu 1.1.2020 lähtien julkisen hallinnon tiedonhallinnasta annetulla lailla</a:t>
            </a:r>
          </a:p>
        </p:txBody>
      </p:sp>
    </p:spTree>
    <p:extLst>
      <p:ext uri="{BB962C8B-B14F-4D97-AF65-F5344CB8AC3E}">
        <p14:creationId xmlns:p14="http://schemas.microsoft.com/office/powerpoint/2010/main" val="19762104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95523" cy="954107"/>
          </a:xfrm>
          <a:prstGeom prst="rect">
            <a:avLst/>
          </a:prstGeom>
          <a:noFill/>
        </p:spPr>
        <p:txBody>
          <a:bodyPr wrap="none" rtlCol="0">
            <a:spAutoFit/>
          </a:bodyPr>
          <a:lstStyle/>
          <a:p>
            <a:endParaRPr lang="fi-FI" sz="2800" dirty="0"/>
          </a:p>
          <a:p>
            <a:r>
              <a:rPr lang="fi-FI" sz="2800" dirty="0" err="1"/>
              <a:t>JulkL:n</a:t>
            </a:r>
            <a:r>
              <a:rPr lang="fi-FI" sz="2800" dirty="0"/>
              <a:t> keskeinen sisältö: missä sovelletaan?</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832092"/>
          </a:xfrm>
          <a:prstGeom prst="rect">
            <a:avLst/>
          </a:prstGeom>
          <a:noFill/>
        </p:spPr>
        <p:txBody>
          <a:bodyPr wrap="square" rtlCol="0">
            <a:spAutoFit/>
          </a:bodyPr>
          <a:lstStyle/>
          <a:p>
            <a:pPr marL="342900" indent="-342900">
              <a:buFont typeface="Arial" panose="020B0604020202020204" pitchFamily="34" charset="0"/>
              <a:buChar char="•"/>
            </a:pPr>
            <a:r>
              <a:rPr lang="fi-FI" sz="2400" dirty="0" err="1"/>
              <a:t>JulkL</a:t>
            </a:r>
            <a:r>
              <a:rPr lang="fi-FI" sz="2400" dirty="0"/>
              <a:t> 4 §:n mukaan lakia sovelletaan (mm.)</a:t>
            </a:r>
          </a:p>
          <a:p>
            <a:pPr marL="800100" lvl="1" indent="-342900">
              <a:buFont typeface="Arial" panose="020B0604020202020204" pitchFamily="34" charset="0"/>
              <a:buChar char="•"/>
            </a:pPr>
            <a:r>
              <a:rPr lang="fi-FI" sz="2000" dirty="0"/>
              <a:t>Valtion hallintoviranomaisissa, virastoissa ja laitoksissa</a:t>
            </a:r>
          </a:p>
          <a:p>
            <a:pPr marL="800100" lvl="1" indent="-342900">
              <a:buFont typeface="Arial" panose="020B0604020202020204" pitchFamily="34" charset="0"/>
              <a:buChar char="•"/>
            </a:pPr>
            <a:r>
              <a:rPr lang="fi-FI" sz="2000" dirty="0"/>
              <a:t>Tuomioistuimissa</a:t>
            </a:r>
          </a:p>
          <a:p>
            <a:pPr marL="800100" lvl="1" indent="-342900">
              <a:buFont typeface="Arial" panose="020B0604020202020204" pitchFamily="34" charset="0"/>
              <a:buChar char="•"/>
            </a:pPr>
            <a:r>
              <a:rPr lang="fi-FI" sz="2000" dirty="0"/>
              <a:t>Valtion liikelaitoksissa</a:t>
            </a:r>
          </a:p>
          <a:p>
            <a:pPr marL="800100" lvl="1" indent="-342900">
              <a:buFont typeface="Arial" panose="020B0604020202020204" pitchFamily="34" charset="0"/>
              <a:buChar char="•"/>
            </a:pPr>
            <a:r>
              <a:rPr lang="fi-FI" sz="2000" dirty="0"/>
              <a:t>Kunnallisissa viranomaisissa</a:t>
            </a:r>
          </a:p>
          <a:p>
            <a:pPr marL="800100" lvl="1" indent="-342900">
              <a:buFont typeface="Arial" panose="020B0604020202020204" pitchFamily="34" charset="0"/>
              <a:buChar char="•"/>
            </a:pPr>
            <a:r>
              <a:rPr lang="fi-FI" sz="2000" dirty="0"/>
              <a:t>Julkisoikeudellisissa laitoksissa (huom. kaikki yliopistot ml. säätiöyliopistot, yliopistolaki 30 §)</a:t>
            </a:r>
          </a:p>
          <a:p>
            <a:pPr marL="800100" lvl="1" indent="-342900">
              <a:buFont typeface="Arial" panose="020B0604020202020204" pitchFamily="34" charset="0"/>
              <a:buChar char="•"/>
            </a:pPr>
            <a:r>
              <a:rPr lang="fi-FI" sz="2000" dirty="0"/>
              <a:t>Eduskunnan virastoissa ja laitoksissa</a:t>
            </a:r>
          </a:p>
          <a:p>
            <a:pPr marL="800100" lvl="1"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Viranomaiset erillisiä yksiköitä toisiinsa nähden julkisuuslain kannalta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Viranomaiset käyttävät päätösvaltaa kukin itsenäisesti</a:t>
            </a:r>
          </a:p>
          <a:p>
            <a:pPr marL="342900" indent="-342900">
              <a:buFont typeface="Arial" panose="020B0604020202020204" pitchFamily="34" charset="0"/>
              <a:buChar char="•"/>
            </a:pPr>
            <a:endParaRPr lang="fi-FI" sz="2400" dirty="0"/>
          </a:p>
        </p:txBody>
      </p:sp>
    </p:spTree>
    <p:extLst>
      <p:ext uri="{BB962C8B-B14F-4D97-AF65-F5344CB8AC3E}">
        <p14:creationId xmlns:p14="http://schemas.microsoft.com/office/powerpoint/2010/main" val="132047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48076" cy="4247317"/>
          </a:xfrm>
          <a:prstGeom prst="rect">
            <a:avLst/>
          </a:prstGeom>
          <a:noFill/>
        </p:spPr>
        <p:txBody>
          <a:bodyPr wrap="square" rtlCol="0">
            <a:spAutoFit/>
          </a:bodyPr>
          <a:lstStyle/>
          <a:p>
            <a:pPr marL="342900" indent="-342900">
              <a:buFont typeface="Arial" panose="020B0604020202020204" pitchFamily="34" charset="0"/>
              <a:buChar char="•"/>
            </a:pPr>
            <a:r>
              <a:rPr lang="fi-FI" dirty="0"/>
              <a:t>Pohjoismaiset konferenssit vuodesta 1984 alkaen vuorovuosin Ruotsissa, Norjassa, Tanskassa ja Suomessa – viimeksi Rovaniemellä 12.–14.11.2019!</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Julkaisuja, esim. Nordic Yearbook of Legal </a:t>
            </a:r>
            <a:r>
              <a:rPr lang="fi-FI" dirty="0" err="1"/>
              <a:t>Informatics</a:t>
            </a: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221045" cy="954107"/>
          </a:xfrm>
          <a:prstGeom prst="rect">
            <a:avLst/>
          </a:prstGeom>
          <a:noFill/>
        </p:spPr>
        <p:txBody>
          <a:bodyPr wrap="none" rtlCol="0">
            <a:spAutoFit/>
          </a:bodyPr>
          <a:lstStyle/>
          <a:p>
            <a:endParaRPr lang="fi-FI" sz="2800" dirty="0"/>
          </a:p>
          <a:p>
            <a:r>
              <a:rPr lang="fi-FI" sz="2800" dirty="0"/>
              <a:t>Oikeusinformatiikka pohjoismaissa</a:t>
            </a:r>
            <a:endParaRPr lang="fi-FI" spc="300" dirty="0">
              <a:solidFill>
                <a:srgbClr val="28CAF0"/>
              </a:solidFill>
              <a:latin typeface="Gudea" panose="02000000000000000000" pitchFamily="50" charset="0"/>
            </a:endParaRPr>
          </a:p>
        </p:txBody>
      </p:sp>
      <p:pic>
        <p:nvPicPr>
          <p:cNvPr id="3" name="Kuva 2">
            <a:extLst>
              <a:ext uri="{FF2B5EF4-FFF2-40B4-BE49-F238E27FC236}">
                <a16:creationId xmlns:a16="http://schemas.microsoft.com/office/drawing/2014/main" id="{C33AD02E-1F6A-46AB-BA72-C6B9B409D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17" y="2972964"/>
            <a:ext cx="4504668" cy="3002594"/>
          </a:xfrm>
          <a:prstGeom prst="rect">
            <a:avLst/>
          </a:prstGeom>
        </p:spPr>
      </p:pic>
      <p:pic>
        <p:nvPicPr>
          <p:cNvPr id="5" name="Kuva 4">
            <a:extLst>
              <a:ext uri="{FF2B5EF4-FFF2-40B4-BE49-F238E27FC236}">
                <a16:creationId xmlns:a16="http://schemas.microsoft.com/office/drawing/2014/main" id="{BE5BC695-1352-4FFA-A4A5-7907E200CF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387" y="3821229"/>
            <a:ext cx="2703073" cy="2154329"/>
          </a:xfrm>
          <a:prstGeom prst="rect">
            <a:avLst/>
          </a:prstGeom>
        </p:spPr>
      </p:pic>
    </p:spTree>
    <p:extLst>
      <p:ext uri="{BB962C8B-B14F-4D97-AF65-F5344CB8AC3E}">
        <p14:creationId xmlns:p14="http://schemas.microsoft.com/office/powerpoint/2010/main" val="17038250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066452" cy="954107"/>
          </a:xfrm>
          <a:prstGeom prst="rect">
            <a:avLst/>
          </a:prstGeom>
          <a:noFill/>
        </p:spPr>
        <p:txBody>
          <a:bodyPr wrap="none" rtlCol="0">
            <a:spAutoFit/>
          </a:bodyPr>
          <a:lstStyle/>
          <a:p>
            <a:endParaRPr lang="fi-FI" sz="2800" dirty="0"/>
          </a:p>
          <a:p>
            <a:r>
              <a:rPr lang="fi-FI" sz="2800" dirty="0" err="1"/>
              <a:t>JulkL:n</a:t>
            </a:r>
            <a:r>
              <a:rPr lang="fi-FI" sz="2800" dirty="0"/>
              <a:t> keskeinen sisältö: asiakirja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err="1"/>
              <a:t>JulkL</a:t>
            </a:r>
            <a:r>
              <a:rPr lang="fi-FI" sz="2000" dirty="0"/>
              <a:t> 5 §:n mukaan laissa </a:t>
            </a:r>
            <a:r>
              <a:rPr lang="fi-FI" sz="2000" b="1" dirty="0"/>
              <a:t>asiakirjalla</a:t>
            </a:r>
            <a:r>
              <a:rPr lang="fi-FI" sz="2000" dirty="0"/>
              <a:t> tarkoitetaan ”kirjallisen ja kuvallisen esityksen lisäksi sellaista käyttönsä vuoksi yhteen kuuluviksi tarkoitetuista merkeistä muodostuvaa tiettyä kohdetta tai asiaa koskevaa viestiä, joka on saatavissa selville vain automaattisen tietojenkäsittelyn tai äänen- ja </a:t>
            </a:r>
            <a:r>
              <a:rPr lang="fi-FI" sz="2000" dirty="0" err="1"/>
              <a:t>kuvantoistolaitteiden</a:t>
            </a:r>
            <a:r>
              <a:rPr lang="fi-FI" sz="2000" dirty="0"/>
              <a:t> taikka muiden apuvälineiden avulla.” </a:t>
            </a:r>
            <a:endParaRPr lang="fi-FI" sz="2000" b="1" dirty="0"/>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b="1" dirty="0"/>
              <a:t>Teknologianeutraali</a:t>
            </a:r>
            <a:r>
              <a:rPr lang="fi-FI" sz="2000" dirty="0"/>
              <a:t> määritelmä: kattaa niin paperiasiakirjat kuin erilaiset tekniset, sähköiset, digitaaliset, optiset ja muut vastaavanlaiset tallenteet ja erilaisissa tietojärjestelmissä olevat tiedot; asiaan ei vaikuta sekään, onko sisältönä tekstiä, kuvia, ääntä jne.</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Suullisesti esitetyt tiedot eivät kuitenkaan ole julkisuuslain tarkoittamia asiakirjoja</a:t>
            </a:r>
          </a:p>
        </p:txBody>
      </p:sp>
    </p:spTree>
    <p:extLst>
      <p:ext uri="{BB962C8B-B14F-4D97-AF65-F5344CB8AC3E}">
        <p14:creationId xmlns:p14="http://schemas.microsoft.com/office/powerpoint/2010/main" val="793068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107715" cy="954107"/>
          </a:xfrm>
          <a:prstGeom prst="rect">
            <a:avLst/>
          </a:prstGeom>
          <a:noFill/>
        </p:spPr>
        <p:txBody>
          <a:bodyPr wrap="none" rtlCol="0">
            <a:spAutoFit/>
          </a:bodyPr>
          <a:lstStyle/>
          <a:p>
            <a:endParaRPr lang="fi-FI" sz="2800" dirty="0"/>
          </a:p>
          <a:p>
            <a:r>
              <a:rPr lang="fi-FI" sz="2800" dirty="0" err="1"/>
              <a:t>JulkL:n</a:t>
            </a:r>
            <a:r>
              <a:rPr lang="fi-FI" sz="2800" dirty="0"/>
              <a:t> keskeinen sisältö: viranomaisen asiakirja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err="1"/>
              <a:t>JulkL</a:t>
            </a:r>
            <a:r>
              <a:rPr lang="fi-FI" sz="2000" dirty="0"/>
              <a:t> 5 §:ssä määritelty myös keskeinen käsite </a:t>
            </a:r>
            <a:r>
              <a:rPr lang="fi-FI" sz="2000" b="1" dirty="0"/>
              <a:t>viranomaisen asiakirja =</a:t>
            </a:r>
            <a:r>
              <a:rPr lang="fi-FI" sz="2000" dirty="0"/>
              <a:t> </a:t>
            </a:r>
            <a:r>
              <a:rPr lang="fi-FI" sz="2000" b="1" dirty="0"/>
              <a:t>viranomaisen hallussa oleva </a:t>
            </a:r>
            <a:r>
              <a:rPr lang="fi-FI" sz="2000" dirty="0"/>
              <a:t>asiakirja</a:t>
            </a:r>
          </a:p>
          <a:p>
            <a:pPr marL="800100" lvl="1" indent="-342900">
              <a:buFont typeface="Arial" panose="020B0604020202020204" pitchFamily="34" charset="0"/>
              <a:buChar char="•"/>
            </a:pPr>
            <a:r>
              <a:rPr lang="fi-FI" sz="2000" dirty="0"/>
              <a:t>jonka </a:t>
            </a:r>
            <a:r>
              <a:rPr lang="fi-FI" sz="2000" b="1" dirty="0"/>
              <a:t>viranomainen</a:t>
            </a:r>
            <a:r>
              <a:rPr lang="fi-FI" sz="2000" dirty="0"/>
              <a:t> tai sen palveluksessa oleva on </a:t>
            </a:r>
            <a:r>
              <a:rPr lang="fi-FI" sz="2000" b="1" dirty="0"/>
              <a:t>laatinut</a:t>
            </a:r>
            <a:r>
              <a:rPr lang="fi-FI" sz="2000" dirty="0"/>
              <a:t>; tai</a:t>
            </a:r>
          </a:p>
          <a:p>
            <a:pPr marL="800100" lvl="1" indent="-342900">
              <a:buFont typeface="Arial" panose="020B0604020202020204" pitchFamily="34" charset="0"/>
              <a:buChar char="•"/>
            </a:pPr>
            <a:r>
              <a:rPr lang="fi-FI" sz="2000" dirty="0"/>
              <a:t>joka on </a:t>
            </a:r>
            <a:r>
              <a:rPr lang="fi-FI" sz="2000" b="1" dirty="0"/>
              <a:t>toimitettu viranomaiselle </a:t>
            </a:r>
            <a:r>
              <a:rPr lang="fi-FI" sz="2000" dirty="0"/>
              <a:t>asian käsittelyä varten tai muuten sen toimialaan tai tehtäviin kuuluvassa asiassa</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Viranomaisen asiakirjoja eivät ole</a:t>
            </a:r>
          </a:p>
          <a:p>
            <a:pPr marL="800100" lvl="1" indent="-342900">
              <a:buFont typeface="Arial" panose="020B0604020202020204" pitchFamily="34" charset="0"/>
              <a:buChar char="•"/>
            </a:pPr>
            <a:r>
              <a:rPr lang="fi-FI" sz="2000" dirty="0"/>
              <a:t>Ns. </a:t>
            </a:r>
            <a:r>
              <a:rPr lang="fi-FI" sz="2000" b="1" dirty="0"/>
              <a:t>ei-asiakirjat </a:t>
            </a:r>
            <a:r>
              <a:rPr lang="fi-FI" sz="2000" dirty="0"/>
              <a:t>(</a:t>
            </a:r>
            <a:r>
              <a:rPr lang="fi-FI" sz="2000" dirty="0" err="1"/>
              <a:t>JulkL</a:t>
            </a:r>
            <a:r>
              <a:rPr lang="fi-FI" sz="2000" dirty="0"/>
              <a:t> 5.3 §)</a:t>
            </a:r>
          </a:p>
          <a:p>
            <a:pPr marL="800100" lvl="1" indent="-342900">
              <a:buFont typeface="Arial" panose="020B0604020202020204" pitchFamily="34" charset="0"/>
              <a:buChar char="•"/>
            </a:pPr>
            <a:r>
              <a:rPr lang="fi-FI" sz="2000" dirty="0"/>
              <a:t>Ns. </a:t>
            </a:r>
            <a:r>
              <a:rPr lang="fi-FI" sz="2000" b="1" dirty="0"/>
              <a:t>sisäisen työskentelyn asiakirjat </a:t>
            </a:r>
            <a:r>
              <a:rPr lang="fi-FI" sz="2000" dirty="0"/>
              <a:t>(</a:t>
            </a:r>
            <a:r>
              <a:rPr lang="fi-FI" sz="2000" dirty="0" err="1"/>
              <a:t>JulkL</a:t>
            </a:r>
            <a:r>
              <a:rPr lang="fi-FI" sz="2000" dirty="0"/>
              <a:t> 5.4 §)</a:t>
            </a:r>
          </a:p>
          <a:p>
            <a:pPr marL="800100" lvl="1" indent="-342900">
              <a:buFont typeface="Arial" panose="020B0604020202020204" pitchFamily="34" charset="0"/>
              <a:buChar char="•"/>
            </a:pPr>
            <a:endParaRPr lang="fi-FI" sz="2000" dirty="0"/>
          </a:p>
          <a:p>
            <a:pPr lvl="1"/>
            <a:r>
              <a:rPr lang="fi-FI" sz="2000" dirty="0">
                <a:sym typeface="Wingdings" panose="05000000000000000000" pitchFamily="2" charset="2"/>
              </a:rPr>
              <a:t> Muihin kuin viranomaisen asiakirjoihin ei sovelleta asianosaisen tiedonsaantioikeutta; viranomainen voi kuitenkin antaa tiedon myös tällaisesta asiakirjasta, ellei tietoon kohdistu salassapitoa</a:t>
            </a:r>
            <a:endParaRPr lang="fi-FI" sz="2000" dirty="0"/>
          </a:p>
        </p:txBody>
      </p:sp>
    </p:spTree>
    <p:extLst>
      <p:ext uri="{BB962C8B-B14F-4D97-AF65-F5344CB8AC3E}">
        <p14:creationId xmlns:p14="http://schemas.microsoft.com/office/powerpoint/2010/main" val="42693507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107715" cy="954107"/>
          </a:xfrm>
          <a:prstGeom prst="rect">
            <a:avLst/>
          </a:prstGeom>
          <a:noFill/>
        </p:spPr>
        <p:txBody>
          <a:bodyPr wrap="none" rtlCol="0">
            <a:spAutoFit/>
          </a:bodyPr>
          <a:lstStyle/>
          <a:p>
            <a:endParaRPr lang="fi-FI" sz="2800" dirty="0"/>
          </a:p>
          <a:p>
            <a:r>
              <a:rPr lang="fi-FI" sz="2800" dirty="0" err="1"/>
              <a:t>JulkL:n</a:t>
            </a:r>
            <a:r>
              <a:rPr lang="fi-FI" sz="2800" dirty="0"/>
              <a:t> keskeinen sisältö: viranomaisen asiakirja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t>Ei-asiakirjoja ovat</a:t>
            </a:r>
          </a:p>
          <a:p>
            <a:pPr marL="800100" lvl="1" indent="-342900">
              <a:buFont typeface="Arial" panose="020B0604020202020204" pitchFamily="34" charset="0"/>
              <a:buChar char="•"/>
            </a:pPr>
            <a:r>
              <a:rPr lang="fi-FI" sz="2000" dirty="0"/>
              <a:t>Yksityiskirjeet</a:t>
            </a:r>
          </a:p>
          <a:p>
            <a:pPr marL="800100" lvl="1" indent="-342900">
              <a:buFont typeface="Arial" panose="020B0604020202020204" pitchFamily="34" charset="0"/>
              <a:buChar char="•"/>
            </a:pPr>
            <a:r>
              <a:rPr lang="fi-FI" sz="2000" dirty="0"/>
              <a:t>Alustavat luonnokset ja muistiinpanot</a:t>
            </a:r>
          </a:p>
          <a:p>
            <a:pPr marL="800100" lvl="1" indent="-342900">
              <a:buFont typeface="Arial" panose="020B0604020202020204" pitchFamily="34" charset="0"/>
              <a:buChar char="•"/>
            </a:pPr>
            <a:r>
              <a:rPr lang="fi-FI" sz="2000" dirty="0"/>
              <a:t>Vain sisäiseen käyttöön hankitut asiakirjat</a:t>
            </a:r>
          </a:p>
          <a:p>
            <a:pPr marL="800100" lvl="1" indent="-342900">
              <a:buFont typeface="Arial" panose="020B0604020202020204" pitchFamily="34" charset="0"/>
              <a:buChar char="•"/>
            </a:pPr>
            <a:r>
              <a:rPr lang="fi-FI" sz="2000" dirty="0"/>
              <a:t>Yksityisen toimeksiantoon liittyvät asiakirjat</a:t>
            </a:r>
          </a:p>
          <a:p>
            <a:pPr marL="800100" lvl="1" indent="-342900">
              <a:buFont typeface="Arial" panose="020B0604020202020204" pitchFamily="34" charset="0"/>
              <a:buChar char="•"/>
            </a:pPr>
            <a:r>
              <a:rPr lang="fi-FI" sz="2000" dirty="0"/>
              <a:t>Löytötavara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Ei-asiakirjat liittyvät viranomaistoimintaan vain väljästi; yhteys julkisen vallan käyttöön ja päätöksentekoon heikko</a:t>
            </a:r>
          </a:p>
        </p:txBody>
      </p:sp>
    </p:spTree>
    <p:extLst>
      <p:ext uri="{BB962C8B-B14F-4D97-AF65-F5344CB8AC3E}">
        <p14:creationId xmlns:p14="http://schemas.microsoft.com/office/powerpoint/2010/main" val="1772143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107715" cy="954107"/>
          </a:xfrm>
          <a:prstGeom prst="rect">
            <a:avLst/>
          </a:prstGeom>
          <a:noFill/>
        </p:spPr>
        <p:txBody>
          <a:bodyPr wrap="none" rtlCol="0">
            <a:spAutoFit/>
          </a:bodyPr>
          <a:lstStyle/>
          <a:p>
            <a:endParaRPr lang="fi-FI" sz="2800" dirty="0"/>
          </a:p>
          <a:p>
            <a:r>
              <a:rPr lang="fi-FI" sz="2800" dirty="0" err="1"/>
              <a:t>JulkL:n</a:t>
            </a:r>
            <a:r>
              <a:rPr lang="fi-FI" sz="2800" dirty="0"/>
              <a:t> keskeinen sisältö: viranomaisen asiakirja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000" dirty="0"/>
              <a:t>Sisäisen työskentelyn asiakirjoja ovat viranomaisessa työskentelevien välisiä neuvotteluja, yhteydenpitoa ja muuta niihin verrattavaa sisäistä työskentelyä varten laaditut asiakirjat, esim.</a:t>
            </a:r>
          </a:p>
          <a:p>
            <a:pPr marL="800100" lvl="1" indent="-342900">
              <a:buFont typeface="Arial" panose="020B0604020202020204" pitchFamily="34" charset="0"/>
              <a:buChar char="•"/>
            </a:pPr>
            <a:r>
              <a:rPr lang="fi-FI" sz="2000" dirty="0"/>
              <a:t>Valmistelijoiden alustavat ja epäviralliset kommentit</a:t>
            </a:r>
          </a:p>
          <a:p>
            <a:pPr marL="800100" lvl="1" indent="-342900">
              <a:buFont typeface="Arial" panose="020B0604020202020204" pitchFamily="34" charset="0"/>
              <a:buChar char="•"/>
            </a:pPr>
            <a:r>
              <a:rPr lang="fi-FI" sz="2000" dirty="0"/>
              <a:t>Edellisiin verrattavat tiedotteet ja sähköpostit</a:t>
            </a:r>
          </a:p>
          <a:p>
            <a:pPr marL="800100" lvl="1" indent="-342900">
              <a:buFont typeface="Arial" panose="020B0604020202020204" pitchFamily="34" charset="0"/>
              <a:buChar char="•"/>
            </a:pPr>
            <a:r>
              <a:rPr lang="fi-FI" sz="2000" dirty="0"/>
              <a:t>Suppea-alaiset työnjohto- ja valvontamääräykset</a:t>
            </a:r>
          </a:p>
          <a:p>
            <a:pPr marL="800100" lvl="1" indent="-342900">
              <a:buFont typeface="Arial" panose="020B0604020202020204" pitchFamily="34" charset="0"/>
              <a:buChar char="•"/>
            </a:pPr>
            <a:r>
              <a:rPr lang="fi-FI" sz="2000" dirty="0"/>
              <a:t>Sisäistä hallintoa varten laaditut asiakirjat</a:t>
            </a:r>
          </a:p>
          <a:p>
            <a:pPr marL="800100" lvl="1" indent="-342900">
              <a:buFont typeface="Arial" panose="020B0604020202020204" pitchFamily="34" charset="0"/>
              <a:buChar char="•"/>
            </a:pPr>
            <a:r>
              <a:rPr lang="fi-FI" sz="2000" dirty="0"/>
              <a:t>Tekniset neuvottelu- ja valmisteluasiakirjat</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Julkisuuslakia sovelletaan tällaisiin asiakirjoihin, jos ne sisältävät sellaisia tietoja, että ne arkistolainsäädännön mukaan on liitettävä arkistoon</a:t>
            </a:r>
          </a:p>
        </p:txBody>
      </p:sp>
    </p:spTree>
    <p:extLst>
      <p:ext uri="{BB962C8B-B14F-4D97-AF65-F5344CB8AC3E}">
        <p14:creationId xmlns:p14="http://schemas.microsoft.com/office/powerpoint/2010/main" val="616931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217827" cy="954107"/>
          </a:xfrm>
          <a:prstGeom prst="rect">
            <a:avLst/>
          </a:prstGeom>
          <a:noFill/>
        </p:spPr>
        <p:txBody>
          <a:bodyPr wrap="none" rtlCol="0">
            <a:spAutoFit/>
          </a:bodyPr>
          <a:lstStyle/>
          <a:p>
            <a:endParaRPr lang="fi-FI" sz="2800" dirty="0"/>
          </a:p>
          <a:p>
            <a:r>
              <a:rPr lang="fi-FI" sz="2800" dirty="0" err="1"/>
              <a:t>JulkL:n</a:t>
            </a:r>
            <a:r>
              <a:rPr lang="fi-FI" sz="2800" dirty="0"/>
              <a:t> keskeinen sisältö: asiakirjan tuleminen julkiseksi</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Julkiseksi tulemisen ajankohdasta määrätään </a:t>
            </a:r>
            <a:r>
              <a:rPr lang="fi-FI" sz="2000" dirty="0" err="1"/>
              <a:t>JulkL</a:t>
            </a:r>
            <a:r>
              <a:rPr lang="fi-FI" sz="2000" dirty="0"/>
              <a:t> 6–7 §:ssä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i="1" dirty="0"/>
              <a:t>Viranomaisen laatima </a:t>
            </a:r>
            <a:r>
              <a:rPr lang="fi-FI" sz="2000" dirty="0"/>
              <a:t>asiakirja tulee tavallisesti julkiseksi, kun se </a:t>
            </a:r>
            <a:r>
              <a:rPr lang="fi-FI" sz="2000" b="1" dirty="0"/>
              <a:t>valmistuu</a:t>
            </a:r>
            <a:r>
              <a:rPr lang="fi-FI" sz="2000" dirty="0"/>
              <a:t> käyttötarkoitukseensa viranomaisessa; tarkka ajankohta määräytyy kuitenkin eri tavoin eri tyyppisten asiakirjaryhmien osalta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i="1" dirty="0"/>
              <a:t>Viranomaiselle toimitettu </a:t>
            </a:r>
            <a:r>
              <a:rPr lang="fi-FI" sz="2000" dirty="0"/>
              <a:t>asiakirja tulee tavallisesti julkiseksi, kun se </a:t>
            </a:r>
            <a:r>
              <a:rPr lang="fi-FI" sz="2000" b="1" dirty="0"/>
              <a:t>saapuu viranomaiselle</a:t>
            </a:r>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dirty="0"/>
              <a:t>Viimeistään </a:t>
            </a:r>
            <a:r>
              <a:rPr lang="fi-FI" sz="2000" b="1" dirty="0"/>
              <a:t>päätöksen tekeminen </a:t>
            </a:r>
            <a:r>
              <a:rPr lang="fi-FI" sz="2000" dirty="0"/>
              <a:t>asiassa merkitsee, että asiaan liittyvät asiakirjat tulevat julkiseksi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Ennen julkiseksi tuloa asiakirja on </a:t>
            </a:r>
            <a:r>
              <a:rPr lang="fi-FI" sz="2000" i="1" dirty="0"/>
              <a:t>ei-julkinen</a:t>
            </a:r>
            <a:r>
              <a:rPr lang="fi-FI" sz="2000" dirty="0"/>
              <a:t>, ja tiedon antaminen tällaisesta asiakirjasta riippuu viranomaisen harkinnasta</a:t>
            </a:r>
          </a:p>
        </p:txBody>
      </p:sp>
    </p:spTree>
    <p:extLst>
      <p:ext uri="{BB962C8B-B14F-4D97-AF65-F5344CB8AC3E}">
        <p14:creationId xmlns:p14="http://schemas.microsoft.com/office/powerpoint/2010/main" val="21709238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00525" cy="954107"/>
          </a:xfrm>
          <a:prstGeom prst="rect">
            <a:avLst/>
          </a:prstGeom>
          <a:noFill/>
        </p:spPr>
        <p:txBody>
          <a:bodyPr wrap="none" rtlCol="0">
            <a:spAutoFit/>
          </a:bodyPr>
          <a:lstStyle/>
          <a:p>
            <a:endParaRPr lang="fi-FI" sz="2800" dirty="0"/>
          </a:p>
          <a:p>
            <a:r>
              <a:rPr lang="fi-FI" sz="2800" dirty="0" err="1"/>
              <a:t>JulkL:n</a:t>
            </a:r>
            <a:r>
              <a:rPr lang="fi-FI" sz="2800" dirty="0"/>
              <a:t> keskeinen sisältö: asiakirjan julkisuus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t>Perussisältö:</a:t>
            </a:r>
          </a:p>
          <a:p>
            <a:pPr marL="800100" lvl="1" indent="-342900">
              <a:buFont typeface="Arial" panose="020B0604020202020204" pitchFamily="34" charset="0"/>
              <a:buChar char="•"/>
            </a:pPr>
            <a:r>
              <a:rPr lang="fi-FI" sz="2000" b="1" dirty="0"/>
              <a:t>Jokaisen oikeus</a:t>
            </a:r>
            <a:r>
              <a:rPr lang="fi-FI" sz="2000" dirty="0"/>
              <a:t> saada </a:t>
            </a:r>
            <a:r>
              <a:rPr lang="fi-FI" sz="2000" i="1" dirty="0"/>
              <a:t>julkinen</a:t>
            </a:r>
            <a:r>
              <a:rPr lang="fi-FI" sz="2000" dirty="0"/>
              <a:t> asiakirja tai siinä oleva tieto</a:t>
            </a:r>
          </a:p>
          <a:p>
            <a:pPr marL="800100" lvl="1" indent="-342900">
              <a:buFont typeface="Arial" panose="020B0604020202020204" pitchFamily="34" charset="0"/>
              <a:buChar char="•"/>
            </a:pPr>
            <a:r>
              <a:rPr lang="fi-FI" sz="2000" b="1" dirty="0"/>
              <a:t>Viranomaisen velvollisuus</a:t>
            </a:r>
            <a:r>
              <a:rPr lang="fi-FI" sz="2000" dirty="0"/>
              <a:t> antaa pyydetty asiakirja tai tieto</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Tiedonsaantioikeuteen liittyy myös oikeus käyttää hyväksi saatua tietoa</a:t>
            </a:r>
          </a:p>
          <a:p>
            <a:pPr marL="800100" lvl="1" indent="-342900">
              <a:buFont typeface="Arial" panose="020B0604020202020204" pitchFamily="34" charset="0"/>
              <a:buChar char="•"/>
            </a:pPr>
            <a:r>
              <a:rPr lang="fi-FI" sz="2000" dirty="0"/>
              <a:t>Ei kuitenkaan koske </a:t>
            </a:r>
            <a:r>
              <a:rPr lang="fi-FI" sz="2000" dirty="0" err="1"/>
              <a:t>salassapidettävää</a:t>
            </a:r>
            <a:r>
              <a:rPr lang="fi-FI" sz="2000" dirty="0"/>
              <a:t> tietoa, ja kaupallista hyväksikäyttöä voivat rajoittaa mm. henkilötietojen suoja ja tekijänoikeudet</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Viranomaisen velvollisuuksiin kuuluu lisäksi velvollisuus turvata julkisuuden toteutuminen</a:t>
            </a:r>
          </a:p>
          <a:p>
            <a:pPr marL="800100" lvl="1" indent="-342900">
              <a:buFont typeface="Arial" panose="020B0604020202020204" pitchFamily="34" charset="0"/>
              <a:buChar char="•"/>
            </a:pPr>
            <a:r>
              <a:rPr lang="fi-FI" sz="2000" dirty="0"/>
              <a:t>Hyvä tiedonhallintatapa</a:t>
            </a:r>
          </a:p>
          <a:p>
            <a:pPr marL="800100" lvl="1" indent="-342900">
              <a:buFont typeface="Arial" panose="020B0604020202020204" pitchFamily="34" charset="0"/>
              <a:buChar char="•"/>
            </a:pPr>
            <a:r>
              <a:rPr lang="fi-FI" sz="2000" dirty="0"/>
              <a:t>Aktiivinen tiedottaminen / proaktiivinen julkisuus</a:t>
            </a:r>
          </a:p>
        </p:txBody>
      </p:sp>
    </p:spTree>
    <p:extLst>
      <p:ext uri="{BB962C8B-B14F-4D97-AF65-F5344CB8AC3E}">
        <p14:creationId xmlns:p14="http://schemas.microsoft.com/office/powerpoint/2010/main" val="11094229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68485" cy="954107"/>
          </a:xfrm>
          <a:prstGeom prst="rect">
            <a:avLst/>
          </a:prstGeom>
          <a:noFill/>
        </p:spPr>
        <p:txBody>
          <a:bodyPr wrap="none" rtlCol="0">
            <a:spAutoFit/>
          </a:bodyPr>
          <a:lstStyle/>
          <a:p>
            <a:endParaRPr lang="fi-FI" sz="2800" dirty="0"/>
          </a:p>
          <a:p>
            <a:r>
              <a:rPr lang="fi-FI" sz="2800" dirty="0" err="1"/>
              <a:t>JulkL:n</a:t>
            </a:r>
            <a:r>
              <a:rPr lang="fi-FI" sz="2800" dirty="0"/>
              <a:t> keskeinen sisältö: salassapito</a:t>
            </a:r>
          </a:p>
        </p:txBody>
      </p:sp>
      <p:sp>
        <p:nvSpPr>
          <p:cNvPr id="10"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000" i="1" dirty="0"/>
              <a:t>Salassa pidettävästä </a:t>
            </a:r>
            <a:r>
              <a:rPr lang="fi-FI" sz="2000" dirty="0"/>
              <a:t>asiakirjasta tiedon saa antaa vain, jos niin laissa erikseen säädetään (</a:t>
            </a:r>
            <a:r>
              <a:rPr lang="fi-FI" sz="2000" dirty="0" err="1"/>
              <a:t>JulkL</a:t>
            </a:r>
            <a:r>
              <a:rPr lang="fi-FI" sz="2000" dirty="0"/>
              <a:t> 10 §)</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Salassa pidettävää tietoa koskee myös vaitiolovelvollisuus ja hyväksikäyttökielto (</a:t>
            </a:r>
            <a:r>
              <a:rPr lang="fi-FI" sz="2000" dirty="0" err="1"/>
              <a:t>JulkL</a:t>
            </a:r>
            <a:r>
              <a:rPr lang="fi-FI" sz="2000" dirty="0"/>
              <a:t> 23 §)</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Salassapitoperusteista 32-kohtainen luettelo </a:t>
            </a:r>
            <a:r>
              <a:rPr lang="fi-FI" sz="2000" dirty="0" err="1"/>
              <a:t>JulkL</a:t>
            </a:r>
            <a:r>
              <a:rPr lang="fi-FI" sz="2000" dirty="0"/>
              <a:t> 24.1 §:ssä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Yleiset perusteet salassa pidettävän tiedon antamiselle </a:t>
            </a:r>
            <a:r>
              <a:rPr lang="fi-FI" sz="2000" dirty="0" err="1"/>
              <a:t>JulkL</a:t>
            </a:r>
            <a:r>
              <a:rPr lang="fi-FI" sz="2000" dirty="0"/>
              <a:t> 26 §:ssä</a:t>
            </a:r>
          </a:p>
          <a:p>
            <a:pPr marL="800100" lvl="1" indent="-342900">
              <a:buFont typeface="Arial" panose="020B0604020202020204" pitchFamily="34" charset="0"/>
              <a:buChar char="•"/>
            </a:pPr>
            <a:r>
              <a:rPr lang="fi-FI" sz="2000" dirty="0"/>
              <a:t>Laintasoinen erityissäännös</a:t>
            </a:r>
          </a:p>
          <a:p>
            <a:pPr marL="800100" lvl="1" indent="-342900">
              <a:buFont typeface="Arial" panose="020B0604020202020204" pitchFamily="34" charset="0"/>
              <a:buChar char="•"/>
            </a:pPr>
            <a:r>
              <a:rPr lang="fi-FI" sz="2000" dirty="0"/>
              <a:t>Asianosaisen suostumus</a:t>
            </a:r>
          </a:p>
          <a:p>
            <a:pPr marL="800100" lvl="1" indent="-342900">
              <a:buFont typeface="Arial" panose="020B0604020202020204" pitchFamily="34" charset="0"/>
              <a:buChar char="•"/>
            </a:pPr>
            <a:r>
              <a:rPr lang="fi-FI" sz="2000" dirty="0"/>
              <a:t>Toimeksiannon tai virka-aputehtävän suorittaminen</a:t>
            </a:r>
          </a:p>
        </p:txBody>
      </p:sp>
    </p:spTree>
    <p:extLst>
      <p:ext uri="{BB962C8B-B14F-4D97-AF65-F5344CB8AC3E}">
        <p14:creationId xmlns:p14="http://schemas.microsoft.com/office/powerpoint/2010/main" val="26987530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637121" cy="954107"/>
          </a:xfrm>
          <a:prstGeom prst="rect">
            <a:avLst/>
          </a:prstGeom>
          <a:noFill/>
        </p:spPr>
        <p:txBody>
          <a:bodyPr wrap="none" rtlCol="0">
            <a:spAutoFit/>
          </a:bodyPr>
          <a:lstStyle/>
          <a:p>
            <a:endParaRPr lang="fi-FI" sz="2800" dirty="0"/>
          </a:p>
          <a:p>
            <a:r>
              <a:rPr lang="fi-FI" sz="2800" dirty="0" err="1"/>
              <a:t>JulkL:n</a:t>
            </a:r>
            <a:r>
              <a:rPr lang="fi-FI" sz="2800" dirty="0"/>
              <a:t> keskeinen sisältö: osajulkisuus</a:t>
            </a:r>
          </a:p>
        </p:txBody>
      </p:sp>
      <p:sp>
        <p:nvSpPr>
          <p:cNvPr id="10" name="TextBox 10"/>
          <p:cNvSpPr txBox="1"/>
          <p:nvPr/>
        </p:nvSpPr>
        <p:spPr>
          <a:xfrm>
            <a:off x="560657" y="2216067"/>
            <a:ext cx="7966800" cy="1323439"/>
          </a:xfrm>
          <a:prstGeom prst="rect">
            <a:avLst/>
          </a:prstGeom>
          <a:noFill/>
        </p:spPr>
        <p:txBody>
          <a:bodyPr wrap="square" rtlCol="0">
            <a:spAutoFit/>
          </a:bodyPr>
          <a:lstStyle/>
          <a:p>
            <a:pPr marL="342900" indent="-342900">
              <a:buFont typeface="Arial" panose="020B0604020202020204" pitchFamily="34" charset="0"/>
              <a:buChar char="•"/>
            </a:pPr>
            <a:r>
              <a:rPr lang="fi-FI" sz="2000" dirty="0"/>
              <a:t>Lähtökohtana </a:t>
            </a:r>
            <a:r>
              <a:rPr lang="fi-FI" sz="2000" b="1" dirty="0"/>
              <a:t>osajulkisuus</a:t>
            </a:r>
            <a:r>
              <a:rPr lang="fi-FI" sz="2000" dirty="0"/>
              <a:t>, jos asiakirjaan sisältyy sekä julkisia että salassa pidettäviä tietoja </a:t>
            </a:r>
            <a:r>
              <a:rPr lang="fi-FI" sz="2000" dirty="0">
                <a:sym typeface="Wingdings" panose="05000000000000000000" pitchFamily="2" charset="2"/>
              </a:rPr>
              <a:t> viranomaisen annettava tieto julkisesta osasta, jos se on mahdollista niin, ettei salassa pidettävä osa tule tietoon (</a:t>
            </a:r>
            <a:r>
              <a:rPr lang="fi-FI" sz="2000" dirty="0" err="1">
                <a:sym typeface="Wingdings" panose="05000000000000000000" pitchFamily="2" charset="2"/>
              </a:rPr>
              <a:t>JulkL</a:t>
            </a:r>
            <a:r>
              <a:rPr lang="fi-FI" sz="2000" dirty="0">
                <a:sym typeface="Wingdings" panose="05000000000000000000" pitchFamily="2" charset="2"/>
              </a:rPr>
              <a:t> 10 §)</a:t>
            </a:r>
            <a:endParaRPr lang="fi-FI" sz="2000" dirty="0"/>
          </a:p>
        </p:txBody>
      </p:sp>
    </p:spTree>
    <p:extLst>
      <p:ext uri="{BB962C8B-B14F-4D97-AF65-F5344CB8AC3E}">
        <p14:creationId xmlns:p14="http://schemas.microsoft.com/office/powerpoint/2010/main" val="40935053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14952" cy="954107"/>
          </a:xfrm>
          <a:prstGeom prst="rect">
            <a:avLst/>
          </a:prstGeom>
          <a:noFill/>
        </p:spPr>
        <p:txBody>
          <a:bodyPr wrap="none" rtlCol="0">
            <a:spAutoFit/>
          </a:bodyPr>
          <a:lstStyle/>
          <a:p>
            <a:endParaRPr lang="fi-FI" sz="2800" dirty="0"/>
          </a:p>
          <a:p>
            <a:r>
              <a:rPr lang="fi-FI" sz="2800" dirty="0" err="1"/>
              <a:t>JulkL:n</a:t>
            </a:r>
            <a:r>
              <a:rPr lang="fi-FI" sz="2800" dirty="0"/>
              <a:t> keskeinen sisältö: asianosaisjulkisuus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b="1" dirty="0"/>
              <a:t>Asianosaisella</a:t>
            </a:r>
            <a:r>
              <a:rPr lang="fi-FI" sz="2000" dirty="0"/>
              <a:t> tavallista laajemmat tiedonsaantioikeudet (</a:t>
            </a:r>
            <a:r>
              <a:rPr lang="fi-FI" sz="2000" dirty="0" err="1"/>
              <a:t>JulkL</a:t>
            </a:r>
            <a:r>
              <a:rPr lang="fi-FI" sz="2000" dirty="0"/>
              <a:t> 11 §)</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Pääsääntönä oikeus saada tieto myös muun kuin julkisen asiakirjan sisällöstä, joka voi tai on voinut vaikuttaa hänen asiansa käsittelyyn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err="1"/>
              <a:t>JulkL</a:t>
            </a:r>
            <a:r>
              <a:rPr lang="fi-FI" sz="2000" dirty="0"/>
              <a:t> 11 §:ssä säädetään myös poikkeuksista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b="1" dirty="0"/>
              <a:t>Jokaisella</a:t>
            </a:r>
            <a:r>
              <a:rPr lang="fi-FI" sz="2000" dirty="0"/>
              <a:t> on oikeus saada tieto </a:t>
            </a:r>
            <a:r>
              <a:rPr lang="fi-FI" sz="2000" b="1" dirty="0"/>
              <a:t>hänestä itsestään </a:t>
            </a:r>
            <a:r>
              <a:rPr lang="fi-FI" sz="2000" dirty="0"/>
              <a:t>viranomaisen asiakirjaan sisältyvistä tiedoista asianosaisjulkisuutta vastaavin rajoituksin (</a:t>
            </a:r>
            <a:r>
              <a:rPr lang="fi-FI" sz="2000" dirty="0" err="1"/>
              <a:t>JulklL</a:t>
            </a:r>
            <a:r>
              <a:rPr lang="fi-FI" sz="2000" dirty="0"/>
              <a:t> 12 §)</a:t>
            </a:r>
          </a:p>
        </p:txBody>
      </p:sp>
    </p:spTree>
    <p:extLst>
      <p:ext uri="{BB962C8B-B14F-4D97-AF65-F5344CB8AC3E}">
        <p14:creationId xmlns:p14="http://schemas.microsoft.com/office/powerpoint/2010/main" val="37767009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28353" cy="954107"/>
          </a:xfrm>
          <a:prstGeom prst="rect">
            <a:avLst/>
          </a:prstGeom>
          <a:noFill/>
        </p:spPr>
        <p:txBody>
          <a:bodyPr wrap="none" rtlCol="0">
            <a:spAutoFit/>
          </a:bodyPr>
          <a:lstStyle/>
          <a:p>
            <a:endParaRPr lang="fi-FI" sz="2800" dirty="0"/>
          </a:p>
          <a:p>
            <a:r>
              <a:rPr lang="fi-FI" sz="2800" dirty="0" err="1"/>
              <a:t>JulkL:n</a:t>
            </a:r>
            <a:r>
              <a:rPr lang="fi-FI" sz="2800" dirty="0"/>
              <a:t> keskeinen sisältö: tiedon pyytäminen</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708981"/>
          </a:xfrm>
          <a:prstGeom prst="rect">
            <a:avLst/>
          </a:prstGeom>
          <a:noFill/>
        </p:spPr>
        <p:txBody>
          <a:bodyPr wrap="square" rtlCol="0">
            <a:spAutoFit/>
          </a:bodyPr>
          <a:lstStyle/>
          <a:p>
            <a:pPr marL="342900" indent="-342900">
              <a:buFont typeface="Arial" panose="020B0604020202020204" pitchFamily="34" charset="0"/>
              <a:buChar char="•"/>
            </a:pPr>
            <a:r>
              <a:rPr lang="fi-FI" sz="2000" dirty="0"/>
              <a:t>Asiakirjaa/tietoa pyydettäessä vaaditaan </a:t>
            </a:r>
            <a:r>
              <a:rPr lang="fi-FI" sz="2000" b="1" dirty="0"/>
              <a:t>riittävää yksilöintiä</a:t>
            </a:r>
            <a:r>
              <a:rPr lang="fi-FI" sz="2000" dirty="0"/>
              <a:t>, jotta viranomainen voi selvittää, mitä asiakirjaa pyyntö koskee</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Viranomaisella kuitenkin velvollisuus avustaa pyytäjää diaarin/hakemistojen avulla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Tietoa voi lähtökohtaisesti pyytää anonyymisti eikä perusteluja tarvita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Salassa pidettävästä asiakirjasta ym. tietoa pyydettäessä yleensä ilmoitettava</a:t>
            </a:r>
          </a:p>
          <a:p>
            <a:pPr marL="800100" lvl="1" indent="-342900">
              <a:buFont typeface="Arial" panose="020B0604020202020204" pitchFamily="34" charset="0"/>
              <a:buChar char="•"/>
            </a:pPr>
            <a:r>
              <a:rPr lang="fi-FI" sz="2000" dirty="0"/>
              <a:t>tietojen käyttötarkoitus sekä muut tietojen luovuttamisen edellytysten selvittämiseksi tarpeelliset seikat</a:t>
            </a:r>
          </a:p>
          <a:p>
            <a:pPr marL="800100" lvl="1" indent="-342900">
              <a:buFont typeface="Arial" panose="020B0604020202020204" pitchFamily="34" charset="0"/>
              <a:buChar char="•"/>
            </a:pPr>
            <a:r>
              <a:rPr lang="fi-FI" sz="2000" dirty="0"/>
              <a:t>tarvittaessa tiedot siitä, miten tietojen suojaus on tarkoitus järjestää</a:t>
            </a:r>
          </a:p>
          <a:p>
            <a:pPr marL="342900" indent="-342900">
              <a:buFont typeface="Arial" panose="020B0604020202020204" pitchFamily="34" charset="0"/>
              <a:buChar char="•"/>
            </a:pPr>
            <a:endParaRPr lang="fi-FI" sz="2000" dirty="0"/>
          </a:p>
        </p:txBody>
      </p:sp>
    </p:spTree>
    <p:extLst>
      <p:ext uri="{BB962C8B-B14F-4D97-AF65-F5344CB8AC3E}">
        <p14:creationId xmlns:p14="http://schemas.microsoft.com/office/powerpoint/2010/main" val="115932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3746847" cy="4247317"/>
          </a:xfrm>
          <a:prstGeom prst="rect">
            <a:avLst/>
          </a:prstGeom>
          <a:noFill/>
        </p:spPr>
        <p:txBody>
          <a:bodyPr wrap="square" rtlCol="0">
            <a:spAutoFit/>
          </a:bodyPr>
          <a:lstStyle/>
          <a:p>
            <a:pPr marL="342900" indent="-342900">
              <a:buFont typeface="Arial" panose="020B0604020202020204" pitchFamily="34" charset="0"/>
              <a:buChar char="•"/>
            </a:pPr>
            <a:r>
              <a:rPr lang="fi-FI" dirty="0"/>
              <a:t>Lapin yliopistossa (tuolloin Lapin korkeakoulu) pakollisena oppiaineena 1980-luvun puolivälistä lähtien; johtohahmona yksityisoikeuden professori Ahti Saarenpää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Oikeusinformatiikan instituutti perustettiin Saarenpään johdolla 1993</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Syksyllä 2004 oikeusinformatiikan professuuri, vakinaisena professorina Rauno Korhonen 1.10.2008–31.8.2019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23125" cy="954107"/>
          </a:xfrm>
          <a:prstGeom prst="rect">
            <a:avLst/>
          </a:prstGeom>
          <a:noFill/>
        </p:spPr>
        <p:txBody>
          <a:bodyPr wrap="none" rtlCol="0">
            <a:spAutoFit/>
          </a:bodyPr>
          <a:lstStyle/>
          <a:p>
            <a:endParaRPr lang="fi-FI" sz="2800" dirty="0"/>
          </a:p>
          <a:p>
            <a:r>
              <a:rPr lang="fi-FI" sz="2800" dirty="0"/>
              <a:t>Oikeusinformatiikka Suomessa</a:t>
            </a:r>
            <a:endParaRPr lang="fi-FI" spc="300" dirty="0">
              <a:solidFill>
                <a:srgbClr val="28CAF0"/>
              </a:solidFill>
              <a:latin typeface="Gudea" panose="02000000000000000000" pitchFamily="50" charset="0"/>
            </a:endParaRPr>
          </a:p>
        </p:txBody>
      </p:sp>
      <p:pic>
        <p:nvPicPr>
          <p:cNvPr id="14" name="Picture 1"/>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4764" y="2216067"/>
            <a:ext cx="3705742" cy="225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8885" y="4882065"/>
            <a:ext cx="1230320" cy="1308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356" y="4697786"/>
            <a:ext cx="1120090" cy="1493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8348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596264" cy="954107"/>
          </a:xfrm>
          <a:prstGeom prst="rect">
            <a:avLst/>
          </a:prstGeom>
          <a:noFill/>
        </p:spPr>
        <p:txBody>
          <a:bodyPr wrap="none" rtlCol="0">
            <a:spAutoFit/>
          </a:bodyPr>
          <a:lstStyle/>
          <a:p>
            <a:endParaRPr lang="fi-FI" sz="2800" dirty="0"/>
          </a:p>
          <a:p>
            <a:r>
              <a:rPr lang="fi-FI" sz="2800" dirty="0" err="1"/>
              <a:t>JulkL:n</a:t>
            </a:r>
            <a:r>
              <a:rPr lang="fi-FI" sz="2800" dirty="0"/>
              <a:t> keskeinen sisältö: tiedon antamisesta päättäminen</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16539"/>
          </a:xfrm>
          <a:prstGeom prst="rect">
            <a:avLst/>
          </a:prstGeom>
          <a:noFill/>
        </p:spPr>
        <p:txBody>
          <a:bodyPr wrap="square" rtlCol="0">
            <a:spAutoFit/>
          </a:bodyPr>
          <a:lstStyle/>
          <a:p>
            <a:pPr marL="342900" indent="-342900">
              <a:buFont typeface="Arial" panose="020B0604020202020204" pitchFamily="34" charset="0"/>
              <a:buChar char="•"/>
            </a:pPr>
            <a:r>
              <a:rPr lang="fi-FI" sz="2000" dirty="0"/>
              <a:t>Asiakirjan antamisesta päättää lähtökohtaisesti viranomainen, jonka hallussa asiakirja on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Tiedon antaa se viranomaisen henkilöstöön kuuluva, jolle tehtävä määrätty tai jolle se aseman/tehtävien vuoksi kuuluu</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Jos virkamies  kieltäytyy antamasta tietoa, hänen on:</a:t>
            </a:r>
          </a:p>
          <a:p>
            <a:pPr marL="342900" indent="-342900">
              <a:buFont typeface="Arial" panose="020B0604020202020204" pitchFamily="34" charset="0"/>
              <a:buChar char="•"/>
            </a:pPr>
            <a:endParaRPr lang="fi-FI" sz="2000" dirty="0"/>
          </a:p>
          <a:p>
            <a:pPr marL="914400" lvl="1" indent="-457200">
              <a:buFont typeface="+mj-lt"/>
              <a:buAutoNum type="arabicPeriod"/>
            </a:pPr>
            <a:r>
              <a:rPr lang="fi-FI" dirty="0"/>
              <a:t>ilmoitettava tiedon pyytäjälle kieltäytymisen syy;</a:t>
            </a:r>
          </a:p>
          <a:p>
            <a:pPr marL="914400" lvl="1" indent="-457200">
              <a:buFont typeface="+mj-lt"/>
              <a:buAutoNum type="arabicPeriod"/>
            </a:pPr>
            <a:r>
              <a:rPr lang="fi-FI" dirty="0"/>
              <a:t>annettava tieto siitä, että asia voidaan saattaa viranomaisen ratkaistavaksi;</a:t>
            </a:r>
          </a:p>
          <a:p>
            <a:pPr marL="914400" lvl="1" indent="-457200">
              <a:buFont typeface="+mj-lt"/>
              <a:buAutoNum type="arabicPeriod"/>
            </a:pPr>
            <a:r>
              <a:rPr lang="fi-FI" dirty="0"/>
              <a:t>tiedusteltava asian kirjallisesti vireille saattaneelta tiedon pyytäjältä, haluaako hän asian siirrettäväksi viranomaisen ratkaistavaksi; sekä</a:t>
            </a:r>
          </a:p>
          <a:p>
            <a:pPr marL="914400" lvl="1" indent="-457200">
              <a:buFont typeface="+mj-lt"/>
              <a:buAutoNum type="arabicPeriod"/>
            </a:pPr>
            <a:r>
              <a:rPr lang="fi-FI" dirty="0"/>
              <a:t>annettava tieto käsittelyn johdosta perittävistä maksuista</a:t>
            </a:r>
          </a:p>
        </p:txBody>
      </p:sp>
    </p:spTree>
    <p:extLst>
      <p:ext uri="{BB962C8B-B14F-4D97-AF65-F5344CB8AC3E}">
        <p14:creationId xmlns:p14="http://schemas.microsoft.com/office/powerpoint/2010/main" val="25192137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750968" cy="954107"/>
          </a:xfrm>
          <a:prstGeom prst="rect">
            <a:avLst/>
          </a:prstGeom>
          <a:noFill/>
        </p:spPr>
        <p:txBody>
          <a:bodyPr wrap="none" rtlCol="0">
            <a:spAutoFit/>
          </a:bodyPr>
          <a:lstStyle/>
          <a:p>
            <a:endParaRPr lang="fi-FI" sz="2800" dirty="0"/>
          </a:p>
          <a:p>
            <a:r>
              <a:rPr lang="fi-FI" sz="2800" dirty="0" err="1"/>
              <a:t>JulkL:n</a:t>
            </a:r>
            <a:r>
              <a:rPr lang="fi-FI" sz="2800" dirty="0"/>
              <a:t> keskeinen sisältö: tiedon antamisen aikarajat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err="1"/>
              <a:t>JulkL</a:t>
            </a:r>
            <a:r>
              <a:rPr lang="fi-FI" sz="2000" dirty="0"/>
              <a:t> 14.4 §:ssä säädetään aikarajoista tietoa pyydettäessä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Pyyntö käsiteltävä viivytyksettä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Tieto julkisesta asiakirjasta on annettava </a:t>
            </a:r>
            <a:r>
              <a:rPr lang="fi-FI" sz="2000" b="1" dirty="0"/>
              <a:t>mahdollisimman pian </a:t>
            </a:r>
            <a:r>
              <a:rPr lang="fi-FI" sz="2000" dirty="0"/>
              <a:t>(= heti tai muutaman työpäivän kuluessa) tai viimeistään </a:t>
            </a:r>
            <a:r>
              <a:rPr lang="fi-FI" sz="2000" b="1" dirty="0"/>
              <a:t>2 viikon </a:t>
            </a:r>
            <a:r>
              <a:rPr lang="fi-FI" sz="2000" dirty="0"/>
              <a:t>kuluessa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Erityistilanteissa viimeistään </a:t>
            </a:r>
            <a:r>
              <a:rPr lang="fi-FI" sz="2000" b="1" dirty="0"/>
              <a:t>kuukauden </a:t>
            </a:r>
            <a:r>
              <a:rPr lang="fi-FI" sz="2000" dirty="0"/>
              <a:t>kuluessa</a:t>
            </a:r>
          </a:p>
          <a:p>
            <a:pPr marL="800100" lvl="1" indent="-342900">
              <a:buFont typeface="Arial" panose="020B0604020202020204" pitchFamily="34" charset="0"/>
              <a:buChar char="•"/>
            </a:pPr>
            <a:r>
              <a:rPr lang="fi-FI" sz="2000" dirty="0"/>
              <a:t>Jos asiakirjoja paljon</a:t>
            </a:r>
          </a:p>
          <a:p>
            <a:pPr marL="800100" lvl="1" indent="-342900">
              <a:buFont typeface="Arial" panose="020B0604020202020204" pitchFamily="34" charset="0"/>
              <a:buChar char="•"/>
            </a:pPr>
            <a:r>
              <a:rPr lang="fi-FI" sz="2000" dirty="0"/>
              <a:t>Asiakirjoihin sisältyy salassa pidettäviä osia</a:t>
            </a:r>
          </a:p>
          <a:p>
            <a:pPr marL="800100" lvl="1" indent="-342900">
              <a:buFont typeface="Arial" panose="020B0604020202020204" pitchFamily="34" charset="0"/>
              <a:buChar char="•"/>
            </a:pPr>
            <a:r>
              <a:rPr lang="fi-FI" sz="2000" dirty="0"/>
              <a:t>Muu vastaava syy</a:t>
            </a:r>
          </a:p>
        </p:txBody>
      </p:sp>
      <p:sp>
        <p:nvSpPr>
          <p:cNvPr id="2" name="Suorakulmio 1">
            <a:extLst>
              <a:ext uri="{FF2B5EF4-FFF2-40B4-BE49-F238E27FC236}">
                <a16:creationId xmlns:a16="http://schemas.microsoft.com/office/drawing/2014/main" id="{ABD2F813-6993-4615-8E7E-DBB352EF436C}"/>
              </a:ext>
            </a:extLst>
          </p:cNvPr>
          <p:cNvSpPr/>
          <p:nvPr/>
        </p:nvSpPr>
        <p:spPr>
          <a:xfrm>
            <a:off x="4516114" y="5821765"/>
            <a:ext cx="4011343" cy="56654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2800" dirty="0"/>
              <a:t>Mahd. pian / 2 vko / 1 kk</a:t>
            </a:r>
          </a:p>
        </p:txBody>
      </p:sp>
    </p:spTree>
    <p:extLst>
      <p:ext uri="{BB962C8B-B14F-4D97-AF65-F5344CB8AC3E}">
        <p14:creationId xmlns:p14="http://schemas.microsoft.com/office/powerpoint/2010/main" val="24257790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78266" cy="954107"/>
          </a:xfrm>
          <a:prstGeom prst="rect">
            <a:avLst/>
          </a:prstGeom>
          <a:noFill/>
        </p:spPr>
        <p:txBody>
          <a:bodyPr wrap="none" rtlCol="0">
            <a:spAutoFit/>
          </a:bodyPr>
          <a:lstStyle/>
          <a:p>
            <a:endParaRPr lang="fi-FI" sz="2800" dirty="0"/>
          </a:p>
          <a:p>
            <a:r>
              <a:rPr lang="fi-FI" sz="2800" dirty="0" err="1"/>
              <a:t>JulkL:n</a:t>
            </a:r>
            <a:r>
              <a:rPr lang="fi-FI" sz="2800" dirty="0"/>
              <a:t> keskeinen sisältö: tiedon antamistavat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err="1"/>
              <a:t>JulkL</a:t>
            </a:r>
            <a:r>
              <a:rPr lang="fi-FI" sz="2000" dirty="0"/>
              <a:t> 13 §:n mukaan tieto asiakirjan sisällöstä voidaan antaa</a:t>
            </a:r>
          </a:p>
          <a:p>
            <a:pPr marL="800100" lvl="1" indent="-342900">
              <a:buFont typeface="Arial" panose="020B0604020202020204" pitchFamily="34" charset="0"/>
              <a:buChar char="•"/>
            </a:pPr>
            <a:r>
              <a:rPr lang="fi-FI" sz="2000" dirty="0"/>
              <a:t>suullisesti</a:t>
            </a:r>
          </a:p>
          <a:p>
            <a:pPr marL="800100" lvl="1" indent="-342900">
              <a:buFont typeface="Arial" panose="020B0604020202020204" pitchFamily="34" charset="0"/>
              <a:buChar char="•"/>
            </a:pPr>
            <a:r>
              <a:rPr lang="fi-FI" sz="2000" dirty="0"/>
              <a:t>antamalla asiakirja viranomaisen luona nähtäväksi ja jäljennettäväksi tai kuunneltavaksi</a:t>
            </a:r>
          </a:p>
          <a:p>
            <a:pPr marL="800100" lvl="1" indent="-342900">
              <a:buFont typeface="Arial" panose="020B0604020202020204" pitchFamily="34" charset="0"/>
              <a:buChar char="•"/>
            </a:pPr>
            <a:r>
              <a:rPr lang="fi-FI" sz="2000" dirty="0"/>
              <a:t>antamalla siitä kopio tai tuloste</a:t>
            </a:r>
          </a:p>
          <a:p>
            <a:pPr marL="800100" lvl="1" indent="-342900">
              <a:buFont typeface="Arial" panose="020B0604020202020204" pitchFamily="34" charset="0"/>
              <a:buChar char="•"/>
            </a:pPr>
            <a:r>
              <a:rPr lang="fi-FI" sz="2000" dirty="0"/>
              <a:t>teknisenä tallenteena tai muuten sähköisessä muodossa</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Julkisesta asiakirjasta tieto on lähtökohtaisesti annettava pyydetyllä tavalla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Pyydetystä tavasta voidaan poiketa, jos pyynnön noudattaminen asiakirjojen suuren määrän tai asiakirjan kopioinnin vaikeuden tai muun niihin verrattavan syyn vuoksi aiheuttaisi kohtuutonta haittaa virkatoiminnalle</a:t>
            </a:r>
          </a:p>
        </p:txBody>
      </p:sp>
    </p:spTree>
    <p:extLst>
      <p:ext uri="{BB962C8B-B14F-4D97-AF65-F5344CB8AC3E}">
        <p14:creationId xmlns:p14="http://schemas.microsoft.com/office/powerpoint/2010/main" val="41154104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78266" cy="954107"/>
          </a:xfrm>
          <a:prstGeom prst="rect">
            <a:avLst/>
          </a:prstGeom>
          <a:noFill/>
        </p:spPr>
        <p:txBody>
          <a:bodyPr wrap="none" rtlCol="0">
            <a:spAutoFit/>
          </a:bodyPr>
          <a:lstStyle/>
          <a:p>
            <a:endParaRPr lang="fi-FI" sz="2800" dirty="0"/>
          </a:p>
          <a:p>
            <a:r>
              <a:rPr lang="fi-FI" sz="2800" dirty="0" err="1"/>
              <a:t>JulkL:n</a:t>
            </a:r>
            <a:r>
              <a:rPr lang="fi-FI" sz="2800" dirty="0"/>
              <a:t> keskeinen sisältö: tiedon antamistavat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t>Videotallenteesta tai muusta vastaavasta kuulustelutallenteesta saa kuitenkin antaa kopion vain, jos tallenteessa kuultava henkilö siihen suostuu tai jos tallenteen sisältö huomioon ottaen on ilmeistä, ettei kopion antaminen johda hänen yksityisyyden suojansa loukkaamiseen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Viranomaisen henkilörekisteristä saa antaa henkilötietoja sisältävän kopion tai tulosteen tai sen tiedot sähköisessä muodossa, jollei laissa ole toisin erikseen säädetty, jos luovutuksensaajalla on henkilötietojen suojaa koskevien säännösten mukaan oikeus tallettaa ja käyttää sellaisia henkilötietoja</a:t>
            </a:r>
          </a:p>
        </p:txBody>
      </p:sp>
    </p:spTree>
    <p:extLst>
      <p:ext uri="{BB962C8B-B14F-4D97-AF65-F5344CB8AC3E}">
        <p14:creationId xmlns:p14="http://schemas.microsoft.com/office/powerpoint/2010/main" val="37740166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082242" cy="954107"/>
          </a:xfrm>
          <a:prstGeom prst="rect">
            <a:avLst/>
          </a:prstGeom>
          <a:noFill/>
        </p:spPr>
        <p:txBody>
          <a:bodyPr wrap="none" rtlCol="0">
            <a:spAutoFit/>
          </a:bodyPr>
          <a:lstStyle/>
          <a:p>
            <a:endParaRPr lang="fi-FI" sz="2800" dirty="0"/>
          </a:p>
          <a:p>
            <a:r>
              <a:rPr lang="fi-FI" sz="2800" dirty="0"/>
              <a:t>Tiedonhallinta ja hyvä tiedonhallintotapa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t>Julkisuuslain 18.1 § sisälsi säännöksen hyvästä tiedonhallintatavasta – kumottiin julkisen hallinnon tiedonhallinnasta annetun lain (906/2019) myötä (tullut vasta osittain voimaan)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Uudessa laissa yhteensä 30 §:</a:t>
            </a:r>
            <a:r>
              <a:rPr lang="fi-FI" sz="2000" dirty="0" err="1"/>
              <a:t>ää</a:t>
            </a:r>
            <a:r>
              <a:rPr lang="fi-FI" sz="2000" dirty="0"/>
              <a:t>, rakenne:</a:t>
            </a:r>
          </a:p>
          <a:p>
            <a:pPr marL="800100" lvl="1" indent="-342900">
              <a:buFont typeface="Arial" panose="020B0604020202020204" pitchFamily="34" charset="0"/>
              <a:buChar char="•"/>
            </a:pPr>
            <a:endParaRPr lang="fi-FI" sz="2000" dirty="0"/>
          </a:p>
          <a:p>
            <a:pPr marL="914400" lvl="1" indent="-457200">
              <a:buFont typeface="+mj-lt"/>
              <a:buAutoNum type="arabicPeriod"/>
            </a:pPr>
            <a:r>
              <a:rPr lang="fi-FI" sz="2000" dirty="0"/>
              <a:t>Yleiset säännökset</a:t>
            </a:r>
          </a:p>
          <a:p>
            <a:pPr marL="914400" lvl="1" indent="-457200">
              <a:buFont typeface="+mj-lt"/>
              <a:buAutoNum type="arabicPeriod"/>
            </a:pPr>
            <a:r>
              <a:rPr lang="fi-FI" sz="2000" dirty="0"/>
              <a:t>Tiedonhallinnan järjestäminen</a:t>
            </a:r>
          </a:p>
          <a:p>
            <a:pPr marL="914400" lvl="1" indent="-457200">
              <a:buFont typeface="+mj-lt"/>
              <a:buAutoNum type="arabicPeriod"/>
            </a:pPr>
            <a:r>
              <a:rPr lang="fi-FI" sz="2000" dirty="0"/>
              <a:t>Julkisen hallinnon tiedonhallinnan yleinen ohjaus</a:t>
            </a:r>
          </a:p>
          <a:p>
            <a:pPr marL="914400" lvl="1" indent="-457200">
              <a:buFont typeface="+mj-lt"/>
              <a:buAutoNum type="arabicPeriod"/>
            </a:pPr>
            <a:r>
              <a:rPr lang="fi-FI" sz="2000" dirty="0"/>
              <a:t>Tietoturvallisuus</a:t>
            </a:r>
          </a:p>
          <a:p>
            <a:pPr marL="914400" lvl="1" indent="-457200">
              <a:buFont typeface="+mj-lt"/>
              <a:buAutoNum type="arabicPeriod"/>
            </a:pPr>
            <a:r>
              <a:rPr lang="fi-FI" sz="2000" dirty="0"/>
              <a:t>Tietoaineistojen muodostaminen ja sähköinen luovutustapa</a:t>
            </a:r>
          </a:p>
          <a:p>
            <a:pPr marL="914400" lvl="1" indent="-457200">
              <a:buFont typeface="+mj-lt"/>
              <a:buAutoNum type="arabicPeriod"/>
            </a:pPr>
            <a:r>
              <a:rPr lang="fi-FI" sz="2000" dirty="0"/>
              <a:t>Asianhallinta ja palvelujen tiedonhallinta</a:t>
            </a:r>
          </a:p>
          <a:p>
            <a:pPr marL="914400" lvl="1" indent="-457200">
              <a:buFont typeface="+mj-lt"/>
              <a:buAutoNum type="arabicPeriod"/>
            </a:pPr>
            <a:r>
              <a:rPr lang="fi-FI" sz="2000" dirty="0"/>
              <a:t>Erinäiset säännökset</a:t>
            </a:r>
          </a:p>
        </p:txBody>
      </p:sp>
    </p:spTree>
    <p:extLst>
      <p:ext uri="{BB962C8B-B14F-4D97-AF65-F5344CB8AC3E}">
        <p14:creationId xmlns:p14="http://schemas.microsoft.com/office/powerpoint/2010/main" val="3966726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731500" cy="954107"/>
          </a:xfrm>
          <a:prstGeom prst="rect">
            <a:avLst/>
          </a:prstGeom>
          <a:noFill/>
        </p:spPr>
        <p:txBody>
          <a:bodyPr wrap="none" rtlCol="0">
            <a:spAutoFit/>
          </a:bodyPr>
          <a:lstStyle/>
          <a:p>
            <a:endParaRPr lang="fi-FI" sz="2800" dirty="0"/>
          </a:p>
          <a:p>
            <a:r>
              <a:rPr lang="fi-FI" sz="2800" dirty="0"/>
              <a:t>Avoin data</a:t>
            </a:r>
            <a:endParaRPr lang="fi-FI" spc="300" dirty="0">
              <a:solidFill>
                <a:srgbClr val="28CAF0"/>
              </a:solidFill>
              <a:latin typeface="Gudea" panose="02000000000000000000" pitchFamily="50" charset="0"/>
            </a:endParaRPr>
          </a:p>
        </p:txBody>
      </p:sp>
      <p:pic>
        <p:nvPicPr>
          <p:cNvPr id="3" name="Kuva 2">
            <a:extLst>
              <a:ext uri="{FF2B5EF4-FFF2-40B4-BE49-F238E27FC236}">
                <a16:creationId xmlns:a16="http://schemas.microsoft.com/office/drawing/2014/main" id="{286CDF98-B92E-4FC6-AAEC-1DCAD950C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072" y="1696873"/>
            <a:ext cx="5753841" cy="4999510"/>
          </a:xfrm>
          <a:prstGeom prst="rect">
            <a:avLst/>
          </a:prstGeom>
        </p:spPr>
      </p:pic>
    </p:spTree>
    <p:extLst>
      <p:ext uri="{BB962C8B-B14F-4D97-AF65-F5344CB8AC3E}">
        <p14:creationId xmlns:p14="http://schemas.microsoft.com/office/powerpoint/2010/main" val="1766386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731500" cy="954107"/>
          </a:xfrm>
          <a:prstGeom prst="rect">
            <a:avLst/>
          </a:prstGeom>
          <a:noFill/>
        </p:spPr>
        <p:txBody>
          <a:bodyPr wrap="none" rtlCol="0">
            <a:spAutoFit/>
          </a:bodyPr>
          <a:lstStyle/>
          <a:p>
            <a:endParaRPr lang="fi-FI" sz="2800" dirty="0"/>
          </a:p>
          <a:p>
            <a:r>
              <a:rPr lang="fi-FI" sz="2800" dirty="0"/>
              <a:t>Avoin data</a:t>
            </a:r>
            <a:endParaRPr lang="fi-FI" spc="300" dirty="0">
              <a:solidFill>
                <a:srgbClr val="28CAF0"/>
              </a:solidFill>
              <a:latin typeface="Gudea" panose="02000000000000000000" pitchFamily="50" charset="0"/>
            </a:endParaRPr>
          </a:p>
        </p:txBody>
      </p:sp>
      <p:sp>
        <p:nvSpPr>
          <p:cNvPr id="8" name="TextBox 10">
            <a:extLst>
              <a:ext uri="{FF2B5EF4-FFF2-40B4-BE49-F238E27FC236}">
                <a16:creationId xmlns:a16="http://schemas.microsoft.com/office/drawing/2014/main" id="{A52D0ACF-4C00-4933-9592-5828531F2212}"/>
              </a:ext>
            </a:extLst>
          </p:cNvPr>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Keskeiset kriteerit</a:t>
            </a:r>
          </a:p>
          <a:p>
            <a:pPr marL="800100" lvl="1" indent="-342900">
              <a:buFont typeface="Arial" panose="020B0604020202020204" pitchFamily="34" charset="0"/>
              <a:buChar char="•"/>
            </a:pPr>
            <a:endParaRPr lang="fi-FI" sz="2000" dirty="0"/>
          </a:p>
          <a:p>
            <a:pPr marL="914400" lvl="1" indent="-457200">
              <a:buFont typeface="+mj-lt"/>
              <a:buAutoNum type="arabicPeriod"/>
            </a:pPr>
            <a:r>
              <a:rPr lang="fi-FI" sz="2000" dirty="0"/>
              <a:t>Julkisuus</a:t>
            </a:r>
          </a:p>
          <a:p>
            <a:pPr marL="914400" lvl="1" indent="-457200">
              <a:buFont typeface="+mj-lt"/>
              <a:buAutoNum type="arabicPeriod"/>
            </a:pPr>
            <a:r>
              <a:rPr lang="fi-FI" sz="2000" dirty="0"/>
              <a:t>Koneluettavuus</a:t>
            </a:r>
          </a:p>
          <a:p>
            <a:pPr marL="914400" lvl="1" indent="-457200">
              <a:buFont typeface="+mj-lt"/>
              <a:buAutoNum type="arabicPeriod"/>
            </a:pPr>
            <a:r>
              <a:rPr lang="fi-FI" sz="2000" dirty="0"/>
              <a:t>Uudelleenkäytön sallivat lisenssiehdot</a:t>
            </a:r>
          </a:p>
          <a:p>
            <a:pPr marL="914400" lvl="1" indent="-457200">
              <a:buFont typeface="+mj-lt"/>
              <a:buAutoNum type="arabicPeriod"/>
            </a:pPr>
            <a:r>
              <a:rPr lang="fi-FI" sz="2000" dirty="0"/>
              <a:t>Maksuttomuus</a:t>
            </a:r>
          </a:p>
          <a:p>
            <a:pPr marL="914400" lvl="1" indent="-457200">
              <a:buFont typeface="+mj-lt"/>
              <a:buAutoNum type="arabicPeriod"/>
            </a:pPr>
            <a:endParaRPr lang="fi-FI" sz="2000" dirty="0"/>
          </a:p>
          <a:p>
            <a:pPr marL="457200" indent="-457200">
              <a:buFont typeface="Arial" panose="020B0604020202020204" pitchFamily="34" charset="0"/>
              <a:buChar char="•"/>
            </a:pPr>
            <a:r>
              <a:rPr lang="fi-FI" sz="2000" dirty="0"/>
              <a:t>”Avoin data on digitaalisessa muodossa olevaa koneluettavaa tietoa, joka on kaikkien vapaasti käytettävissä mihin tahansa tarkoitukseen, kunhan sen alkuperäinen lähde mainitaan. Avoin data voi olla esimerkiksi väestönlaskentatietoja, karttatietoja tai vaikkapa reaaliaikaista dataa bussien sijainneista.” – avoindata.fi</a:t>
            </a:r>
          </a:p>
          <a:p>
            <a:pPr marL="457200" indent="-457200">
              <a:buFont typeface="Arial" panose="020B0604020202020204" pitchFamily="34" charset="0"/>
              <a:buChar char="•"/>
            </a:pPr>
            <a:endParaRPr lang="fi-FI" sz="2000" dirty="0"/>
          </a:p>
          <a:p>
            <a:pPr marL="457200" indent="-457200">
              <a:buFont typeface="Arial" panose="020B0604020202020204" pitchFamily="34" charset="0"/>
              <a:buChar char="•"/>
            </a:pPr>
            <a:r>
              <a:rPr lang="fi-FI" sz="2000" dirty="0"/>
              <a:t>Ks. tarkemmasta määritelmästä </a:t>
            </a:r>
            <a:r>
              <a:rPr lang="fi-FI" sz="2000" dirty="0">
                <a:hlinkClick r:id="rId4"/>
              </a:rPr>
              <a:t>http://opendefinition.org/od/1.1/fi/</a:t>
            </a:r>
            <a:endParaRPr lang="fi-FI" sz="2000" dirty="0"/>
          </a:p>
        </p:txBody>
      </p:sp>
      <p:sp>
        <p:nvSpPr>
          <p:cNvPr id="2" name="Suorakulmio 1">
            <a:extLst>
              <a:ext uri="{FF2B5EF4-FFF2-40B4-BE49-F238E27FC236}">
                <a16:creationId xmlns:a16="http://schemas.microsoft.com/office/drawing/2014/main" id="{69112E5C-D547-4321-A6B8-722289AEDCB0}"/>
              </a:ext>
            </a:extLst>
          </p:cNvPr>
          <p:cNvSpPr/>
          <p:nvPr/>
        </p:nvSpPr>
        <p:spPr>
          <a:xfrm>
            <a:off x="5791200" y="3277563"/>
            <a:ext cx="2983832" cy="584775"/>
          </a:xfrm>
          <a:prstGeom prst="rect">
            <a:avLst/>
          </a:prstGeom>
        </p:spPr>
        <p:txBody>
          <a:bodyPr wrap="square" lIns="0" rIns="0">
            <a:spAutoFit/>
          </a:bodyPr>
          <a:lstStyle/>
          <a:p>
            <a:pPr marL="0" lvl="1"/>
            <a:r>
              <a:rPr lang="fi-FI" sz="1600" dirty="0"/>
              <a:t>esim. </a:t>
            </a:r>
            <a:r>
              <a:rPr lang="en-US" sz="1600" dirty="0"/>
              <a:t>Creative Commons (CC0 1.0) /</a:t>
            </a:r>
            <a:br>
              <a:rPr lang="en-US" sz="1600" dirty="0"/>
            </a:br>
            <a:r>
              <a:rPr lang="en-US" sz="1600" dirty="0"/>
              <a:t>Creative Commons (CC) 4 </a:t>
            </a:r>
            <a:r>
              <a:rPr lang="en-US" sz="1600" dirty="0" err="1"/>
              <a:t>Nimeä</a:t>
            </a:r>
            <a:endParaRPr lang="fi-FI" sz="1600" dirty="0"/>
          </a:p>
        </p:txBody>
      </p:sp>
    </p:spTree>
    <p:extLst>
      <p:ext uri="{BB962C8B-B14F-4D97-AF65-F5344CB8AC3E}">
        <p14:creationId xmlns:p14="http://schemas.microsoft.com/office/powerpoint/2010/main" val="36504989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731500" cy="954107"/>
          </a:xfrm>
          <a:prstGeom prst="rect">
            <a:avLst/>
          </a:prstGeom>
          <a:noFill/>
        </p:spPr>
        <p:txBody>
          <a:bodyPr wrap="none" rtlCol="0">
            <a:spAutoFit/>
          </a:bodyPr>
          <a:lstStyle/>
          <a:p>
            <a:endParaRPr lang="fi-FI" sz="2800" dirty="0"/>
          </a:p>
          <a:p>
            <a:r>
              <a:rPr lang="fi-FI" sz="2800" dirty="0"/>
              <a:t>Avoin data</a:t>
            </a:r>
            <a:endParaRPr lang="fi-FI" spc="300" dirty="0">
              <a:solidFill>
                <a:srgbClr val="28CAF0"/>
              </a:solidFill>
              <a:latin typeface="Gudea" panose="02000000000000000000" pitchFamily="50" charset="0"/>
            </a:endParaRPr>
          </a:p>
        </p:txBody>
      </p:sp>
      <p:sp>
        <p:nvSpPr>
          <p:cNvPr id="8" name="TextBox 10">
            <a:extLst>
              <a:ext uri="{FF2B5EF4-FFF2-40B4-BE49-F238E27FC236}">
                <a16:creationId xmlns:a16="http://schemas.microsoft.com/office/drawing/2014/main" id="{A52D0ACF-4C00-4933-9592-5828531F2212}"/>
              </a:ext>
            </a:extLst>
          </p:cNvPr>
          <p:cNvSpPr txBox="1"/>
          <p:nvPr/>
        </p:nvSpPr>
        <p:spPr>
          <a:xfrm>
            <a:off x="560657" y="2216067"/>
            <a:ext cx="7966800" cy="2246769"/>
          </a:xfrm>
          <a:prstGeom prst="rect">
            <a:avLst/>
          </a:prstGeom>
          <a:noFill/>
        </p:spPr>
        <p:txBody>
          <a:bodyPr wrap="square" rtlCol="0">
            <a:spAutoFit/>
          </a:bodyPr>
          <a:lstStyle/>
          <a:p>
            <a:pPr marL="457200" indent="-457200">
              <a:buFont typeface="Arial" panose="020B0604020202020204" pitchFamily="34" charset="0"/>
              <a:buChar char="•"/>
            </a:pPr>
            <a:r>
              <a:rPr lang="fi-FI" sz="2000" dirty="0"/>
              <a:t>Oikeudellisen kehityksen taustalla EU:n ns. </a:t>
            </a:r>
            <a:r>
              <a:rPr lang="fi-FI" sz="2000" b="1" dirty="0"/>
              <a:t>PSI-direktiivi</a:t>
            </a:r>
            <a:r>
              <a:rPr lang="fi-FI" sz="2000" dirty="0"/>
              <a:t> eli julkisen sektorin hallussa olevien tietojen uudelleenkäyttöä koskevan direktiivi (2003/98/EY, uudistus 2013/37/EU)</a:t>
            </a:r>
          </a:p>
          <a:p>
            <a:pPr marL="457200" indent="-457200">
              <a:buFont typeface="Arial" panose="020B0604020202020204" pitchFamily="34" charset="0"/>
              <a:buChar char="•"/>
            </a:pPr>
            <a:endParaRPr lang="fi-FI" sz="2000" dirty="0"/>
          </a:p>
          <a:p>
            <a:pPr marL="457200" indent="-457200">
              <a:buFont typeface="Arial" panose="020B0604020202020204" pitchFamily="34" charset="0"/>
              <a:buChar char="•"/>
            </a:pPr>
            <a:r>
              <a:rPr lang="fi-FI" sz="2000" dirty="0"/>
              <a:t>Vanhan PSI-direktiivin korvasi vuonna 2019 </a:t>
            </a:r>
            <a:r>
              <a:rPr lang="fi-FI" sz="2000" b="1" dirty="0"/>
              <a:t>direktiivi</a:t>
            </a:r>
            <a:r>
              <a:rPr lang="fi-FI" sz="2000" dirty="0"/>
              <a:t> (EU) 2019/1024 </a:t>
            </a:r>
            <a:r>
              <a:rPr lang="fi-FI" sz="2000" b="1" dirty="0"/>
              <a:t>avoimesta datasta ja julkisen sektorin hallussa olevien tietojen uudelleenkäytöstä</a:t>
            </a:r>
          </a:p>
        </p:txBody>
      </p:sp>
    </p:spTree>
    <p:extLst>
      <p:ext uri="{BB962C8B-B14F-4D97-AF65-F5344CB8AC3E}">
        <p14:creationId xmlns:p14="http://schemas.microsoft.com/office/powerpoint/2010/main" val="36080880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000" dirty="0"/>
              <a:t>Sananvapaus ja julkisuus ovat muiden perus- ja ihmisoikeuksien käyttämisen kannalta tärkeitä perus- ja ihmisoikeuksia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Viranomaistoiminnassa noudatetaan julkisuusperiaatetta, jonka keskeisiä toteuttamismuotoja ovat</a:t>
            </a:r>
          </a:p>
          <a:p>
            <a:pPr marL="800100" lvl="1" indent="-342900">
              <a:buFont typeface="Arial" panose="020B0604020202020204" pitchFamily="34" charset="0"/>
              <a:buChar char="•"/>
            </a:pPr>
            <a:r>
              <a:rPr lang="fi-FI" sz="2000" dirty="0"/>
              <a:t>Asiakirjojen ja tallenteiden julkisuus</a:t>
            </a:r>
          </a:p>
          <a:p>
            <a:pPr marL="800100" lvl="1" indent="-342900">
              <a:buFont typeface="Arial" panose="020B0604020202020204" pitchFamily="34" charset="0"/>
              <a:buChar char="•"/>
            </a:pPr>
            <a:r>
              <a:rPr lang="fi-FI" sz="2000" dirty="0"/>
              <a:t>Käsittelyn julkisuus</a:t>
            </a:r>
          </a:p>
          <a:p>
            <a:pPr marL="800100" lvl="1" indent="-342900">
              <a:buFont typeface="Arial" panose="020B0604020202020204" pitchFamily="34" charset="0"/>
              <a:buChar char="•"/>
            </a:pPr>
            <a:r>
              <a:rPr lang="fi-FI" sz="2000" dirty="0"/>
              <a:t>Tiedottaminen</a:t>
            </a:r>
          </a:p>
          <a:p>
            <a:pPr marL="800100" lvl="1" indent="-342900">
              <a:buFont typeface="Arial" panose="020B0604020202020204" pitchFamily="34" charset="0"/>
              <a:buChar char="•"/>
            </a:pPr>
            <a:r>
              <a:rPr lang="fi-FI" sz="2000" dirty="0"/>
              <a:t>Hyvä tietohallinto</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Asiakirjajulkisuuden lähtökohtana on jokaisen oikeus saada viranomaiselta julkista tietoa; asianosaisjulkisuus on vielä laajempaa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838580" cy="1231106"/>
          </a:xfrm>
          <a:prstGeom prst="rect">
            <a:avLst/>
          </a:prstGeom>
          <a:noFill/>
        </p:spPr>
        <p:txBody>
          <a:bodyPr wrap="none" rtlCol="0">
            <a:spAutoFit/>
          </a:bodyPr>
          <a:lstStyle/>
          <a:p>
            <a:endParaRPr lang="fi-FI" sz="2800" dirty="0"/>
          </a:p>
          <a:p>
            <a:r>
              <a:rPr lang="fi-FI" sz="2800" dirty="0"/>
              <a:t>3. KERTAUS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0273451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1200329"/>
          </a:xfrm>
          <a:prstGeom prst="rect">
            <a:avLst/>
          </a:prstGeom>
          <a:noFill/>
        </p:spPr>
        <p:txBody>
          <a:bodyPr wrap="square" rtlCol="0">
            <a:spAutoFit/>
          </a:bodyPr>
          <a:lstStyle/>
          <a:p>
            <a:pPr marL="342900" indent="-342900">
              <a:buFont typeface="Arial" panose="020B0604020202020204" pitchFamily="34" charset="0"/>
              <a:buChar char="•"/>
            </a:pPr>
            <a:r>
              <a:rPr lang="fi-FI" sz="2400" dirty="0"/>
              <a:t>Tietotekniikka ja rikokset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Tietotekniikka ja pakkokeinot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363089" cy="1231106"/>
          </a:xfrm>
          <a:prstGeom prst="rect">
            <a:avLst/>
          </a:prstGeom>
          <a:noFill/>
        </p:spPr>
        <p:txBody>
          <a:bodyPr wrap="none" rtlCol="0">
            <a:spAutoFit/>
          </a:bodyPr>
          <a:lstStyle/>
          <a:p>
            <a:endParaRPr lang="fi-FI" sz="2800" dirty="0"/>
          </a:p>
          <a:p>
            <a:r>
              <a:rPr lang="fi-FI" sz="2800" dirty="0"/>
              <a:t>4. Valittuja paloja tietotekniikkaoikeudesta</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40231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847207"/>
          </a:xfrm>
          <a:prstGeom prst="rect">
            <a:avLst/>
          </a:prstGeom>
          <a:noFill/>
        </p:spPr>
        <p:txBody>
          <a:bodyPr wrap="square" rtlCol="0">
            <a:spAutoFit/>
          </a:bodyPr>
          <a:lstStyle/>
          <a:p>
            <a:pPr marL="342900" indent="-342900">
              <a:buFont typeface="Arial" panose="020B0604020202020204" pitchFamily="34" charset="0"/>
              <a:buChar char="•"/>
            </a:pPr>
            <a:r>
              <a:rPr lang="fi-FI" sz="1600" dirty="0"/>
              <a:t>Jorma Kuopus: Hallinnon lainalaisuus ja automatisoitu verohallinto, 1988 (HY)</a:t>
            </a:r>
          </a:p>
          <a:p>
            <a:pPr marL="342900" indent="-342900">
              <a:buFont typeface="Arial" panose="020B0604020202020204" pitchFamily="34" charset="0"/>
              <a:buChar char="•"/>
            </a:pPr>
            <a:r>
              <a:rPr lang="fi-FI" sz="1600" dirty="0"/>
              <a:t>Tuomas Pöysti: Tehokkuus, informaatio ja eurooppalainen oikeusalue, 1999</a:t>
            </a:r>
          </a:p>
          <a:p>
            <a:pPr marL="342900" indent="-342900">
              <a:buFont typeface="Arial" panose="020B0604020202020204" pitchFamily="34" charset="0"/>
              <a:buChar char="•"/>
            </a:pPr>
            <a:r>
              <a:rPr lang="fi-FI" sz="1600" dirty="0"/>
              <a:t>Rauno Korhonen: Perusrekisterit ja henkilötietojen suoja, 2003</a:t>
            </a:r>
          </a:p>
          <a:p>
            <a:pPr marL="342900" indent="-342900">
              <a:buFont typeface="Arial" panose="020B0604020202020204" pitchFamily="34" charset="0"/>
              <a:buChar char="•"/>
            </a:pPr>
            <a:r>
              <a:rPr lang="fi-FI" sz="1600" dirty="0"/>
              <a:t>Annamari Turunen: </a:t>
            </a:r>
            <a:r>
              <a:rPr lang="fi-FI" sz="1600" dirty="0" err="1"/>
              <a:t>Innovations</a:t>
            </a:r>
            <a:r>
              <a:rPr lang="fi-FI" sz="1600" dirty="0"/>
              <a:t> as </a:t>
            </a:r>
            <a:r>
              <a:rPr lang="fi-FI" sz="1600" dirty="0" err="1"/>
              <a:t>Communication</a:t>
            </a:r>
            <a:r>
              <a:rPr lang="fi-FI" sz="1600" dirty="0"/>
              <a:t> </a:t>
            </a:r>
            <a:r>
              <a:rPr lang="fi-FI" sz="1600" dirty="0" err="1"/>
              <a:t>Processes</a:t>
            </a:r>
            <a:r>
              <a:rPr lang="fi-FI" sz="1600" dirty="0"/>
              <a:t>, 2005</a:t>
            </a:r>
          </a:p>
          <a:p>
            <a:pPr marL="342900" indent="-342900">
              <a:buFont typeface="Arial" panose="020B0604020202020204" pitchFamily="34" charset="0"/>
              <a:buChar char="•"/>
            </a:pPr>
            <a:r>
              <a:rPr lang="fi-FI" sz="1600" dirty="0"/>
              <a:t>Jari </a:t>
            </a:r>
            <a:r>
              <a:rPr lang="fi-FI" sz="1600" dirty="0" err="1"/>
              <a:t>Råman</a:t>
            </a:r>
            <a:r>
              <a:rPr lang="fi-FI" sz="1600" dirty="0"/>
              <a:t>: </a:t>
            </a:r>
            <a:r>
              <a:rPr lang="fi-FI" sz="1600" dirty="0" err="1"/>
              <a:t>Regulating</a:t>
            </a:r>
            <a:r>
              <a:rPr lang="fi-FI" sz="1600" dirty="0"/>
              <a:t> Secure Software </a:t>
            </a:r>
            <a:r>
              <a:rPr lang="fi-FI" sz="1600" dirty="0" err="1"/>
              <a:t>Development</a:t>
            </a:r>
            <a:r>
              <a:rPr lang="fi-FI" sz="1600" dirty="0"/>
              <a:t>, 2006</a:t>
            </a:r>
          </a:p>
          <a:p>
            <a:pPr marL="342900" indent="-342900">
              <a:buFont typeface="Arial" panose="020B0604020202020204" pitchFamily="34" charset="0"/>
              <a:buChar char="•"/>
            </a:pPr>
            <a:r>
              <a:rPr lang="fi-FI" sz="1600" dirty="0"/>
              <a:t>Tomi Voutilainen: ICT-oikeus sähköisessä hallinnossa, 2009 (</a:t>
            </a:r>
            <a:r>
              <a:rPr lang="fi-FI" sz="1600" dirty="0" err="1"/>
              <a:t>JoY</a:t>
            </a:r>
            <a:r>
              <a:rPr lang="fi-FI" sz="1600" dirty="0"/>
              <a:t>)</a:t>
            </a:r>
          </a:p>
          <a:p>
            <a:pPr marL="342900" indent="-342900">
              <a:buFont typeface="Arial" panose="020B0604020202020204" pitchFamily="34" charset="0"/>
              <a:buChar char="•"/>
            </a:pPr>
            <a:r>
              <a:rPr lang="fi-FI" sz="1600" dirty="0"/>
              <a:t>Johanna </a:t>
            </a:r>
            <a:r>
              <a:rPr lang="fi-FI" sz="1600" dirty="0" err="1"/>
              <a:t>Tornberg</a:t>
            </a:r>
            <a:r>
              <a:rPr lang="fi-FI" sz="1600" dirty="0"/>
              <a:t>: Edunvalvonta, itsemääräämisoikeus ja oikeudellinen laatu, 2012</a:t>
            </a:r>
          </a:p>
          <a:p>
            <a:pPr marL="342900" indent="-342900">
              <a:buFont typeface="Arial" panose="020B0604020202020204" pitchFamily="34" charset="0"/>
              <a:buChar char="•"/>
            </a:pPr>
            <a:r>
              <a:rPr lang="fi-FI" sz="1600" dirty="0"/>
              <a:t>Veikko Seppänen: Informaatiohyödykkeiden kehitys ja varallisuus, 2014</a:t>
            </a:r>
          </a:p>
          <a:p>
            <a:pPr marL="342900" indent="-342900">
              <a:buFont typeface="Arial" panose="020B0604020202020204" pitchFamily="34" charset="0"/>
              <a:buChar char="•"/>
            </a:pPr>
            <a:r>
              <a:rPr lang="fi-FI" sz="1600" dirty="0"/>
              <a:t>Juhani Korja: Biometrinen tunnistaminen ja henkilötietojen suoja, 2016</a:t>
            </a:r>
          </a:p>
          <a:p>
            <a:pPr marL="342900" indent="-342900">
              <a:buFont typeface="Arial" panose="020B0604020202020204" pitchFamily="34" charset="0"/>
              <a:buChar char="•"/>
            </a:pPr>
            <a:r>
              <a:rPr lang="fi-FI" sz="1600" dirty="0"/>
              <a:t>Maija Turunen: Informaatio-oikeuden periaatteet ja tiedonantovelvollisuudet luottolaitosten ja vakuutusyhtiöiden kuluttaja-asiakkaiden luotto- ja vakuutussopimuksissa, 2018</a:t>
            </a:r>
          </a:p>
          <a:p>
            <a:pPr marL="342900" indent="-342900">
              <a:buFont typeface="Arial" panose="020B0604020202020204" pitchFamily="34" charset="0"/>
              <a:buChar char="•"/>
            </a:pPr>
            <a:r>
              <a:rPr lang="fi-FI" sz="1600" dirty="0"/>
              <a:t>Juhana Riekkinen: Sähköiset todisteet rikosprosessissa, 2019</a:t>
            </a:r>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r>
              <a:rPr lang="fi-FI" sz="1600" dirty="0"/>
              <a:t>Tulossa: Dino Girardi, Anu Ojala, Aleksander Wiatrowski…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015942" cy="954107"/>
          </a:xfrm>
          <a:prstGeom prst="rect">
            <a:avLst/>
          </a:prstGeom>
          <a:noFill/>
        </p:spPr>
        <p:txBody>
          <a:bodyPr wrap="none" rtlCol="0">
            <a:spAutoFit/>
          </a:bodyPr>
          <a:lstStyle/>
          <a:p>
            <a:endParaRPr lang="fi-FI" sz="2800" dirty="0"/>
          </a:p>
          <a:p>
            <a:r>
              <a:rPr lang="fi-FI" sz="2800" dirty="0"/>
              <a:t>Oikeusinformatiikan kotimaisia väitöksiä</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6302683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524315"/>
          </a:xfrm>
          <a:prstGeom prst="rect">
            <a:avLst/>
          </a:prstGeom>
          <a:noFill/>
        </p:spPr>
        <p:txBody>
          <a:bodyPr wrap="square" rtlCol="0">
            <a:spAutoFit/>
          </a:bodyPr>
          <a:lstStyle/>
          <a:p>
            <a:pPr marL="342900" indent="-342900">
              <a:buFont typeface="Arial" panose="020B0604020202020204" pitchFamily="34" charset="0"/>
              <a:buChar char="•"/>
            </a:pPr>
            <a:r>
              <a:rPr lang="fi-FI" sz="2400" dirty="0"/>
              <a:t>Uudelle teknologialle löytyy usein myös rikollisia käyttötarkoituksia – tämä koskee korostuneesti tietokoneita ja tietotekniikka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ATK- tai tietokonerikoksiin (</a:t>
            </a:r>
            <a:r>
              <a:rPr lang="fi-FI" sz="2400" i="1" dirty="0" err="1"/>
              <a:t>computer</a:t>
            </a:r>
            <a:r>
              <a:rPr lang="fi-FI" sz="2400" i="1" dirty="0"/>
              <a:t> </a:t>
            </a:r>
            <a:r>
              <a:rPr lang="fi-FI" sz="2400" i="1" dirty="0" err="1"/>
              <a:t>crime</a:t>
            </a:r>
            <a:r>
              <a:rPr lang="fi-FI" sz="2400" dirty="0"/>
              <a:t>) kiinnitettiin huomiota suomalaisessakin oikeustieteessä jo ainakin 1970-1980-luvun taitteessa, esim. Lauri Lehtimajan artikkelit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Terminologia on teknologisen kehityksen ja rikosilmiöiden kehittyessä muuttunut – nykyisin puhutaan yleisemmin tietoverkkorikollisuudesta tai kyberrikollisuudesta (</a:t>
            </a:r>
            <a:r>
              <a:rPr lang="fi-FI" sz="2400" i="1" dirty="0" err="1"/>
              <a:t>cybercrime</a:t>
            </a:r>
            <a:r>
              <a:rPr lang="fi-FI" sz="24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893729" cy="954107"/>
          </a:xfrm>
          <a:prstGeom prst="rect">
            <a:avLst/>
          </a:prstGeom>
          <a:noFill/>
        </p:spPr>
        <p:txBody>
          <a:bodyPr wrap="none" rtlCol="0">
            <a:spAutoFit/>
          </a:bodyPr>
          <a:lstStyle/>
          <a:p>
            <a:endParaRPr lang="fi-FI" sz="2800" dirty="0"/>
          </a:p>
          <a:p>
            <a:r>
              <a:rPr lang="fi-FI" sz="2800" dirty="0" err="1"/>
              <a:t>ATK-rikoksista</a:t>
            </a:r>
            <a:r>
              <a:rPr lang="fi-FI" sz="2800" dirty="0"/>
              <a:t> tietoverkkorikollisuuteen</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9927837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154984"/>
          </a:xfrm>
          <a:prstGeom prst="rect">
            <a:avLst/>
          </a:prstGeom>
          <a:noFill/>
        </p:spPr>
        <p:txBody>
          <a:bodyPr wrap="square" rtlCol="0">
            <a:spAutoFit/>
          </a:bodyPr>
          <a:lstStyle/>
          <a:p>
            <a:pPr marL="342900" indent="-342900">
              <a:buFont typeface="Arial" panose="020B0604020202020204" pitchFamily="34" charset="0"/>
              <a:buChar char="•"/>
            </a:pPr>
            <a:r>
              <a:rPr lang="fi-FI" sz="2400" dirty="0"/>
              <a:t>Tietoverkkorikollisuudelle (tai muille vastaaville termeille) ei edelleenkään ole selkeää määritelmää</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Tietoverkkorikoksiksi voidaan luokitella suuri ja hajanainen joukko erilaisia rikosmuotoja ja rangaistussäännöksiä</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Valtionhallinnon tietoturvallisuussanasto: ”tietoverkkoon tai sen palveluihin kohdistuva tai niitä hyväksi käyttävä rikos”</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Tietoverkkorikoksen käsitteellä ei juurikaan oikeudellista merkitystä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958549" cy="954107"/>
          </a:xfrm>
          <a:prstGeom prst="rect">
            <a:avLst/>
          </a:prstGeom>
          <a:noFill/>
        </p:spPr>
        <p:txBody>
          <a:bodyPr wrap="none" rtlCol="0">
            <a:spAutoFit/>
          </a:bodyPr>
          <a:lstStyle/>
          <a:p>
            <a:endParaRPr lang="fi-FI" sz="2800" dirty="0"/>
          </a:p>
          <a:p>
            <a:r>
              <a:rPr lang="fi-FI" sz="2800" dirty="0"/>
              <a:t>Määritelmiä</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2385996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046988"/>
          </a:xfrm>
          <a:prstGeom prst="rect">
            <a:avLst/>
          </a:prstGeom>
          <a:noFill/>
        </p:spPr>
        <p:txBody>
          <a:bodyPr wrap="square" rtlCol="0">
            <a:spAutoFit/>
          </a:bodyPr>
          <a:lstStyle/>
          <a:p>
            <a:pPr marL="342900" indent="-342900">
              <a:buFont typeface="Arial" panose="020B0604020202020204" pitchFamily="34" charset="0"/>
              <a:buChar char="•"/>
            </a:pPr>
            <a:r>
              <a:rPr lang="fi-FI" sz="2400" dirty="0"/>
              <a:t>Tietoverkkorikoksissa kyse voi olla</a:t>
            </a:r>
          </a:p>
          <a:p>
            <a:pPr marL="800100" lvl="1" indent="-342900">
              <a:buFont typeface="Arial" panose="020B0604020202020204" pitchFamily="34" charset="0"/>
              <a:buChar char="•"/>
            </a:pPr>
            <a:r>
              <a:rPr lang="fi-FI" sz="2400" dirty="0"/>
              <a:t>perinteisten rikosten tunnusmerkistöihin sopivista, tietotekniikkaa hyödyntävistä uusista tekomuodoista</a:t>
            </a:r>
          </a:p>
          <a:p>
            <a:pPr marL="800100" lvl="1" indent="-342900">
              <a:buFont typeface="Arial" panose="020B0604020202020204" pitchFamily="34" charset="0"/>
              <a:buChar char="•"/>
            </a:pPr>
            <a:r>
              <a:rPr lang="fi-FI" sz="2400" dirty="0"/>
              <a:t>kokonaan uudentyyppisestä ja uusia rangaistussäännöksiä vaativasta, tietokoneisiin, tietoverkkoihin ja niiden ominaisuuksiin kiinteästi liittyvästä, niitä hyödyntävästä tai niihin kohdistuvasta rikollisuudesta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958549" cy="954107"/>
          </a:xfrm>
          <a:prstGeom prst="rect">
            <a:avLst/>
          </a:prstGeom>
          <a:noFill/>
        </p:spPr>
        <p:txBody>
          <a:bodyPr wrap="none" rtlCol="0">
            <a:spAutoFit/>
          </a:bodyPr>
          <a:lstStyle/>
          <a:p>
            <a:endParaRPr lang="fi-FI" sz="2800" dirty="0"/>
          </a:p>
          <a:p>
            <a:r>
              <a:rPr lang="fi-FI" sz="2800" dirty="0"/>
              <a:t>Määritelmiä</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3186849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585871"/>
          </a:xfrm>
          <a:prstGeom prst="rect">
            <a:avLst/>
          </a:prstGeom>
          <a:noFill/>
        </p:spPr>
        <p:txBody>
          <a:bodyPr wrap="square" rtlCol="0">
            <a:spAutoFit/>
          </a:bodyPr>
          <a:lstStyle/>
          <a:p>
            <a:pPr marL="342900" indent="-342900">
              <a:buFont typeface="Arial" panose="020B0604020202020204" pitchFamily="34" charset="0"/>
              <a:buChar char="•"/>
            </a:pPr>
            <a:r>
              <a:rPr lang="fi-FI" sz="2400" dirty="0"/>
              <a:t>Jaottelu 1:</a:t>
            </a:r>
          </a:p>
          <a:p>
            <a:pPr marL="800100" lvl="1" indent="-342900">
              <a:buFont typeface="Arial" panose="020B0604020202020204" pitchFamily="34" charset="0"/>
              <a:buChar char="•"/>
            </a:pPr>
            <a:r>
              <a:rPr lang="fi-FI" sz="2400" b="1" dirty="0"/>
              <a:t>Tietokoneavusteiset/tietokoneisiin liittyvät rikokset </a:t>
            </a:r>
            <a:r>
              <a:rPr lang="fi-FI" sz="2400" dirty="0"/>
              <a:t>(</a:t>
            </a:r>
            <a:r>
              <a:rPr lang="fi-FI" sz="2400" i="1" dirty="0" err="1"/>
              <a:t>computer-related</a:t>
            </a:r>
            <a:r>
              <a:rPr lang="fi-FI" sz="2400" i="1" dirty="0"/>
              <a:t> </a:t>
            </a:r>
            <a:r>
              <a:rPr lang="fi-FI" sz="2400" i="1" dirty="0" err="1"/>
              <a:t>crimes</a:t>
            </a:r>
            <a:r>
              <a:rPr lang="fi-FI" sz="2400" dirty="0"/>
              <a:t>)</a:t>
            </a:r>
          </a:p>
          <a:p>
            <a:pPr marL="1257300" lvl="2" indent="-342900">
              <a:buFont typeface="Arial" panose="020B0604020202020204" pitchFamily="34" charset="0"/>
              <a:buChar char="•"/>
            </a:pPr>
            <a:r>
              <a:rPr lang="fi-FI" sz="2000" dirty="0"/>
              <a:t>Esim. petos- ja väärennysrikokset</a:t>
            </a:r>
          </a:p>
          <a:p>
            <a:pPr marL="800100" lvl="1" indent="-342900">
              <a:buFont typeface="Arial" panose="020B0604020202020204" pitchFamily="34" charset="0"/>
              <a:buChar char="•"/>
            </a:pPr>
            <a:r>
              <a:rPr lang="fi-FI" sz="2400" b="1" dirty="0"/>
              <a:t>Sisältöön liittyvät rikokset </a:t>
            </a:r>
            <a:r>
              <a:rPr lang="fi-FI" sz="2400" dirty="0"/>
              <a:t>(</a:t>
            </a:r>
            <a:r>
              <a:rPr lang="fi-FI" sz="2400" i="1" dirty="0" err="1"/>
              <a:t>content-related</a:t>
            </a:r>
            <a:r>
              <a:rPr lang="fi-FI" sz="2400" i="1" dirty="0"/>
              <a:t> </a:t>
            </a:r>
            <a:r>
              <a:rPr lang="fi-FI" sz="2400" i="1" dirty="0" err="1"/>
              <a:t>crimes</a:t>
            </a:r>
            <a:r>
              <a:rPr lang="fi-FI" sz="2400" dirty="0"/>
              <a:t>)</a:t>
            </a:r>
          </a:p>
          <a:p>
            <a:pPr marL="1257300" lvl="2" indent="-342900">
              <a:buFont typeface="Arial" panose="020B0604020202020204" pitchFamily="34" charset="0"/>
              <a:buChar char="•"/>
            </a:pPr>
            <a:r>
              <a:rPr lang="fi-FI" sz="2000" dirty="0"/>
              <a:t>Esim. yksityiselämää loukkaava tiedon levittäminen, kunnianloukkaus, kiihottaminen kansanryhmää vastaan, tekijänoikeusrikos, sukupuolisiveellisyyttä loukkaavan kuvan levittäminen</a:t>
            </a:r>
          </a:p>
          <a:p>
            <a:pPr marL="800100" lvl="1" indent="-342900">
              <a:buFont typeface="Arial" panose="020B0604020202020204" pitchFamily="34" charset="0"/>
              <a:buChar char="•"/>
            </a:pPr>
            <a:r>
              <a:rPr lang="fi-FI" sz="2400" b="1" dirty="0"/>
              <a:t>Tietojärjestelmiin kohdistuvat hyökkäysrikokset </a:t>
            </a:r>
            <a:r>
              <a:rPr lang="fi-FI" sz="2400" dirty="0"/>
              <a:t>(</a:t>
            </a:r>
            <a:r>
              <a:rPr lang="fi-FI" sz="2400" i="1" dirty="0" err="1"/>
              <a:t>computer</a:t>
            </a:r>
            <a:r>
              <a:rPr lang="fi-FI" sz="2400" i="1" dirty="0"/>
              <a:t> </a:t>
            </a:r>
            <a:r>
              <a:rPr lang="fi-FI" sz="2400" i="1" dirty="0" err="1"/>
              <a:t>integrity</a:t>
            </a:r>
            <a:r>
              <a:rPr lang="fi-FI" sz="2400" i="1" dirty="0"/>
              <a:t> </a:t>
            </a:r>
            <a:r>
              <a:rPr lang="fi-FI" sz="2400" i="1" dirty="0" err="1"/>
              <a:t>crimes</a:t>
            </a:r>
            <a:r>
              <a:rPr lang="fi-FI" sz="2400" dirty="0"/>
              <a:t>)</a:t>
            </a:r>
          </a:p>
          <a:p>
            <a:pPr marL="1257300" lvl="2" indent="-342900">
              <a:buFont typeface="Arial" panose="020B0604020202020204" pitchFamily="34" charset="0"/>
              <a:buChar char="•"/>
            </a:pPr>
            <a:r>
              <a:rPr lang="fi-FI" sz="2000" dirty="0"/>
              <a:t>Esim. tietomurto, tietoliikenteen häirintä, viestintäsalaisuuden loukkaus, datavahingonteko</a:t>
            </a: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597617" cy="954107"/>
          </a:xfrm>
          <a:prstGeom prst="rect">
            <a:avLst/>
          </a:prstGeom>
          <a:noFill/>
        </p:spPr>
        <p:txBody>
          <a:bodyPr wrap="none" rtlCol="0">
            <a:spAutoFit/>
          </a:bodyPr>
          <a:lstStyle/>
          <a:p>
            <a:endParaRPr lang="fi-FI" sz="2800" dirty="0"/>
          </a:p>
          <a:p>
            <a:r>
              <a:rPr lang="fi-FI" sz="2800" dirty="0"/>
              <a:t>Jaotteluja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4356151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Jaottelu 2</a:t>
            </a:r>
          </a:p>
          <a:p>
            <a:pPr marL="800100" lvl="1" indent="-342900">
              <a:buFont typeface="Arial" panose="020B0604020202020204" pitchFamily="34" charset="0"/>
              <a:buChar char="•"/>
            </a:pPr>
            <a:r>
              <a:rPr lang="fi-FI" sz="2000" dirty="0"/>
              <a:t>Tietokone rikoksen kohteena</a:t>
            </a:r>
          </a:p>
          <a:p>
            <a:pPr marL="800100" lvl="1" indent="-342900">
              <a:buFont typeface="Arial" panose="020B0604020202020204" pitchFamily="34" charset="0"/>
              <a:buChar char="•"/>
            </a:pPr>
            <a:r>
              <a:rPr lang="fi-FI" sz="2000" dirty="0"/>
              <a:t>Tietokone rikoksen ympäristönä</a:t>
            </a:r>
          </a:p>
          <a:p>
            <a:pPr marL="800100" lvl="1" indent="-342900">
              <a:buFont typeface="Arial" panose="020B0604020202020204" pitchFamily="34" charset="0"/>
              <a:buChar char="•"/>
            </a:pPr>
            <a:r>
              <a:rPr lang="fi-FI" sz="2000" dirty="0"/>
              <a:t>Tietokone rikoksen lähteenä</a:t>
            </a:r>
          </a:p>
          <a:p>
            <a:pPr marL="342900" indent="-342900">
              <a:buFont typeface="Arial" panose="020B0604020202020204" pitchFamily="34" charset="0"/>
              <a:buChar char="•"/>
            </a:pPr>
            <a:r>
              <a:rPr lang="fi-FI" sz="2000" dirty="0"/>
              <a:t>Jaottelu 3</a:t>
            </a:r>
          </a:p>
          <a:p>
            <a:pPr marL="800100" lvl="1" indent="-342900">
              <a:buFont typeface="Arial" panose="020B0604020202020204" pitchFamily="34" charset="0"/>
              <a:buChar char="•"/>
            </a:pPr>
            <a:r>
              <a:rPr lang="fi-FI" sz="2000" dirty="0"/>
              <a:t>Tietokoneen käyttö rikollisen toiminnan apuna</a:t>
            </a:r>
          </a:p>
          <a:p>
            <a:pPr marL="800100" lvl="1" indent="-342900">
              <a:buFont typeface="Arial" panose="020B0604020202020204" pitchFamily="34" charset="0"/>
              <a:buChar char="•"/>
            </a:pPr>
            <a:r>
              <a:rPr lang="fi-FI" sz="2000" dirty="0"/>
              <a:t>Tietokone rikoksen kohteena</a:t>
            </a:r>
          </a:p>
          <a:p>
            <a:pPr marL="800100" lvl="1" indent="-342900">
              <a:buFont typeface="Arial" panose="020B0604020202020204" pitchFamily="34" charset="0"/>
              <a:buChar char="•"/>
            </a:pPr>
            <a:r>
              <a:rPr lang="fi-FI" sz="2000" dirty="0"/>
              <a:t>Tietokone sisältää rikokseen liittyvää informaatiota</a:t>
            </a:r>
          </a:p>
          <a:p>
            <a:pPr marL="342900" indent="-342900">
              <a:buFont typeface="Arial" panose="020B0604020202020204" pitchFamily="34" charset="0"/>
              <a:buChar char="•"/>
            </a:pPr>
            <a:r>
              <a:rPr lang="fi-FI" sz="2000" dirty="0"/>
              <a:t>Jaottelu 4</a:t>
            </a:r>
          </a:p>
          <a:p>
            <a:pPr marL="800100" lvl="1" indent="-342900">
              <a:buFont typeface="Arial" panose="020B0604020202020204" pitchFamily="34" charset="0"/>
              <a:buChar char="•"/>
            </a:pPr>
            <a:r>
              <a:rPr lang="fi-FI" sz="2000" dirty="0"/>
              <a:t>Tietotekninen järjestelmä hyökkäyksen kohteena (</a:t>
            </a:r>
            <a:r>
              <a:rPr lang="fi-FI" sz="2000" i="1" dirty="0" err="1"/>
              <a:t>target</a:t>
            </a:r>
            <a:r>
              <a:rPr lang="fi-FI" sz="2000" dirty="0"/>
              <a:t>)</a:t>
            </a:r>
          </a:p>
          <a:p>
            <a:pPr marL="800100" lvl="1" indent="-342900">
              <a:buFont typeface="Arial" panose="020B0604020202020204" pitchFamily="34" charset="0"/>
              <a:buChar char="•"/>
            </a:pPr>
            <a:r>
              <a:rPr lang="fi-FI" sz="2000" dirty="0"/>
              <a:t>Tietotekninen järjestelmä tekovälineenä (</a:t>
            </a:r>
            <a:r>
              <a:rPr lang="fi-FI" sz="2000" i="1" dirty="0" err="1"/>
              <a:t>tool</a:t>
            </a:r>
            <a:r>
              <a:rPr lang="fi-FI" sz="20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597617" cy="954107"/>
          </a:xfrm>
          <a:prstGeom prst="rect">
            <a:avLst/>
          </a:prstGeom>
          <a:noFill/>
        </p:spPr>
        <p:txBody>
          <a:bodyPr wrap="none" rtlCol="0">
            <a:spAutoFit/>
          </a:bodyPr>
          <a:lstStyle/>
          <a:p>
            <a:endParaRPr lang="fi-FI" sz="2800" dirty="0"/>
          </a:p>
          <a:p>
            <a:r>
              <a:rPr lang="fi-FI" sz="2800" dirty="0"/>
              <a:t>Jaotteluja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3800175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539430"/>
          </a:xfrm>
          <a:prstGeom prst="rect">
            <a:avLst/>
          </a:prstGeom>
          <a:noFill/>
        </p:spPr>
        <p:txBody>
          <a:bodyPr wrap="square" rtlCol="0">
            <a:spAutoFit/>
          </a:bodyPr>
          <a:lstStyle/>
          <a:p>
            <a:pPr marL="342900" indent="-342900">
              <a:buFont typeface="Arial" panose="020B0604020202020204" pitchFamily="34" charset="0"/>
              <a:buChar char="•"/>
            </a:pPr>
            <a:r>
              <a:rPr lang="fi-FI" sz="2000" dirty="0"/>
              <a:t>Jaottelu 5</a:t>
            </a:r>
          </a:p>
          <a:p>
            <a:pPr marL="800100" lvl="1" indent="-342900">
              <a:buFont typeface="Arial" panose="020B0604020202020204" pitchFamily="34" charset="0"/>
              <a:buChar char="•"/>
            </a:pPr>
            <a:r>
              <a:rPr lang="fi-FI" sz="2000" dirty="0"/>
              <a:t>Tekniikkaorientoitunut tietoverkkorikollisuus</a:t>
            </a:r>
          </a:p>
          <a:p>
            <a:pPr marL="800100" lvl="1" indent="-342900">
              <a:buFont typeface="Arial" panose="020B0604020202020204" pitchFamily="34" charset="0"/>
              <a:buChar char="•"/>
            </a:pPr>
            <a:r>
              <a:rPr lang="fi-FI" sz="2000" dirty="0"/>
              <a:t>Ihmisorientoitunut tietoverkkorikollisuus</a:t>
            </a:r>
          </a:p>
          <a:p>
            <a:pPr marL="342900" indent="-342900">
              <a:buFont typeface="Arial" panose="020B0604020202020204" pitchFamily="34" charset="0"/>
              <a:buChar char="•"/>
            </a:pPr>
            <a:r>
              <a:rPr lang="fi-FI" sz="2000" dirty="0"/>
              <a:t>Jaottelu 6</a:t>
            </a:r>
          </a:p>
          <a:p>
            <a:pPr marL="800100" lvl="1" indent="-342900">
              <a:buFont typeface="Arial" panose="020B0604020202020204" pitchFamily="34" charset="0"/>
              <a:buChar char="•"/>
            </a:pPr>
            <a:r>
              <a:rPr lang="fi-FI" sz="2000" dirty="0"/>
              <a:t>Tietojärjestelmien integriteettiin kohdistuvat rikokset</a:t>
            </a:r>
          </a:p>
          <a:p>
            <a:pPr marL="800100" lvl="1" indent="-342900">
              <a:buFont typeface="Arial" panose="020B0604020202020204" pitchFamily="34" charset="0"/>
              <a:buChar char="•"/>
            </a:pPr>
            <a:r>
              <a:rPr lang="fi-FI" sz="2000" dirty="0"/>
              <a:t>Hyökkäykset ”perinteisiä” oikeushyviä vastaan</a:t>
            </a:r>
          </a:p>
          <a:p>
            <a:pPr marL="800100" lvl="1" indent="-342900">
              <a:buFont typeface="Arial" panose="020B0604020202020204" pitchFamily="34" charset="0"/>
              <a:buChar char="•"/>
            </a:pPr>
            <a:r>
              <a:rPr lang="fi-FI" sz="2000" dirty="0"/>
              <a:t>Persoonallisuusoikeuden ja tietosuojan loukkaukset</a:t>
            </a:r>
          </a:p>
          <a:p>
            <a:pPr marL="800100" lvl="1" indent="-342900">
              <a:buFont typeface="Arial" panose="020B0604020202020204" pitchFamily="34" charset="0"/>
              <a:buChar char="•"/>
            </a:pPr>
            <a:r>
              <a:rPr lang="fi-FI" sz="2000" dirty="0"/>
              <a:t>Tekijänoikeusloukkaukset</a:t>
            </a:r>
          </a:p>
          <a:p>
            <a:pPr marL="800100" lvl="1" indent="-342900">
              <a:buFont typeface="Arial" panose="020B0604020202020204" pitchFamily="34" charset="0"/>
              <a:buChar char="•"/>
            </a:pPr>
            <a:r>
              <a:rPr lang="fi-FI" sz="2000" dirty="0"/>
              <a:t>Laittomat sisällöt</a:t>
            </a:r>
          </a:p>
          <a:p>
            <a:pPr marL="342900" indent="-342900">
              <a:buFont typeface="Arial" panose="020B0604020202020204" pitchFamily="34" charset="0"/>
              <a:buChar char="•"/>
            </a:pPr>
            <a:r>
              <a:rPr lang="fi-FI" sz="2000" dirty="0"/>
              <a:t>…</a:t>
            </a:r>
          </a:p>
          <a:p>
            <a:pPr marL="342900" indent="-342900">
              <a:buFont typeface="Arial" panose="020B0604020202020204" pitchFamily="34" charset="0"/>
              <a:buChar char="•"/>
            </a:pPr>
            <a:endParaRPr lang="fi-FI"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597617" cy="954107"/>
          </a:xfrm>
          <a:prstGeom prst="rect">
            <a:avLst/>
          </a:prstGeom>
          <a:noFill/>
        </p:spPr>
        <p:txBody>
          <a:bodyPr wrap="none" rtlCol="0">
            <a:spAutoFit/>
          </a:bodyPr>
          <a:lstStyle/>
          <a:p>
            <a:endParaRPr lang="fi-FI" sz="2800" dirty="0"/>
          </a:p>
          <a:p>
            <a:r>
              <a:rPr lang="fi-FI" sz="2800" dirty="0"/>
              <a:t>Jaotteluja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6802251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sz="2400" dirty="0"/>
              <a:t>Haasteita sääntelylle</a:t>
            </a:r>
          </a:p>
          <a:p>
            <a:pPr marL="800100" lvl="1" indent="-342900">
              <a:buFont typeface="Arial" panose="020B0604020202020204" pitchFamily="34" charset="0"/>
              <a:buChar char="•"/>
            </a:pPr>
            <a:r>
              <a:rPr lang="fi-FI" sz="2400" dirty="0"/>
              <a:t>Laajuus ja hajanaisuus: tietoverkkorikollisuus kattaa suuren joukon erilaisia tekotyyppejä</a:t>
            </a:r>
          </a:p>
          <a:p>
            <a:pPr marL="800100" lvl="1" indent="-342900">
              <a:buFont typeface="Arial" panose="020B0604020202020204" pitchFamily="34" charset="0"/>
              <a:buChar char="•"/>
            </a:pPr>
            <a:r>
              <a:rPr lang="fi-FI" sz="2400" dirty="0"/>
              <a:t>Muutostahti: tietotekniikka ja rikosilmiöt ovat jatkuvassa ja nopeassa muutoksessa</a:t>
            </a:r>
          </a:p>
          <a:p>
            <a:pPr marL="800100" lvl="1" indent="-342900">
              <a:buFont typeface="Arial" panose="020B0604020202020204" pitchFamily="34" charset="0"/>
              <a:buChar char="•"/>
            </a:pPr>
            <a:r>
              <a:rPr lang="fi-FI" sz="2400" dirty="0"/>
              <a:t>Kansainvälisyys: internetissä rajat ylittyvät nopeasti ja huomaamatta</a:t>
            </a:r>
          </a:p>
          <a:p>
            <a:pPr marL="800100" lvl="1" indent="-342900">
              <a:buFont typeface="Arial" panose="020B0604020202020204" pitchFamily="34" charset="0"/>
              <a:buChar char="•"/>
            </a:pPr>
            <a:endParaRPr lang="fi-FI" sz="2400" dirty="0"/>
          </a:p>
          <a:p>
            <a:pPr marL="800100" lvl="1" indent="-342900">
              <a:buFont typeface="Arial" panose="020B0604020202020204" pitchFamily="34" charset="0"/>
              <a:buChar char="•"/>
            </a:pPr>
            <a:r>
              <a:rPr lang="fi-FI" sz="2400" dirty="0"/>
              <a:t>Rikosoikeudellinen laillisuusperiaate ja analogiakielto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210722" cy="954107"/>
          </a:xfrm>
          <a:prstGeom prst="rect">
            <a:avLst/>
          </a:prstGeom>
          <a:noFill/>
        </p:spPr>
        <p:txBody>
          <a:bodyPr wrap="none" rtlCol="0">
            <a:spAutoFit/>
          </a:bodyPr>
          <a:lstStyle/>
          <a:p>
            <a:endParaRPr lang="fi-FI" sz="2800" dirty="0"/>
          </a:p>
          <a:p>
            <a:r>
              <a:rPr lang="fi-FI" sz="2800" dirty="0"/>
              <a:t>Tietoverkkorikollisuuden sääntely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9685924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677656"/>
          </a:xfrm>
          <a:prstGeom prst="rect">
            <a:avLst/>
          </a:prstGeom>
          <a:noFill/>
        </p:spPr>
        <p:txBody>
          <a:bodyPr wrap="square" rtlCol="0">
            <a:spAutoFit/>
          </a:bodyPr>
          <a:lstStyle/>
          <a:p>
            <a:pPr marL="342900" indent="-342900">
              <a:buFont typeface="Arial" panose="020B0604020202020204" pitchFamily="34" charset="0"/>
              <a:buChar char="•"/>
            </a:pPr>
            <a:r>
              <a:rPr lang="fi-FI" sz="2400" dirty="0"/>
              <a:t>Keskeisin kansainvälinen sopimus: Euroopan neuvoston tietoverkkorikollisuutta koskeva yleissopimus (ETS 185, 2001)</a:t>
            </a:r>
          </a:p>
          <a:p>
            <a:pPr marL="800100" lvl="1" indent="-342900">
              <a:buFont typeface="Arial" panose="020B0604020202020204" pitchFamily="34" charset="0"/>
              <a:buChar char="•"/>
            </a:pPr>
            <a:r>
              <a:rPr lang="fi-FI" sz="2400" dirty="0"/>
              <a:t>Kansainvälisesti voimaan 2004</a:t>
            </a:r>
          </a:p>
          <a:p>
            <a:pPr marL="800100" lvl="1" indent="-342900">
              <a:buFont typeface="Arial" panose="020B0604020202020204" pitchFamily="34" charset="0"/>
              <a:buChar char="•"/>
            </a:pPr>
            <a:r>
              <a:rPr lang="fi-FI" sz="2400" dirty="0"/>
              <a:t>Suomessa voimaan 2007</a:t>
            </a:r>
          </a:p>
          <a:p>
            <a:pPr marL="800100" lvl="1" indent="-342900">
              <a:buFont typeface="Arial" panose="020B0604020202020204" pitchFamily="34" charset="0"/>
              <a:buChar char="•"/>
            </a:pPr>
            <a:r>
              <a:rPr lang="fi-FI" sz="2400" dirty="0"/>
              <a:t>Sopimukseen on liittynyt yli 60 valtiota, myös Euroopan ulkopuolelta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210722" cy="954107"/>
          </a:xfrm>
          <a:prstGeom prst="rect">
            <a:avLst/>
          </a:prstGeom>
          <a:noFill/>
        </p:spPr>
        <p:txBody>
          <a:bodyPr wrap="none" rtlCol="0">
            <a:spAutoFit/>
          </a:bodyPr>
          <a:lstStyle/>
          <a:p>
            <a:endParaRPr lang="fi-FI" sz="2800" dirty="0"/>
          </a:p>
          <a:p>
            <a:r>
              <a:rPr lang="fi-FI" sz="2800" dirty="0"/>
              <a:t>Tietoverkkorikollisuuden sääntely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4996950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t>Taustalla </a:t>
            </a:r>
            <a:r>
              <a:rPr lang="fi-FI" sz="2000" dirty="0" err="1"/>
              <a:t>EN:n</a:t>
            </a:r>
            <a:r>
              <a:rPr lang="fi-FI" sz="2000" dirty="0"/>
              <a:t> asiantuntijakomiteoiden työhön perustuvat suositukset</a:t>
            </a:r>
          </a:p>
          <a:p>
            <a:pPr marL="800100" lvl="1" indent="-342900">
              <a:buFont typeface="Arial" panose="020B0604020202020204" pitchFamily="34" charset="0"/>
              <a:buChar char="•"/>
            </a:pPr>
            <a:r>
              <a:rPr lang="fi-FI" sz="2000" dirty="0"/>
              <a:t>R (89) 9 tietokoneisiin liittyvästä rikollisuudesta</a:t>
            </a:r>
          </a:p>
          <a:p>
            <a:pPr marL="800100" lvl="1" indent="-342900">
              <a:buFont typeface="Arial" panose="020B0604020202020204" pitchFamily="34" charset="0"/>
              <a:buChar char="•"/>
            </a:pPr>
            <a:r>
              <a:rPr lang="fi-FI" sz="2000" dirty="0"/>
              <a:t>R (95) 13 tietokoneisiin liittyvään rikollisuuteen ja tietotekniikkaan liittyvistä prosessioikeudellisista kysymyksistä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Yleissopimus sisältää</a:t>
            </a:r>
          </a:p>
          <a:p>
            <a:pPr marL="800100" lvl="1" indent="-342900">
              <a:buFont typeface="Arial" panose="020B0604020202020204" pitchFamily="34" charset="0"/>
              <a:buChar char="•"/>
            </a:pPr>
            <a:r>
              <a:rPr lang="fi-FI" sz="2000" dirty="0"/>
              <a:t>listan rikoksista, jotka sopimusvaltioiden on säädettävä lainsäädännössään rangaistaviksi</a:t>
            </a:r>
          </a:p>
          <a:p>
            <a:pPr marL="800100" lvl="1" indent="-342900">
              <a:buFont typeface="Arial" panose="020B0604020202020204" pitchFamily="34" charset="0"/>
              <a:buChar char="•"/>
            </a:pPr>
            <a:r>
              <a:rPr lang="fi-FI" sz="2000" dirty="0"/>
              <a:t>rikosprosessioikeutta koskevia määräyksiä</a:t>
            </a:r>
          </a:p>
          <a:p>
            <a:pPr marL="800100" lvl="1" indent="-342900">
              <a:buFont typeface="Arial" panose="020B0604020202020204" pitchFamily="34" charset="0"/>
              <a:buChar char="•"/>
            </a:pPr>
            <a:r>
              <a:rPr lang="fi-FI" sz="2000" dirty="0"/>
              <a:t>kansainvälistä yhteistyötä koskevia velvoitteita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65442" cy="954107"/>
          </a:xfrm>
          <a:prstGeom prst="rect">
            <a:avLst/>
          </a:prstGeom>
          <a:noFill/>
        </p:spPr>
        <p:txBody>
          <a:bodyPr wrap="none" rtlCol="0">
            <a:spAutoFit/>
          </a:bodyPr>
          <a:lstStyle/>
          <a:p>
            <a:endParaRPr lang="fi-FI" sz="2800" dirty="0"/>
          </a:p>
          <a:p>
            <a:r>
              <a:rPr lang="fi-FI" sz="2800" dirty="0"/>
              <a:t>Tietoverkkorikollisuutta koskeva yleissopimus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036436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847207"/>
          </a:xfrm>
          <a:prstGeom prst="rect">
            <a:avLst/>
          </a:prstGeom>
          <a:noFill/>
        </p:spPr>
        <p:txBody>
          <a:bodyPr wrap="square" rtlCol="0">
            <a:spAutoFit/>
          </a:bodyPr>
          <a:lstStyle/>
          <a:p>
            <a:pPr marL="342900" indent="-342900">
              <a:buFont typeface="Arial" panose="020B0604020202020204" pitchFamily="34" charset="0"/>
              <a:buChar char="•"/>
            </a:pPr>
            <a:r>
              <a:rPr lang="fi-FI" sz="2000" dirty="0"/>
              <a:t>Yleissopimuksessa velvoitetaan säätämään rangaistaviksi</a:t>
            </a:r>
          </a:p>
          <a:p>
            <a:pPr marL="800100" lvl="1" indent="-342900">
              <a:buFont typeface="Arial" panose="020B0604020202020204" pitchFamily="34" charset="0"/>
              <a:buChar char="•"/>
            </a:pPr>
            <a:r>
              <a:rPr lang="fi-FI" sz="2000" dirty="0"/>
              <a:t>Datansiirron ja tietojärjestelmien luottamuksellisuuteen, eheyteen ja käytettävyyteen kohdistuvat rikokset</a:t>
            </a:r>
          </a:p>
          <a:p>
            <a:pPr marL="1257300" lvl="2" indent="-342900">
              <a:buFont typeface="Arial" panose="020B0604020202020204" pitchFamily="34" charset="0"/>
              <a:buChar char="•"/>
            </a:pPr>
            <a:r>
              <a:rPr lang="fi-FI" sz="2000" dirty="0"/>
              <a:t>Luvaton tunkeutuminen</a:t>
            </a:r>
          </a:p>
          <a:p>
            <a:pPr marL="1257300" lvl="2" indent="-342900">
              <a:buFont typeface="Arial" panose="020B0604020202020204" pitchFamily="34" charset="0"/>
              <a:buChar char="•"/>
            </a:pPr>
            <a:r>
              <a:rPr lang="fi-FI" sz="2000" dirty="0"/>
              <a:t>Viestintäsalaisuuden loukkaaminen</a:t>
            </a:r>
          </a:p>
          <a:p>
            <a:pPr marL="1257300" lvl="2" indent="-342900">
              <a:buFont typeface="Arial" panose="020B0604020202020204" pitchFamily="34" charset="0"/>
              <a:buChar char="•"/>
            </a:pPr>
            <a:r>
              <a:rPr lang="fi-FI" sz="2000" dirty="0"/>
              <a:t>Datan vahingoittaminen</a:t>
            </a:r>
          </a:p>
          <a:p>
            <a:pPr marL="1257300" lvl="2" indent="-342900">
              <a:buFont typeface="Arial" panose="020B0604020202020204" pitchFamily="34" charset="0"/>
              <a:buChar char="•"/>
            </a:pPr>
            <a:r>
              <a:rPr lang="fi-FI" sz="2000" dirty="0"/>
              <a:t>Tietojärjestelmän häirintä</a:t>
            </a:r>
          </a:p>
          <a:p>
            <a:pPr marL="800100" lvl="1" indent="-342900">
              <a:buFont typeface="Arial" panose="020B0604020202020204" pitchFamily="34" charset="0"/>
              <a:buChar char="•"/>
            </a:pPr>
            <a:r>
              <a:rPr lang="fi-FI" sz="2000" dirty="0"/>
              <a:t>Tietokoneavusteiset rikokset</a:t>
            </a:r>
          </a:p>
          <a:p>
            <a:pPr marL="1257300" lvl="2" indent="-342900">
              <a:buFont typeface="Arial" panose="020B0604020202020204" pitchFamily="34" charset="0"/>
              <a:buChar char="•"/>
            </a:pPr>
            <a:r>
              <a:rPr lang="fi-FI" sz="2000" dirty="0"/>
              <a:t>Tietokoneavusteinen väärennös</a:t>
            </a:r>
          </a:p>
          <a:p>
            <a:pPr marL="1257300" lvl="2" indent="-342900">
              <a:buFont typeface="Arial" panose="020B0604020202020204" pitchFamily="34" charset="0"/>
              <a:buChar char="•"/>
            </a:pPr>
            <a:r>
              <a:rPr lang="fi-FI" sz="2000" dirty="0"/>
              <a:t>Tietokoneavusteinen petos</a:t>
            </a:r>
          </a:p>
          <a:p>
            <a:pPr marL="800100" lvl="1" indent="-342900">
              <a:buFont typeface="Arial" panose="020B0604020202020204" pitchFamily="34" charset="0"/>
              <a:buChar char="•"/>
            </a:pPr>
            <a:r>
              <a:rPr lang="fi-FI" sz="2000" dirty="0"/>
              <a:t>Lapsipornografiaan liittyvät rikokset</a:t>
            </a:r>
          </a:p>
          <a:p>
            <a:pPr marL="800100" lvl="1" indent="-342900">
              <a:buFont typeface="Arial" panose="020B0604020202020204" pitchFamily="34" charset="0"/>
              <a:buChar char="•"/>
            </a:pPr>
            <a:r>
              <a:rPr lang="fi-FI" sz="2000" dirty="0"/>
              <a:t>Tekijänoikeusrikokset ja lähioikeuksia koskevat rikokset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65442" cy="954107"/>
          </a:xfrm>
          <a:prstGeom prst="rect">
            <a:avLst/>
          </a:prstGeom>
          <a:noFill/>
        </p:spPr>
        <p:txBody>
          <a:bodyPr wrap="none" rtlCol="0">
            <a:spAutoFit/>
          </a:bodyPr>
          <a:lstStyle/>
          <a:p>
            <a:endParaRPr lang="fi-FI" sz="2800" dirty="0"/>
          </a:p>
          <a:p>
            <a:r>
              <a:rPr lang="fi-FI" sz="2800" dirty="0"/>
              <a:t>Tietoverkkorikollisuutta koskeva yleissopimus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3034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416787" cy="954107"/>
          </a:xfrm>
          <a:prstGeom prst="rect">
            <a:avLst/>
          </a:prstGeom>
          <a:noFill/>
        </p:spPr>
        <p:txBody>
          <a:bodyPr wrap="none" rtlCol="0">
            <a:spAutoFit/>
          </a:bodyPr>
          <a:lstStyle/>
          <a:p>
            <a:endParaRPr lang="fi-FI" sz="2800" dirty="0"/>
          </a:p>
          <a:p>
            <a:r>
              <a:rPr lang="fi-FI" sz="2800" dirty="0"/>
              <a:t>Mitä on oikeusinformatiikka?</a:t>
            </a:r>
            <a:endParaRPr lang="fi-FI" spc="300" dirty="0">
              <a:solidFill>
                <a:srgbClr val="28CAF0"/>
              </a:solidFill>
              <a:latin typeface="Gudea" panose="02000000000000000000" pitchFamily="50" charset="0"/>
            </a:endParaRPr>
          </a:p>
        </p:txBody>
      </p:sp>
      <p:sp>
        <p:nvSpPr>
          <p:cNvPr id="11" name="Puhekupla: Suorakulmio 10">
            <a:extLst>
              <a:ext uri="{FF2B5EF4-FFF2-40B4-BE49-F238E27FC236}">
                <a16:creationId xmlns:a16="http://schemas.microsoft.com/office/drawing/2014/main" id="{50F8A6AE-8439-48B4-92D2-3A5C943025E1}"/>
              </a:ext>
            </a:extLst>
          </p:cNvPr>
          <p:cNvSpPr/>
          <p:nvPr/>
        </p:nvSpPr>
        <p:spPr>
          <a:xfrm>
            <a:off x="934760" y="2515190"/>
            <a:ext cx="7274480" cy="2519980"/>
          </a:xfrm>
          <a:prstGeom prst="wedgeRectCallout">
            <a:avLst>
              <a:gd name="adj1" fmla="val -1363"/>
              <a:gd name="adj2" fmla="val 73707"/>
            </a:avLst>
          </a:prstGeom>
          <a:solidFill>
            <a:schemeClr val="tx2">
              <a:lumMod val="20000"/>
              <a:lumOff val="80000"/>
            </a:schemeClr>
          </a:solidFill>
          <a:ln w="19050">
            <a:prstDash val="lgDash"/>
          </a:ln>
        </p:spPr>
        <p:style>
          <a:lnRef idx="1">
            <a:schemeClr val="accent1"/>
          </a:lnRef>
          <a:fillRef idx="2">
            <a:schemeClr val="accent1"/>
          </a:fillRef>
          <a:effectRef idx="1">
            <a:schemeClr val="accent1"/>
          </a:effectRef>
          <a:fontRef idx="minor">
            <a:schemeClr val="dk1"/>
          </a:fontRef>
        </p:style>
        <p:txBody>
          <a:bodyPr rtlCol="0" anchor="ctr"/>
          <a:lstStyle/>
          <a:p>
            <a:r>
              <a:rPr lang="fi-FI" sz="2400" dirty="0"/>
              <a:t>Oikeusinformatiikka on vakiintunut, kansainvälinen oikeustieteellinen tutkimus- ja opetusala. Sen puitteissa tutkitaan ja opetetaan oikeuden ja informaation sekä oikeuden ja tietotekniikan välisiä suhteita yleisesti eri muodoissaan samoin kuin niiden yhteydessä ilmeneviä oikeudellisia sääntely- ja tulkintakysymyksiä.</a:t>
            </a:r>
          </a:p>
        </p:txBody>
      </p:sp>
      <p:pic>
        <p:nvPicPr>
          <p:cNvPr id="17" name="Kuva 1">
            <a:extLst>
              <a:ext uri="{FF2B5EF4-FFF2-40B4-BE49-F238E27FC236}">
                <a16:creationId xmlns:a16="http://schemas.microsoft.com/office/drawing/2014/main" id="{FD58328F-95F1-472F-97B1-1537B3C892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1882" y="5408386"/>
            <a:ext cx="1086593" cy="1156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3331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554545"/>
          </a:xfrm>
          <a:prstGeom prst="rect">
            <a:avLst/>
          </a:prstGeom>
          <a:noFill/>
        </p:spPr>
        <p:txBody>
          <a:bodyPr wrap="square" rtlCol="0">
            <a:spAutoFit/>
          </a:bodyPr>
          <a:lstStyle/>
          <a:p>
            <a:pPr marL="342900" indent="-342900">
              <a:buFont typeface="Arial" panose="020B0604020202020204" pitchFamily="34" charset="0"/>
              <a:buChar char="•"/>
            </a:pPr>
            <a:r>
              <a:rPr lang="fi-FI" sz="2000" dirty="0"/>
              <a:t>Yleissopimuksen lisäpöytäkirjassa (2003, ETS 189) velvoitetaan lisäksi säätämään rangaistavaksi </a:t>
            </a:r>
          </a:p>
          <a:p>
            <a:pPr marL="800100" lvl="1" indent="-342900">
              <a:buFont typeface="Arial" panose="020B0604020202020204" pitchFamily="34" charset="0"/>
              <a:buChar char="•"/>
            </a:pPr>
            <a:r>
              <a:rPr lang="fi-FI" sz="2000" dirty="0"/>
              <a:t>Rasistisen ja muukalaisvihamielisen aineiston levittäminen tietojärjestelmien avulla</a:t>
            </a:r>
          </a:p>
          <a:p>
            <a:pPr marL="800100" lvl="1" indent="-342900">
              <a:buFont typeface="Arial" panose="020B0604020202020204" pitchFamily="34" charset="0"/>
              <a:buChar char="•"/>
            </a:pPr>
            <a:r>
              <a:rPr lang="fi-FI" sz="2000" dirty="0"/>
              <a:t>Rasismiin ja muukalaisvihaan perustuva uhkaus</a:t>
            </a:r>
          </a:p>
          <a:p>
            <a:pPr marL="800100" lvl="1" indent="-342900">
              <a:buFont typeface="Arial" panose="020B0604020202020204" pitchFamily="34" charset="0"/>
              <a:buChar char="•"/>
            </a:pPr>
            <a:r>
              <a:rPr lang="fi-FI" sz="2000" dirty="0"/>
              <a:t>Rasismiin ja muukalaisvihaan perustuva loukkaaminen</a:t>
            </a:r>
          </a:p>
          <a:p>
            <a:pPr marL="800100" lvl="1" indent="-342900">
              <a:buFont typeface="Arial" panose="020B0604020202020204" pitchFamily="34" charset="0"/>
              <a:buChar char="•"/>
            </a:pPr>
            <a:r>
              <a:rPr lang="fi-FI" sz="2000" dirty="0"/>
              <a:t>Joukkotuhonnan tai ihmisyyttä vastaan tehtyjen rikosten kieltäminen, vakava vähätteleminen, hyväksyminen tai puolustelu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65442" cy="954107"/>
          </a:xfrm>
          <a:prstGeom prst="rect">
            <a:avLst/>
          </a:prstGeom>
          <a:noFill/>
        </p:spPr>
        <p:txBody>
          <a:bodyPr wrap="none" rtlCol="0">
            <a:spAutoFit/>
          </a:bodyPr>
          <a:lstStyle/>
          <a:p>
            <a:endParaRPr lang="fi-FI" sz="2800" dirty="0"/>
          </a:p>
          <a:p>
            <a:r>
              <a:rPr lang="fi-FI" sz="2800" dirty="0"/>
              <a:t>Tietoverkkorikollisuutta koskeva yleissopimus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243690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Vaikka EU:ssa osoitettiin jo 1990-luvulla mielenkiintoa tietoverkkorikollisuutta kohtaan, rikosoikeudellisten kysymysten katsottiin pitkään jäävän suurelta osin unionin toimivallan ulkopuolelle</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Neuvoston puitepäätös 2005/222/YOS tietojärjestelmiin kohdistuvista hyökkäyksistä</a:t>
            </a:r>
          </a:p>
          <a:p>
            <a:pPr marL="800100" lvl="1" indent="-342900">
              <a:buFont typeface="Arial" panose="020B0604020202020204" pitchFamily="34" charset="0"/>
              <a:buChar char="•"/>
            </a:pPr>
            <a:r>
              <a:rPr lang="fi-FI" sz="2000" dirty="0"/>
              <a:t>Suppea säädös (18 johdantokappaletta ja 13 artiklaa)</a:t>
            </a:r>
          </a:p>
          <a:p>
            <a:pPr marL="800100" lvl="1" indent="-342900">
              <a:buFont typeface="Arial" panose="020B0604020202020204" pitchFamily="34" charset="0"/>
              <a:buChar char="•"/>
            </a:pPr>
            <a:r>
              <a:rPr lang="fi-FI" sz="2000" dirty="0"/>
              <a:t>Jäsenvaltiot velvoitettiin kriminalisoimaan</a:t>
            </a:r>
          </a:p>
          <a:p>
            <a:pPr marL="1257300" lvl="2" indent="-342900">
              <a:buFont typeface="Arial" panose="020B0604020202020204" pitchFamily="34" charset="0"/>
              <a:buChar char="•"/>
            </a:pPr>
            <a:r>
              <a:rPr lang="fi-FI" sz="2000" dirty="0"/>
              <a:t>Laiton tunkeutuminen tietojärjestelmään</a:t>
            </a:r>
          </a:p>
          <a:p>
            <a:pPr marL="1257300" lvl="2" indent="-342900">
              <a:buFont typeface="Arial" panose="020B0604020202020204" pitchFamily="34" charset="0"/>
              <a:buChar char="•"/>
            </a:pPr>
            <a:r>
              <a:rPr lang="fi-FI" sz="2000" dirty="0"/>
              <a:t>Laiton järjestelmän häirintä</a:t>
            </a:r>
          </a:p>
          <a:p>
            <a:pPr marL="1257300" lvl="2" indent="-342900">
              <a:buFont typeface="Arial" panose="020B0604020202020204" pitchFamily="34" charset="0"/>
              <a:buChar char="•"/>
            </a:pPr>
            <a:r>
              <a:rPr lang="fi-FI" sz="2000" dirty="0"/>
              <a:t>Laiton datan vahingoittaminen</a:t>
            </a:r>
          </a:p>
          <a:p>
            <a:pPr marL="800100" lvl="1" indent="-342900">
              <a:buFont typeface="Arial" panose="020B0604020202020204" pitchFamily="34" charset="0"/>
              <a:buChar char="•"/>
            </a:pPr>
            <a:r>
              <a:rPr lang="fi-FI" sz="2000" dirty="0"/>
              <a:t>Ei koskenut tietokoneavusteisia tai sisältörikoksia, ei prosessioikeudellisia määräyksiä (näistä erillisiä puitepäätöksiä ja nyttemmin direktiivejä)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26814" cy="954107"/>
          </a:xfrm>
          <a:prstGeom prst="rect">
            <a:avLst/>
          </a:prstGeom>
          <a:noFill/>
        </p:spPr>
        <p:txBody>
          <a:bodyPr wrap="none" rtlCol="0">
            <a:spAutoFit/>
          </a:bodyPr>
          <a:lstStyle/>
          <a:p>
            <a:endParaRPr lang="fi-FI" sz="2800" dirty="0"/>
          </a:p>
          <a:p>
            <a:r>
              <a:rPr lang="fi-FI" sz="2800" dirty="0"/>
              <a:t>Tietoverkkorikollisuutta koskeva EU-sääntely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5830607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Lissabonin sopimuksen hyväksymisen jälkeen alettiin valmistella uutta direktiivimuotoista säädöstä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Tuloksena Euroopan parlamentin ja neuvoston direktiivi 2013/40/EU tietojärjestelmiin kohdistuvista hyökkäyksistä ja neuvoston puitepäätöksen 2005/222/YOS korvaamisesta</a:t>
            </a:r>
          </a:p>
          <a:p>
            <a:pPr marL="800100" lvl="1" indent="-342900">
              <a:buFont typeface="Arial" panose="020B0604020202020204" pitchFamily="34" charset="0"/>
              <a:buChar char="•"/>
            </a:pPr>
            <a:r>
              <a:rPr lang="fi-FI" sz="2000" dirty="0"/>
              <a:t>Hieman puitepäätöstä laajempi (31 johdantokappaletta, 19 artiklaa)</a:t>
            </a:r>
          </a:p>
          <a:p>
            <a:pPr marL="800100" lvl="1" indent="-342900">
              <a:buFont typeface="Arial" panose="020B0604020202020204" pitchFamily="34" charset="0"/>
              <a:buChar char="•"/>
            </a:pPr>
            <a:r>
              <a:rPr lang="fi-FI" sz="2000" dirty="0"/>
              <a:t>Uudet kriminalisoitavat teot:</a:t>
            </a:r>
          </a:p>
          <a:p>
            <a:pPr marL="1257300" lvl="2" indent="-342900">
              <a:buFont typeface="Arial" panose="020B0604020202020204" pitchFamily="34" charset="0"/>
              <a:buChar char="•"/>
            </a:pPr>
            <a:r>
              <a:rPr lang="fi-FI" sz="2000" dirty="0"/>
              <a:t>Viestintäsalaisuuden loukkaus</a:t>
            </a:r>
          </a:p>
          <a:p>
            <a:pPr marL="1257300" lvl="2" indent="-342900">
              <a:buFont typeface="Arial" panose="020B0604020202020204" pitchFamily="34" charset="0"/>
              <a:buChar char="•"/>
            </a:pPr>
            <a:r>
              <a:rPr lang="fi-FI" sz="2000" dirty="0"/>
              <a:t>Tietoverkkorikosten tekemiseen käytettävien välineiden tuottaminen, myynti, käyttöön hankkiminen, tuonti, levittäminen tai muu saataville asettaminen</a:t>
            </a:r>
          </a:p>
          <a:p>
            <a:pPr marL="800100" lvl="1" indent="-342900">
              <a:buFont typeface="Arial" panose="020B0604020202020204" pitchFamily="34" charset="0"/>
              <a:buChar char="•"/>
            </a:pPr>
            <a:r>
              <a:rPr lang="fi-FI" sz="2000" dirty="0"/>
              <a:t>Aiempaa korkeammat vaatimukset </a:t>
            </a:r>
            <a:r>
              <a:rPr lang="fi-FI" sz="2000" dirty="0" err="1"/>
              <a:t>rangaistustasolle</a:t>
            </a: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26814" cy="954107"/>
          </a:xfrm>
          <a:prstGeom prst="rect">
            <a:avLst/>
          </a:prstGeom>
          <a:noFill/>
        </p:spPr>
        <p:txBody>
          <a:bodyPr wrap="none" rtlCol="0">
            <a:spAutoFit/>
          </a:bodyPr>
          <a:lstStyle/>
          <a:p>
            <a:endParaRPr lang="fi-FI" sz="2800" dirty="0"/>
          </a:p>
          <a:p>
            <a:r>
              <a:rPr lang="fi-FI" sz="2800" dirty="0"/>
              <a:t>Tietoverkkorikollisuutta koskeva EU-sääntely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5296916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sz="2400" dirty="0"/>
              <a:t>Suomessa tietoverkkorikoksia koskevia rangaistussäännöksiä on päivitetty ja lisätty useaan otteeseen 2000-luvulla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Keskeisimmät uudistukset tietoverkkorikollisuutta koskevan yleissopimuksen voimaansaattamisen (2007) ja tietoverkkodirektiivin implementoinnin yhteydessä (2015)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3754972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t>Rikoslaissa tietoverkkorikollisuuden eri muotoihin soveltuvat säännökset on sijoitettu </a:t>
            </a:r>
            <a:r>
              <a:rPr lang="fi-FI" sz="2000" dirty="0" err="1"/>
              <a:t>hajalleen</a:t>
            </a:r>
            <a:r>
              <a:rPr lang="fi-FI" sz="2000" dirty="0"/>
              <a:t> useaan eri lukuun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Käsitettä tietoverkkorikos ei määritellä eikä myöskään juuri käytetä laissa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RL 38 luku koskee </a:t>
            </a:r>
            <a:r>
              <a:rPr lang="fi-FI" sz="2000" i="1" dirty="0"/>
              <a:t>tieto- ja viestintärikoksia</a:t>
            </a:r>
            <a:r>
              <a:rPr lang="fi-FI" sz="2000" dirty="0"/>
              <a:t>, mm.</a:t>
            </a:r>
          </a:p>
          <a:p>
            <a:pPr marL="800100" lvl="1" indent="-342900">
              <a:buFont typeface="Arial" panose="020B0604020202020204" pitchFamily="34" charset="0"/>
              <a:buChar char="•"/>
            </a:pPr>
            <a:r>
              <a:rPr lang="fi-FI" sz="2000" dirty="0"/>
              <a:t>Viestintäsalaisuuden loukkaus (RL 38:3–4)</a:t>
            </a:r>
          </a:p>
          <a:p>
            <a:pPr marL="800100" lvl="1" indent="-342900">
              <a:buFont typeface="Arial" panose="020B0604020202020204" pitchFamily="34" charset="0"/>
              <a:buChar char="•"/>
            </a:pPr>
            <a:r>
              <a:rPr lang="fi-FI" sz="2000" dirty="0"/>
              <a:t>Tietoliikenteen häirintä (RL 38:5–7)</a:t>
            </a:r>
          </a:p>
          <a:p>
            <a:pPr marL="800100" lvl="1" indent="-342900">
              <a:buFont typeface="Arial" panose="020B0604020202020204" pitchFamily="34" charset="0"/>
              <a:buChar char="•"/>
            </a:pPr>
            <a:r>
              <a:rPr lang="fi-FI" sz="2000" dirty="0"/>
              <a:t>Tietojärjestelmän häirintä (RL 38:7a–7b)</a:t>
            </a:r>
          </a:p>
          <a:p>
            <a:pPr marL="800100" lvl="1" indent="-342900">
              <a:buFont typeface="Arial" panose="020B0604020202020204" pitchFamily="34" charset="0"/>
              <a:buChar char="•"/>
            </a:pPr>
            <a:r>
              <a:rPr lang="fi-FI" sz="2000" dirty="0"/>
              <a:t>Tietomurto (RL 38:8–8a)</a:t>
            </a:r>
          </a:p>
          <a:p>
            <a:pPr marL="800100" lvl="1" indent="-342900">
              <a:buFont typeface="Arial" panose="020B0604020202020204" pitchFamily="34" charset="0"/>
              <a:buChar char="•"/>
            </a:pPr>
            <a:r>
              <a:rPr lang="fi-FI" sz="2000" dirty="0"/>
              <a:t>Suojauksen purkujärjestelmärikos (RL 38:8b)</a:t>
            </a:r>
          </a:p>
          <a:p>
            <a:pPr marL="800100" lvl="1" indent="-342900">
              <a:buFont typeface="Arial" panose="020B0604020202020204" pitchFamily="34" charset="0"/>
              <a:buChar char="•"/>
            </a:pPr>
            <a:r>
              <a:rPr lang="fi-FI" sz="2000" dirty="0"/>
              <a:t>Identiteettivarkaus (RL 38:9b)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110510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t>Muita keskeisiä tietoverkkorikoksia koskevia rangaistussäännöksiä</a:t>
            </a:r>
          </a:p>
          <a:p>
            <a:pPr marL="800100" lvl="1" indent="-342900">
              <a:buFont typeface="Arial" panose="020B0604020202020204" pitchFamily="34" charset="0"/>
              <a:buChar char="•"/>
            </a:pPr>
            <a:r>
              <a:rPr lang="fi-FI" sz="2000" dirty="0"/>
              <a:t>Datavahingonteko (RL 35:3a–3c)</a:t>
            </a:r>
          </a:p>
          <a:p>
            <a:pPr marL="800100" lvl="1" indent="-342900">
              <a:buFont typeface="Arial" panose="020B0604020202020204" pitchFamily="34" charset="0"/>
              <a:buChar char="•"/>
            </a:pPr>
            <a:r>
              <a:rPr lang="fi-FI" sz="2000" dirty="0"/>
              <a:t>Vaaran aiheuttaminen tietojenkäsittelylle (RL 34:9a)</a:t>
            </a:r>
          </a:p>
          <a:p>
            <a:pPr marL="800100" lvl="1" indent="-342900">
              <a:buFont typeface="Arial" panose="020B0604020202020204" pitchFamily="34" charset="0"/>
              <a:buChar char="•"/>
            </a:pPr>
            <a:r>
              <a:rPr lang="fi-FI" sz="2000" dirty="0"/>
              <a:t>Tietoverkkorikosvälineen hallussapito (RL 34:9b)</a:t>
            </a:r>
          </a:p>
          <a:p>
            <a:pPr marL="800100" lvl="1" indent="-342900">
              <a:buFont typeface="Arial" panose="020B0604020202020204" pitchFamily="34" charset="0"/>
              <a:buChar char="•"/>
            </a:pPr>
            <a:r>
              <a:rPr lang="fi-FI" sz="2000" dirty="0"/>
              <a:t>Salakuuntelu (RL 24:5)</a:t>
            </a:r>
          </a:p>
          <a:p>
            <a:pPr marL="800100" lvl="1" indent="-342900">
              <a:buFont typeface="Arial" panose="020B0604020202020204" pitchFamily="34" charset="0"/>
              <a:buChar char="•"/>
            </a:pPr>
            <a:r>
              <a:rPr lang="fi-FI" sz="2000" dirty="0"/>
              <a:t>Salakatselu (RL 24:6)</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Tietokoneavusteiset tietoverkkorikokset ovat rangaistavia yleisten väärennystä (RL 33 luku), petosta (RL 36:1–3) ja maksuvälinepetosta (RL 37:8–11) koskevien rangaistussäännösten nojalla</a:t>
            </a:r>
          </a:p>
          <a:p>
            <a:pPr marL="800100" lvl="1" indent="-342900">
              <a:buFont typeface="Arial" panose="020B0604020202020204" pitchFamily="34" charset="0"/>
              <a:buChar char="•"/>
            </a:pPr>
            <a:r>
              <a:rPr lang="fi-FI" sz="2000" dirty="0"/>
              <a:t>RL 36:1.2:ssa erikseen huomioitu tietokoneavusteinen petoksen tekomuoto, jossa ei edellytetä kenenkään luonnollisen henkilön erehdyttämistä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3828298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Sisältöön liittyvät rikokset niin ikään rangaistavia yleisluonteisten, teknologianeutraalien säännösten perusteella – yleissopimuksen ratifioinnin yhteydessä ei ollut tarpeen säätää uusia nimikkeitä</a:t>
            </a:r>
          </a:p>
          <a:p>
            <a:pPr marL="800100" lvl="1" indent="-342900">
              <a:buFont typeface="Arial" panose="020B0604020202020204" pitchFamily="34" charset="0"/>
              <a:buChar char="•"/>
            </a:pPr>
            <a:r>
              <a:rPr lang="fi-FI" sz="2000" dirty="0"/>
              <a:t>Sukupuolisiveellisyyttä loukkaavan kuvan levittäminen (RL 17:18–18a)</a:t>
            </a:r>
          </a:p>
          <a:p>
            <a:pPr marL="800100" lvl="1" indent="-342900">
              <a:buFont typeface="Arial" panose="020B0604020202020204" pitchFamily="34" charset="0"/>
              <a:buChar char="•"/>
            </a:pPr>
            <a:r>
              <a:rPr lang="fi-FI" sz="2000" dirty="0"/>
              <a:t>Sukupuolisiveellisyyttä loukkaavan lasta esittävän kuvan hallussapito (RL 17:19)</a:t>
            </a:r>
          </a:p>
          <a:p>
            <a:pPr marL="800100" lvl="1" indent="-342900">
              <a:buFont typeface="Arial" panose="020B0604020202020204" pitchFamily="34" charset="0"/>
              <a:buChar char="•"/>
            </a:pPr>
            <a:r>
              <a:rPr lang="fi-FI" sz="2000" dirty="0"/>
              <a:t>Tekijänoikeusrikos (RL 49:1)</a:t>
            </a:r>
          </a:p>
          <a:p>
            <a:pPr marL="1257300" lvl="2" indent="-342900">
              <a:buFont typeface="Arial" panose="020B0604020202020204" pitchFamily="34" charset="0"/>
              <a:buChar char="•"/>
            </a:pPr>
            <a:r>
              <a:rPr lang="fi-FI" sz="2000" dirty="0"/>
              <a:t>Huom. tietokoneavusteinen tekomuoto huomioitu erikseen 3 momentissa; tekijänoikeusrikoksesta voidaan tuomita myös tietoverkkoa tai -järjestelmää hyödyntävä tekijä, jolla ei ole tekijänoikeusrikoksen tavallisesti edellyttämää ansiotarkoitusta</a:t>
            </a:r>
          </a:p>
          <a:p>
            <a:pPr marL="800100" lvl="1" indent="-342900">
              <a:buFont typeface="Arial" panose="020B0604020202020204" pitchFamily="34" charset="0"/>
              <a:buChar char="•"/>
            </a:pPr>
            <a:r>
              <a:rPr lang="fi-FI" sz="2000" dirty="0"/>
              <a:t>Tekijänoikeusrikkomuksen (tekijänoikeuslain 56 a §)</a:t>
            </a:r>
          </a:p>
          <a:p>
            <a:pPr marL="800100" lvl="1" indent="-342900">
              <a:buFont typeface="Arial" panose="020B0604020202020204" pitchFamily="34" charset="0"/>
              <a:buChar char="•"/>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8758769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Tietoverkkorikoksia koskevan yleissopimuksen lisäpöytäkirjan tarkoittamat rasistiset ja muukalaisvihamieliset teot voivat olla rangaistavia esimerkiksi seuraavien pykälien nojalla</a:t>
            </a:r>
          </a:p>
          <a:p>
            <a:pPr marL="800100" lvl="1" indent="-342900">
              <a:buFont typeface="Arial" panose="020B0604020202020204" pitchFamily="34" charset="0"/>
              <a:buChar char="•"/>
            </a:pPr>
            <a:r>
              <a:rPr lang="fi-FI" sz="2000" dirty="0"/>
              <a:t>Kiihottaminen kansanryhmää vastaan (RL 11:10–10a)</a:t>
            </a:r>
          </a:p>
          <a:p>
            <a:pPr marL="800100" lvl="1" indent="-342900">
              <a:buFont typeface="Arial" panose="020B0604020202020204" pitchFamily="34" charset="0"/>
              <a:buChar char="•"/>
            </a:pPr>
            <a:r>
              <a:rPr lang="fi-FI" sz="2000" dirty="0"/>
              <a:t>Kunnianloukkaus (RL 24:9–10)</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Muita sananvapausrikoksiksi luettavia, tyypillisesti myös tietoverkoissa kyseeseen tulevia viestin sisältöön liittyviä rikosnimikkeitä:</a:t>
            </a:r>
          </a:p>
          <a:p>
            <a:pPr marL="800100" lvl="1" indent="-342900">
              <a:buFont typeface="Arial" panose="020B0604020202020204" pitchFamily="34" charset="0"/>
              <a:buChar char="•"/>
            </a:pPr>
            <a:r>
              <a:rPr lang="fi-FI" sz="2000" dirty="0"/>
              <a:t>Julkinen kehottaminen rikokseen (RL 17:1)</a:t>
            </a:r>
          </a:p>
          <a:p>
            <a:pPr marL="800100" lvl="1" indent="-342900">
              <a:buFont typeface="Arial" panose="020B0604020202020204" pitchFamily="34" charset="0"/>
              <a:buChar char="•"/>
            </a:pPr>
            <a:r>
              <a:rPr lang="fi-FI" sz="2000" dirty="0" err="1"/>
              <a:t>Uskonrauhan</a:t>
            </a:r>
            <a:r>
              <a:rPr lang="fi-FI" sz="2000" dirty="0"/>
              <a:t> rikkominen (RL 17:10)</a:t>
            </a:r>
          </a:p>
          <a:p>
            <a:pPr marL="800100" lvl="1" indent="-342900">
              <a:buFont typeface="Arial" panose="020B0604020202020204" pitchFamily="34" charset="0"/>
              <a:buChar char="•"/>
            </a:pPr>
            <a:r>
              <a:rPr lang="fi-FI" sz="2000" dirty="0"/>
              <a:t>Yksityiselämää loukkaava tiedon levittäminen (RL 24:8–8a)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2005376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t>Osa RL 20 luvun seksuaalirikosten tunnusmerkistöistä voi toteutua tietoverkon välityksellä</a:t>
            </a:r>
          </a:p>
          <a:p>
            <a:pPr marL="800100" lvl="1" indent="-342900">
              <a:buFont typeface="Arial" panose="020B0604020202020204" pitchFamily="34" charset="0"/>
              <a:buChar char="•"/>
            </a:pPr>
            <a:r>
              <a:rPr lang="fi-FI" sz="2000" dirty="0"/>
              <a:t>Erityisesti tietoverkoissa tapahtuvaan </a:t>
            </a:r>
            <a:r>
              <a:rPr lang="fi-FI" sz="2000" i="1" dirty="0" err="1"/>
              <a:t>grooming</a:t>
            </a:r>
            <a:r>
              <a:rPr lang="fi-FI" sz="2000" i="1" dirty="0"/>
              <a:t>-</a:t>
            </a:r>
            <a:r>
              <a:rPr lang="fi-FI" sz="2000" dirty="0"/>
              <a:t>toimintaan soveltuvaksi kriminalisoinniksi on tarkoitettu houkutteleminen seksuaalisiin tarkoituksiin (RL 20:8b) – tämäkin säännös on tosin varsin teknologianeutraali</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Tyypillisiä tietoverkkorikoksia ovat myös eräät huumausainerikosten (RL 50:1–2) tekomuodot (erityisesti ns. </a:t>
            </a:r>
            <a:r>
              <a:rPr lang="fi-FI" sz="2000" i="1" dirty="0"/>
              <a:t>pimeässä verkossa</a:t>
            </a:r>
            <a:r>
              <a:rPr lang="fi-FI" sz="2000" dirty="0"/>
              <a:t> käytävä laiton kauppa)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588342" cy="954107"/>
          </a:xfrm>
          <a:prstGeom prst="rect">
            <a:avLst/>
          </a:prstGeom>
          <a:noFill/>
        </p:spPr>
        <p:txBody>
          <a:bodyPr wrap="none" rtlCol="0">
            <a:spAutoFit/>
          </a:bodyPr>
          <a:lstStyle/>
          <a:p>
            <a:endParaRPr lang="fi-FI" sz="2800" dirty="0"/>
          </a:p>
          <a:p>
            <a:r>
              <a:rPr lang="fi-FI" sz="2800" dirty="0"/>
              <a:t>Tietoverkkorikollisuuden sääntely Suomessa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0880116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347787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i-FI" sz="2000" dirty="0"/>
              <a:t>Nykyisessä verkkoyhteiskunnassa lähestulkoon kaikenlaisista rikoksista jää jälkiä erilaisiin tietojärjestelmiin</a:t>
            </a:r>
          </a:p>
          <a:p>
            <a:pPr marL="342900" indent="-342900">
              <a:spcBef>
                <a:spcPts val="600"/>
              </a:spcBef>
              <a:buFont typeface="Arial" panose="020B0604020202020204" pitchFamily="34" charset="0"/>
              <a:buChar char="•"/>
            </a:pPr>
            <a:endParaRPr lang="fi-FI" sz="2000" dirty="0"/>
          </a:p>
          <a:p>
            <a:pPr marL="342900" indent="-342900">
              <a:spcBef>
                <a:spcPts val="600"/>
              </a:spcBef>
              <a:buFont typeface="Arial" panose="020B0604020202020204" pitchFamily="34" charset="0"/>
              <a:buChar char="•"/>
            </a:pPr>
            <a:r>
              <a:rPr lang="fi-FI" sz="2000" dirty="0"/>
              <a:t>Esitutkintaviranomaiset tarvitsevat laissa määritetyt, ajantasaiset ja tehokkaat toimivaltuudet rikosten selvittämiseen digitaalisessa ja verkottuneessa toimintaympäristössä</a:t>
            </a:r>
          </a:p>
          <a:p>
            <a:pPr marL="342900" indent="-342900">
              <a:spcBef>
                <a:spcPts val="600"/>
              </a:spcBef>
              <a:buFont typeface="Calibri" panose="020F0502020204030204" pitchFamily="34" charset="0"/>
              <a:buChar char="–"/>
            </a:pPr>
            <a:endParaRPr lang="fi-FI" sz="2000" dirty="0"/>
          </a:p>
          <a:p>
            <a:pPr marL="342900" indent="-342900">
              <a:spcBef>
                <a:spcPts val="600"/>
              </a:spcBef>
              <a:buFont typeface="Arial" panose="020B0604020202020204" pitchFamily="34" charset="0"/>
              <a:buChar char="•"/>
            </a:pPr>
            <a:r>
              <a:rPr lang="fi-FI" sz="2000" dirty="0"/>
              <a:t>Sähköisiä todisteita saatavilla eri lähteistä (epäillyt, uhrit, erilaiset palveluntarjoajat, muut kolmannet osapuolet) </a:t>
            </a:r>
            <a:r>
              <a:rPr lang="fi-FI" sz="2000" dirty="0">
                <a:sym typeface="Wingdings" panose="05000000000000000000" pitchFamily="2" charset="2"/>
              </a:rPr>
              <a:t></a:t>
            </a:r>
            <a:r>
              <a:rPr lang="fi-FI" sz="2000" dirty="0"/>
              <a:t> tarvitaan monia erilaisia toimivaltuuksia eri tilanteisiin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245108" cy="954107"/>
          </a:xfrm>
          <a:prstGeom prst="rect">
            <a:avLst/>
          </a:prstGeom>
          <a:noFill/>
        </p:spPr>
        <p:txBody>
          <a:bodyPr wrap="none" rtlCol="0">
            <a:spAutoFit/>
          </a:bodyPr>
          <a:lstStyle/>
          <a:p>
            <a:endParaRPr lang="fi-FI" sz="2800" dirty="0"/>
          </a:p>
          <a:p>
            <a:r>
              <a:rPr lang="fi-FI" sz="2800" dirty="0"/>
              <a:t>Tietotekniikka ja pakkokeinot: lähtökohtia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35221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a:xfrm>
            <a:off x="502542" y="2274560"/>
            <a:ext cx="8138916" cy="3939546"/>
          </a:xfrm>
          <a:prstGeom prst="roundRect">
            <a:avLst/>
          </a:prstGeom>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62665" cy="954107"/>
          </a:xfrm>
          <a:prstGeom prst="rect">
            <a:avLst/>
          </a:prstGeom>
          <a:noFill/>
        </p:spPr>
        <p:txBody>
          <a:bodyPr wrap="none" rtlCol="0">
            <a:spAutoFit/>
          </a:bodyPr>
          <a:lstStyle/>
          <a:p>
            <a:endParaRPr lang="fi-FI" sz="2800" dirty="0"/>
          </a:p>
          <a:p>
            <a:r>
              <a:rPr lang="fi-FI" sz="2800" dirty="0"/>
              <a:t>Oikeusinformatiikan kotimainen jaottelu (Saarenpää)</a:t>
            </a:r>
            <a:endParaRPr lang="fi-FI" spc="300" dirty="0">
              <a:solidFill>
                <a:srgbClr val="28CAF0"/>
              </a:solidFill>
              <a:latin typeface="Gudea" panose="02000000000000000000" pitchFamily="50" charset="0"/>
            </a:endParaRPr>
          </a:p>
        </p:txBody>
      </p:sp>
      <p:sp>
        <p:nvSpPr>
          <p:cNvPr id="3" name="Suorakulmio 2"/>
          <p:cNvSpPr/>
          <p:nvPr/>
        </p:nvSpPr>
        <p:spPr>
          <a:xfrm>
            <a:off x="779769" y="2489223"/>
            <a:ext cx="7584462" cy="1656000"/>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i-FI" sz="2400" b="1" dirty="0"/>
              <a:t>YLEINEN OSA</a:t>
            </a:r>
          </a:p>
        </p:txBody>
      </p:sp>
      <p:sp>
        <p:nvSpPr>
          <p:cNvPr id="8" name="Suorakulmio 7"/>
          <p:cNvSpPr/>
          <p:nvPr/>
        </p:nvSpPr>
        <p:spPr>
          <a:xfrm>
            <a:off x="779769" y="4336236"/>
            <a:ext cx="7584462" cy="1656000"/>
          </a:xfrm>
          <a:prstGeom prst="rect">
            <a:avLst/>
          </a:prstGeom>
        </p:spPr>
        <p:style>
          <a:lnRef idx="2">
            <a:schemeClr val="accent1"/>
          </a:lnRef>
          <a:fillRef idx="1">
            <a:schemeClr val="lt1"/>
          </a:fillRef>
          <a:effectRef idx="0">
            <a:schemeClr val="accent1"/>
          </a:effectRef>
          <a:fontRef idx="minor">
            <a:schemeClr val="dk1"/>
          </a:fontRef>
        </p:style>
        <p:txBody>
          <a:bodyPr rtlCol="0" anchor="b" anchorCtr="0"/>
          <a:lstStyle/>
          <a:p>
            <a:pPr algn="ctr"/>
            <a:r>
              <a:rPr lang="fi-FI" sz="2400" b="1" dirty="0"/>
              <a:t>ERITYINEN OSA</a:t>
            </a:r>
          </a:p>
        </p:txBody>
      </p:sp>
      <p:sp>
        <p:nvSpPr>
          <p:cNvPr id="2" name="Suorakulmio 1"/>
          <p:cNvSpPr/>
          <p:nvPr/>
        </p:nvSpPr>
        <p:spPr>
          <a:xfrm>
            <a:off x="969638" y="4494218"/>
            <a:ext cx="1692887" cy="1004064"/>
          </a:xfrm>
          <a:prstGeom prst="rect">
            <a:avLst/>
          </a:prstGeom>
          <a:ln>
            <a:prstDash val="lgDash"/>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Oikeudellinen tietojenkäsittely</a:t>
            </a:r>
          </a:p>
        </p:txBody>
      </p:sp>
      <p:sp>
        <p:nvSpPr>
          <p:cNvPr id="9" name="Suorakulmio 8"/>
          <p:cNvSpPr/>
          <p:nvPr/>
        </p:nvSpPr>
        <p:spPr>
          <a:xfrm>
            <a:off x="2814712" y="4493035"/>
            <a:ext cx="1692887" cy="1004064"/>
          </a:xfrm>
          <a:prstGeom prst="rect">
            <a:avLst/>
          </a:prstGeom>
          <a:ln>
            <a:prstDash val="lgDash"/>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Oikeudellisen informaation tutkimus</a:t>
            </a:r>
          </a:p>
        </p:txBody>
      </p:sp>
      <p:sp>
        <p:nvSpPr>
          <p:cNvPr id="13" name="Suorakulmio 12"/>
          <p:cNvSpPr/>
          <p:nvPr/>
        </p:nvSpPr>
        <p:spPr>
          <a:xfrm>
            <a:off x="4662000" y="4493035"/>
            <a:ext cx="1692887" cy="1004064"/>
          </a:xfrm>
          <a:prstGeom prst="rect">
            <a:avLst/>
          </a:prstGeom>
          <a:ln>
            <a:prstDash val="lgDash"/>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Informaatio-oikeus</a:t>
            </a:r>
          </a:p>
        </p:txBody>
      </p:sp>
      <p:sp>
        <p:nvSpPr>
          <p:cNvPr id="14" name="Suorakulmio 13"/>
          <p:cNvSpPr/>
          <p:nvPr/>
        </p:nvSpPr>
        <p:spPr>
          <a:xfrm>
            <a:off x="6508800" y="4493035"/>
            <a:ext cx="1692887" cy="1004064"/>
          </a:xfrm>
          <a:prstGeom prst="rect">
            <a:avLst/>
          </a:prstGeom>
          <a:ln>
            <a:prstDash val="lgDash"/>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Tietotekniikka-oikeus</a:t>
            </a:r>
          </a:p>
        </p:txBody>
      </p:sp>
    </p:spTree>
    <p:extLst>
      <p:ext uri="{BB962C8B-B14F-4D97-AF65-F5344CB8AC3E}">
        <p14:creationId xmlns:p14="http://schemas.microsoft.com/office/powerpoint/2010/main" val="6827747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32537" y="3381594"/>
            <a:ext cx="3521997" cy="2954655"/>
          </a:xfrm>
          <a:prstGeom prst="rect">
            <a:avLst/>
          </a:prstGeom>
          <a:noFill/>
        </p:spPr>
        <p:txBody>
          <a:bodyPr wrap="square" rtlCol="0">
            <a:spAutoFit/>
          </a:bodyPr>
          <a:lstStyle/>
          <a:p>
            <a:pPr>
              <a:spcBef>
                <a:spcPts val="600"/>
              </a:spcBef>
            </a:pPr>
            <a:r>
              <a:rPr lang="fi-FI" dirty="0"/>
              <a:t>Tehokkaat </a:t>
            </a:r>
            <a:r>
              <a:rPr lang="fi-FI" dirty="0" err="1"/>
              <a:t>tutkintakeinot</a:t>
            </a:r>
            <a:r>
              <a:rPr lang="fi-FI" dirty="0"/>
              <a:t> edellyttävät oikeusturvaa tukevia mekanismeja</a:t>
            </a:r>
          </a:p>
          <a:p>
            <a:pPr marL="342900" indent="-342900">
              <a:spcBef>
                <a:spcPts val="600"/>
              </a:spcBef>
              <a:buFont typeface="Arial" panose="020B0604020202020204" pitchFamily="34" charset="0"/>
              <a:buChar char="•"/>
            </a:pPr>
            <a:r>
              <a:rPr lang="fi-FI" dirty="0"/>
              <a:t>Aineelliset edellytykset</a:t>
            </a:r>
          </a:p>
          <a:p>
            <a:pPr marL="342900" indent="-342900">
              <a:spcBef>
                <a:spcPts val="600"/>
              </a:spcBef>
              <a:buFont typeface="Arial" panose="020B0604020202020204" pitchFamily="34" charset="0"/>
              <a:buChar char="•"/>
            </a:pPr>
            <a:r>
              <a:rPr lang="fi-FI" dirty="0"/>
              <a:t>Menettelylliset edellytykset</a:t>
            </a:r>
          </a:p>
          <a:p>
            <a:pPr marL="342900" indent="-342900">
              <a:spcBef>
                <a:spcPts val="600"/>
              </a:spcBef>
              <a:buFont typeface="Arial" panose="020B0604020202020204" pitchFamily="34" charset="0"/>
              <a:buChar char="•"/>
            </a:pPr>
            <a:r>
              <a:rPr lang="fi-FI" dirty="0"/>
              <a:t>Minimointimekanismit</a:t>
            </a:r>
          </a:p>
          <a:p>
            <a:pPr marL="342900" indent="-342900">
              <a:spcBef>
                <a:spcPts val="600"/>
              </a:spcBef>
              <a:buFont typeface="Arial" panose="020B0604020202020204" pitchFamily="34" charset="0"/>
              <a:buChar char="•"/>
            </a:pPr>
            <a:r>
              <a:rPr lang="fi-FI" dirty="0"/>
              <a:t>Kontrollimekanismit</a:t>
            </a:r>
          </a:p>
          <a:p>
            <a:pPr lvl="1" algn="r">
              <a:spcBef>
                <a:spcPts val="600"/>
              </a:spcBef>
            </a:pPr>
            <a:endParaRPr lang="fi-FI" sz="1000" dirty="0"/>
          </a:p>
          <a:p>
            <a:pPr lvl="1" algn="r">
              <a:spcBef>
                <a:spcPts val="600"/>
              </a:spcBef>
            </a:pPr>
            <a:r>
              <a:rPr lang="fi-FI" sz="1000" dirty="0" err="1"/>
              <a:t>Metsäranta</a:t>
            </a:r>
            <a:r>
              <a:rPr lang="fi-FI" sz="1000" dirty="0"/>
              <a:t>: Poliisin salaiset tiedonhankintakeinot ja yksityiselämän suoja (2015)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203429" cy="1231106"/>
          </a:xfrm>
          <a:prstGeom prst="rect">
            <a:avLst/>
          </a:prstGeom>
          <a:noFill/>
        </p:spPr>
        <p:txBody>
          <a:bodyPr wrap="none" rtlCol="0">
            <a:spAutoFit/>
          </a:bodyPr>
          <a:lstStyle/>
          <a:p>
            <a:endParaRPr lang="fi-FI" sz="2800" dirty="0"/>
          </a:p>
          <a:p>
            <a:r>
              <a:rPr lang="fi-FI" sz="2800" dirty="0"/>
              <a:t>Oikeusturva ja rikosten selvittämisintressi</a:t>
            </a:r>
          </a:p>
          <a:p>
            <a:endParaRPr lang="fi-FI" spc="300" dirty="0">
              <a:solidFill>
                <a:srgbClr val="28CAF0"/>
              </a:solidFill>
              <a:latin typeface="Gudea" panose="02000000000000000000" pitchFamily="50" charset="0"/>
            </a:endParaRPr>
          </a:p>
        </p:txBody>
      </p:sp>
      <p:grpSp>
        <p:nvGrpSpPr>
          <p:cNvPr id="18" name="Ryhmä 17"/>
          <p:cNvGrpSpPr/>
          <p:nvPr/>
        </p:nvGrpSpPr>
        <p:grpSpPr>
          <a:xfrm>
            <a:off x="392697" y="2061805"/>
            <a:ext cx="4692650" cy="3520848"/>
            <a:chOff x="392697" y="2061805"/>
            <a:chExt cx="4035720" cy="2900132"/>
          </a:xfrm>
        </p:grpSpPr>
        <p:sp>
          <p:nvSpPr>
            <p:cNvPr id="9" name="Kuvatekstinuoli alas 8"/>
            <p:cNvSpPr/>
            <p:nvPr/>
          </p:nvSpPr>
          <p:spPr>
            <a:xfrm>
              <a:off x="577239" y="2061805"/>
              <a:ext cx="1619876" cy="2303993"/>
            </a:xfrm>
            <a:prstGeom prst="downArrowCallout">
              <a:avLst/>
            </a:prstGeom>
            <a:solidFill>
              <a:schemeClr val="accent3">
                <a:lumMod val="20000"/>
                <a:lumOff val="80000"/>
              </a:schemeClr>
            </a:soli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sp>
        <p:sp>
          <p:nvSpPr>
            <p:cNvPr id="12" name="Kuvatekstinuoli alas 11"/>
            <p:cNvSpPr/>
            <p:nvPr/>
          </p:nvSpPr>
          <p:spPr>
            <a:xfrm>
              <a:off x="2622927" y="2061805"/>
              <a:ext cx="1603124" cy="2257588"/>
            </a:xfrm>
            <a:prstGeom prst="downArrowCallout">
              <a:avLst/>
            </a:prstGeom>
            <a:solidFill>
              <a:schemeClr val="accent1">
                <a:lumMod val="20000"/>
                <a:lumOff val="80000"/>
              </a:schemeClr>
            </a:solid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sp>
        <p:sp>
          <p:nvSpPr>
            <p:cNvPr id="8" name="Miinus 7"/>
            <p:cNvSpPr/>
            <p:nvPr/>
          </p:nvSpPr>
          <p:spPr>
            <a:xfrm rot="364268">
              <a:off x="392697" y="4435200"/>
              <a:ext cx="4035720" cy="462150"/>
            </a:xfrm>
            <a:prstGeom prst="mathMinus">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10" name="Puolivapaa piirto 9"/>
            <p:cNvSpPr/>
            <p:nvPr/>
          </p:nvSpPr>
          <p:spPr>
            <a:xfrm>
              <a:off x="2556659" y="2061805"/>
              <a:ext cx="1709999" cy="1496746"/>
            </a:xfrm>
            <a:custGeom>
              <a:avLst/>
              <a:gdLst>
                <a:gd name="connsiteX0" fmla="*/ 0 w 1299405"/>
                <a:gd name="connsiteY0" fmla="*/ 0 h 1129278"/>
                <a:gd name="connsiteX1" fmla="*/ 1299405 w 1299405"/>
                <a:gd name="connsiteY1" fmla="*/ 0 h 1129278"/>
                <a:gd name="connsiteX2" fmla="*/ 1299405 w 1299405"/>
                <a:gd name="connsiteY2" fmla="*/ 1129278 h 1129278"/>
                <a:gd name="connsiteX3" fmla="*/ 0 w 1299405"/>
                <a:gd name="connsiteY3" fmla="*/ 1129278 h 1129278"/>
                <a:gd name="connsiteX4" fmla="*/ 0 w 1299405"/>
                <a:gd name="connsiteY4" fmla="*/ 0 h 1129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05" h="1129278">
                  <a:moveTo>
                    <a:pt x="0" y="0"/>
                  </a:moveTo>
                  <a:lnTo>
                    <a:pt x="1299405" y="0"/>
                  </a:lnTo>
                  <a:lnTo>
                    <a:pt x="1299405" y="1129278"/>
                  </a:lnTo>
                  <a:lnTo>
                    <a:pt x="0" y="11292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i-FI" sz="2000" b="1" dirty="0"/>
                <a:t>RIKOSTEN SELVITTÄMIS-INTRESSI</a:t>
              </a:r>
              <a:endParaRPr lang="fi-FI" sz="2000" b="1" kern="1200" dirty="0"/>
            </a:p>
            <a:p>
              <a:pPr lvl="0" algn="ctr" defTabSz="444500">
                <a:lnSpc>
                  <a:spcPct val="90000"/>
                </a:lnSpc>
                <a:spcBef>
                  <a:spcPct val="0"/>
                </a:spcBef>
                <a:spcAft>
                  <a:spcPct val="35000"/>
                </a:spcAft>
              </a:pPr>
              <a:r>
                <a:rPr lang="fi-FI" sz="1600" kern="1200" dirty="0"/>
                <a:t>(+ uhrin oikeusturva)</a:t>
              </a:r>
            </a:p>
          </p:txBody>
        </p:sp>
        <p:sp>
          <p:nvSpPr>
            <p:cNvPr id="13" name="Puolivapaa piirto 12"/>
            <p:cNvSpPr/>
            <p:nvPr/>
          </p:nvSpPr>
          <p:spPr>
            <a:xfrm>
              <a:off x="536656" y="2061805"/>
              <a:ext cx="1727798" cy="1523848"/>
            </a:xfrm>
            <a:custGeom>
              <a:avLst/>
              <a:gdLst>
                <a:gd name="connsiteX0" fmla="*/ 0 w 1299405"/>
                <a:gd name="connsiteY0" fmla="*/ 0 h 1129278"/>
                <a:gd name="connsiteX1" fmla="*/ 1299405 w 1299405"/>
                <a:gd name="connsiteY1" fmla="*/ 0 h 1129278"/>
                <a:gd name="connsiteX2" fmla="*/ 1299405 w 1299405"/>
                <a:gd name="connsiteY2" fmla="*/ 1129278 h 1129278"/>
                <a:gd name="connsiteX3" fmla="*/ 0 w 1299405"/>
                <a:gd name="connsiteY3" fmla="*/ 1129278 h 1129278"/>
                <a:gd name="connsiteX4" fmla="*/ 0 w 1299405"/>
                <a:gd name="connsiteY4" fmla="*/ 0 h 1129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05" h="1129278">
                  <a:moveTo>
                    <a:pt x="0" y="0"/>
                  </a:moveTo>
                  <a:lnTo>
                    <a:pt x="1299405" y="0"/>
                  </a:lnTo>
                  <a:lnTo>
                    <a:pt x="1299405" y="1129278"/>
                  </a:lnTo>
                  <a:lnTo>
                    <a:pt x="0" y="11292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i-FI" sz="2000" b="1" dirty="0"/>
                <a:t>OIKEUSTURVA &amp; MUUT PERUS- JA IHMISOIKEUDET</a:t>
              </a:r>
              <a:endParaRPr lang="fi-FI" sz="2000" dirty="0"/>
            </a:p>
            <a:p>
              <a:pPr lvl="0" algn="ctr" defTabSz="444500">
                <a:lnSpc>
                  <a:spcPct val="90000"/>
                </a:lnSpc>
                <a:spcBef>
                  <a:spcPct val="0"/>
                </a:spcBef>
                <a:spcAft>
                  <a:spcPct val="35000"/>
                </a:spcAft>
              </a:pPr>
              <a:r>
                <a:rPr lang="fi-FI" sz="1600" kern="1200" dirty="0"/>
                <a:t>(</a:t>
              </a:r>
              <a:r>
                <a:rPr lang="fi-FI" sz="1600" dirty="0"/>
                <a:t>toimenpiteen kohteen – voi olla epäilty</a:t>
              </a:r>
              <a:r>
                <a:rPr lang="fi-FI" sz="1600" kern="1200" dirty="0"/>
                <a:t> tai sivullinen!)</a:t>
              </a:r>
            </a:p>
          </p:txBody>
        </p:sp>
        <p:sp>
          <p:nvSpPr>
            <p:cNvPr id="4" name="Ellipsi 3"/>
            <p:cNvSpPr/>
            <p:nvPr/>
          </p:nvSpPr>
          <p:spPr>
            <a:xfrm>
              <a:off x="2264454" y="4721675"/>
              <a:ext cx="292205" cy="24026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7" name="Miinus 16"/>
            <p:cNvSpPr/>
            <p:nvPr/>
          </p:nvSpPr>
          <p:spPr>
            <a:xfrm rot="21193790">
              <a:off x="392697" y="4434404"/>
              <a:ext cx="4035720" cy="462150"/>
            </a:xfrm>
            <a:prstGeom prst="mathMinus">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15" name="Miinus 14"/>
            <p:cNvSpPr/>
            <p:nvPr/>
          </p:nvSpPr>
          <p:spPr>
            <a:xfrm>
              <a:off x="392697" y="4434404"/>
              <a:ext cx="4035720" cy="462150"/>
            </a:xfrm>
            <a:prstGeom prst="mathMinus">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grpSp>
    </p:spTree>
    <p:extLst>
      <p:ext uri="{BB962C8B-B14F-4D97-AF65-F5344CB8AC3E}">
        <p14:creationId xmlns:p14="http://schemas.microsoft.com/office/powerpoint/2010/main" val="3218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062651"/>
          </a:xfrm>
          <a:prstGeom prst="rect">
            <a:avLst/>
          </a:prstGeom>
          <a:noFill/>
        </p:spPr>
        <p:txBody>
          <a:bodyPr wrap="square" rtlCol="0">
            <a:spAutoFit/>
          </a:bodyPr>
          <a:lstStyle/>
          <a:p>
            <a:pPr marL="342900" indent="-342900">
              <a:buFont typeface="Arial" panose="020B0604020202020204" pitchFamily="34" charset="0"/>
              <a:buChar char="•"/>
            </a:pPr>
            <a:r>
              <a:rPr lang="fi-FI" dirty="0"/>
              <a:t>Etsintä (PKL 8 luku)</a:t>
            </a:r>
          </a:p>
          <a:p>
            <a:pPr marL="800100" lvl="1" indent="-342900">
              <a:buFont typeface="Arial" panose="020B0604020202020204" pitchFamily="34" charset="0"/>
              <a:buChar char="•"/>
            </a:pPr>
            <a:r>
              <a:rPr lang="fi-FI" sz="1600" dirty="0"/>
              <a:t>Laite-etsintä: laitteen informaatiosisältö (data)</a:t>
            </a:r>
          </a:p>
          <a:p>
            <a:pPr marL="800100" lvl="1" indent="-342900">
              <a:buFont typeface="Arial" panose="020B0604020202020204" pitchFamily="34" charset="0"/>
              <a:buChar char="•"/>
            </a:pPr>
            <a:r>
              <a:rPr lang="fi-FI" sz="1600" dirty="0"/>
              <a:t>Paikkaan ja henkilöön kohdistuvat etsinnät: tutkittavien laitteiden löytäminen</a:t>
            </a:r>
          </a:p>
          <a:p>
            <a:pPr marL="342900" indent="-342900">
              <a:buFont typeface="Arial" panose="020B0604020202020204" pitchFamily="34" charset="0"/>
              <a:buChar char="•"/>
            </a:pPr>
            <a:r>
              <a:rPr lang="fi-FI" dirty="0"/>
              <a:t>Takavarikko ja jäljentäminen (PKL 7 luku)</a:t>
            </a:r>
          </a:p>
          <a:p>
            <a:pPr marL="342900" indent="-342900">
              <a:buFont typeface="Arial" panose="020B0604020202020204" pitchFamily="34" charset="0"/>
              <a:buChar char="•"/>
            </a:pPr>
            <a:r>
              <a:rPr lang="fi-FI" dirty="0"/>
              <a:t>Datan säilyttämismääräys (PKL 8:24–26) ja -velvollisuus (SVPL 157 §, huom. yleisesti RL 15:7–8, 11)</a:t>
            </a:r>
          </a:p>
          <a:p>
            <a:pPr marL="342900" indent="-342900">
              <a:buFont typeface="Arial" panose="020B0604020202020204" pitchFamily="34" charset="0"/>
              <a:buChar char="•"/>
            </a:pPr>
            <a:r>
              <a:rPr lang="fi-FI" dirty="0"/>
              <a:t>Datan esittämismääräys ja -velvollisuus</a:t>
            </a:r>
          </a:p>
          <a:p>
            <a:pPr marL="800100" lvl="1" indent="-342900">
              <a:buFont typeface="Arial" panose="020B0604020202020204" pitchFamily="34" charset="0"/>
              <a:buChar char="•"/>
            </a:pPr>
            <a:r>
              <a:rPr lang="fi-FI" sz="1600" dirty="0"/>
              <a:t>Ns. sisältödatan osalta ei erityisiä säännöksiä </a:t>
            </a:r>
            <a:r>
              <a:rPr lang="fi-FI" sz="1600" dirty="0">
                <a:sym typeface="Wingdings" panose="05000000000000000000" pitchFamily="2" charset="2"/>
              </a:rPr>
              <a:t></a:t>
            </a:r>
            <a:r>
              <a:rPr lang="fi-FI" sz="1600" dirty="0"/>
              <a:t> </a:t>
            </a:r>
            <a:r>
              <a:rPr lang="fi-FI" sz="1600" dirty="0" err="1"/>
              <a:t>ETL:n</a:t>
            </a:r>
            <a:r>
              <a:rPr lang="fi-FI" sz="1600" dirty="0"/>
              <a:t> ja </a:t>
            </a:r>
            <a:r>
              <a:rPr lang="fi-FI" sz="1600" dirty="0" err="1"/>
              <a:t>OK:n</a:t>
            </a:r>
            <a:r>
              <a:rPr lang="fi-FI" sz="1600" dirty="0"/>
              <a:t> yleissäännökset</a:t>
            </a:r>
          </a:p>
          <a:p>
            <a:pPr marL="800100" lvl="1" indent="-342900">
              <a:buFont typeface="Arial" panose="020B0604020202020204" pitchFamily="34" charset="0"/>
              <a:buChar char="•"/>
            </a:pPr>
            <a:r>
              <a:rPr lang="fi-FI" sz="1600" dirty="0"/>
              <a:t>Erityissäännöksiä esim. sananvapauslain 17 § ja </a:t>
            </a:r>
            <a:r>
              <a:rPr lang="fi-FI" sz="1600" dirty="0" err="1"/>
              <a:t>PolL</a:t>
            </a:r>
            <a:r>
              <a:rPr lang="fi-FI" sz="1600" dirty="0"/>
              <a:t> 4:2–3 (huom. erityisesti IP-osoitteisiin liittyvät tiedot)</a:t>
            </a:r>
          </a:p>
          <a:p>
            <a:pPr marL="342900" indent="-342900">
              <a:buFont typeface="Arial" panose="020B0604020202020204" pitchFamily="34" charset="0"/>
              <a:buChar char="•"/>
            </a:pPr>
            <a:r>
              <a:rPr lang="fi-FI" dirty="0"/>
              <a:t>Tietojärjestelmien ja verkkoviestinnän reaaliaikainen tarkkailu (PKL 10 luku, </a:t>
            </a:r>
            <a:r>
              <a:rPr lang="fi-FI" dirty="0" err="1"/>
              <a:t>PolL</a:t>
            </a:r>
            <a:r>
              <a:rPr lang="fi-FI" dirty="0"/>
              <a:t> 5 luku)</a:t>
            </a:r>
          </a:p>
          <a:p>
            <a:pPr marL="800100" lvl="1" indent="-342900">
              <a:buFont typeface="Arial" panose="020B0604020202020204" pitchFamily="34" charset="0"/>
              <a:buChar char="•"/>
            </a:pPr>
            <a:r>
              <a:rPr lang="fi-FI" sz="1600" dirty="0"/>
              <a:t>Tarkkailutyyppiset pakkokeinot (erityisesti tekninen laitetarkkailu)</a:t>
            </a:r>
          </a:p>
          <a:p>
            <a:pPr marL="800100" lvl="1" indent="-342900">
              <a:buFont typeface="Arial" panose="020B0604020202020204" pitchFamily="34" charset="0"/>
              <a:buChar char="•"/>
            </a:pPr>
            <a:r>
              <a:rPr lang="fi-FI" sz="1600" dirty="0" err="1"/>
              <a:t>Telepakkokeinot</a:t>
            </a:r>
            <a:endParaRPr lang="fi-FI" sz="1600" dirty="0"/>
          </a:p>
          <a:p>
            <a:pPr marL="342900" indent="-342900">
              <a:buFont typeface="Arial" panose="020B0604020202020204" pitchFamily="34" charset="0"/>
              <a:buChar char="•"/>
            </a:pPr>
            <a:r>
              <a:rPr lang="fi-FI" dirty="0"/>
              <a:t>Muut salaiset pakkokeinot tietoverkoissa (PKL 10 luku, </a:t>
            </a:r>
            <a:r>
              <a:rPr lang="fi-FI" dirty="0" err="1"/>
              <a:t>PolL</a:t>
            </a:r>
            <a:r>
              <a:rPr lang="fi-FI" dirty="0"/>
              <a:t> 5 luku)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315703" cy="1231106"/>
          </a:xfrm>
          <a:prstGeom prst="rect">
            <a:avLst/>
          </a:prstGeom>
          <a:noFill/>
        </p:spPr>
        <p:txBody>
          <a:bodyPr wrap="none" rtlCol="0">
            <a:spAutoFit/>
          </a:bodyPr>
          <a:lstStyle/>
          <a:p>
            <a:endParaRPr lang="fi-FI" sz="2800" dirty="0"/>
          </a:p>
          <a:p>
            <a:r>
              <a:rPr lang="fi-FI" sz="2800" dirty="0"/>
              <a:t>Keskeiset pakkokeinot ja muut säännökset</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3633128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785926"/>
          </a:xfrm>
          <a:prstGeom prst="rect">
            <a:avLst/>
          </a:prstGeom>
          <a:noFill/>
        </p:spPr>
        <p:txBody>
          <a:bodyPr wrap="square" rtlCol="0">
            <a:spAutoFit/>
          </a:bodyPr>
          <a:lstStyle/>
          <a:p>
            <a:pPr marL="342900" indent="-342900">
              <a:buFont typeface="Arial" panose="020B0604020202020204" pitchFamily="34" charset="0"/>
              <a:buChar char="•"/>
            </a:pPr>
            <a:r>
              <a:rPr lang="fi-FI" sz="2000" i="1" dirty="0"/>
              <a:t>Laite-etsinnällä</a:t>
            </a:r>
            <a:r>
              <a:rPr lang="fi-FI" sz="2000" dirty="0"/>
              <a:t> tarkoitetaan tietokoneessa, telepäätelaitteessa tai muussa vastaavassa teknisessä laitteessa tai tietojärjestelmässä etsinnän toimittamishetkellä olevaan tietosisältöön kohdistettavaa etsintää. (PKL 8:20.1)</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Edellytykset (PKL 8:21) ja päättämismenettely (PKL 8:29) vastaavat kuin kotietsinnässä</a:t>
            </a:r>
          </a:p>
          <a:p>
            <a:pPr marL="342900" indent="-342900">
              <a:buFont typeface="Arial" panose="020B0604020202020204" pitchFamily="34" charset="0"/>
              <a:buChar char="•"/>
            </a:pPr>
            <a:r>
              <a:rPr lang="fi-FI" sz="2000" dirty="0"/>
              <a:t>Laite voidaan ottaa haltuun etsinnän toteuttamiseksi (PKL 8:22)</a:t>
            </a:r>
          </a:p>
          <a:p>
            <a:pPr marL="342900" indent="-342900">
              <a:buFont typeface="Arial" panose="020B0604020202020204" pitchFamily="34" charset="0"/>
              <a:buChar char="•"/>
            </a:pPr>
            <a:r>
              <a:rPr lang="fi-FI" sz="2000" dirty="0"/>
              <a:t>Voidaan toteuttaa etäetsintänä (PKL 8:27)</a:t>
            </a:r>
          </a:p>
          <a:p>
            <a:pPr marL="342900" indent="-342900">
              <a:buFont typeface="Arial" panose="020B0604020202020204" pitchFamily="34" charset="0"/>
              <a:buChar char="•"/>
            </a:pPr>
            <a:r>
              <a:rPr lang="fi-FI" sz="2000" dirty="0"/>
              <a:t>Sovelletaan täydentävästi paikkaan kohdistuvaa etsintää koskevia säännöksiä (PKL 8:28)</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Laitteita ja niiden osia voidaan takavarikoida, dataa jäljentää (PKL 7 luku)</a:t>
            </a:r>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04637" cy="1231106"/>
          </a:xfrm>
          <a:prstGeom prst="rect">
            <a:avLst/>
          </a:prstGeom>
          <a:noFill/>
        </p:spPr>
        <p:txBody>
          <a:bodyPr wrap="none" rtlCol="0">
            <a:spAutoFit/>
          </a:bodyPr>
          <a:lstStyle/>
          <a:p>
            <a:endParaRPr lang="fi-FI" sz="2800" dirty="0"/>
          </a:p>
          <a:p>
            <a:r>
              <a:rPr lang="fi-FI" sz="2800" dirty="0"/>
              <a:t>Laite-etsintä, takavarikko &amp; jäljentäminen: perusteet</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2519509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3247043"/>
          </a:xfrm>
          <a:prstGeom prst="rect">
            <a:avLst/>
          </a:prstGeom>
          <a:noFill/>
        </p:spPr>
        <p:txBody>
          <a:bodyPr wrap="square" rtlCol="0">
            <a:spAutoFit/>
          </a:bodyPr>
          <a:lstStyle/>
          <a:p>
            <a:pPr marL="342900" indent="-342900">
              <a:buFont typeface="Arial" panose="020B0604020202020204" pitchFamily="34" charset="0"/>
              <a:buChar char="•"/>
            </a:pPr>
            <a:r>
              <a:rPr lang="fi-FI" sz="2000" dirty="0"/>
              <a:t>Voidaanko laite-etsinnän laillisuus saattaa tuomioistuimen tutkittavaksi (PKL 8:18)?</a:t>
            </a:r>
          </a:p>
          <a:p>
            <a:pPr marL="800100" lvl="1" indent="-342900">
              <a:buFont typeface="Arial" panose="020B0604020202020204" pitchFamily="34" charset="0"/>
              <a:buChar char="•"/>
            </a:pPr>
            <a:r>
              <a:rPr lang="fi-FI" sz="2000" dirty="0"/>
              <a:t>Kyllä, ainakin kun suoritetaan kotietsinnän yhteydessä tai kyse ”erityisestä” laite-etsinnästä (KKO 2018:77)</a:t>
            </a:r>
          </a:p>
          <a:p>
            <a:pPr marL="800100" lvl="1" indent="-342900">
              <a:buFont typeface="Arial" panose="020B0604020202020204" pitchFamily="34" charset="0"/>
              <a:buChar char="•"/>
            </a:pPr>
            <a:r>
              <a:rPr lang="fi-FI" sz="2000" dirty="0"/>
              <a:t>Oikeussuojan tarve ja toimenpiteen vaikutusten ja menettelyn vastaavuus kotietsintään ratkaisevia, vrt. KKO 2017:40 ja KKO 2019:23 ja KKO 2019:92</a:t>
            </a:r>
          </a:p>
          <a:p>
            <a:pPr lvl="1"/>
            <a:endParaRPr lang="fi-FI" sz="2000" dirty="0"/>
          </a:p>
          <a:p>
            <a:pPr marL="342900" indent="-342900">
              <a:buFont typeface="Calibri" panose="020F0502020204030204" pitchFamily="34" charset="0"/>
              <a:buChar char="–"/>
            </a:pPr>
            <a:endParaRPr lang="fi-FI" sz="2000" dirty="0"/>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221960" cy="1231106"/>
          </a:xfrm>
          <a:prstGeom prst="rect">
            <a:avLst/>
          </a:prstGeom>
          <a:noFill/>
        </p:spPr>
        <p:txBody>
          <a:bodyPr wrap="none" rtlCol="0">
            <a:spAutoFit/>
          </a:bodyPr>
          <a:lstStyle/>
          <a:p>
            <a:endParaRPr lang="fi-FI" sz="2800" dirty="0"/>
          </a:p>
          <a:p>
            <a:r>
              <a:rPr lang="fi-FI" sz="2800" dirty="0"/>
              <a:t>Laite-etsintään liittyviä tulkintaongelmia?</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6451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478149"/>
          </a:xfrm>
          <a:prstGeom prst="rect">
            <a:avLst/>
          </a:prstGeom>
          <a:noFill/>
        </p:spPr>
        <p:txBody>
          <a:bodyPr wrap="square" rtlCol="0">
            <a:spAutoFit/>
          </a:bodyPr>
          <a:lstStyle/>
          <a:p>
            <a:pPr marL="342900" indent="-342900">
              <a:buFont typeface="Arial" panose="020B0604020202020204" pitchFamily="34" charset="0"/>
              <a:buChar char="•"/>
            </a:pPr>
            <a:r>
              <a:rPr lang="fi-FI" sz="2000" dirty="0"/>
              <a:t>Läsnäolosta ja etukäteisilmoituksesta poikkeaminen (PKL 8:5–6)?</a:t>
            </a:r>
          </a:p>
          <a:p>
            <a:pPr marL="800100" lvl="1" indent="-342900">
              <a:buFont typeface="Arial" panose="020B0604020202020204" pitchFamily="34" charset="0"/>
              <a:buChar char="•"/>
            </a:pPr>
            <a:r>
              <a:rPr lang="fi-FI" sz="2000" dirty="0"/>
              <a:t>Sanamuodon mukaan tilaisuuden varaamisesta voidaan poiketa vain, jos viivästyttäisi toimitusta merkittävästi – hävittämisvaara etäyhteyden välityksellä?</a:t>
            </a:r>
          </a:p>
          <a:p>
            <a:pPr marL="800100" lvl="1" indent="-342900">
              <a:buFont typeface="Arial" panose="020B0604020202020204" pitchFamily="34" charset="0"/>
              <a:buChar char="•"/>
            </a:pPr>
            <a:r>
              <a:rPr lang="fi-FI" sz="2000" dirty="0"/>
              <a:t>Yleisesti laillisuusvalvonnassa suhtauduttu kriittisesti läsnäolo-oikeuden rajoittamiseen rikostutkinnallisten/tutkintataktisten intressien perusteella (esim. AOKA 24.8.2006, </a:t>
            </a:r>
            <a:r>
              <a:rPr lang="fi-FI" sz="2000" dirty="0" err="1"/>
              <a:t>dnro</a:t>
            </a:r>
            <a:r>
              <a:rPr lang="fi-FI" sz="2000" dirty="0"/>
              <a:t> 413/1/05; AOA 1.9.2011, </a:t>
            </a:r>
            <a:r>
              <a:rPr lang="fi-FI" sz="2000" dirty="0" err="1"/>
              <a:t>dnro</a:t>
            </a:r>
            <a:r>
              <a:rPr lang="fi-FI" sz="2000" dirty="0"/>
              <a:t> 3165/2/10; AOA 13.4.2015, </a:t>
            </a:r>
            <a:r>
              <a:rPr lang="fi-FI" sz="2000" dirty="0" err="1"/>
              <a:t>dnro</a:t>
            </a:r>
            <a:r>
              <a:rPr lang="fi-FI" sz="2000" dirty="0"/>
              <a:t> 4550/4/14); huomioitu arvioitaessa sitä, oliko etsinnän tarkoitus vaarantunut (PKL 8:6.3)</a:t>
            </a:r>
          </a:p>
          <a:p>
            <a:pPr marL="800100" lvl="1" indent="-342900">
              <a:buFont typeface="Arial" panose="020B0604020202020204" pitchFamily="34" charset="0"/>
              <a:buChar char="•"/>
            </a:pPr>
            <a:r>
              <a:rPr lang="fi-FI" sz="2000" i="1" dirty="0"/>
              <a:t>De </a:t>
            </a:r>
            <a:r>
              <a:rPr lang="fi-FI" sz="2000" i="1" dirty="0" err="1"/>
              <a:t>lege</a:t>
            </a:r>
            <a:r>
              <a:rPr lang="fi-FI" sz="2000" i="1" dirty="0"/>
              <a:t> </a:t>
            </a:r>
            <a:r>
              <a:rPr lang="fi-FI" sz="2000" i="1" dirty="0" err="1"/>
              <a:t>lata</a:t>
            </a:r>
            <a:r>
              <a:rPr lang="fi-FI" sz="2000" i="1" dirty="0"/>
              <a:t> </a:t>
            </a:r>
            <a:r>
              <a:rPr lang="fi-FI" sz="2000" dirty="0"/>
              <a:t>tilaisuuden varaamisesta ei silti voitane poiketa rikostutkinnallisesta syystä/etsinnän tarkoituksen turvaamiseksi</a:t>
            </a:r>
            <a:endParaRPr lang="fi-FI" sz="2000" i="1" dirty="0"/>
          </a:p>
          <a:p>
            <a:pPr marL="342900" indent="-342900">
              <a:buFont typeface="Calibri" panose="020F0502020204030204" pitchFamily="34" charset="0"/>
              <a:buChar char="–"/>
            </a:pPr>
            <a:endParaRPr lang="fi-FI" sz="2000" dirty="0"/>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189708" cy="1231106"/>
          </a:xfrm>
          <a:prstGeom prst="rect">
            <a:avLst/>
          </a:prstGeom>
          <a:noFill/>
        </p:spPr>
        <p:txBody>
          <a:bodyPr wrap="none" rtlCol="0">
            <a:spAutoFit/>
          </a:bodyPr>
          <a:lstStyle/>
          <a:p>
            <a:endParaRPr lang="fi-FI" sz="2800" dirty="0"/>
          </a:p>
          <a:p>
            <a:r>
              <a:rPr lang="fi-FI" sz="2800" dirty="0"/>
              <a:t>Laite-etsintään liittyviä tulkintaongelmia?</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201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001095"/>
          </a:xfrm>
          <a:prstGeom prst="rect">
            <a:avLst/>
          </a:prstGeom>
          <a:noFill/>
        </p:spPr>
        <p:txBody>
          <a:bodyPr wrap="square" rtlCol="0">
            <a:spAutoFit/>
          </a:bodyPr>
          <a:lstStyle/>
          <a:p>
            <a:pPr marL="342900" indent="-342900">
              <a:buFont typeface="Arial" panose="020B0604020202020204" pitchFamily="34" charset="0"/>
              <a:buChar char="•"/>
            </a:pPr>
            <a:r>
              <a:rPr lang="fi-FI" sz="2000" dirty="0"/>
              <a:t>Milloin laite-etsintä päättyy?</a:t>
            </a:r>
          </a:p>
          <a:p>
            <a:pPr marL="800100" lvl="1" indent="-342900">
              <a:buFont typeface="Arial" panose="020B0604020202020204" pitchFamily="34" charset="0"/>
              <a:buChar char="•"/>
            </a:pPr>
            <a:r>
              <a:rPr lang="fi-FI" sz="2000" dirty="0"/>
              <a:t>Kun jäljennös otettu?</a:t>
            </a:r>
            <a:br>
              <a:rPr lang="fi-FI" sz="2000" dirty="0"/>
            </a:br>
            <a:r>
              <a:rPr lang="fi-FI" dirty="0">
                <a:sym typeface="Wingdings" panose="05000000000000000000" pitchFamily="2" charset="2"/>
              </a:rPr>
              <a:t>Jos näin, tietovälineen peilikopiointi ilman etukäteisseulontaa voisi tarkoittaa, ettei laite-etsintää tapahtuisi lainkaan (!?)</a:t>
            </a:r>
            <a:r>
              <a:rPr lang="fi-FI" sz="2000" dirty="0">
                <a:sym typeface="Wingdings" panose="05000000000000000000" pitchFamily="2" charset="2"/>
              </a:rPr>
              <a:t/>
            </a:r>
            <a:br>
              <a:rPr lang="fi-FI" sz="2000" dirty="0">
                <a:sym typeface="Wingdings" panose="05000000000000000000" pitchFamily="2" charset="2"/>
              </a:rPr>
            </a:br>
            <a:r>
              <a:rPr lang="fi-FI" dirty="0">
                <a:sym typeface="Wingdings" panose="05000000000000000000" pitchFamily="2" charset="2"/>
              </a:rPr>
              <a:t/>
            </a:r>
            <a:br>
              <a:rPr lang="fi-FI" dirty="0">
                <a:sym typeface="Wingdings" panose="05000000000000000000" pitchFamily="2" charset="2"/>
              </a:rPr>
            </a:br>
            <a:r>
              <a:rPr lang="fi-FI" dirty="0">
                <a:sym typeface="Wingdings" panose="05000000000000000000" pitchFamily="2" charset="2"/>
              </a:rPr>
              <a:t/>
            </a:r>
            <a:br>
              <a:rPr lang="fi-FI" dirty="0">
                <a:sym typeface="Wingdings" panose="05000000000000000000" pitchFamily="2" charset="2"/>
              </a:rPr>
            </a:br>
            <a:r>
              <a:rPr lang="fi-FI" dirty="0">
                <a:sym typeface="Wingdings" panose="05000000000000000000" pitchFamily="2" charset="2"/>
              </a:rPr>
              <a:t/>
            </a:r>
            <a:br>
              <a:rPr lang="fi-FI" dirty="0">
                <a:sym typeface="Wingdings" panose="05000000000000000000" pitchFamily="2" charset="2"/>
              </a:rPr>
            </a:br>
            <a:endParaRPr lang="fi-FI" sz="2000" dirty="0"/>
          </a:p>
          <a:p>
            <a:pPr marL="800100" lvl="1" indent="-342900">
              <a:buFont typeface="Arial" panose="020B0604020202020204" pitchFamily="34" charset="0"/>
              <a:buChar char="•"/>
            </a:pPr>
            <a:r>
              <a:rPr lang="fi-FI" sz="2000" dirty="0"/>
              <a:t>Erityinen etsintä: kun aineisto seulottu etsintävaltuutetun </a:t>
            </a:r>
            <a:r>
              <a:rPr lang="fi-FI" sz="2000" dirty="0" err="1"/>
              <a:t>läsnäollessa</a:t>
            </a:r>
            <a:r>
              <a:rPr lang="fi-FI" sz="2000" dirty="0"/>
              <a:t>/toimesta?</a:t>
            </a:r>
          </a:p>
          <a:p>
            <a:pPr marL="800100" lvl="1" indent="-342900">
              <a:buFont typeface="Arial" panose="020B0604020202020204" pitchFamily="34" charset="0"/>
              <a:buChar char="•"/>
            </a:pPr>
            <a:r>
              <a:rPr lang="fi-FI" sz="2000" dirty="0"/>
              <a:t>Kun yksilöitävissä olevat todisteena relevantit asiakirjat/tiedot löydetty/jäljennetty?</a:t>
            </a:r>
          </a:p>
          <a:p>
            <a:pPr marL="800100" lvl="1" indent="-342900">
              <a:buFont typeface="Arial" panose="020B0604020202020204" pitchFamily="34" charset="0"/>
              <a:buChar char="•"/>
            </a:pPr>
            <a:r>
              <a:rPr lang="fi-FI" sz="2000" dirty="0"/>
              <a:t>Kun aineiston tutkiminen/analysointi lopetetaan?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189708" cy="1231106"/>
          </a:xfrm>
          <a:prstGeom prst="rect">
            <a:avLst/>
          </a:prstGeom>
          <a:noFill/>
        </p:spPr>
        <p:txBody>
          <a:bodyPr wrap="none" rtlCol="0">
            <a:spAutoFit/>
          </a:bodyPr>
          <a:lstStyle/>
          <a:p>
            <a:endParaRPr lang="fi-FI" sz="2800" dirty="0"/>
          </a:p>
          <a:p>
            <a:r>
              <a:rPr lang="fi-FI" sz="2800" dirty="0"/>
              <a:t>Laite-etsintään liittyviä tulkintaongelmia?</a:t>
            </a:r>
          </a:p>
          <a:p>
            <a:endParaRPr lang="fi-FI" spc="300" dirty="0">
              <a:solidFill>
                <a:srgbClr val="28CAF0"/>
              </a:solidFill>
              <a:latin typeface="Gudea" panose="02000000000000000000" pitchFamily="50" charset="0"/>
            </a:endParaRPr>
          </a:p>
        </p:txBody>
      </p:sp>
      <p:graphicFrame>
        <p:nvGraphicFramePr>
          <p:cNvPr id="2" name="Kaaviokuva 1">
            <a:extLst>
              <a:ext uri="{FF2B5EF4-FFF2-40B4-BE49-F238E27FC236}">
                <a16:creationId xmlns:a16="http://schemas.microsoft.com/office/drawing/2014/main" id="{62D43523-D7B1-4298-9654-C7F42322B78A}"/>
              </a:ext>
            </a:extLst>
          </p:cNvPr>
          <p:cNvGraphicFramePr/>
          <p:nvPr>
            <p:extLst/>
          </p:nvPr>
        </p:nvGraphicFramePr>
        <p:xfrm>
          <a:off x="1023009" y="3428999"/>
          <a:ext cx="7715141" cy="1145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41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Graphic spid="2" grpId="0">
        <p:bldAsOne/>
      </p:bldGraphic>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570482"/>
          </a:xfrm>
          <a:prstGeom prst="rect">
            <a:avLst/>
          </a:prstGeom>
          <a:noFill/>
        </p:spPr>
        <p:txBody>
          <a:bodyPr wrap="square" rtlCol="0">
            <a:spAutoFit/>
          </a:bodyPr>
          <a:lstStyle/>
          <a:p>
            <a:pPr marL="342900" indent="-342900">
              <a:buFont typeface="Arial" panose="020B0604020202020204" pitchFamily="34" charset="0"/>
              <a:buChar char="•"/>
            </a:pPr>
            <a:r>
              <a:rPr lang="fi-FI" sz="2000" dirty="0"/>
              <a:t>Miten erityinen laite-etsintä tulisi käytännössä toteuttaa?</a:t>
            </a:r>
          </a:p>
          <a:p>
            <a:pPr marL="800100" lvl="1" indent="-342900">
              <a:buFont typeface="Arial" panose="020B0604020202020204" pitchFamily="34" charset="0"/>
              <a:buChar char="•"/>
            </a:pPr>
            <a:r>
              <a:rPr lang="fi-FI" sz="2000" dirty="0"/>
              <a:t>Etsintävaltuutettu selaa tiedostoja ja tulostaa/kopioi tiedostot, joita takavarikoimis-/jäljentämiskiellot eivät koske?</a:t>
            </a:r>
          </a:p>
          <a:p>
            <a:pPr marL="1257300" lvl="2" indent="-342900">
              <a:buFont typeface="Arial" panose="020B0604020202020204" pitchFamily="34" charset="0"/>
              <a:buChar char="•"/>
            </a:pPr>
            <a:r>
              <a:rPr lang="fi-FI" dirty="0"/>
              <a:t>Etsintäpaikalla vai jälkikäteen (= takavarikoiminen sinetöitynä)?</a:t>
            </a:r>
          </a:p>
          <a:p>
            <a:pPr marL="800100" lvl="1" indent="-342900">
              <a:buFont typeface="Arial" panose="020B0604020202020204" pitchFamily="34" charset="0"/>
              <a:buChar char="•"/>
            </a:pPr>
            <a:r>
              <a:rPr lang="fi-FI" sz="2000" dirty="0"/>
              <a:t>Tutkitaanko alkuperäistä vai peilikopiota?</a:t>
            </a:r>
          </a:p>
          <a:p>
            <a:pPr marL="1257300" lvl="2" indent="-342900">
              <a:buFont typeface="Arial" panose="020B0604020202020204" pitchFamily="34" charset="0"/>
              <a:buChar char="•"/>
            </a:pPr>
            <a:r>
              <a:rPr lang="fi-FI" dirty="0"/>
              <a:t>Tutkinnallisesti ja eheyden kannalta</a:t>
            </a:r>
            <a:br>
              <a:rPr lang="fi-FI" dirty="0"/>
            </a:br>
            <a:r>
              <a:rPr lang="fi-FI" dirty="0"/>
              <a:t>jälkimmäinen parempi vaihtoehto, mutta</a:t>
            </a:r>
            <a:br>
              <a:rPr lang="fi-FI" dirty="0"/>
            </a:br>
            <a:r>
              <a:rPr lang="fi-FI" dirty="0"/>
              <a:t>kopioiduksi tulee myös privilegioitua aineistoa</a:t>
            </a:r>
          </a:p>
          <a:p>
            <a:pPr marL="800100" lvl="1" indent="-342900">
              <a:buFont typeface="Arial" panose="020B0604020202020204" pitchFamily="34" charset="0"/>
              <a:buChar char="•"/>
            </a:pPr>
            <a:r>
              <a:rPr lang="fi-FI" sz="2000" dirty="0"/>
              <a:t>Entä jos etsitään poistetun datan fragmentteja, piilotettua dataa, helposti haihtuvaa dataa tms.?</a:t>
            </a:r>
          </a:p>
          <a:p>
            <a:pPr marL="1257300" lvl="2" indent="-342900">
              <a:buFont typeface="Arial" panose="020B0604020202020204" pitchFamily="34" charset="0"/>
              <a:buChar char="•"/>
            </a:pPr>
            <a:r>
              <a:rPr lang="fi-FI" dirty="0"/>
              <a:t>Ei tarkoituksenmukaista selata tutkittavan laitteen käyttöliittymällä</a:t>
            </a:r>
            <a:br>
              <a:rPr lang="fi-FI" dirty="0"/>
            </a:br>
            <a:r>
              <a:rPr lang="fi-FI" dirty="0">
                <a:sym typeface="Wingdings" panose="05000000000000000000" pitchFamily="2" charset="2"/>
              </a:rPr>
              <a:t> etukäteisseulonta ei mahdollista, etsintävaltuutettu ei voine suorittaa tarvittavia </a:t>
            </a:r>
            <a:r>
              <a:rPr lang="fi-FI" dirty="0" err="1">
                <a:sym typeface="Wingdings" panose="05000000000000000000" pitchFamily="2" charset="2"/>
              </a:rPr>
              <a:t>digitaaliforensisia</a:t>
            </a:r>
            <a:r>
              <a:rPr lang="fi-FI" dirty="0">
                <a:sym typeface="Wingdings" panose="05000000000000000000" pitchFamily="2" charset="2"/>
              </a:rPr>
              <a:t> toimenpiteitä itse</a:t>
            </a:r>
            <a:br>
              <a:rPr lang="fi-FI" dirty="0">
                <a:sym typeface="Wingdings" panose="05000000000000000000" pitchFamily="2" charset="2"/>
              </a:rPr>
            </a:br>
            <a:r>
              <a:rPr lang="fi-FI" dirty="0">
                <a:sym typeface="Wingdings" panose="05000000000000000000" pitchFamily="2" charset="2"/>
              </a:rPr>
              <a:t> takavarikoimis-/jäljentämiskiellosta hyödyntämiskielto?</a:t>
            </a:r>
            <a:endParaRPr lang="fi-FI" dirty="0"/>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189708" cy="1231106"/>
          </a:xfrm>
          <a:prstGeom prst="rect">
            <a:avLst/>
          </a:prstGeom>
          <a:noFill/>
        </p:spPr>
        <p:txBody>
          <a:bodyPr wrap="none" rtlCol="0">
            <a:spAutoFit/>
          </a:bodyPr>
          <a:lstStyle/>
          <a:p>
            <a:endParaRPr lang="fi-FI" sz="2800" dirty="0"/>
          </a:p>
          <a:p>
            <a:r>
              <a:rPr lang="fi-FI" sz="2800" dirty="0"/>
              <a:t>Laite-etsintään liittyviä tulkintaongelmia?</a:t>
            </a:r>
          </a:p>
          <a:p>
            <a:endParaRPr lang="fi-FI" spc="300" dirty="0">
              <a:solidFill>
                <a:srgbClr val="28CAF0"/>
              </a:solidFill>
              <a:latin typeface="Gudea" panose="02000000000000000000" pitchFamily="50" charset="0"/>
            </a:endParaRPr>
          </a:p>
        </p:txBody>
      </p:sp>
      <p:sp>
        <p:nvSpPr>
          <p:cNvPr id="4" name="Suorakulmio 3">
            <a:extLst>
              <a:ext uri="{FF2B5EF4-FFF2-40B4-BE49-F238E27FC236}">
                <a16:creationId xmlns:a16="http://schemas.microsoft.com/office/drawing/2014/main" id="{75D3CA58-5E92-41EC-BDC8-A30FA121F6DD}"/>
              </a:ext>
            </a:extLst>
          </p:cNvPr>
          <p:cNvSpPr/>
          <p:nvPr/>
        </p:nvSpPr>
        <p:spPr>
          <a:xfrm>
            <a:off x="7534145" y="3735383"/>
            <a:ext cx="1311580" cy="639325"/>
          </a:xfrm>
          <a:prstGeom prst="rect">
            <a:avLst/>
          </a:prstGeom>
          <a:solidFill>
            <a:schemeClr val="tx2">
              <a:lumMod val="20000"/>
              <a:lumOff val="80000"/>
            </a:schemeClr>
          </a:solidFill>
          <a:ln>
            <a:prstDash val="dash"/>
          </a:ln>
          <a:effectLst>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PKL 7:3.4:n merkitys?</a:t>
            </a:r>
          </a:p>
        </p:txBody>
      </p:sp>
      <p:cxnSp>
        <p:nvCxnSpPr>
          <p:cNvPr id="8" name="Suora nuoliyhdysviiva 7">
            <a:extLst>
              <a:ext uri="{FF2B5EF4-FFF2-40B4-BE49-F238E27FC236}">
                <a16:creationId xmlns:a16="http://schemas.microsoft.com/office/drawing/2014/main" id="{A5CA5420-CF62-4378-9AB6-BB6C3E6736E3}"/>
              </a:ext>
            </a:extLst>
          </p:cNvPr>
          <p:cNvCxnSpPr>
            <a:cxnSpLocks/>
            <a:stCxn id="4" idx="1"/>
          </p:cNvCxnSpPr>
          <p:nvPr/>
        </p:nvCxnSpPr>
        <p:spPr>
          <a:xfrm flipH="1" flipV="1">
            <a:off x="7398063" y="3429000"/>
            <a:ext cx="136082" cy="626046"/>
          </a:xfrm>
          <a:prstGeom prst="straightConnector1">
            <a:avLst/>
          </a:prstGeom>
          <a:ln w="762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924A936-AF25-4B6C-85F9-CCBA712F26C5}"/>
              </a:ext>
            </a:extLst>
          </p:cNvPr>
          <p:cNvCxnSpPr>
            <a:cxnSpLocks/>
            <a:stCxn id="4" idx="1"/>
          </p:cNvCxnSpPr>
          <p:nvPr/>
        </p:nvCxnSpPr>
        <p:spPr>
          <a:xfrm flipH="1" flipV="1">
            <a:off x="6277232" y="4055045"/>
            <a:ext cx="1256913" cy="1"/>
          </a:xfrm>
          <a:prstGeom prst="straightConnector1">
            <a:avLst/>
          </a:prstGeom>
          <a:ln w="762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P spid="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26915" y="2373987"/>
            <a:ext cx="3096427" cy="3785652"/>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Tietojenanto-/ avustamisvelvollisuus (PKL 8:23 = </a:t>
            </a:r>
            <a:r>
              <a:rPr lang="fi-FI" sz="2000" i="1" dirty="0"/>
              <a:t>de facto</a:t>
            </a:r>
            <a:r>
              <a:rPr lang="fi-FI" sz="2000" dirty="0"/>
              <a:t> purkamismääräys; ei koske epäiltyä, vaan esim. palveluntarjoajia, työnantajia jne.)</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Etsinnät, tarkkailu, telepakkokeinot jne. (avainten/salasanojen selvittämiseksi)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pic>
        <p:nvPicPr>
          <p:cNvPr id="2" name="Kuv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52" y="2268126"/>
            <a:ext cx="4875537" cy="3250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8"/>
          <p:cNvSpPr txBox="1"/>
          <p:nvPr/>
        </p:nvSpPr>
        <p:spPr>
          <a:xfrm>
            <a:off x="560657" y="542778"/>
            <a:ext cx="6272102" cy="1384995"/>
          </a:xfrm>
          <a:prstGeom prst="rect">
            <a:avLst/>
          </a:prstGeom>
          <a:noFill/>
        </p:spPr>
        <p:txBody>
          <a:bodyPr wrap="none" rtlCol="0">
            <a:spAutoFit/>
          </a:bodyPr>
          <a:lstStyle/>
          <a:p>
            <a:endParaRPr lang="fi-FI" sz="2800" dirty="0"/>
          </a:p>
          <a:p>
            <a:r>
              <a:rPr lang="fi-FI" sz="2800" dirty="0"/>
              <a:t>Salaukset ja suojaukset tutkinnan esteenä</a:t>
            </a:r>
          </a:p>
          <a:p>
            <a:endParaRPr lang="fi-FI" sz="2800"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2215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7600"/>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Henkilönkatsastus (PKL 8:30, 32–33) tai henkilötuntomerkkien ottaminen (PKL 9:3)?</a:t>
            </a:r>
          </a:p>
          <a:p>
            <a:pPr marL="800100" lvl="1" indent="-342900">
              <a:buFont typeface="Calibri" panose="020F0502020204030204" pitchFamily="34" charset="0"/>
              <a:buChar char="–"/>
            </a:pPr>
            <a:endParaRPr lang="fi-FI" sz="2000" dirty="0"/>
          </a:p>
          <a:p>
            <a:pPr lvl="1"/>
            <a:r>
              <a:rPr lang="fi-FI" sz="2000" dirty="0"/>
              <a:t>PKL 8:30 2 kohta: ”henkilönkatsastus […] käsittää katsastettavan kehon tarkastamisen, verinäytteen tai muun näytteen ottamisen taikka muun kehoon kohdistuvan tutkimuksen.”</a:t>
            </a:r>
          </a:p>
          <a:p>
            <a:pPr marL="800100" lvl="1" indent="-342900">
              <a:buFont typeface="Calibri" panose="020F0502020204030204" pitchFamily="34" charset="0"/>
              <a:buChar char="–"/>
            </a:pPr>
            <a:endParaRPr lang="fi-FI" sz="2000" b="1" dirty="0"/>
          </a:p>
          <a:p>
            <a:pPr lvl="1"/>
            <a:r>
              <a:rPr lang="fi-FI" sz="2000" dirty="0"/>
              <a:t>PKL 9:3.1: ”Poliisimies saa ottaa rikoksesta epäillystä tunnistamista, </a:t>
            </a:r>
            <a:r>
              <a:rPr lang="fi-FI" sz="2000" b="1" dirty="0"/>
              <a:t>rikoksen selvittämistä</a:t>
            </a:r>
            <a:r>
              <a:rPr lang="fi-FI" sz="2000" dirty="0"/>
              <a:t> ja rikoksentekijöiden rekisteröintiä varten sormen-, käden- ja jalanjäljet, käsiala-, ääni- ja hajunäytteen, valokuvan sekä tuntomerkkitiedot (</a:t>
            </a:r>
            <a:r>
              <a:rPr lang="fi-FI" sz="2000" i="1" dirty="0"/>
              <a:t>henkilötuntomerkit</a:t>
            </a:r>
            <a:r>
              <a:rPr lang="fi-FI" sz="2000" dirty="0"/>
              <a:t>).”</a:t>
            </a:r>
            <a:endParaRPr lang="fi-FI"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01846" cy="1384995"/>
          </a:xfrm>
          <a:prstGeom prst="rect">
            <a:avLst/>
          </a:prstGeom>
          <a:noFill/>
        </p:spPr>
        <p:txBody>
          <a:bodyPr wrap="none" rtlCol="0">
            <a:spAutoFit/>
          </a:bodyPr>
          <a:lstStyle/>
          <a:p>
            <a:endParaRPr lang="fi-FI" sz="2800" dirty="0"/>
          </a:p>
          <a:p>
            <a:r>
              <a:rPr lang="fi-FI" sz="2800" dirty="0"/>
              <a:t>Epäilty ja biometriset tunnisteet?</a:t>
            </a:r>
          </a:p>
          <a:p>
            <a:endParaRPr lang="fi-FI" sz="2800"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0097782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7600"/>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AOA 12.12.2016 (</a:t>
            </a:r>
            <a:r>
              <a:rPr lang="fi-FI" sz="2000" dirty="0" err="1"/>
              <a:t>dnro</a:t>
            </a:r>
            <a:r>
              <a:rPr lang="fi-FI" sz="2000" dirty="0"/>
              <a:t> 2296/2/15): toimenpide oli suoritettu alun perin henkilönkatsastuksena </a:t>
            </a:r>
            <a:r>
              <a:rPr lang="fi-FI" sz="2000" dirty="0">
                <a:sym typeface="Wingdings" panose="05000000000000000000" pitchFamily="2" charset="2"/>
              </a:rPr>
              <a:t></a:t>
            </a:r>
            <a:r>
              <a:rPr lang="fi-FI" sz="2000" dirty="0"/>
              <a:t> </a:t>
            </a:r>
            <a:r>
              <a:rPr lang="fi-FI" sz="2000" dirty="0" err="1"/>
              <a:t>AOA:n</a:t>
            </a:r>
            <a:r>
              <a:rPr lang="fi-FI" sz="2000" dirty="0"/>
              <a:t> mukaan oikeampi menettelytapa PKL 9:3:n soveltaminen; OK, koska henkilönkatsastuksen edellytykset tiukemmat</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AOA 23.3.2018 (</a:t>
            </a:r>
            <a:r>
              <a:rPr lang="fi-FI" sz="2000" dirty="0" err="1"/>
              <a:t>dnro</a:t>
            </a:r>
            <a:r>
              <a:rPr lang="fi-FI" sz="2000" dirty="0"/>
              <a:t> EOAK/6374/2017): kantelija oli lopulta näppäillyt PIN-koodin, kun sormea oltiin jo asettamassa lukijalle </a:t>
            </a:r>
            <a:r>
              <a:rPr lang="fi-FI" sz="2000" dirty="0">
                <a:sym typeface="Wingdings" panose="05000000000000000000" pitchFamily="2" charset="2"/>
              </a:rPr>
              <a:t> </a:t>
            </a:r>
            <a:r>
              <a:rPr lang="fi-FI" sz="2000" dirty="0" err="1">
                <a:sym typeface="Wingdings" panose="05000000000000000000" pitchFamily="2" charset="2"/>
              </a:rPr>
              <a:t>AOA:n</a:t>
            </a:r>
            <a:r>
              <a:rPr lang="fi-FI" sz="2000" dirty="0">
                <a:sym typeface="Wingdings" panose="05000000000000000000" pitchFamily="2" charset="2"/>
              </a:rPr>
              <a:t> mukaan ei itsekriminointisuojan vastaista pakottamista</a:t>
            </a:r>
          </a:p>
          <a:p>
            <a:pPr marL="800100" lvl="1" indent="-342900">
              <a:buFont typeface="Arial" panose="020B0604020202020204" pitchFamily="34" charset="0"/>
              <a:buChar char="•"/>
            </a:pPr>
            <a:endParaRPr lang="fi-FI" sz="2000" dirty="0">
              <a:sym typeface="Wingdings" panose="05000000000000000000" pitchFamily="2" charset="2"/>
            </a:endParaRPr>
          </a:p>
          <a:p>
            <a:pPr marL="342900" indent="-342900">
              <a:buFont typeface="Arial" panose="020B0604020202020204" pitchFamily="34" charset="0"/>
              <a:buChar char="•"/>
            </a:pPr>
            <a:r>
              <a:rPr lang="fi-FI" sz="2000" dirty="0" err="1">
                <a:sym typeface="Wingdings" panose="05000000000000000000" pitchFamily="2" charset="2"/>
              </a:rPr>
              <a:t>AOA:n</a:t>
            </a:r>
            <a:r>
              <a:rPr lang="fi-FI" sz="2000" dirty="0">
                <a:sym typeface="Wingdings" panose="05000000000000000000" pitchFamily="2" charset="2"/>
              </a:rPr>
              <a:t> mukaan suhteellisuus ja vähimmän haitan periaate huomioitava voimankäytössä – yksityiskohtaisempi sääntely silti tarpeen?</a:t>
            </a: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01846" cy="1384995"/>
          </a:xfrm>
          <a:prstGeom prst="rect">
            <a:avLst/>
          </a:prstGeom>
          <a:noFill/>
        </p:spPr>
        <p:txBody>
          <a:bodyPr wrap="none" rtlCol="0">
            <a:spAutoFit/>
          </a:bodyPr>
          <a:lstStyle/>
          <a:p>
            <a:endParaRPr lang="fi-FI" sz="2800" dirty="0"/>
          </a:p>
          <a:p>
            <a:r>
              <a:rPr lang="fi-FI" sz="2800" dirty="0"/>
              <a:t>Epäilty ja biometriset tunnisteet?</a:t>
            </a:r>
          </a:p>
          <a:p>
            <a:endParaRPr lang="fi-FI" sz="2800"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69778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585323"/>
          </a:xfrm>
          <a:prstGeom prst="rect">
            <a:avLst/>
          </a:prstGeom>
          <a:noFill/>
        </p:spPr>
        <p:txBody>
          <a:bodyPr wrap="square" rtlCol="0">
            <a:spAutoFit/>
          </a:bodyPr>
          <a:lstStyle/>
          <a:p>
            <a:pPr marL="342900" indent="-342900">
              <a:buFont typeface="Arial" panose="020B0604020202020204" pitchFamily="34" charset="0"/>
              <a:buChar char="•"/>
            </a:pPr>
            <a:r>
              <a:rPr lang="fi-FI" dirty="0"/>
              <a:t>Oikeusinformatiikan yleisen osan puitteissa tutkitaan mm.</a:t>
            </a:r>
          </a:p>
          <a:p>
            <a:pPr marL="800100" lvl="1" indent="-342900">
              <a:buFont typeface="Arial" panose="020B0604020202020204" pitchFamily="34" charset="0"/>
              <a:buChar char="•"/>
            </a:pPr>
            <a:r>
              <a:rPr lang="fi-FI" b="1" dirty="0"/>
              <a:t>verkkoyhteiskunnan</a:t>
            </a:r>
            <a:r>
              <a:rPr lang="fi-FI" dirty="0"/>
              <a:t> oikeudellistumista ja oikeudellisesti merkittävää kehitystä (muita yhteiskunnallista muutosta kuvaavia käsitteitä: tietoyhteiskunta, informaatioyhteiskunta, valvontayhteiskunta…)</a:t>
            </a:r>
          </a:p>
          <a:p>
            <a:pPr marL="800100" lvl="1" indent="-342900">
              <a:buFont typeface="Arial" panose="020B0604020202020204" pitchFamily="34" charset="0"/>
              <a:buChar char="•"/>
            </a:pPr>
            <a:r>
              <a:rPr lang="fi-FI" dirty="0"/>
              <a:t>uutta </a:t>
            </a:r>
            <a:r>
              <a:rPr lang="fi-FI" b="1" dirty="0"/>
              <a:t>informaatioinfrastruktuuria</a:t>
            </a:r>
            <a:r>
              <a:rPr lang="fi-FI" dirty="0"/>
              <a:t> ja informaation merkitystä muuttuvassa yhteiskunnassa</a:t>
            </a:r>
          </a:p>
          <a:p>
            <a:pPr marL="800100" lvl="1" indent="-342900">
              <a:buFont typeface="Arial" panose="020B0604020202020204" pitchFamily="34" charset="0"/>
              <a:buChar char="•"/>
            </a:pPr>
            <a:r>
              <a:rPr lang="fi-FI" b="1" dirty="0" err="1"/>
              <a:t>lakimiesprofession</a:t>
            </a:r>
            <a:r>
              <a:rPr lang="fi-FI" b="1" dirty="0"/>
              <a:t> ammattitaidolle </a:t>
            </a:r>
            <a:r>
              <a:rPr lang="fi-FI" dirty="0"/>
              <a:t>verkkoyhteiskunnassa asetettavia vaatimuksia</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938916" cy="954107"/>
          </a:xfrm>
          <a:prstGeom prst="rect">
            <a:avLst/>
          </a:prstGeom>
          <a:noFill/>
        </p:spPr>
        <p:txBody>
          <a:bodyPr wrap="none" rtlCol="0">
            <a:spAutoFit/>
          </a:bodyPr>
          <a:lstStyle/>
          <a:p>
            <a:endParaRPr lang="fi-FI" sz="2800" dirty="0"/>
          </a:p>
          <a:p>
            <a:r>
              <a:rPr lang="fi-FI" sz="2800" dirty="0"/>
              <a:t>Oikeusinformatiikan yleinen osa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8495885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75514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i-FI" sz="2000" dirty="0"/>
              <a:t>Esimerkkinä (suunnitelmallinen) tarkkailu, PKL 10:12.1–2</a:t>
            </a:r>
          </a:p>
          <a:p>
            <a:pPr lvl="1">
              <a:spcBef>
                <a:spcPts val="600"/>
              </a:spcBef>
            </a:pPr>
            <a:r>
              <a:rPr lang="fi-FI" sz="1600" dirty="0"/>
              <a:t>”Tarkkailulla tarkoitetaan tiettyyn henkilöön salaa kohdistettavaa </a:t>
            </a:r>
            <a:r>
              <a:rPr lang="fi-FI" sz="1600" b="1" dirty="0"/>
              <a:t>havaintojen tekemistä</a:t>
            </a:r>
            <a:r>
              <a:rPr lang="fi-FI" sz="1600" dirty="0"/>
              <a:t> tiedonhankintatarkoituksessa. Tarkkailussa voidaan rikoslain 24 luvun 6 §:n estämättä käyttää näköhavaintojen tekemiseen tai tallentamiseen kameraa tai muuta sellaista teknistä laitetta.</a:t>
            </a:r>
            <a:br>
              <a:rPr lang="fi-FI" sz="1600" dirty="0"/>
            </a:br>
            <a:r>
              <a:rPr lang="fi-FI" sz="1600" dirty="0"/>
              <a:t/>
            </a:r>
            <a:br>
              <a:rPr lang="fi-FI" sz="1600" dirty="0"/>
            </a:br>
            <a:r>
              <a:rPr lang="fi-FI" sz="1600" dirty="0"/>
              <a:t>Suunnitelmallisella tarkkailulla tarkoitetaan rikoksesta epäiltyyn kohdistuvaa </a:t>
            </a:r>
            <a:r>
              <a:rPr lang="fi-FI" sz="1600" b="1" dirty="0"/>
              <a:t>muuta kuin lyhytaikaista </a:t>
            </a:r>
            <a:r>
              <a:rPr lang="fi-FI" sz="1600" dirty="0"/>
              <a:t>tarkkailua.”</a:t>
            </a:r>
          </a:p>
          <a:p>
            <a:pPr marL="800100" lvl="1" indent="-342900">
              <a:spcBef>
                <a:spcPts val="600"/>
              </a:spcBef>
              <a:buFont typeface="Calibri" panose="020F0502020204030204" pitchFamily="34" charset="0"/>
              <a:buChar char="–"/>
            </a:pPr>
            <a:endParaRPr lang="fi-FI" sz="1600" dirty="0"/>
          </a:p>
          <a:p>
            <a:pPr marL="342900" indent="-342900">
              <a:spcBef>
                <a:spcPts val="600"/>
              </a:spcBef>
              <a:buFont typeface="Arial" panose="020B0604020202020204" pitchFamily="34" charset="0"/>
              <a:buChar char="•"/>
            </a:pPr>
            <a:r>
              <a:rPr lang="fi-FI" sz="2000" dirty="0"/>
              <a:t>HE 222/2010 vp s. 325:</a:t>
            </a:r>
          </a:p>
          <a:p>
            <a:pPr lvl="1">
              <a:spcBef>
                <a:spcPts val="600"/>
              </a:spcBef>
            </a:pPr>
            <a:r>
              <a:rPr lang="fi-FI" sz="1600" dirty="0"/>
              <a:t>”Selvyyden vuoksi on mainittava, että tarkkailu on mahdollista myös tietoverkossa. Tarkkailun toteuttaminen tietoverkossa tietokoneen välityksellä esimerkiksi katselemalla henkilön keskustelupalstalla käymää keskustelua ei olisi esimerkiksi teknistä tarkkailua, vaikka tarkkailun toteuttamiseksi tietokoneen käyttö onkin välttämätöntä. Kysymys olisi tähän toimintaympäristöön liittyvästä erityispiirteestä. Tietokonetta käytettäisiin näissä tilanteissa muiden käyttäjien tavoin.”</a:t>
            </a:r>
          </a:p>
          <a:p>
            <a:pPr marL="800100" lvl="1" indent="-342900">
              <a:spcBef>
                <a:spcPts val="600"/>
              </a:spcBef>
              <a:buFont typeface="Arial" panose="020B0604020202020204" pitchFamily="34" charset="0"/>
              <a:buChar char="•"/>
            </a:pPr>
            <a:endParaRPr lang="fi-FI"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846922" cy="954107"/>
          </a:xfrm>
          <a:prstGeom prst="rect">
            <a:avLst/>
          </a:prstGeom>
          <a:noFill/>
        </p:spPr>
        <p:txBody>
          <a:bodyPr wrap="none" rtlCol="0">
            <a:spAutoFit/>
          </a:bodyPr>
          <a:lstStyle/>
          <a:p>
            <a:endParaRPr lang="fi-FI" sz="2800" dirty="0"/>
          </a:p>
          <a:p>
            <a:r>
              <a:rPr lang="fi-FI" sz="2800" dirty="0"/>
              <a:t>Fyysinen maailma vs. verkkoympäristö</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2186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70788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i-FI" sz="2000" dirty="0"/>
              <a:t>Tarkkailun (havaintojen tekemisen) </a:t>
            </a:r>
            <a:r>
              <a:rPr lang="fi-FI" sz="2000" b="1" dirty="0"/>
              <a:t>lyhytaikaisuus</a:t>
            </a:r>
            <a:r>
              <a:rPr lang="fi-FI" sz="2000" dirty="0"/>
              <a:t> rajanvetokriteerinä – mutta mikä on toimenpiteen keston merkitys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763629" cy="954107"/>
          </a:xfrm>
          <a:prstGeom prst="rect">
            <a:avLst/>
          </a:prstGeom>
          <a:noFill/>
        </p:spPr>
        <p:txBody>
          <a:bodyPr wrap="none" rtlCol="0">
            <a:spAutoFit/>
          </a:bodyPr>
          <a:lstStyle/>
          <a:p>
            <a:endParaRPr lang="fi-FI" sz="2800" dirty="0"/>
          </a:p>
          <a:p>
            <a:r>
              <a:rPr lang="fi-FI" sz="2800" dirty="0"/>
              <a:t>Fyysinen maailma vs. verkkoympäristö</a:t>
            </a:r>
            <a:endParaRPr lang="fi-FI" spc="300" dirty="0">
              <a:solidFill>
                <a:srgbClr val="28CAF0"/>
              </a:solidFill>
              <a:latin typeface="Gudea" panose="02000000000000000000" pitchFamily="50" charset="0"/>
            </a:endParaRPr>
          </a:p>
        </p:txBody>
      </p:sp>
      <p:pic>
        <p:nvPicPr>
          <p:cNvPr id="2" name="Kuv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133" y="3778154"/>
            <a:ext cx="2194575" cy="1299600"/>
          </a:xfrm>
          <a:prstGeom prst="rect">
            <a:avLst/>
          </a:prstGeom>
          <a:ln>
            <a:noFill/>
          </a:ln>
          <a:effectLst>
            <a:reflection blurRad="12700" stA="30000" endPos="30000" dist="5000" dir="5400000" sy="-100000" algn="bl" rotWithShape="0"/>
          </a:effectLst>
          <a:scene3d>
            <a:camera prst="perspectiveHeroicExtremeRightFacing"/>
            <a:lightRig rig="threePt" dir="t">
              <a:rot lat="0" lon="0" rev="2700000"/>
            </a:lightRig>
          </a:scene3d>
          <a:sp3d>
            <a:bevelT w="63500" h="50800"/>
          </a:sp3d>
        </p:spPr>
      </p:pic>
      <p:pic>
        <p:nvPicPr>
          <p:cNvPr id="3" name="Kuv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755" y="3777657"/>
            <a:ext cx="1950720" cy="1298448"/>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8" name="TextBox 10"/>
          <p:cNvSpPr txBox="1"/>
          <p:nvPr/>
        </p:nvSpPr>
        <p:spPr>
          <a:xfrm>
            <a:off x="1648836" y="5441143"/>
            <a:ext cx="2135314" cy="369332"/>
          </a:xfrm>
          <a:prstGeom prst="rect">
            <a:avLst/>
          </a:prstGeom>
          <a:noFill/>
        </p:spPr>
        <p:txBody>
          <a:bodyPr wrap="square" rtlCol="0">
            <a:spAutoFit/>
          </a:bodyPr>
          <a:lstStyle/>
          <a:p>
            <a:pPr algn="ctr">
              <a:spcBef>
                <a:spcPts val="600"/>
              </a:spcBef>
            </a:pPr>
            <a:r>
              <a:rPr lang="fi-FI" dirty="0"/>
              <a:t>Kadulla?</a:t>
            </a:r>
          </a:p>
        </p:txBody>
      </p:sp>
      <p:sp>
        <p:nvSpPr>
          <p:cNvPr id="9" name="TextBox 10"/>
          <p:cNvSpPr txBox="1"/>
          <p:nvPr/>
        </p:nvSpPr>
        <p:spPr>
          <a:xfrm>
            <a:off x="5127458" y="5318033"/>
            <a:ext cx="2135314" cy="646331"/>
          </a:xfrm>
          <a:prstGeom prst="rect">
            <a:avLst/>
          </a:prstGeom>
          <a:noFill/>
        </p:spPr>
        <p:txBody>
          <a:bodyPr wrap="square" rtlCol="0">
            <a:spAutoFit/>
          </a:bodyPr>
          <a:lstStyle/>
          <a:p>
            <a:pPr algn="ctr">
              <a:spcBef>
                <a:spcPts val="600"/>
              </a:spcBef>
            </a:pPr>
            <a:r>
              <a:rPr lang="fi-FI" dirty="0"/>
              <a:t>Julkisissa sosiaalisen median profiileissa?</a:t>
            </a:r>
          </a:p>
        </p:txBody>
      </p:sp>
    </p:spTree>
    <p:extLst>
      <p:ext uri="{BB962C8B-B14F-4D97-AF65-F5344CB8AC3E}">
        <p14:creationId xmlns:p14="http://schemas.microsoft.com/office/powerpoint/2010/main" val="5477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662815"/>
          </a:xfrm>
          <a:prstGeom prst="rect">
            <a:avLst/>
          </a:prstGeom>
          <a:noFill/>
        </p:spPr>
        <p:txBody>
          <a:bodyPr wrap="square" rtlCol="0">
            <a:spAutoFit/>
          </a:bodyPr>
          <a:lstStyle/>
          <a:p>
            <a:pPr marL="342900" indent="-342900">
              <a:buFont typeface="Arial" panose="020B0604020202020204" pitchFamily="34" charset="0"/>
              <a:buChar char="•"/>
            </a:pPr>
            <a:r>
              <a:rPr lang="fi-FI" sz="2000" dirty="0"/>
              <a:t>OK 17:25 liittyy hankintatapaan, ei todisteen muotoon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OK 17:25.3:n yleissäännös: vaarantuuko </a:t>
            </a:r>
            <a:r>
              <a:rPr lang="fi-FI" sz="2000" b="1" dirty="0"/>
              <a:t>oikeudenmukaisen oikeudenkäynnin</a:t>
            </a:r>
            <a:r>
              <a:rPr lang="fi-FI" sz="2000" dirty="0"/>
              <a:t> toteutuminen, kriteerit:</a:t>
            </a:r>
          </a:p>
          <a:p>
            <a:pPr marL="800100" lvl="1" indent="-342900">
              <a:buFont typeface="Arial" panose="020B0604020202020204" pitchFamily="34" charset="0"/>
              <a:buChar char="•"/>
            </a:pPr>
            <a:r>
              <a:rPr lang="fi-FI" sz="2000" dirty="0"/>
              <a:t>asian laatu</a:t>
            </a:r>
          </a:p>
          <a:p>
            <a:pPr marL="800100" lvl="1" indent="-342900">
              <a:buFont typeface="Arial" panose="020B0604020202020204" pitchFamily="34" charset="0"/>
              <a:buChar char="•"/>
            </a:pPr>
            <a:r>
              <a:rPr lang="fi-FI" sz="2000" dirty="0"/>
              <a:t>todisteen hankkimistapaan liittyvä oikeudenloukkauksen vakavuus</a:t>
            </a:r>
          </a:p>
          <a:p>
            <a:pPr marL="800100" lvl="1" indent="-342900">
              <a:buFont typeface="Arial" panose="020B0604020202020204" pitchFamily="34" charset="0"/>
              <a:buChar char="•"/>
            </a:pPr>
            <a:r>
              <a:rPr lang="fi-FI" sz="2000" b="1" dirty="0"/>
              <a:t>hankkimistavan merkitys todisteen luotettavuudelle</a:t>
            </a:r>
          </a:p>
          <a:p>
            <a:pPr marL="800100" lvl="1" indent="-342900">
              <a:buFont typeface="Arial" panose="020B0604020202020204" pitchFamily="34" charset="0"/>
              <a:buChar char="•"/>
            </a:pPr>
            <a:r>
              <a:rPr lang="fi-FI" sz="2000" dirty="0"/>
              <a:t>todisteen merkitys asian ratkaisemisen kannalta</a:t>
            </a:r>
          </a:p>
          <a:p>
            <a:pPr marL="800100" lvl="1" indent="-342900">
              <a:buFont typeface="Arial" panose="020B0604020202020204" pitchFamily="34" charset="0"/>
              <a:buChar char="•"/>
            </a:pPr>
            <a:r>
              <a:rPr lang="fi-FI" sz="2000" dirty="0"/>
              <a:t>muut olosuhteet</a:t>
            </a:r>
          </a:p>
          <a:p>
            <a:pPr marL="800100" lvl="1" indent="-342900">
              <a:buFont typeface="Calibri" panose="020F0502020204030204" pitchFamily="34" charset="0"/>
              <a:buChar char="–"/>
            </a:pPr>
            <a:endParaRPr lang="fi-FI" sz="2000" dirty="0"/>
          </a:p>
          <a:p>
            <a:pPr lvl="1"/>
            <a:r>
              <a:rPr lang="fi-FI" dirty="0">
                <a:sym typeface="Wingdings" panose="05000000000000000000" pitchFamily="2" charset="2"/>
              </a:rPr>
              <a:t> Datan alttius muutoksille ja muokattavuus</a:t>
            </a:r>
            <a:br>
              <a:rPr lang="fi-FI" dirty="0">
                <a:sym typeface="Wingdings" panose="05000000000000000000" pitchFamily="2" charset="2"/>
              </a:rPr>
            </a:br>
            <a:r>
              <a:rPr lang="fi-FI" dirty="0">
                <a:sym typeface="Wingdings" panose="05000000000000000000" pitchFamily="2" charset="2"/>
              </a:rPr>
              <a:t> Aineiston sähköinen muoto voi puoltaa hyödyntämiskieltoa kun hankkimismenettelyä ei voida kontrolloida (yksityiset/dokumentaation puute) tai eheyden vaarantumisesta viitteitä (virheellinen menettelytapa)</a:t>
            </a:r>
            <a:endParaRPr lang="fi-FI" dirty="0"/>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355056" cy="1231106"/>
          </a:xfrm>
          <a:prstGeom prst="rect">
            <a:avLst/>
          </a:prstGeom>
          <a:noFill/>
        </p:spPr>
        <p:txBody>
          <a:bodyPr wrap="none" rtlCol="0">
            <a:spAutoFit/>
          </a:bodyPr>
          <a:lstStyle/>
          <a:p>
            <a:endParaRPr lang="fi-FI" sz="2800" dirty="0"/>
          </a:p>
          <a:p>
            <a:r>
              <a:rPr lang="fi-FI" sz="2800" dirty="0"/>
              <a:t>Hyödyntämiskiellot, erityispiirteitä?</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54982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4785926"/>
          </a:xfrm>
          <a:prstGeom prst="rect">
            <a:avLst/>
          </a:prstGeom>
          <a:noFill/>
        </p:spPr>
        <p:txBody>
          <a:bodyPr wrap="square" rtlCol="0">
            <a:spAutoFit/>
          </a:bodyPr>
          <a:lstStyle/>
          <a:p>
            <a:pPr marL="342900" indent="-342900">
              <a:buFont typeface="Arial" panose="020B0604020202020204" pitchFamily="34" charset="0"/>
              <a:buChar char="•"/>
            </a:pPr>
            <a:r>
              <a:rPr lang="fi-FI" sz="2000" dirty="0"/>
              <a:t>Esitutkinnassa saatavilla (ja hankitaan) usein suuria datamääriä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Osapuolten omat mahdollisuudet hankkia sähköisessä muodossa olevaa aineistoa rajoitetut</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Tärkeää, että puolustuksella riittävä pääsy esitutkinnassa hankittuun aineistoon</a:t>
            </a:r>
          </a:p>
          <a:p>
            <a:pPr marL="800100" lvl="1" indent="-342900">
              <a:buFont typeface="Arial" panose="020B0604020202020204" pitchFamily="34" charset="0"/>
              <a:buChar char="•"/>
            </a:pPr>
            <a:r>
              <a:rPr lang="fi-FI" sz="2000" b="1" dirty="0"/>
              <a:t>Laajuus</a:t>
            </a:r>
            <a:r>
              <a:rPr lang="fi-FI" sz="2000" dirty="0"/>
              <a:t>: saatava käyttöön myös materiaalia, jota syyttäjä/poliisi ei pidä relevanttina</a:t>
            </a:r>
          </a:p>
          <a:p>
            <a:pPr marL="800100" lvl="1" indent="-342900">
              <a:buFont typeface="Arial" panose="020B0604020202020204" pitchFamily="34" charset="0"/>
              <a:buChar char="•"/>
            </a:pPr>
            <a:r>
              <a:rPr lang="fi-FI" sz="2000" b="1" dirty="0"/>
              <a:t>Muoto</a:t>
            </a:r>
            <a:r>
              <a:rPr lang="fi-FI" sz="2000" dirty="0"/>
              <a:t>: tiedot saatava muodossa, joka mahdollistaa aineiston analysoinnin/läpikäynnin (esim. Excel-taulukko vs. paperituloste?)</a:t>
            </a:r>
          </a:p>
          <a:p>
            <a:pPr marL="800100" lvl="1" indent="-342900">
              <a:buFont typeface="Arial" panose="020B0604020202020204" pitchFamily="34" charset="0"/>
              <a:buChar char="•"/>
            </a:pPr>
            <a:r>
              <a:rPr lang="fi-FI" sz="2000" b="1" dirty="0"/>
              <a:t>Tietojenkäsittelyprosessien läpinäkyvyys</a:t>
            </a:r>
            <a:r>
              <a:rPr lang="fi-FI" sz="2000" dirty="0"/>
              <a:t>: jotta vastapuolen todisteiden mahdolliset heikkoudet voidaan tunnistaa, tarvitaan myös tietoja niiden alkuperästä ja käsittelystä</a:t>
            </a:r>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52709" cy="1231106"/>
          </a:xfrm>
          <a:prstGeom prst="rect">
            <a:avLst/>
          </a:prstGeom>
          <a:noFill/>
        </p:spPr>
        <p:txBody>
          <a:bodyPr wrap="none" rtlCol="0">
            <a:spAutoFit/>
          </a:bodyPr>
          <a:lstStyle/>
          <a:p>
            <a:endParaRPr lang="fi-FI" sz="2800" dirty="0"/>
          </a:p>
          <a:p>
            <a:r>
              <a:rPr lang="fi-FI" sz="2800" dirty="0"/>
              <a:t>Tiedonsaanti, </a:t>
            </a:r>
            <a:r>
              <a:rPr lang="fi-FI" sz="2800" i="1" dirty="0" err="1"/>
              <a:t>equality</a:t>
            </a:r>
            <a:r>
              <a:rPr lang="fi-FI" sz="2800" i="1" dirty="0"/>
              <a:t> of </a:t>
            </a:r>
            <a:r>
              <a:rPr lang="fi-FI" sz="2800" i="1" dirty="0" err="1"/>
              <a:t>arms</a:t>
            </a:r>
            <a:r>
              <a:rPr lang="fi-FI" sz="2800" i="1" dirty="0"/>
              <a:t> </a:t>
            </a:r>
            <a:r>
              <a:rPr lang="fi-FI" sz="2800" dirty="0"/>
              <a:t>ja kontradiktorisuus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7052247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2631490"/>
          </a:xfrm>
          <a:prstGeom prst="rect">
            <a:avLst/>
          </a:prstGeom>
          <a:noFill/>
        </p:spPr>
        <p:txBody>
          <a:bodyPr wrap="square" rtlCol="0">
            <a:spAutoFit/>
          </a:bodyPr>
          <a:lstStyle/>
          <a:p>
            <a:pPr marL="342900" indent="-342900">
              <a:buFont typeface="Arial" panose="020B0604020202020204" pitchFamily="34" charset="0"/>
              <a:buChar char="•"/>
            </a:pPr>
            <a:r>
              <a:rPr lang="fi-FI" sz="2000" dirty="0"/>
              <a:t>Laajassa tiedonsaantioikeudessa on myös ongelmansa</a:t>
            </a:r>
          </a:p>
          <a:p>
            <a:pPr marL="800100" lvl="1" indent="-342900">
              <a:buFont typeface="Arial" panose="020B0604020202020204" pitchFamily="34" charset="0"/>
              <a:buChar char="•"/>
            </a:pPr>
            <a:r>
              <a:rPr lang="fi-FI" sz="2000" dirty="0"/>
              <a:t>Hukkuuko olennainen kohinaan?</a:t>
            </a:r>
          </a:p>
          <a:p>
            <a:pPr marL="800100" lvl="1" indent="-342900">
              <a:buFont typeface="Arial" panose="020B0604020202020204" pitchFamily="34" charset="0"/>
              <a:buChar char="•"/>
            </a:pPr>
            <a:r>
              <a:rPr lang="fi-FI" sz="2000" dirty="0"/>
              <a:t>Muita henkilöitä koskevat tiedot ja niiden mahdollinen väärinkäyttö, erityisesti arkaluonteiset tiedot/materiaali?</a:t>
            </a:r>
          </a:p>
          <a:p>
            <a:pPr marL="800100" lvl="1" indent="-342900">
              <a:buFont typeface="Arial" panose="020B0604020202020204" pitchFamily="34" charset="0"/>
              <a:buChar char="•"/>
            </a:pPr>
            <a:r>
              <a:rPr lang="fi-FI" sz="2000" dirty="0"/>
              <a:t>”Digital </a:t>
            </a:r>
            <a:r>
              <a:rPr lang="fi-FI" sz="2000" dirty="0" err="1"/>
              <a:t>strip</a:t>
            </a:r>
            <a:r>
              <a:rPr lang="fi-FI" sz="2000" dirty="0"/>
              <a:t> </a:t>
            </a:r>
            <a:r>
              <a:rPr lang="fi-FI" sz="2000" dirty="0" err="1"/>
              <a:t>searches</a:t>
            </a:r>
            <a:r>
              <a:rPr lang="fi-FI" sz="2000" dirty="0"/>
              <a:t>” – estääkö uhrin yksityisasioiden liian laaja tonkiminen rikosvastuun toteutumisen?</a:t>
            </a:r>
          </a:p>
          <a:p>
            <a:pPr marL="800100" lvl="1" indent="-342900">
              <a:buFont typeface="Arial" panose="020B0604020202020204" pitchFamily="34" charset="0"/>
              <a:buChar char="•"/>
            </a:pPr>
            <a:r>
              <a:rPr lang="fi-FI" sz="2000" dirty="0"/>
              <a:t>Prosessiekonomiset ongelmat</a:t>
            </a:r>
          </a:p>
          <a:p>
            <a:pPr>
              <a:spcBef>
                <a:spcPts val="600"/>
              </a:spcBef>
            </a:pPr>
            <a:endParaRPr lang="fi-FI"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52709" cy="1231106"/>
          </a:xfrm>
          <a:prstGeom prst="rect">
            <a:avLst/>
          </a:prstGeom>
          <a:noFill/>
        </p:spPr>
        <p:txBody>
          <a:bodyPr wrap="none" rtlCol="0">
            <a:spAutoFit/>
          </a:bodyPr>
          <a:lstStyle/>
          <a:p>
            <a:endParaRPr lang="fi-FI" sz="2800" dirty="0"/>
          </a:p>
          <a:p>
            <a:r>
              <a:rPr lang="fi-FI" sz="2800" dirty="0"/>
              <a:t>Tiedonsaanti, </a:t>
            </a:r>
            <a:r>
              <a:rPr lang="fi-FI" sz="2800" i="1" dirty="0" err="1"/>
              <a:t>equality</a:t>
            </a:r>
            <a:r>
              <a:rPr lang="fi-FI" sz="2800" i="1" dirty="0"/>
              <a:t> of </a:t>
            </a:r>
            <a:r>
              <a:rPr lang="fi-FI" sz="2800" i="1" dirty="0" err="1"/>
              <a:t>arms</a:t>
            </a:r>
            <a:r>
              <a:rPr lang="fi-FI" sz="2800" i="1" dirty="0"/>
              <a:t> </a:t>
            </a:r>
            <a:r>
              <a:rPr lang="fi-FI" sz="2800" dirty="0"/>
              <a:t>ja kontradiktorisuus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9390780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Tietotekniikkaoikeuden puitteissa tutkitaan mm. tietotekniikan ja rikosoikeuden sekä tietotekniikan ja pakkokeinojen leikkauspisteeseen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Tietoverkkorikollisuus on laaja ja hajanainen rikollisuuden lohko, jonka sääntely on haastavaa – ratkaisuja on pyritty löytämään eurooppalaisella ja kansainvälisellä yhteistyöllä</a:t>
            </a:r>
          </a:p>
          <a:p>
            <a:pPr marL="800100" lvl="1" indent="-342900">
              <a:buFont typeface="Arial" panose="020B0604020202020204" pitchFamily="34" charset="0"/>
              <a:buChar char="•"/>
            </a:pPr>
            <a:r>
              <a:rPr lang="fi-FI" sz="2000" dirty="0"/>
              <a:t>Keskeisimpiä, Suomenkin </a:t>
            </a:r>
            <a:r>
              <a:rPr lang="fi-FI" sz="2000" dirty="0" err="1"/>
              <a:t>RL:iin</a:t>
            </a:r>
            <a:r>
              <a:rPr lang="fi-FI" sz="2000" dirty="0"/>
              <a:t> vaikuttaneita ylikansallisia sääntelyinstrumentteja ovat </a:t>
            </a:r>
            <a:r>
              <a:rPr lang="fi-FI" sz="2000" dirty="0" err="1"/>
              <a:t>EN:n</a:t>
            </a:r>
            <a:r>
              <a:rPr lang="fi-FI" sz="2000" dirty="0"/>
              <a:t> tietoverkkorikollisuutta koskevat yleissopimus ja EU:n tietoverkkorikosdirektiivi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Rikosten selvittäminen verkkoympäristössä edellyttää erityisiä oikeudellisia keinoja – Suomessa </a:t>
            </a:r>
            <a:r>
              <a:rPr lang="fi-FI" sz="2000" dirty="0" err="1"/>
              <a:t>PKL:iin</a:t>
            </a:r>
            <a:r>
              <a:rPr lang="fi-FI" sz="2000" dirty="0"/>
              <a:t> on lisätty erityisesti digitaaliseen tietoverkkoympäristöön soveltuvia toimivaltuuksia, mutta sääntelyyn liittyy myös monia tulkintaongelmia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838580" cy="1231106"/>
          </a:xfrm>
          <a:prstGeom prst="rect">
            <a:avLst/>
          </a:prstGeom>
          <a:noFill/>
        </p:spPr>
        <p:txBody>
          <a:bodyPr wrap="none" rtlCol="0">
            <a:spAutoFit/>
          </a:bodyPr>
          <a:lstStyle/>
          <a:p>
            <a:endParaRPr lang="fi-FI" sz="2800" dirty="0"/>
          </a:p>
          <a:p>
            <a:r>
              <a:rPr lang="fi-FI" sz="2800" dirty="0"/>
              <a:t>4. KERTAUS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8758539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37" y="0"/>
            <a:ext cx="6337426" cy="4753069"/>
          </a:xfrm>
          <a:prstGeom prst="rect">
            <a:avLst/>
          </a:prstGeom>
        </p:spPr>
      </p:pic>
      <p:sp>
        <p:nvSpPr>
          <p:cNvPr id="9" name="TextBox 8"/>
          <p:cNvSpPr txBox="1"/>
          <p:nvPr/>
        </p:nvSpPr>
        <p:spPr>
          <a:xfrm>
            <a:off x="3781012" y="2724135"/>
            <a:ext cx="1648208" cy="1046440"/>
          </a:xfrm>
          <a:prstGeom prst="rect">
            <a:avLst/>
          </a:prstGeom>
          <a:noFill/>
        </p:spPr>
        <p:txBody>
          <a:bodyPr wrap="none" rtlCol="0">
            <a:spAutoFit/>
          </a:bodyPr>
          <a:lstStyle/>
          <a:p>
            <a:r>
              <a:rPr lang="fi-FI" sz="4400" dirty="0">
                <a:solidFill>
                  <a:schemeClr val="bg2">
                    <a:lumMod val="50000"/>
                  </a:schemeClr>
                </a:solidFill>
              </a:rPr>
              <a:t>Kiitos!</a:t>
            </a:r>
          </a:p>
          <a:p>
            <a:endParaRPr lang="fi-FI" spc="300" dirty="0">
              <a:solidFill>
                <a:srgbClr val="28CAF0"/>
              </a:solidFill>
              <a:latin typeface="Gudea" panose="02000000000000000000" pitchFamily="50" charset="0"/>
            </a:endParaRPr>
          </a:p>
        </p:txBody>
      </p:sp>
      <p:sp>
        <p:nvSpPr>
          <p:cNvPr id="12" name="TextBox 11"/>
          <p:cNvSpPr txBox="1"/>
          <p:nvPr/>
        </p:nvSpPr>
        <p:spPr>
          <a:xfrm>
            <a:off x="2610820" y="3615768"/>
            <a:ext cx="4145494" cy="707886"/>
          </a:xfrm>
          <a:prstGeom prst="rect">
            <a:avLst/>
          </a:prstGeom>
          <a:noFill/>
        </p:spPr>
        <p:txBody>
          <a:bodyPr wrap="none" rtlCol="0">
            <a:spAutoFit/>
          </a:bodyPr>
          <a:lstStyle/>
          <a:p>
            <a:r>
              <a:rPr lang="fi-FI" sz="2000" b="1" dirty="0">
                <a:solidFill>
                  <a:srgbClr val="28CAF0"/>
                </a:solidFill>
                <a:hlinkClick r:id="rId4"/>
              </a:rPr>
              <a:t>E-mail: juhana.riekkinen@ulapland.fi</a:t>
            </a:r>
            <a:endParaRPr lang="fi-FI" sz="2000" b="1" dirty="0">
              <a:solidFill>
                <a:srgbClr val="28CAF0"/>
              </a:solidFill>
            </a:endParaRPr>
          </a:p>
          <a:p>
            <a:r>
              <a:rPr lang="fi-FI" sz="2000" b="1" dirty="0" err="1">
                <a:solidFill>
                  <a:srgbClr val="28CAF0"/>
                </a:solidFill>
                <a:hlinkClick r:id="rId5"/>
              </a:rPr>
              <a:t>LaCRIS</a:t>
            </a:r>
            <a:r>
              <a:rPr lang="fi-FI" sz="2000" b="1" dirty="0">
                <a:solidFill>
                  <a:srgbClr val="28CAF0"/>
                </a:solidFill>
                <a:hlinkClick r:id="rId5"/>
              </a:rPr>
              <a:t>: http://bit.ly/2qvkbYk</a:t>
            </a:r>
            <a:endParaRPr lang="fi-FI" sz="2000" b="1" dirty="0">
              <a:solidFill>
                <a:srgbClr val="28CAF0"/>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1752" y="5225554"/>
            <a:ext cx="588760" cy="684396"/>
          </a:xfrm>
          <a:prstGeom prst="rect">
            <a:avLst/>
          </a:prstGeom>
        </p:spPr>
      </p:pic>
      <p:sp>
        <p:nvSpPr>
          <p:cNvPr id="5" name="TextBox 4"/>
          <p:cNvSpPr txBox="1"/>
          <p:nvPr/>
        </p:nvSpPr>
        <p:spPr>
          <a:xfrm>
            <a:off x="2254928" y="5306142"/>
            <a:ext cx="1778051" cy="523220"/>
          </a:xfrm>
          <a:prstGeom prst="rect">
            <a:avLst/>
          </a:prstGeom>
          <a:noFill/>
        </p:spPr>
        <p:txBody>
          <a:bodyPr wrap="none" rtlCol="0">
            <a:spAutoFit/>
          </a:bodyPr>
          <a:lstStyle/>
          <a:p>
            <a:r>
              <a:rPr lang="fi-FI" sz="2800" u="sng" dirty="0">
                <a:noFill/>
                <a:hlinkClick r:id="rId7"/>
              </a:rPr>
              <a:t>ulapland.fi</a:t>
            </a:r>
            <a:endParaRPr lang="fi-FI" sz="2800" u="sng" dirty="0">
              <a:noFill/>
            </a:endParaRPr>
          </a:p>
        </p:txBody>
      </p:sp>
      <p:pic>
        <p:nvPicPr>
          <p:cNvPr id="13" name="Picture 1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1514" y="5451612"/>
            <a:ext cx="213052" cy="213052"/>
          </a:xfrm>
          <a:prstGeom prst="rect">
            <a:avLst/>
          </a:prstGeom>
        </p:spPr>
      </p:pic>
      <p:pic>
        <p:nvPicPr>
          <p:cNvPr id="14" name="Picture 13">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6168" y="5451612"/>
            <a:ext cx="213052" cy="213052"/>
          </a:xfrm>
          <a:prstGeom prst="rect">
            <a:avLst/>
          </a:prstGeom>
        </p:spPr>
      </p:pic>
      <p:pic>
        <p:nvPicPr>
          <p:cNvPr id="2" name="Picture 1">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5257" y="5453100"/>
            <a:ext cx="212717" cy="211564"/>
          </a:xfrm>
          <a:prstGeom prst="rect">
            <a:avLst/>
          </a:prstGeom>
        </p:spPr>
      </p:pic>
      <p:pic>
        <p:nvPicPr>
          <p:cNvPr id="3" name="Picture 2">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28665" y="5443789"/>
            <a:ext cx="463089" cy="193090"/>
          </a:xfrm>
          <a:prstGeom prst="rect">
            <a:avLst/>
          </a:prstGeom>
        </p:spPr>
      </p:pic>
      <p:pic>
        <p:nvPicPr>
          <p:cNvPr id="6" name="Picture 5">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24148" y="5442798"/>
            <a:ext cx="320484" cy="213656"/>
          </a:xfrm>
          <a:prstGeom prst="rect">
            <a:avLst/>
          </a:prstGeom>
        </p:spPr>
      </p:pic>
    </p:spTree>
    <p:extLst>
      <p:ext uri="{BB962C8B-B14F-4D97-AF65-F5344CB8AC3E}">
        <p14:creationId xmlns:p14="http://schemas.microsoft.com/office/powerpoint/2010/main" val="5293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139321"/>
          </a:xfrm>
          <a:prstGeom prst="rect">
            <a:avLst/>
          </a:prstGeom>
          <a:noFill/>
        </p:spPr>
        <p:txBody>
          <a:bodyPr wrap="square" rtlCol="0">
            <a:spAutoFit/>
          </a:bodyPr>
          <a:lstStyle/>
          <a:p>
            <a:pPr marL="342900" indent="-342900">
              <a:buFont typeface="Arial" panose="020B0604020202020204" pitchFamily="34" charset="0"/>
              <a:buChar char="•"/>
            </a:pPr>
            <a:r>
              <a:rPr lang="fi-FI" dirty="0"/>
              <a:t>Oikeusinformatiikan yleisen osan lohkot voidaan liittää oikeuden yleistieteiden piiriin – kosketuspintoja mm.</a:t>
            </a:r>
          </a:p>
          <a:p>
            <a:pPr marL="800100" lvl="1" indent="-342900">
              <a:buFont typeface="Arial" panose="020B0604020202020204" pitchFamily="34" charset="0"/>
              <a:buChar char="•"/>
            </a:pPr>
            <a:r>
              <a:rPr lang="fi-FI" dirty="0"/>
              <a:t>oikeusfilosofiaan</a:t>
            </a:r>
          </a:p>
          <a:p>
            <a:pPr marL="800100" lvl="1" indent="-342900">
              <a:buFont typeface="Arial" panose="020B0604020202020204" pitchFamily="34" charset="0"/>
              <a:buChar char="•"/>
            </a:pPr>
            <a:r>
              <a:rPr lang="fi-FI" dirty="0"/>
              <a:t>oikeusteoriaan</a:t>
            </a:r>
          </a:p>
          <a:p>
            <a:pPr marL="800100" lvl="1" indent="-342900">
              <a:buFont typeface="Arial" panose="020B0604020202020204" pitchFamily="34" charset="0"/>
              <a:buChar char="•"/>
            </a:pPr>
            <a:r>
              <a:rPr lang="fi-FI" dirty="0"/>
              <a:t>teoreettiseen lainoppiin ja käytännölliseen lainoppiin</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Oikeusinformatiikka toimii sillanrakentajana teorian ja käytännön välillä</a:t>
            </a:r>
          </a:p>
          <a:p>
            <a:pPr lvl="1"/>
            <a:endParaRPr lang="fi-FI" dirty="0"/>
          </a:p>
          <a:p>
            <a:pPr marL="342900" indent="-342900">
              <a:buFont typeface="Arial" panose="020B0604020202020204" pitchFamily="34" charset="0"/>
              <a:buChar char="•"/>
            </a:pPr>
            <a:r>
              <a:rPr lang="fi-FI" dirty="0"/>
              <a:t>Oikeusinformatiikan yleinen osa palvelee oikeusinformatiikan erityistä osaa eri alalajeineen</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938916" cy="954107"/>
          </a:xfrm>
          <a:prstGeom prst="rect">
            <a:avLst/>
          </a:prstGeom>
          <a:noFill/>
        </p:spPr>
        <p:txBody>
          <a:bodyPr wrap="none" rtlCol="0">
            <a:spAutoFit/>
          </a:bodyPr>
          <a:lstStyle/>
          <a:p>
            <a:endParaRPr lang="fi-FI" sz="2800" dirty="0"/>
          </a:p>
          <a:p>
            <a:r>
              <a:rPr lang="fi-FI" sz="2800" dirty="0"/>
              <a:t>Oikeusinformatiikan yleinen osa</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24989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dirty="0"/>
              <a:t>Oikeudellisella tietojenkäsittelyllä (</a:t>
            </a:r>
            <a:r>
              <a:rPr lang="fi-FI" i="1" dirty="0" err="1"/>
              <a:t>computers</a:t>
            </a:r>
            <a:r>
              <a:rPr lang="fi-FI" i="1" dirty="0"/>
              <a:t> and law</a:t>
            </a:r>
            <a:r>
              <a:rPr lang="fi-FI" dirty="0"/>
              <a:t> / </a:t>
            </a:r>
            <a:r>
              <a:rPr lang="fi-FI" i="1" dirty="0"/>
              <a:t>EDV </a:t>
            </a:r>
            <a:r>
              <a:rPr lang="fi-FI" i="1" dirty="0" err="1"/>
              <a:t>und</a:t>
            </a:r>
            <a:r>
              <a:rPr lang="fi-FI" i="1" dirty="0"/>
              <a:t> </a:t>
            </a:r>
            <a:r>
              <a:rPr lang="fi-FI" i="1" dirty="0" err="1"/>
              <a:t>Recht</a:t>
            </a:r>
            <a:r>
              <a:rPr lang="fi-FI" dirty="0"/>
              <a:t>) tarkoitetaan yleisesti tietotekniikan hyödyntämismahdollisuuksia ja hyödyntämistä erilaisissa oikeudellisissa toiminnoissa tutkivaa oikeusinformatiikan osa-aluetta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Jo varhainen </a:t>
            </a:r>
            <a:r>
              <a:rPr lang="fi-FI" dirty="0" err="1"/>
              <a:t>jurimetriikka</a:t>
            </a:r>
            <a:r>
              <a:rPr lang="fi-FI" dirty="0"/>
              <a:t> paneutui juuri oikeudelliseen tietojenkäsittelyyn – kiinnostus uusiin mahdollisuuksiin, joita automaattinen tietojenkäsittely voi oikeustieteelle ja oikeuselämälle tarjota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Tutkitaan erityisesti oikeudellisten tietojärjestelmien mahdollisuuksia, käyttöä ja merkitystä oikeudellisessa elämässä</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15366" cy="954107"/>
          </a:xfrm>
          <a:prstGeom prst="rect">
            <a:avLst/>
          </a:prstGeom>
          <a:noFill/>
        </p:spPr>
        <p:txBody>
          <a:bodyPr wrap="none" rtlCol="0">
            <a:spAutoFit/>
          </a:bodyPr>
          <a:lstStyle/>
          <a:p>
            <a:endParaRPr lang="fi-FI" sz="2800" dirty="0"/>
          </a:p>
          <a:p>
            <a:r>
              <a:rPr lang="fi-FI" sz="2800" dirty="0"/>
              <a:t>Oikeudellinen tietojenkäsittely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84231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dirty="0"/>
              <a:t>Merkitys korostunut: tietojärjestelmät eivät ole vain teknisiä apuvälineitä toimistoautomaatiossa, vaan oikeudellisen toiminnan keskeisiä elementtejä – kytkentöjä mm. perusoikeuksien toteutumiseen (oikeusturva, oikeudenmukainen oikeudenkäynti jne.)</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Tyypillisiä tutkimusaiheita</a:t>
            </a:r>
          </a:p>
          <a:p>
            <a:pPr marL="800100" lvl="1" indent="-342900">
              <a:buFont typeface="Arial" panose="020B0604020202020204" pitchFamily="34" charset="0"/>
              <a:buChar char="•"/>
            </a:pPr>
            <a:r>
              <a:rPr lang="fi-FI" b="1" dirty="0"/>
              <a:t>asiantuntijajärjestelmien</a:t>
            </a:r>
            <a:r>
              <a:rPr lang="fi-FI" dirty="0"/>
              <a:t> käyttö päätöksenteossa ja lainvalmistelussa</a:t>
            </a:r>
          </a:p>
          <a:p>
            <a:pPr marL="800100" lvl="1" indent="-342900">
              <a:buFont typeface="Arial" panose="020B0604020202020204" pitchFamily="34" charset="0"/>
              <a:buChar char="•"/>
            </a:pPr>
            <a:r>
              <a:rPr lang="fi-FI" b="1" dirty="0"/>
              <a:t>automaattinen päätöksenteko</a:t>
            </a:r>
          </a:p>
          <a:p>
            <a:pPr marL="800100" lvl="1" indent="-342900">
              <a:buFont typeface="Arial" panose="020B0604020202020204" pitchFamily="34" charset="0"/>
              <a:buChar char="•"/>
            </a:pPr>
            <a:r>
              <a:rPr lang="fi-FI" b="1" dirty="0"/>
              <a:t>tuomioistuinlaitoksen ja hallinnon tietojärjestelmien</a:t>
            </a:r>
            <a:r>
              <a:rPr lang="fi-FI" dirty="0"/>
              <a:t> kehitys ja vaikutukset (ml. e-</a:t>
            </a:r>
            <a:r>
              <a:rPr lang="fi-FI" dirty="0" err="1"/>
              <a:t>government</a:t>
            </a:r>
            <a:r>
              <a:rPr lang="fi-FI" dirty="0"/>
              <a:t>/i-</a:t>
            </a:r>
            <a:r>
              <a:rPr lang="fi-FI" dirty="0" err="1"/>
              <a:t>government</a:t>
            </a:r>
            <a:r>
              <a:rPr lang="fi-FI" dirty="0"/>
              <a:t>, e-</a:t>
            </a:r>
            <a:r>
              <a:rPr lang="fi-FI" dirty="0" err="1"/>
              <a:t>justice</a:t>
            </a:r>
            <a:r>
              <a:rPr lang="fi-FI" dirty="0"/>
              <a:t>, tuomioistuinteknologia, sähköinen asiointi)</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15366" cy="954107"/>
          </a:xfrm>
          <a:prstGeom prst="rect">
            <a:avLst/>
          </a:prstGeom>
          <a:noFill/>
        </p:spPr>
        <p:txBody>
          <a:bodyPr wrap="none" rtlCol="0">
            <a:spAutoFit/>
          </a:bodyPr>
          <a:lstStyle/>
          <a:p>
            <a:endParaRPr lang="fi-FI" sz="2800" dirty="0"/>
          </a:p>
          <a:p>
            <a:r>
              <a:rPr lang="fi-FI" sz="2800" dirty="0"/>
              <a:t>Oikeudellinen tietojenkäsittely</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2274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84" y="2216067"/>
            <a:ext cx="7966800" cy="2677656"/>
          </a:xfrm>
          <a:prstGeom prst="rect">
            <a:avLst/>
          </a:prstGeom>
          <a:noFill/>
        </p:spPr>
        <p:txBody>
          <a:bodyPr wrap="square" rtlCol="0">
            <a:spAutoFit/>
          </a:bodyPr>
          <a:lstStyle/>
          <a:p>
            <a:pPr marL="342900" indent="-342900">
              <a:buFont typeface="+mj-lt"/>
              <a:buAutoNum type="arabicPeriod"/>
            </a:pPr>
            <a:r>
              <a:rPr lang="fi-FI" sz="2400" dirty="0"/>
              <a:t>Oikeusinformatiikka oppiaineena ja tutkimusalana (1 h)</a:t>
            </a:r>
          </a:p>
          <a:p>
            <a:pPr marL="342900" indent="-342900">
              <a:buFont typeface="+mj-lt"/>
              <a:buAutoNum type="arabicPeriod"/>
            </a:pPr>
            <a:endParaRPr lang="fi-FI" sz="2400" dirty="0"/>
          </a:p>
          <a:p>
            <a:pPr marL="342900" indent="-342900">
              <a:buFont typeface="+mj-lt"/>
              <a:buAutoNum type="arabicPeriod"/>
            </a:pPr>
            <a:r>
              <a:rPr lang="fi-FI" sz="2400" dirty="0"/>
              <a:t>Yksityisyys ja henkilötietojen suoja (3 h)</a:t>
            </a:r>
          </a:p>
          <a:p>
            <a:pPr marL="342900" indent="-342900">
              <a:buFont typeface="+mj-lt"/>
              <a:buAutoNum type="arabicPeriod"/>
            </a:pPr>
            <a:endParaRPr lang="fi-FI" sz="2400" dirty="0"/>
          </a:p>
          <a:p>
            <a:pPr marL="342900" indent="-342900">
              <a:buFont typeface="+mj-lt"/>
              <a:buAutoNum type="arabicPeriod"/>
            </a:pPr>
            <a:r>
              <a:rPr lang="fi-FI" sz="2400" dirty="0"/>
              <a:t>Sananvapaus ja julkisuus (3 h)</a:t>
            </a:r>
          </a:p>
          <a:p>
            <a:pPr marL="342900" indent="-342900">
              <a:buFont typeface="+mj-lt"/>
              <a:buAutoNum type="arabicPeriod"/>
            </a:pPr>
            <a:endParaRPr lang="fi-FI" sz="2400" dirty="0"/>
          </a:p>
          <a:p>
            <a:pPr marL="342900" indent="-342900">
              <a:buFont typeface="+mj-lt"/>
              <a:buAutoNum type="arabicPeriod"/>
            </a:pPr>
            <a:r>
              <a:rPr lang="fi-FI" sz="2400" dirty="0"/>
              <a:t>Valittuja paloja tietotekniikkaoikeudesta (3 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652521" cy="1231106"/>
          </a:xfrm>
          <a:prstGeom prst="rect">
            <a:avLst/>
          </a:prstGeom>
          <a:noFill/>
        </p:spPr>
        <p:txBody>
          <a:bodyPr wrap="none" rtlCol="0">
            <a:spAutoFit/>
          </a:bodyPr>
          <a:lstStyle/>
          <a:p>
            <a:endParaRPr lang="fi-FI" sz="2800" dirty="0"/>
          </a:p>
          <a:p>
            <a:r>
              <a:rPr lang="fi-FI" sz="2800" dirty="0"/>
              <a:t>Luentojen sisältö</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49967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693319"/>
          </a:xfrm>
          <a:prstGeom prst="rect">
            <a:avLst/>
          </a:prstGeom>
          <a:noFill/>
        </p:spPr>
        <p:txBody>
          <a:bodyPr wrap="square" rtlCol="0">
            <a:spAutoFit/>
          </a:bodyPr>
          <a:lstStyle/>
          <a:p>
            <a:pPr marL="342900" indent="-342900">
              <a:buFont typeface="Arial" panose="020B0604020202020204" pitchFamily="34" charset="0"/>
              <a:buChar char="•"/>
            </a:pPr>
            <a:r>
              <a:rPr lang="fi-FI" dirty="0"/>
              <a:t>Oikeudellisen informaation tutkimuksen painopistealueita ovat </a:t>
            </a:r>
          </a:p>
          <a:p>
            <a:pPr marL="800100" lvl="1" indent="-342900">
              <a:buFont typeface="Arial" panose="020B0604020202020204" pitchFamily="34" charset="0"/>
              <a:buChar char="•"/>
            </a:pPr>
            <a:r>
              <a:rPr lang="fi-FI" dirty="0"/>
              <a:t>oikeudellinen </a:t>
            </a:r>
            <a:r>
              <a:rPr lang="fi-FI" b="1" dirty="0"/>
              <a:t>tiedonhallinta</a:t>
            </a:r>
            <a:r>
              <a:rPr lang="fi-FI" dirty="0"/>
              <a:t> ja </a:t>
            </a:r>
            <a:r>
              <a:rPr lang="fi-FI" b="1" dirty="0"/>
              <a:t>tietohuolto</a:t>
            </a:r>
          </a:p>
          <a:p>
            <a:pPr marL="800100" lvl="1" indent="-342900">
              <a:buFont typeface="Arial" panose="020B0604020202020204" pitchFamily="34" charset="0"/>
              <a:buChar char="•"/>
            </a:pPr>
            <a:r>
              <a:rPr lang="fi-FI" dirty="0"/>
              <a:t>oikeudellisen informaation välittyminen yhteiskuntaan</a:t>
            </a:r>
          </a:p>
          <a:p>
            <a:endParaRPr lang="fi-FI" dirty="0"/>
          </a:p>
          <a:p>
            <a:pPr marL="342900" indent="-342900">
              <a:buFont typeface="Arial" panose="020B0604020202020204" pitchFamily="34" charset="0"/>
              <a:buChar char="•"/>
            </a:pPr>
            <a:r>
              <a:rPr lang="fi-FI" dirty="0"/>
              <a:t>Oikeudellinen tiedonhallinta ja tietohuolto keskeisessä asemassa perusoikeuksien toteutumisessa – oikeusvaltiossa ei saa olla ns. </a:t>
            </a:r>
            <a:r>
              <a:rPr lang="fi-FI" b="1" dirty="0"/>
              <a:t>salaista lainsäädäntöä</a:t>
            </a:r>
            <a:r>
              <a:rPr lang="fi-FI" dirty="0"/>
              <a:t> ja muunkin keskeisen julkisen informaation on oltava virheetöntä, tehokkaasti tavoitettavissa ja käytettävissä sekä ymmärrettävissä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Lakimieskoulutuksen näkökulmasta </a:t>
            </a:r>
            <a:r>
              <a:rPr lang="fi-FI" b="1" dirty="0"/>
              <a:t>informaatiolähdeoppi</a:t>
            </a:r>
            <a:r>
              <a:rPr lang="fi-FI" dirty="0"/>
              <a:t> oppina oikeudellisten informaatiolähteiden optimaalisesta sisällöstä ja käytöstä muodostaa tärkeän opetuksellisen kokonaisuuden</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90093" cy="954107"/>
          </a:xfrm>
          <a:prstGeom prst="rect">
            <a:avLst/>
          </a:prstGeom>
          <a:noFill/>
        </p:spPr>
        <p:txBody>
          <a:bodyPr wrap="none" rtlCol="0">
            <a:spAutoFit/>
          </a:bodyPr>
          <a:lstStyle/>
          <a:p>
            <a:endParaRPr lang="fi-FI" sz="2800" dirty="0"/>
          </a:p>
          <a:p>
            <a:r>
              <a:rPr lang="fi-FI" sz="2800" dirty="0"/>
              <a:t>Oikeudellisen informaation tutkimus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79195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970318"/>
          </a:xfrm>
          <a:prstGeom prst="rect">
            <a:avLst/>
          </a:prstGeom>
          <a:noFill/>
        </p:spPr>
        <p:txBody>
          <a:bodyPr wrap="square" rtlCol="0">
            <a:spAutoFit/>
          </a:bodyPr>
          <a:lstStyle/>
          <a:p>
            <a:pPr marL="342900" indent="-342900">
              <a:buFont typeface="Arial" panose="020B0604020202020204" pitchFamily="34" charset="0"/>
              <a:buChar char="•"/>
            </a:pPr>
            <a:r>
              <a:rPr lang="fi-FI" dirty="0"/>
              <a:t>Tärkeimmät oikeudelliset informaatioaineistot: säädökset, lainvalmisteluaineistot, oikeuskäytäntö </a:t>
            </a:r>
            <a:r>
              <a:rPr lang="fi-FI" dirty="0">
                <a:sym typeface="Wingdings" panose="05000000000000000000" pitchFamily="2" charset="2"/>
              </a:rPr>
              <a:t> asianmukaisesti järjestettynä ja ylläpidettynä kokonaisuutena muodostavat oikeudellisen perustietovarannon</a:t>
            </a: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Oikeudellisten perustietovarantojen kehittämisen ja ylläpidon periaatteet (Saarenpää)</a:t>
            </a:r>
          </a:p>
          <a:p>
            <a:pPr marL="342900" indent="-342900">
              <a:buFont typeface="Arial" panose="020B0604020202020204" pitchFamily="34" charset="0"/>
              <a:buChar char="•"/>
            </a:pPr>
            <a:endParaRPr lang="fi-FI" dirty="0"/>
          </a:p>
          <a:p>
            <a:pPr lvl="1"/>
            <a:r>
              <a:rPr lang="fi-FI" dirty="0"/>
              <a:t>1) </a:t>
            </a:r>
            <a:r>
              <a:rPr lang="fi-FI" b="1" dirty="0"/>
              <a:t>Saatavuus</a:t>
            </a:r>
            <a:r>
              <a:rPr lang="fi-FI" dirty="0"/>
              <a:t>: </a:t>
            </a:r>
            <a:r>
              <a:rPr lang="fi-FI" altLang="en-US" dirty="0"/>
              <a:t>Virallisaineisto on julkista ellei perustellusta salassapidosta tai yksityisyyden suojasta muuta johdu. Oikeudellisen perusinformaation tulee olla tietovarannoissa mahdollisimman täydellisesti saatavissa.</a:t>
            </a:r>
          </a:p>
          <a:p>
            <a:pPr lvl="1"/>
            <a:endParaRPr lang="fi-FI" dirty="0"/>
          </a:p>
          <a:p>
            <a:pPr lvl="1"/>
            <a:r>
              <a:rPr lang="fi-FI" dirty="0"/>
              <a:t>2) </a:t>
            </a:r>
            <a:r>
              <a:rPr lang="fi-FI" b="1" dirty="0"/>
              <a:t>Oikeellisuus</a:t>
            </a:r>
            <a:r>
              <a:rPr lang="fi-FI" dirty="0"/>
              <a:t>: </a:t>
            </a:r>
            <a:r>
              <a:rPr lang="fi-FI" altLang="en-US" dirty="0"/>
              <a:t>Kansalaisilla on oltava oikeus luottaa siihen, että virallisinformaatio on virheetöntä.</a:t>
            </a:r>
            <a:endParaRPr lang="fi-FI" dirty="0"/>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90093" cy="954107"/>
          </a:xfrm>
          <a:prstGeom prst="rect">
            <a:avLst/>
          </a:prstGeom>
          <a:noFill/>
        </p:spPr>
        <p:txBody>
          <a:bodyPr wrap="none" rtlCol="0">
            <a:spAutoFit/>
          </a:bodyPr>
          <a:lstStyle/>
          <a:p>
            <a:endParaRPr lang="fi-FI" sz="2800" dirty="0"/>
          </a:p>
          <a:p>
            <a:r>
              <a:rPr lang="fi-FI" sz="2800" dirty="0"/>
              <a:t>Oikeudellisen informaation tutkimus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22378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970318"/>
          </a:xfrm>
          <a:prstGeom prst="rect">
            <a:avLst/>
          </a:prstGeom>
          <a:noFill/>
        </p:spPr>
        <p:txBody>
          <a:bodyPr wrap="square" rtlCol="0">
            <a:spAutoFit/>
          </a:bodyPr>
          <a:lstStyle/>
          <a:p>
            <a:pPr lvl="1"/>
            <a:r>
              <a:rPr lang="fi-FI" dirty="0"/>
              <a:t>3) </a:t>
            </a:r>
            <a:r>
              <a:rPr lang="fi-FI" b="1" dirty="0"/>
              <a:t>Tavoitettavuus</a:t>
            </a:r>
            <a:r>
              <a:rPr lang="fi-FI" dirty="0"/>
              <a:t>: Virallisaineiston tulee olla kansalaisten saatavissa mahdollisimman ajantasaisena ja helposti hyödynnettävissä alueellisista, erilaisista tallennustavoista tai kustannuksista muodostuvista kynnyksistä vapaana.</a:t>
            </a:r>
          </a:p>
          <a:p>
            <a:pPr lvl="1"/>
            <a:endParaRPr lang="fi-FI" dirty="0"/>
          </a:p>
          <a:p>
            <a:pPr lvl="1"/>
            <a:r>
              <a:rPr lang="fi-FI" dirty="0"/>
              <a:t>4) </a:t>
            </a:r>
            <a:r>
              <a:rPr lang="fi-FI" b="1" dirty="0"/>
              <a:t>Haettavuus</a:t>
            </a:r>
            <a:r>
              <a:rPr lang="fi-FI" dirty="0"/>
              <a:t>: Virallisinformaatio tulee olla esim. kirjallisuuden indeksoinnin ja asiasanoituksen kautta järkevästi ja tehokkaasti järjestettyä (tietopankit ja tietokannat, dokumentit osineen).</a:t>
            </a:r>
          </a:p>
          <a:p>
            <a:pPr lvl="1"/>
            <a:endParaRPr lang="fi-FI" dirty="0"/>
          </a:p>
          <a:p>
            <a:pPr lvl="1"/>
            <a:r>
              <a:rPr lang="fi-FI" dirty="0"/>
              <a:t>5) </a:t>
            </a:r>
            <a:r>
              <a:rPr lang="fi-FI" b="1" dirty="0"/>
              <a:t>Ymmärrettävyys</a:t>
            </a:r>
            <a:r>
              <a:rPr lang="fi-FI" dirty="0"/>
              <a:t>: Virallisen oikeuslähdeaineiston tulisi olla sekä sisäiseltä että ulkoiselta luettavuudeltaan muidenkin kuin lakimiesten vaivattomasti ymmärrettävissä.</a:t>
            </a:r>
          </a:p>
          <a:p>
            <a:pPr marL="800100" lvl="1" indent="-342900">
              <a:buFont typeface="+mj-lt"/>
              <a:buAutoNum type="arabicPeriod"/>
            </a:pPr>
            <a:endParaRPr lang="fi-FI" dirty="0"/>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90093" cy="954107"/>
          </a:xfrm>
          <a:prstGeom prst="rect">
            <a:avLst/>
          </a:prstGeom>
          <a:noFill/>
        </p:spPr>
        <p:txBody>
          <a:bodyPr wrap="none" rtlCol="0">
            <a:spAutoFit/>
          </a:bodyPr>
          <a:lstStyle/>
          <a:p>
            <a:endParaRPr lang="fi-FI" sz="2800" dirty="0"/>
          </a:p>
          <a:p>
            <a:r>
              <a:rPr lang="fi-FI" sz="2800" dirty="0"/>
              <a:t>Oikeudellisen informaation tutkimus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12633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585323"/>
          </a:xfrm>
          <a:prstGeom prst="rect">
            <a:avLst/>
          </a:prstGeom>
          <a:noFill/>
        </p:spPr>
        <p:txBody>
          <a:bodyPr wrap="square" rtlCol="0">
            <a:spAutoFit/>
          </a:bodyPr>
          <a:lstStyle/>
          <a:p>
            <a:pPr lvl="1"/>
            <a:r>
              <a:rPr lang="fi-FI" dirty="0"/>
              <a:t>6) </a:t>
            </a:r>
            <a:r>
              <a:rPr lang="fi-FI" b="1" dirty="0"/>
              <a:t>Käytettävyys</a:t>
            </a:r>
            <a:r>
              <a:rPr lang="fi-FI" dirty="0"/>
              <a:t>: Kyse siitä, missä muodossa ja miten informaatio voidaan siirtää tietovarannosta päätekäyttäjän omiin järjestelmiin. Tähän vaikuttavat informaatiologistiikka ja erilaiset standardit tai merkintäkielet, joiden avulla informaatio on merkitty dokumenttijärjestelmiin.</a:t>
            </a:r>
          </a:p>
          <a:p>
            <a:pPr lvl="1"/>
            <a:endParaRPr lang="fi-FI" dirty="0"/>
          </a:p>
          <a:p>
            <a:pPr lvl="1"/>
            <a:r>
              <a:rPr lang="fi-FI" dirty="0"/>
              <a:t>7) </a:t>
            </a:r>
            <a:r>
              <a:rPr lang="fi-FI" b="1" dirty="0"/>
              <a:t>Halpuus</a:t>
            </a:r>
            <a:r>
              <a:rPr lang="fi-FI" dirty="0"/>
              <a:t>: Virallisen oikeudellisen informaation tulee olla ilmaista tai ainakin halpaa. </a:t>
            </a:r>
          </a:p>
          <a:p>
            <a:pPr marL="800100" lvl="1" indent="-342900">
              <a:buFont typeface="+mj-lt"/>
              <a:buAutoNum type="arabicPeriod"/>
            </a:pPr>
            <a:endParaRPr lang="fi-FI" dirty="0"/>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90093" cy="954107"/>
          </a:xfrm>
          <a:prstGeom prst="rect">
            <a:avLst/>
          </a:prstGeom>
          <a:noFill/>
        </p:spPr>
        <p:txBody>
          <a:bodyPr wrap="none" rtlCol="0">
            <a:spAutoFit/>
          </a:bodyPr>
          <a:lstStyle/>
          <a:p>
            <a:endParaRPr lang="fi-FI" sz="2800" dirty="0"/>
          </a:p>
          <a:p>
            <a:r>
              <a:rPr lang="fi-FI" sz="2800" dirty="0"/>
              <a:t>Oikeudellisen informaation tutkimus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4343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801314"/>
          </a:xfrm>
          <a:prstGeom prst="rect">
            <a:avLst/>
          </a:prstGeom>
          <a:noFill/>
        </p:spPr>
        <p:txBody>
          <a:bodyPr wrap="square" rtlCol="0">
            <a:spAutoFit/>
          </a:bodyPr>
          <a:lstStyle/>
          <a:p>
            <a:pPr marL="342900" indent="-342900">
              <a:buFont typeface="Arial" panose="020B0604020202020204" pitchFamily="34" charset="0"/>
              <a:buChar char="•"/>
            </a:pPr>
            <a:r>
              <a:rPr lang="fi-FI" b="1" dirty="0"/>
              <a:t>Informaatiolähdeopilla </a:t>
            </a:r>
            <a:r>
              <a:rPr lang="fi-FI" dirty="0"/>
              <a:t>tarkoitetaan oppia oikeuslähdeaineistoa sisältävien informaatiolähteiden sisällöstä ja käytöstä (informaatiolähde = oikeudellista tietoa sisältävät dokumentit, tiedostot, julkaisut, kokoelmat jne.)</a:t>
            </a:r>
            <a:endParaRPr lang="fi-FI" b="1" dirty="0"/>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Muodollisen informaatiolähdeopin </a:t>
            </a:r>
            <a:r>
              <a:rPr lang="fi-FI" dirty="0"/>
              <a:t>puitteissa tarkastellaan oikeudellisten informaatiolähteiden ja laajemmin erilaisten oikeudellisten tietovarantojen sisältöön sekä informaation esittämisen muotoon liittyviä kysymyksiä</a:t>
            </a:r>
          </a:p>
          <a:p>
            <a:pPr marL="800100" lvl="1" indent="-342900">
              <a:buFont typeface="Arial" panose="020B0604020202020204" pitchFamily="34" charset="0"/>
              <a:buChar char="•"/>
            </a:pPr>
            <a:r>
              <a:rPr lang="fi-FI" dirty="0"/>
              <a:t>Millaisia oikeudellisia tietovarantoja informaatiolähteinä on olemassa? Miten niitä ylläpidetään? Miltä informaation niissä näyttää?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Materiaalinen</a:t>
            </a:r>
            <a:r>
              <a:rPr lang="fi-FI" dirty="0"/>
              <a:t> eli </a:t>
            </a:r>
            <a:r>
              <a:rPr lang="fi-FI" b="1" dirty="0"/>
              <a:t>sisällöllinen informaatiolähdeoppi </a:t>
            </a:r>
            <a:r>
              <a:rPr lang="fi-FI" dirty="0"/>
              <a:t>kiinnittää huomiota oikeudellisten informaatiolähteiden käytön edellytyksiä ja tosiasiallista käyttöä koskeviin kysymyksiin</a:t>
            </a:r>
          </a:p>
          <a:p>
            <a:pPr marL="800100" lvl="1" indent="-342900">
              <a:buFont typeface="Arial" panose="020B0604020202020204" pitchFamily="34" charset="0"/>
              <a:buChar char="•"/>
            </a:pPr>
            <a:r>
              <a:rPr lang="fi-FI" dirty="0"/>
              <a:t>Millaisia asenteita ja valmiuksia eri informaatiolähteiden tehokas käyttö edellyttää?</a:t>
            </a:r>
          </a:p>
          <a:p>
            <a:pPr marL="800100" lvl="1" indent="-342900">
              <a:buFont typeface="Arial" panose="020B0604020202020204" pitchFamily="34" charset="0"/>
              <a:buChar char="•"/>
            </a:pPr>
            <a:r>
              <a:rPr lang="fi-FI" dirty="0"/>
              <a:t>Millaisia viestinnän onnistumisen riskejä eri lähteiden käytössä ilmenee?</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90093" cy="954107"/>
          </a:xfrm>
          <a:prstGeom prst="rect">
            <a:avLst/>
          </a:prstGeom>
          <a:noFill/>
        </p:spPr>
        <p:txBody>
          <a:bodyPr wrap="none" rtlCol="0">
            <a:spAutoFit/>
          </a:bodyPr>
          <a:lstStyle/>
          <a:p>
            <a:endParaRPr lang="fi-FI" sz="2800" dirty="0"/>
          </a:p>
          <a:p>
            <a:r>
              <a:rPr lang="fi-FI" sz="2800" dirty="0"/>
              <a:t>Oikeudellisen informaation tutkimus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949497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8" y="2216067"/>
            <a:ext cx="5407006" cy="3693319"/>
          </a:xfrm>
          <a:prstGeom prst="rect">
            <a:avLst/>
          </a:prstGeom>
          <a:noFill/>
        </p:spPr>
        <p:txBody>
          <a:bodyPr wrap="square" rtlCol="0">
            <a:spAutoFit/>
          </a:bodyPr>
          <a:lstStyle/>
          <a:p>
            <a:pPr marL="342900" indent="-342900">
              <a:buFont typeface="Arial" panose="020B0604020202020204" pitchFamily="34" charset="0"/>
              <a:buChar char="•"/>
            </a:pPr>
            <a:r>
              <a:rPr lang="fi-FI" dirty="0"/>
              <a:t>Informaatio-oikeuden puitteissa tutkitaan </a:t>
            </a:r>
            <a:r>
              <a:rPr lang="fi-FI" b="1" dirty="0"/>
              <a:t>informaation tuottamisen, käsittelyn, välittämisen, markkinoinnin, suojaamisen ja säilyttämisen ja hävittämisen</a:t>
            </a:r>
            <a:r>
              <a:rPr lang="fi-FI" dirty="0"/>
              <a:t> sääntelyä sekä sääntelyn tarvetta ja mahdollisuuksia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Laaja ja hajanainenkin ala – erillisen informaatio-oikeuden alan tarpeellisuus?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Myös informaatio-oikeuden ja tietotekniikkaoikeuden rajanveto on jossain määrin häilyvää (erityisesti kansainvälisesti; käsitteet </a:t>
            </a:r>
            <a:r>
              <a:rPr lang="fi-FI" i="1" dirty="0"/>
              <a:t>IT law </a:t>
            </a:r>
            <a:r>
              <a:rPr lang="fi-FI" dirty="0"/>
              <a:t>ja </a:t>
            </a:r>
            <a:r>
              <a:rPr lang="fi-FI" i="1" dirty="0"/>
              <a:t>ICT law</a:t>
            </a:r>
            <a:r>
              <a:rPr lang="fi-FI" dirty="0"/>
              <a:t> kattavat usein molemmat)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936510" cy="954107"/>
          </a:xfrm>
          <a:prstGeom prst="rect">
            <a:avLst/>
          </a:prstGeom>
          <a:noFill/>
        </p:spPr>
        <p:txBody>
          <a:bodyPr wrap="none" rtlCol="0">
            <a:spAutoFit/>
          </a:bodyPr>
          <a:lstStyle/>
          <a:p>
            <a:endParaRPr lang="fi-FI" sz="2800" dirty="0"/>
          </a:p>
          <a:p>
            <a:r>
              <a:rPr lang="fi-FI" sz="2800" dirty="0"/>
              <a:t>Informaatio-oikeus</a:t>
            </a:r>
            <a:endParaRPr lang="fi-FI" spc="300" dirty="0">
              <a:solidFill>
                <a:srgbClr val="28CAF0"/>
              </a:solidFill>
              <a:latin typeface="Gudea" panose="02000000000000000000" pitchFamily="50" charset="0"/>
            </a:endParaRPr>
          </a:p>
        </p:txBody>
      </p:sp>
      <p:pic>
        <p:nvPicPr>
          <p:cNvPr id="8" name="Picture 3" descr="seipel">
            <a:extLst>
              <a:ext uri="{FF2B5EF4-FFF2-40B4-BE49-F238E27FC236}">
                <a16:creationId xmlns:a16="http://schemas.microsoft.com/office/drawing/2014/main" id="{31AEAD59-021E-482E-A8DD-06C4EC9FB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957" y="5301048"/>
            <a:ext cx="993745" cy="967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Puhekupla: Suorakulmio 8">
            <a:extLst>
              <a:ext uri="{FF2B5EF4-FFF2-40B4-BE49-F238E27FC236}">
                <a16:creationId xmlns:a16="http://schemas.microsoft.com/office/drawing/2014/main" id="{343D801B-73F2-4BE6-B0E4-0450A1EF67A0}"/>
              </a:ext>
            </a:extLst>
          </p:cNvPr>
          <p:cNvSpPr/>
          <p:nvPr/>
        </p:nvSpPr>
        <p:spPr>
          <a:xfrm>
            <a:off x="6176211" y="2515190"/>
            <a:ext cx="2649356" cy="1971678"/>
          </a:xfrm>
          <a:prstGeom prst="wedgeRectCallout">
            <a:avLst>
              <a:gd name="adj1" fmla="val 5802"/>
              <a:gd name="adj2" fmla="val 84292"/>
            </a:avLst>
          </a:prstGeom>
          <a:solidFill>
            <a:schemeClr val="tx2">
              <a:lumMod val="20000"/>
              <a:lumOff val="80000"/>
            </a:schemeClr>
          </a:solidFill>
          <a:ln w="19050">
            <a:prstDash val="lgDash"/>
          </a:ln>
        </p:spPr>
        <p:style>
          <a:lnRef idx="1">
            <a:schemeClr val="accent1"/>
          </a:lnRef>
          <a:fillRef idx="2">
            <a:schemeClr val="accent1"/>
          </a:fillRef>
          <a:effectRef idx="1">
            <a:schemeClr val="accent1"/>
          </a:effectRef>
          <a:fontRef idx="minor">
            <a:schemeClr val="dk1"/>
          </a:fontRef>
        </p:style>
        <p:txBody>
          <a:bodyPr rtlCol="0" anchor="ctr"/>
          <a:lstStyle/>
          <a:p>
            <a:r>
              <a:rPr lang="sv-SE" sz="2000" dirty="0"/>
              <a:t>Finns det </a:t>
            </a:r>
            <a:r>
              <a:rPr lang="sv-SE" sz="2000" dirty="0" err="1"/>
              <a:t>ägentligen</a:t>
            </a:r>
            <a:r>
              <a:rPr lang="sv-SE" sz="2000" dirty="0"/>
              <a:t> något inom rätts-systemet som inte på ett eller annat sätt har anknytning till information?</a:t>
            </a:r>
            <a:endParaRPr lang="fi-FI" sz="2000" dirty="0"/>
          </a:p>
        </p:txBody>
      </p:sp>
    </p:spTree>
    <p:extLst>
      <p:ext uri="{BB962C8B-B14F-4D97-AF65-F5344CB8AC3E}">
        <p14:creationId xmlns:p14="http://schemas.microsoft.com/office/powerpoint/2010/main" val="414670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339650"/>
          </a:xfrm>
          <a:prstGeom prst="rect">
            <a:avLst/>
          </a:prstGeom>
          <a:noFill/>
        </p:spPr>
        <p:txBody>
          <a:bodyPr wrap="square" rtlCol="0">
            <a:spAutoFit/>
          </a:bodyPr>
          <a:lstStyle/>
          <a:p>
            <a:pPr marL="342900" indent="-342900">
              <a:buFont typeface="Arial" panose="020B0604020202020204" pitchFamily="34" charset="0"/>
              <a:buChar char="•"/>
            </a:pPr>
            <a:r>
              <a:rPr lang="fi-FI" dirty="0"/>
              <a:t>Informaatioon kohdistuu monenlaista sääntelyä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Saarenpää jaottelee informaatioon kohdentuvat säännökset seuraavasti</a:t>
            </a:r>
          </a:p>
          <a:p>
            <a:pPr marL="342900" indent="-342900">
              <a:buFont typeface="Arial" panose="020B0604020202020204" pitchFamily="34" charset="0"/>
              <a:buChar char="•"/>
            </a:pPr>
            <a:endParaRPr lang="fi-FI" dirty="0"/>
          </a:p>
          <a:p>
            <a:pPr marL="800100" lvl="1" indent="-342900">
              <a:buFont typeface="+mj-lt"/>
              <a:buAutoNum type="arabicPeriod"/>
            </a:pPr>
            <a:r>
              <a:rPr lang="fi-FI" dirty="0"/>
              <a:t>Informaatiosidonnaiset </a:t>
            </a:r>
            <a:r>
              <a:rPr lang="fi-FI" sz="1600" dirty="0"/>
              <a:t>(erilaiset muoto-, salassapito- ja vaitiolosäännökset sekä julkistamissäännökset)</a:t>
            </a:r>
          </a:p>
          <a:p>
            <a:pPr marL="800100" lvl="1" indent="-342900">
              <a:buFont typeface="+mj-lt"/>
              <a:buAutoNum type="arabicPeriod"/>
            </a:pPr>
            <a:r>
              <a:rPr lang="fi-FI" dirty="0"/>
              <a:t>Informaatioperusteisia tuotteita/palveluita koskevat </a:t>
            </a:r>
            <a:r>
              <a:rPr lang="fi-FI" sz="1600" dirty="0"/>
              <a:t>(immateriaalioikeudet)</a:t>
            </a:r>
          </a:p>
          <a:p>
            <a:pPr marL="800100" lvl="1" indent="-342900">
              <a:buFont typeface="+mj-lt"/>
              <a:buAutoNum type="arabicPeriod"/>
            </a:pPr>
            <a:r>
              <a:rPr lang="fi-FI" dirty="0"/>
              <a:t>Viestintää koskevat (</a:t>
            </a:r>
            <a:r>
              <a:rPr lang="fi-FI" sz="1600" dirty="0"/>
              <a:t>sananvapaudesta kaupallisen viestinnän hyödyntämiseen)</a:t>
            </a:r>
          </a:p>
          <a:p>
            <a:pPr marL="800100" lvl="1" indent="-342900">
              <a:buFont typeface="+mj-lt"/>
              <a:buAutoNum type="arabicPeriod"/>
            </a:pPr>
            <a:r>
              <a:rPr lang="fi-FI" dirty="0"/>
              <a:t>Yksilöön liittyvää informaatiota koskevat </a:t>
            </a:r>
            <a:r>
              <a:rPr lang="fi-FI" sz="1600" dirty="0"/>
              <a:t>(salassapito- ja kunnianloukkaussääntelystä yksilön itsemääräämisoikeuteen)</a:t>
            </a:r>
          </a:p>
          <a:p>
            <a:pPr marL="800100" lvl="1" indent="-342900">
              <a:buFont typeface="+mj-lt"/>
              <a:buAutoNum type="arabicPeriod"/>
            </a:pPr>
            <a:r>
              <a:rPr lang="fi-FI" dirty="0"/>
              <a:t>Julkista informaatiota koskevat </a:t>
            </a:r>
            <a:r>
              <a:rPr lang="fi-FI" sz="1600" dirty="0"/>
              <a:t>(julkisuusperiaate: julkisen toiminnan valvonta, julkisen tiedon hyödyntäminen, suhde yksityisyyteen ja tietosuojaan, tiedon omistaminen ja arvo)</a:t>
            </a:r>
          </a:p>
          <a:p>
            <a:pPr marL="800100" lvl="1" indent="-342900">
              <a:buFont typeface="+mj-lt"/>
              <a:buAutoNum type="arabicPeriod"/>
            </a:pPr>
            <a:r>
              <a:rPr lang="fi-FI" dirty="0"/>
              <a:t>Informaatioinfrastruktuuria koskevat </a:t>
            </a:r>
            <a:r>
              <a:rPr lang="fi-FI" sz="1600" dirty="0"/>
              <a:t>(konvergenssi, kilpailu, tietoturva, verkkotunnukset, kansainvälisyys ja käyttäjien oikeudet)</a:t>
            </a:r>
          </a:p>
          <a:p>
            <a:pPr marL="800100" lvl="1" indent="-342900">
              <a:buFont typeface="+mj-lt"/>
              <a:buAutoNum type="arabicPeriod"/>
            </a:pPr>
            <a:r>
              <a:rPr lang="fi-FI" dirty="0"/>
              <a:t>Informaation säilyttämistä koskevat </a:t>
            </a:r>
            <a:r>
              <a:rPr lang="fi-FI" sz="1600" dirty="0"/>
              <a:t>(tietosuoja, arkistointi)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936510" cy="954107"/>
          </a:xfrm>
          <a:prstGeom prst="rect">
            <a:avLst/>
          </a:prstGeom>
          <a:noFill/>
        </p:spPr>
        <p:txBody>
          <a:bodyPr wrap="none" rtlCol="0">
            <a:spAutoFit/>
          </a:bodyPr>
          <a:lstStyle/>
          <a:p>
            <a:endParaRPr lang="fi-FI" sz="2800" dirty="0"/>
          </a:p>
          <a:p>
            <a:r>
              <a:rPr lang="fi-FI" sz="2800" dirty="0"/>
              <a:t>Informaatio-oikeus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31426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585323"/>
          </a:xfrm>
          <a:prstGeom prst="rect">
            <a:avLst/>
          </a:prstGeom>
          <a:noFill/>
        </p:spPr>
        <p:txBody>
          <a:bodyPr wrap="square" rtlCol="0">
            <a:spAutoFit/>
          </a:bodyPr>
          <a:lstStyle/>
          <a:p>
            <a:pPr marL="342900" indent="-342900">
              <a:buFont typeface="Arial" panose="020B0604020202020204" pitchFamily="34" charset="0"/>
              <a:buChar char="•"/>
            </a:pPr>
            <a:r>
              <a:rPr lang="fi-FI" dirty="0"/>
              <a:t>Informaatio-oikeuden alaan voidaan siis lukea mm. seuraavia koskeva sääntely</a:t>
            </a:r>
          </a:p>
          <a:p>
            <a:pPr marL="800100" lvl="1" indent="-342900">
              <a:buFont typeface="Arial" panose="020B0604020202020204" pitchFamily="34" charset="0"/>
              <a:buChar char="•"/>
            </a:pPr>
            <a:r>
              <a:rPr lang="fi-FI" dirty="0"/>
              <a:t>Henkilötietojen suoja</a:t>
            </a:r>
          </a:p>
          <a:p>
            <a:pPr marL="800100" lvl="1" indent="-342900">
              <a:buFont typeface="Arial" panose="020B0604020202020204" pitchFamily="34" charset="0"/>
              <a:buChar char="•"/>
            </a:pPr>
            <a:r>
              <a:rPr lang="fi-FI" dirty="0"/>
              <a:t>Tietoturvallisuus</a:t>
            </a:r>
          </a:p>
          <a:p>
            <a:pPr marL="800100" lvl="1" indent="-342900">
              <a:buFont typeface="Arial" panose="020B0604020202020204" pitchFamily="34" charset="0"/>
              <a:buChar char="•"/>
            </a:pPr>
            <a:r>
              <a:rPr lang="fi-FI" dirty="0"/>
              <a:t>Verkkoliiketoiminta ja -palvelut</a:t>
            </a:r>
          </a:p>
          <a:p>
            <a:pPr marL="800100" lvl="1" indent="-342900">
              <a:buFont typeface="Arial" panose="020B0604020202020204" pitchFamily="34" charset="0"/>
              <a:buChar char="•"/>
            </a:pPr>
            <a:r>
              <a:rPr lang="fi-FI" dirty="0"/>
              <a:t>Identiteetti ja tunnistaminen (esim. sähköiset varmennepalvelut ja allekirjoitukset)</a:t>
            </a:r>
          </a:p>
          <a:p>
            <a:pPr marL="800100" lvl="1" indent="-342900">
              <a:buFont typeface="Arial" panose="020B0604020202020204" pitchFamily="34" charset="0"/>
              <a:buChar char="•"/>
            </a:pPr>
            <a:r>
              <a:rPr lang="fi-FI" dirty="0"/>
              <a:t>Media ja informaatiomarkkinat</a:t>
            </a:r>
          </a:p>
          <a:p>
            <a:pPr marL="800100" lvl="1" indent="-342900">
              <a:buFont typeface="Arial" panose="020B0604020202020204" pitchFamily="34" charset="0"/>
              <a:buChar char="•"/>
            </a:pPr>
            <a:r>
              <a:rPr lang="fi-FI" dirty="0"/>
              <a:t>Informaatioinfrastruktuuri</a:t>
            </a:r>
          </a:p>
          <a:p>
            <a:pPr marL="800100" lvl="1" indent="-342900">
              <a:buFont typeface="Arial" panose="020B0604020202020204" pitchFamily="34" charset="0"/>
              <a:buChar char="•"/>
            </a:pPr>
            <a:r>
              <a:rPr lang="fi-FI" dirty="0"/>
              <a:t>Tietoverkkojen hallinnointi ja kehitys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936510" cy="954107"/>
          </a:xfrm>
          <a:prstGeom prst="rect">
            <a:avLst/>
          </a:prstGeom>
          <a:noFill/>
        </p:spPr>
        <p:txBody>
          <a:bodyPr wrap="none" rtlCol="0">
            <a:spAutoFit/>
          </a:bodyPr>
          <a:lstStyle/>
          <a:p>
            <a:endParaRPr lang="fi-FI" sz="2800" dirty="0"/>
          </a:p>
          <a:p>
            <a:r>
              <a:rPr lang="fi-FI" sz="2800" dirty="0"/>
              <a:t>Informaatio-oikeus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934352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69332"/>
          </a:xfrm>
          <a:prstGeom prst="rect">
            <a:avLst/>
          </a:prstGeom>
          <a:noFill/>
        </p:spPr>
        <p:txBody>
          <a:bodyPr wrap="square" rtlCol="0">
            <a:spAutoFit/>
          </a:bodyPr>
          <a:lstStyle/>
          <a:p>
            <a:pPr marL="342900" indent="-342900">
              <a:buFont typeface="Arial" panose="020B0604020202020204" pitchFamily="34" charset="0"/>
              <a:buChar char="•"/>
            </a:pPr>
            <a:r>
              <a:rPr lang="fi-FI" dirty="0"/>
              <a:t>Informaatio-oikeuden yleiset opit (Saarenpää)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936510" cy="954107"/>
          </a:xfrm>
          <a:prstGeom prst="rect">
            <a:avLst/>
          </a:prstGeom>
          <a:noFill/>
        </p:spPr>
        <p:txBody>
          <a:bodyPr wrap="none" rtlCol="0">
            <a:spAutoFit/>
          </a:bodyPr>
          <a:lstStyle/>
          <a:p>
            <a:endParaRPr lang="fi-FI" sz="2800" dirty="0"/>
          </a:p>
          <a:p>
            <a:r>
              <a:rPr lang="fi-FI" sz="2800" dirty="0"/>
              <a:t>Informaatio-oikeus</a:t>
            </a:r>
            <a:endParaRPr lang="fi-FI" spc="300" dirty="0">
              <a:solidFill>
                <a:srgbClr val="28CAF0"/>
              </a:solidFill>
              <a:latin typeface="Gudea" panose="02000000000000000000" pitchFamily="50" charset="0"/>
            </a:endParaRPr>
          </a:p>
        </p:txBody>
      </p:sp>
      <p:graphicFrame>
        <p:nvGraphicFramePr>
          <p:cNvPr id="8" name="Taulukko 7"/>
          <p:cNvGraphicFramePr>
            <a:graphicFrameLocks noGrp="1"/>
          </p:cNvGraphicFramePr>
          <p:nvPr>
            <p:extLst>
              <p:ext uri="{D42A27DB-BD31-4B8C-83A1-F6EECF244321}">
                <p14:modId xmlns:p14="http://schemas.microsoft.com/office/powerpoint/2010/main" val="2582261696"/>
              </p:ext>
            </p:extLst>
          </p:nvPr>
        </p:nvGraphicFramePr>
        <p:xfrm>
          <a:off x="1496057" y="2875793"/>
          <a:ext cx="6096000" cy="3667760"/>
        </p:xfrm>
        <a:graphic>
          <a:graphicData uri="http://schemas.openxmlformats.org/drawingml/2006/table">
            <a:tbl>
              <a:tblPr firstRow="1" bandRow="1">
                <a:tableStyleId>{B301B821-A1FF-4177-AEE7-76D212191A09}</a:tableStyleId>
              </a:tblPr>
              <a:tblGrid>
                <a:gridCol w="3048000">
                  <a:extLst>
                    <a:ext uri="{9D8B030D-6E8A-4147-A177-3AD203B41FA5}">
                      <a16:colId xmlns:a16="http://schemas.microsoft.com/office/drawing/2014/main" val="3265763726"/>
                    </a:ext>
                  </a:extLst>
                </a:gridCol>
                <a:gridCol w="3048000">
                  <a:extLst>
                    <a:ext uri="{9D8B030D-6E8A-4147-A177-3AD203B41FA5}">
                      <a16:colId xmlns:a16="http://schemas.microsoft.com/office/drawing/2014/main" val="1386202090"/>
                    </a:ext>
                  </a:extLst>
                </a:gridCol>
              </a:tblGrid>
              <a:tr h="370840">
                <a:tc>
                  <a:txBody>
                    <a:bodyPr/>
                    <a:lstStyle/>
                    <a:p>
                      <a:pPr algn="l"/>
                      <a:r>
                        <a:rPr lang="fi-FI" sz="1600" dirty="0"/>
                        <a:t>Yleiset</a:t>
                      </a:r>
                      <a:r>
                        <a:rPr lang="fi-FI" sz="1600" baseline="0" dirty="0"/>
                        <a:t> periaatteet</a:t>
                      </a:r>
                      <a:br>
                        <a:rPr lang="fi-FI" sz="1600" baseline="0" dirty="0"/>
                      </a:br>
                      <a:r>
                        <a:rPr lang="fi-FI" sz="1200" dirty="0"/>
                        <a:t>ihmisoikeuksiin ja yhteiskuntasopimukseen kiinteästi liittyviä ”metaoikeuksia” </a:t>
                      </a:r>
                      <a:endParaRPr lang="fi-FI" sz="1600" dirty="0"/>
                    </a:p>
                  </a:txBody>
                  <a:tcPr/>
                </a:tc>
                <a:tc>
                  <a:txBody>
                    <a:bodyPr/>
                    <a:lstStyle/>
                    <a:p>
                      <a:pPr algn="l"/>
                      <a:r>
                        <a:rPr lang="fi-FI" sz="1600" dirty="0"/>
                        <a:t>Erityiset</a:t>
                      </a:r>
                      <a:r>
                        <a:rPr lang="fi-FI" sz="1600" baseline="0" dirty="0"/>
                        <a:t> periaatteet</a:t>
                      </a:r>
                      <a:br>
                        <a:rPr lang="fi-FI" sz="1600" baseline="0" dirty="0"/>
                      </a:br>
                      <a:r>
                        <a:rPr lang="fi-FI" sz="1200" baseline="0" dirty="0"/>
                        <a:t>täydentävät ja toteuttavat yleisiä periaatteita, ilmenevät lainsäädännön tasolla</a:t>
                      </a:r>
                      <a:endParaRPr lang="fi-FI" sz="1600" dirty="0"/>
                    </a:p>
                  </a:txBody>
                  <a:tcPr/>
                </a:tc>
                <a:extLst>
                  <a:ext uri="{0D108BD9-81ED-4DB2-BD59-A6C34878D82A}">
                    <a16:rowId xmlns:a16="http://schemas.microsoft.com/office/drawing/2014/main" val="2247681981"/>
                  </a:ext>
                </a:extLst>
              </a:tr>
              <a:tr h="370840">
                <a:tc>
                  <a:txBody>
                    <a:bodyPr/>
                    <a:lstStyle/>
                    <a:p>
                      <a:pPr algn="l"/>
                      <a:r>
                        <a:rPr lang="fi-FI" sz="1400" dirty="0"/>
                        <a:t>1</a:t>
                      </a:r>
                      <a:r>
                        <a:rPr lang="fi-FI" sz="1400" baseline="0" dirty="0"/>
                        <a:t>. Oikeus tietää</a:t>
                      </a:r>
                      <a:endParaRPr lang="fi-FI" sz="1400" dirty="0"/>
                    </a:p>
                  </a:txBody>
                  <a:tcPr/>
                </a:tc>
                <a:tc>
                  <a:txBody>
                    <a:bodyPr/>
                    <a:lstStyle/>
                    <a:p>
                      <a:pPr algn="l"/>
                      <a:r>
                        <a:rPr lang="fi-FI" sz="1400" dirty="0"/>
                        <a:t>1.</a:t>
                      </a:r>
                      <a:r>
                        <a:rPr lang="fi-FI" sz="1400" baseline="0" dirty="0"/>
                        <a:t> Henkilötietojen suoja</a:t>
                      </a:r>
                      <a:endParaRPr lang="fi-FI" sz="1400" dirty="0"/>
                    </a:p>
                  </a:txBody>
                  <a:tcPr/>
                </a:tc>
                <a:extLst>
                  <a:ext uri="{0D108BD9-81ED-4DB2-BD59-A6C34878D82A}">
                    <a16:rowId xmlns:a16="http://schemas.microsoft.com/office/drawing/2014/main" val="3161090333"/>
                  </a:ext>
                </a:extLst>
              </a:tr>
              <a:tr h="370840">
                <a:tc>
                  <a:txBody>
                    <a:bodyPr/>
                    <a:lstStyle/>
                    <a:p>
                      <a:pPr algn="l"/>
                      <a:r>
                        <a:rPr lang="fi-FI" sz="1400" dirty="0"/>
                        <a:t>2.</a:t>
                      </a:r>
                      <a:r>
                        <a:rPr lang="fi-FI" sz="1400" baseline="0" dirty="0"/>
                        <a:t> Oikeus tietoon</a:t>
                      </a:r>
                      <a:endParaRPr lang="fi-FI" sz="1400" dirty="0"/>
                    </a:p>
                  </a:txBody>
                  <a:tcPr/>
                </a:tc>
                <a:tc>
                  <a:txBody>
                    <a:bodyPr/>
                    <a:lstStyle/>
                    <a:p>
                      <a:pPr algn="l"/>
                      <a:r>
                        <a:rPr lang="fi-FI" sz="1400" dirty="0"/>
                        <a:t>2. Yksityisyys</a:t>
                      </a:r>
                    </a:p>
                  </a:txBody>
                  <a:tcPr/>
                </a:tc>
                <a:extLst>
                  <a:ext uri="{0D108BD9-81ED-4DB2-BD59-A6C34878D82A}">
                    <a16:rowId xmlns:a16="http://schemas.microsoft.com/office/drawing/2014/main" val="618779341"/>
                  </a:ext>
                </a:extLst>
              </a:tr>
              <a:tr h="370840">
                <a:tc>
                  <a:txBody>
                    <a:bodyPr/>
                    <a:lstStyle/>
                    <a:p>
                      <a:pPr algn="l"/>
                      <a:r>
                        <a:rPr lang="fi-FI" sz="1400" dirty="0"/>
                        <a:t>3.</a:t>
                      </a:r>
                      <a:r>
                        <a:rPr lang="fi-FI" sz="1400" baseline="0" dirty="0"/>
                        <a:t> Oikeus viestintään</a:t>
                      </a:r>
                      <a:endParaRPr lang="fi-FI" sz="1400" dirty="0"/>
                    </a:p>
                  </a:txBody>
                  <a:tcPr/>
                </a:tc>
                <a:tc>
                  <a:txBody>
                    <a:bodyPr/>
                    <a:lstStyle/>
                    <a:p>
                      <a:pPr algn="l"/>
                      <a:r>
                        <a:rPr lang="fi-FI" sz="1400" dirty="0"/>
                        <a:t>3. Avoimuus</a:t>
                      </a:r>
                    </a:p>
                  </a:txBody>
                  <a:tcPr/>
                </a:tc>
                <a:extLst>
                  <a:ext uri="{0D108BD9-81ED-4DB2-BD59-A6C34878D82A}">
                    <a16:rowId xmlns:a16="http://schemas.microsoft.com/office/drawing/2014/main" val="1041719673"/>
                  </a:ext>
                </a:extLst>
              </a:tr>
              <a:tr h="370840">
                <a:tc>
                  <a:txBody>
                    <a:bodyPr/>
                    <a:lstStyle/>
                    <a:p>
                      <a:pPr algn="l"/>
                      <a:r>
                        <a:rPr lang="fi-FI" sz="1400" dirty="0"/>
                        <a:t>4.</a:t>
                      </a:r>
                      <a:r>
                        <a:rPr lang="fi-FI" sz="1400" baseline="0" dirty="0"/>
                        <a:t> Informaation vapaus</a:t>
                      </a:r>
                      <a:endParaRPr lang="fi-FI" sz="1400" dirty="0"/>
                    </a:p>
                  </a:txBody>
                  <a:tcPr/>
                </a:tc>
                <a:tc>
                  <a:txBody>
                    <a:bodyPr/>
                    <a:lstStyle/>
                    <a:p>
                      <a:pPr algn="l"/>
                      <a:r>
                        <a:rPr lang="fi-FI" sz="1400" dirty="0"/>
                        <a:t>4. Viestinnän vapaus</a:t>
                      </a:r>
                    </a:p>
                  </a:txBody>
                  <a:tcPr/>
                </a:tc>
                <a:extLst>
                  <a:ext uri="{0D108BD9-81ED-4DB2-BD59-A6C34878D82A}">
                    <a16:rowId xmlns:a16="http://schemas.microsoft.com/office/drawing/2014/main" val="1269630291"/>
                  </a:ext>
                </a:extLst>
              </a:tr>
              <a:tr h="370840">
                <a:tc>
                  <a:txBody>
                    <a:bodyPr/>
                    <a:lstStyle/>
                    <a:p>
                      <a:pPr algn="l"/>
                      <a:r>
                        <a:rPr lang="fi-FI" sz="1400" dirty="0"/>
                        <a:t>5. Informaation kulun vapaus</a:t>
                      </a:r>
                    </a:p>
                  </a:txBody>
                  <a:tcPr/>
                </a:tc>
                <a:tc>
                  <a:txBody>
                    <a:bodyPr/>
                    <a:lstStyle/>
                    <a:p>
                      <a:pPr algn="l"/>
                      <a:r>
                        <a:rPr lang="fi-FI" sz="1400" dirty="0"/>
                        <a:t>5. Sananvapaus</a:t>
                      </a:r>
                    </a:p>
                  </a:txBody>
                  <a:tcPr/>
                </a:tc>
                <a:extLst>
                  <a:ext uri="{0D108BD9-81ED-4DB2-BD59-A6C34878D82A}">
                    <a16:rowId xmlns:a16="http://schemas.microsoft.com/office/drawing/2014/main" val="1004754980"/>
                  </a:ext>
                </a:extLst>
              </a:tr>
              <a:tr h="370840">
                <a:tc>
                  <a:txBody>
                    <a:bodyPr/>
                    <a:lstStyle/>
                    <a:p>
                      <a:pPr algn="l"/>
                      <a:r>
                        <a:rPr lang="fi-FI" sz="1400" dirty="0"/>
                        <a:t>6. Tiedollinen itsemääräämisoikeus</a:t>
                      </a:r>
                    </a:p>
                  </a:txBody>
                  <a:tcPr/>
                </a:tc>
                <a:tc>
                  <a:txBody>
                    <a:bodyPr/>
                    <a:lstStyle/>
                    <a:p>
                      <a:pPr algn="l"/>
                      <a:r>
                        <a:rPr lang="fi-FI" sz="1400" dirty="0"/>
                        <a:t>6. Julkisen palvelun</a:t>
                      </a:r>
                      <a:r>
                        <a:rPr lang="fi-FI" sz="1400" baseline="0" dirty="0"/>
                        <a:t> periaate</a:t>
                      </a:r>
                      <a:endParaRPr lang="fi-FI" sz="1400" dirty="0"/>
                    </a:p>
                  </a:txBody>
                  <a:tcPr/>
                </a:tc>
                <a:extLst>
                  <a:ext uri="{0D108BD9-81ED-4DB2-BD59-A6C34878D82A}">
                    <a16:rowId xmlns:a16="http://schemas.microsoft.com/office/drawing/2014/main" val="3288701126"/>
                  </a:ext>
                </a:extLst>
              </a:tr>
              <a:tr h="370840">
                <a:tc>
                  <a:txBody>
                    <a:bodyPr/>
                    <a:lstStyle/>
                    <a:p>
                      <a:pPr algn="l"/>
                      <a:r>
                        <a:rPr lang="fi-FI" sz="1400" dirty="0"/>
                        <a:t>7. Oikeus hyvää</a:t>
                      </a:r>
                      <a:r>
                        <a:rPr lang="fi-FI" sz="1400" baseline="0" dirty="0"/>
                        <a:t>n informaatiohallintoon</a:t>
                      </a:r>
                      <a:endParaRPr lang="fi-FI" sz="1400" dirty="0"/>
                    </a:p>
                  </a:txBody>
                  <a:tcPr/>
                </a:tc>
                <a:tc>
                  <a:txBody>
                    <a:bodyPr/>
                    <a:lstStyle/>
                    <a:p>
                      <a:pPr algn="l"/>
                      <a:r>
                        <a:rPr lang="fi-FI" sz="1400" dirty="0"/>
                        <a:t>7. Teknologianeutraalisuuden</a:t>
                      </a:r>
                      <a:r>
                        <a:rPr lang="fi-FI" sz="1400" baseline="0" dirty="0"/>
                        <a:t> periaate</a:t>
                      </a:r>
                      <a:endParaRPr lang="fi-FI" sz="1400" dirty="0"/>
                    </a:p>
                  </a:txBody>
                  <a:tcPr/>
                </a:tc>
                <a:extLst>
                  <a:ext uri="{0D108BD9-81ED-4DB2-BD59-A6C34878D82A}">
                    <a16:rowId xmlns:a16="http://schemas.microsoft.com/office/drawing/2014/main" val="3971414600"/>
                  </a:ext>
                </a:extLst>
              </a:tr>
              <a:tr h="370840">
                <a:tc>
                  <a:txBody>
                    <a:bodyPr/>
                    <a:lstStyle/>
                    <a:p>
                      <a:pPr algn="l"/>
                      <a:r>
                        <a:rPr lang="fi-FI" sz="1400" dirty="0"/>
                        <a:t>8. Oikeus tietoturvaan</a:t>
                      </a:r>
                    </a:p>
                  </a:txBody>
                  <a:tcPr/>
                </a:tc>
                <a:tc>
                  <a:txBody>
                    <a:bodyPr/>
                    <a:lstStyle/>
                    <a:p>
                      <a:pPr algn="l"/>
                      <a:r>
                        <a:rPr lang="fi-FI" sz="1400" dirty="0"/>
                        <a:t>8. Monopolien kiellon</a:t>
                      </a:r>
                      <a:r>
                        <a:rPr lang="fi-FI" sz="1400" baseline="0" dirty="0"/>
                        <a:t> periaate</a:t>
                      </a:r>
                      <a:endParaRPr lang="fi-FI" sz="1400" dirty="0"/>
                    </a:p>
                  </a:txBody>
                  <a:tcPr/>
                </a:tc>
                <a:extLst>
                  <a:ext uri="{0D108BD9-81ED-4DB2-BD59-A6C34878D82A}">
                    <a16:rowId xmlns:a16="http://schemas.microsoft.com/office/drawing/2014/main" val="1489985634"/>
                  </a:ext>
                </a:extLst>
              </a:tr>
            </a:tbl>
          </a:graphicData>
        </a:graphic>
      </p:graphicFrame>
    </p:spTree>
    <p:extLst>
      <p:ext uri="{BB962C8B-B14F-4D97-AF65-F5344CB8AC3E}">
        <p14:creationId xmlns:p14="http://schemas.microsoft.com/office/powerpoint/2010/main" val="60313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970318"/>
          </a:xfrm>
          <a:prstGeom prst="rect">
            <a:avLst/>
          </a:prstGeom>
          <a:noFill/>
        </p:spPr>
        <p:txBody>
          <a:bodyPr wrap="square" rtlCol="0">
            <a:spAutoFit/>
          </a:bodyPr>
          <a:lstStyle/>
          <a:p>
            <a:pPr marL="342900" indent="-342900">
              <a:buFont typeface="Arial" panose="020B0604020202020204" pitchFamily="34" charset="0"/>
              <a:buChar char="•"/>
            </a:pPr>
            <a:r>
              <a:rPr lang="fi-FI" dirty="0"/>
              <a:t>Tietotekniikan kehityksen myötä oikeudellisessa elämässä ilmenee entistä enemmän tilanteita, joissa joudutaan arvioimaan tietotekniikan käytön ja käyttöyritysten oikeudellista merkitystä </a:t>
            </a:r>
            <a:r>
              <a:rPr lang="fi-FI" dirty="0">
                <a:sym typeface="Wingdings" panose="05000000000000000000" pitchFamily="2" charset="2"/>
              </a:rPr>
              <a:t> muutostarpeita eri oikeudenaloilla?</a:t>
            </a:r>
            <a:endParaRPr lang="fi-FI" dirty="0"/>
          </a:p>
          <a:p>
            <a:endParaRPr lang="fi-FI" dirty="0"/>
          </a:p>
          <a:p>
            <a:pPr marL="342900" indent="-342900">
              <a:buFont typeface="Arial" panose="020B0604020202020204" pitchFamily="34" charset="0"/>
              <a:buChar char="•"/>
            </a:pPr>
            <a:r>
              <a:rPr lang="fi-FI" dirty="0"/>
              <a:t>Tietotekniikkaoikeus on oikeusinformatiikan osa, jonka puitteissa tutkitaan tietotekniikan sekä sen tuotteiden ja palveluiden käyttöönottoon ja käyttämiseen liittyviä oikeudellisia sääntely- ja tulkintaongelmia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Tietotekniikkaoikeuden puitteissa käsiteltävät asiat kuuluvat myös muiden oikeustieteen alojen (esim. sopimusoikeus, rikosoikeus, prosessioikeus…) piiriin – yhteinen tekijä on tietotekniikka eri muodoissaan ja eri tehtävissään oikeudellisen elämän eri lohkoilla</a:t>
            </a:r>
          </a:p>
          <a:p>
            <a:pPr marL="342900" indent="-342900">
              <a:buFont typeface="Arial" panose="020B0604020202020204" pitchFamily="34" charset="0"/>
              <a:buChar char="•"/>
            </a:pPr>
            <a:endParaRPr lang="fi-FI" dirty="0"/>
          </a:p>
          <a:p>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156890" cy="954107"/>
          </a:xfrm>
          <a:prstGeom prst="rect">
            <a:avLst/>
          </a:prstGeom>
          <a:noFill/>
        </p:spPr>
        <p:txBody>
          <a:bodyPr wrap="none" rtlCol="0">
            <a:spAutoFit/>
          </a:bodyPr>
          <a:lstStyle/>
          <a:p>
            <a:endParaRPr lang="fi-FI" sz="2800" dirty="0"/>
          </a:p>
          <a:p>
            <a:r>
              <a:rPr lang="fi-FI" sz="2800" dirty="0"/>
              <a:t>Tietotekniikkaoikeus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20021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sz="2400" dirty="0"/>
              <a:t>Oikeusinformatiikan opinnot Lapin yliopistossa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Oikeusinformatiikan kehitys ja historia maailmalla ja Suomessa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Oikeusinformatiikan jaottelu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24321" cy="1231106"/>
          </a:xfrm>
          <a:prstGeom prst="rect">
            <a:avLst/>
          </a:prstGeom>
          <a:noFill/>
        </p:spPr>
        <p:txBody>
          <a:bodyPr wrap="none" rtlCol="0">
            <a:spAutoFit/>
          </a:bodyPr>
          <a:lstStyle/>
          <a:p>
            <a:endParaRPr lang="fi-FI" sz="2800" dirty="0"/>
          </a:p>
          <a:p>
            <a:r>
              <a:rPr lang="fi-FI" sz="2800" dirty="0"/>
              <a:t>1. Oikeusinformatiikka oppiaineena ja tutkimusalana</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1717730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585323"/>
          </a:xfrm>
          <a:prstGeom prst="rect">
            <a:avLst/>
          </a:prstGeom>
          <a:noFill/>
        </p:spPr>
        <p:txBody>
          <a:bodyPr wrap="square" rtlCol="0">
            <a:spAutoFit/>
          </a:bodyPr>
          <a:lstStyle/>
          <a:p>
            <a:pPr marL="342900" indent="-342900">
              <a:buFont typeface="Arial" panose="020B0604020202020204" pitchFamily="34" charset="0"/>
              <a:buChar char="•"/>
            </a:pPr>
            <a:r>
              <a:rPr lang="fi-FI" dirty="0"/>
              <a:t>Painopistealueita mm.</a:t>
            </a:r>
          </a:p>
          <a:p>
            <a:pPr marL="800100" lvl="1" indent="-342900">
              <a:buFont typeface="Arial" panose="020B0604020202020204" pitchFamily="34" charset="0"/>
              <a:buChar char="•"/>
            </a:pPr>
            <a:r>
              <a:rPr lang="fi-FI" dirty="0"/>
              <a:t>tietotekniikan sopimusoikeus</a:t>
            </a:r>
          </a:p>
          <a:p>
            <a:pPr marL="800100" lvl="1" indent="-342900">
              <a:buFont typeface="Arial" panose="020B0604020202020204" pitchFamily="34" charset="0"/>
              <a:buChar char="•"/>
            </a:pPr>
            <a:r>
              <a:rPr lang="fi-FI" dirty="0"/>
              <a:t>tietotekniikka ja pakkokeinot</a:t>
            </a:r>
          </a:p>
          <a:p>
            <a:pPr marL="800100" lvl="1" indent="-342900">
              <a:buFont typeface="Arial" panose="020B0604020202020204" pitchFamily="34" charset="0"/>
              <a:buChar char="•"/>
            </a:pPr>
            <a:r>
              <a:rPr lang="fi-FI" dirty="0"/>
              <a:t>videovalvonta</a:t>
            </a:r>
          </a:p>
          <a:p>
            <a:pPr marL="800100" lvl="1" indent="-342900">
              <a:buFont typeface="Arial" panose="020B0604020202020204" pitchFamily="34" charset="0"/>
              <a:buChar char="•"/>
            </a:pPr>
            <a:r>
              <a:rPr lang="fi-FI" dirty="0"/>
              <a:t>maksuliikenne</a:t>
            </a:r>
          </a:p>
          <a:p>
            <a:pPr marL="800100" lvl="1" indent="-342900">
              <a:buFont typeface="Arial" panose="020B0604020202020204" pitchFamily="34" charset="0"/>
              <a:buChar char="•"/>
            </a:pPr>
            <a:r>
              <a:rPr lang="fi-FI" dirty="0"/>
              <a:t>verkkomarkkinointi</a:t>
            </a:r>
          </a:p>
          <a:p>
            <a:pPr marL="800100" lvl="1" indent="-342900">
              <a:buFont typeface="Arial" panose="020B0604020202020204" pitchFamily="34" charset="0"/>
              <a:buChar char="•"/>
            </a:pPr>
            <a:r>
              <a:rPr lang="fi-FI" dirty="0"/>
              <a:t>tietoon, tietotekniikkaan ja tietoverkkoihin liittyvät rikokset</a:t>
            </a:r>
          </a:p>
          <a:p>
            <a:pPr marL="800100" lvl="1" indent="-342900">
              <a:buFont typeface="Arial" panose="020B0604020202020204" pitchFamily="34" charset="0"/>
              <a:buChar char="•"/>
            </a:pPr>
            <a:r>
              <a:rPr lang="fi-FI" dirty="0"/>
              <a:t>immateriaalioikeus</a:t>
            </a:r>
          </a:p>
          <a:p>
            <a:pPr marL="342900" indent="-342900">
              <a:buFont typeface="Arial" panose="020B0604020202020204" pitchFamily="34" charset="0"/>
              <a:buChar char="•"/>
            </a:pP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156890" cy="954107"/>
          </a:xfrm>
          <a:prstGeom prst="rect">
            <a:avLst/>
          </a:prstGeom>
          <a:noFill/>
        </p:spPr>
        <p:txBody>
          <a:bodyPr wrap="none" rtlCol="0">
            <a:spAutoFit/>
          </a:bodyPr>
          <a:lstStyle/>
          <a:p>
            <a:endParaRPr lang="fi-FI" sz="2800" dirty="0"/>
          </a:p>
          <a:p>
            <a:r>
              <a:rPr lang="fi-FI" sz="2800" dirty="0"/>
              <a:t>Tietotekniikkaoikeus</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441951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t>Oikeusinformatiikka tutkii oikeuden ja informaation sekä oikeuden ja tietotekniikan välisiä suhteita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Oikeusinformatiikalla pitkät perinteet pohjoismaissa ja maailmalla, Suomessa n. 1980-luvulta lähtien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Suomalaisessa katsannossa oikeusinformatiikka jakautuu</a:t>
            </a:r>
          </a:p>
          <a:p>
            <a:pPr marL="800100" lvl="1" indent="-342900">
              <a:buFont typeface="Arial" panose="020B0604020202020204" pitchFamily="34" charset="0"/>
              <a:buChar char="•"/>
            </a:pPr>
            <a:r>
              <a:rPr lang="fi-FI" sz="2000" dirty="0"/>
              <a:t>Yleiseen osaan</a:t>
            </a:r>
          </a:p>
          <a:p>
            <a:pPr marL="800100" lvl="1" indent="-342900">
              <a:buFont typeface="Arial" panose="020B0604020202020204" pitchFamily="34" charset="0"/>
              <a:buChar char="•"/>
            </a:pPr>
            <a:r>
              <a:rPr lang="fi-FI" sz="2000" dirty="0"/>
              <a:t>Erityiseen osaan, joka jakautuu edelleen</a:t>
            </a:r>
          </a:p>
          <a:p>
            <a:pPr marL="1257300" lvl="2" indent="-342900">
              <a:buFont typeface="Arial" panose="020B0604020202020204" pitchFamily="34" charset="0"/>
              <a:buChar char="•"/>
            </a:pPr>
            <a:r>
              <a:rPr lang="fi-FI" sz="2000" dirty="0"/>
              <a:t>Oikeudelliseen tietojenkäsittelyyn</a:t>
            </a:r>
          </a:p>
          <a:p>
            <a:pPr marL="1257300" lvl="2" indent="-342900">
              <a:buFont typeface="Arial" panose="020B0604020202020204" pitchFamily="34" charset="0"/>
              <a:buChar char="•"/>
            </a:pPr>
            <a:r>
              <a:rPr lang="fi-FI" sz="2000" dirty="0"/>
              <a:t>Oikeudellisen informaation tutkimukseen</a:t>
            </a:r>
          </a:p>
          <a:p>
            <a:pPr marL="1257300" lvl="2" indent="-342900">
              <a:buFont typeface="Arial" panose="020B0604020202020204" pitchFamily="34" charset="0"/>
              <a:buChar char="•"/>
            </a:pPr>
            <a:r>
              <a:rPr lang="fi-FI" sz="2000" dirty="0"/>
              <a:t>Informaatio-oikeuteen</a:t>
            </a:r>
          </a:p>
          <a:p>
            <a:pPr marL="1257300" lvl="2" indent="-342900">
              <a:buFont typeface="Arial" panose="020B0604020202020204" pitchFamily="34" charset="0"/>
              <a:buChar char="•"/>
            </a:pPr>
            <a:r>
              <a:rPr lang="fi-FI" sz="2000" dirty="0"/>
              <a:t>Tietotekniikkaoikeuteen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838580" cy="1231106"/>
          </a:xfrm>
          <a:prstGeom prst="rect">
            <a:avLst/>
          </a:prstGeom>
          <a:noFill/>
        </p:spPr>
        <p:txBody>
          <a:bodyPr wrap="none" rtlCol="0">
            <a:spAutoFit/>
          </a:bodyPr>
          <a:lstStyle/>
          <a:p>
            <a:endParaRPr lang="fi-FI" sz="2800" dirty="0"/>
          </a:p>
          <a:p>
            <a:r>
              <a:rPr lang="fi-FI" sz="2800" dirty="0"/>
              <a:t>1. KERTAUS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3778340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046988"/>
          </a:xfrm>
          <a:prstGeom prst="rect">
            <a:avLst/>
          </a:prstGeom>
          <a:noFill/>
        </p:spPr>
        <p:txBody>
          <a:bodyPr wrap="square" rtlCol="0">
            <a:spAutoFit/>
          </a:bodyPr>
          <a:lstStyle/>
          <a:p>
            <a:pPr marL="342900" indent="-342900">
              <a:buFont typeface="Arial" panose="020B0604020202020204" pitchFamily="34" charset="0"/>
              <a:buChar char="•"/>
            </a:pPr>
            <a:r>
              <a:rPr lang="fi-FI" sz="2400" dirty="0"/>
              <a:t>Yksityisyys perus- ja ihmisoikeutena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Yksityisyyden käsite ja lähikäsitteet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Tietosuojalainsäädännön kehitys</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Nykyisen tietosuojalainsäädännön perusteet – erityisesti yleinen tietosuoja-asetus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550687" cy="1231106"/>
          </a:xfrm>
          <a:prstGeom prst="rect">
            <a:avLst/>
          </a:prstGeom>
          <a:noFill/>
        </p:spPr>
        <p:txBody>
          <a:bodyPr wrap="none" rtlCol="0">
            <a:spAutoFit/>
          </a:bodyPr>
          <a:lstStyle/>
          <a:p>
            <a:endParaRPr lang="fi-FI" sz="2800" dirty="0"/>
          </a:p>
          <a:p>
            <a:r>
              <a:rPr lang="fi-FI" sz="2800" dirty="0"/>
              <a:t>2. Yksityisyys ja henkilötietojen suoja</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21800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500929" cy="954107"/>
          </a:xfrm>
          <a:prstGeom prst="rect">
            <a:avLst/>
          </a:prstGeom>
          <a:noFill/>
        </p:spPr>
        <p:txBody>
          <a:bodyPr wrap="none" rtlCol="0">
            <a:spAutoFit/>
          </a:bodyPr>
          <a:lstStyle/>
          <a:p>
            <a:endParaRPr lang="fi-FI" sz="2800" dirty="0"/>
          </a:p>
          <a:p>
            <a:r>
              <a:rPr lang="fi-FI" sz="2800" dirty="0"/>
              <a:t>Mitä sana ”yksityisyys” tuo mieleen?</a:t>
            </a:r>
            <a:endParaRPr lang="fi-FI" spc="300" dirty="0">
              <a:solidFill>
                <a:srgbClr val="28CAF0"/>
              </a:solidFill>
              <a:latin typeface="Gudea" panose="02000000000000000000" pitchFamily="50" charset="0"/>
            </a:endParaRPr>
          </a:p>
        </p:txBody>
      </p:sp>
      <p:pic>
        <p:nvPicPr>
          <p:cNvPr id="3" name="Kuva 2">
            <a:extLst>
              <a:ext uri="{FF2B5EF4-FFF2-40B4-BE49-F238E27FC236}">
                <a16:creationId xmlns:a16="http://schemas.microsoft.com/office/drawing/2014/main" id="{8E9233A2-C22F-4F10-B5B8-B6C9C41A3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19" y="1654007"/>
            <a:ext cx="1298448" cy="1950720"/>
          </a:xfrm>
          <a:prstGeom prst="rect">
            <a:avLst/>
          </a:prstGeom>
        </p:spPr>
      </p:pic>
      <p:pic>
        <p:nvPicPr>
          <p:cNvPr id="5" name="Kuva 4">
            <a:extLst>
              <a:ext uri="{FF2B5EF4-FFF2-40B4-BE49-F238E27FC236}">
                <a16:creationId xmlns:a16="http://schemas.microsoft.com/office/drawing/2014/main" id="{A480AAA1-CD35-405B-A7EB-FF5F0C7995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977" y="1670691"/>
            <a:ext cx="1952174" cy="1290265"/>
          </a:xfrm>
          <a:prstGeom prst="rect">
            <a:avLst/>
          </a:prstGeom>
        </p:spPr>
      </p:pic>
      <p:pic>
        <p:nvPicPr>
          <p:cNvPr id="9" name="Kuva 8">
            <a:extLst>
              <a:ext uri="{FF2B5EF4-FFF2-40B4-BE49-F238E27FC236}">
                <a16:creationId xmlns:a16="http://schemas.microsoft.com/office/drawing/2014/main" id="{D227FD4B-4031-4831-88D0-1C6C0A5357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831" y="5357079"/>
            <a:ext cx="1950720" cy="1298448"/>
          </a:xfrm>
          <a:prstGeom prst="rect">
            <a:avLst/>
          </a:prstGeom>
        </p:spPr>
      </p:pic>
      <p:pic>
        <p:nvPicPr>
          <p:cNvPr id="11" name="Kuva 10">
            <a:extLst>
              <a:ext uri="{FF2B5EF4-FFF2-40B4-BE49-F238E27FC236}">
                <a16:creationId xmlns:a16="http://schemas.microsoft.com/office/drawing/2014/main" id="{A6E69E56-9B69-4F4A-97F6-8139591842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0556" y="1679037"/>
            <a:ext cx="1950720" cy="1298448"/>
          </a:xfrm>
          <a:prstGeom prst="rect">
            <a:avLst/>
          </a:prstGeom>
        </p:spPr>
      </p:pic>
      <p:pic>
        <p:nvPicPr>
          <p:cNvPr id="15" name="Kuva 14">
            <a:extLst>
              <a:ext uri="{FF2B5EF4-FFF2-40B4-BE49-F238E27FC236}">
                <a16:creationId xmlns:a16="http://schemas.microsoft.com/office/drawing/2014/main" id="{BE221617-A0F9-477E-A511-2AB7A1E1CF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2380" y="1721377"/>
            <a:ext cx="1635683" cy="1093863"/>
          </a:xfrm>
          <a:prstGeom prst="rect">
            <a:avLst/>
          </a:prstGeom>
        </p:spPr>
      </p:pic>
      <p:pic>
        <p:nvPicPr>
          <p:cNvPr id="20" name="Kuva 19">
            <a:extLst>
              <a:ext uri="{FF2B5EF4-FFF2-40B4-BE49-F238E27FC236}">
                <a16:creationId xmlns:a16="http://schemas.microsoft.com/office/drawing/2014/main" id="{ADF14D21-B2D2-4D1B-8F4C-3C8DC98ED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6711" y="3005933"/>
            <a:ext cx="1607347" cy="1205511"/>
          </a:xfrm>
          <a:prstGeom prst="rect">
            <a:avLst/>
          </a:prstGeom>
        </p:spPr>
      </p:pic>
      <p:pic>
        <p:nvPicPr>
          <p:cNvPr id="30" name="Kuva 29">
            <a:extLst>
              <a:ext uri="{FF2B5EF4-FFF2-40B4-BE49-F238E27FC236}">
                <a16:creationId xmlns:a16="http://schemas.microsoft.com/office/drawing/2014/main" id="{8E406A2A-7A75-4193-A073-B5C354BA40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9531" y="5156319"/>
            <a:ext cx="2271293" cy="1511829"/>
          </a:xfrm>
          <a:prstGeom prst="rect">
            <a:avLst/>
          </a:prstGeom>
        </p:spPr>
      </p:pic>
      <p:pic>
        <p:nvPicPr>
          <p:cNvPr id="13" name="Kuva 12">
            <a:extLst>
              <a:ext uri="{FF2B5EF4-FFF2-40B4-BE49-F238E27FC236}">
                <a16:creationId xmlns:a16="http://schemas.microsoft.com/office/drawing/2014/main" id="{7771E1E9-2EBF-4BCB-802B-520D4794CF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8287" y="3005933"/>
            <a:ext cx="1825626" cy="1118196"/>
          </a:xfrm>
          <a:prstGeom prst="rect">
            <a:avLst/>
          </a:prstGeom>
        </p:spPr>
      </p:pic>
      <p:pic>
        <p:nvPicPr>
          <p:cNvPr id="24" name="Kuva 23">
            <a:extLst>
              <a:ext uri="{FF2B5EF4-FFF2-40B4-BE49-F238E27FC236}">
                <a16:creationId xmlns:a16="http://schemas.microsoft.com/office/drawing/2014/main" id="{156F15DB-A563-44B1-BED7-B49D70395C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7856" y="4310993"/>
            <a:ext cx="1384794" cy="876316"/>
          </a:xfrm>
          <a:prstGeom prst="rect">
            <a:avLst/>
          </a:prstGeom>
        </p:spPr>
      </p:pic>
      <p:pic>
        <p:nvPicPr>
          <p:cNvPr id="28" name="Kuva 27">
            <a:extLst>
              <a:ext uri="{FF2B5EF4-FFF2-40B4-BE49-F238E27FC236}">
                <a16:creationId xmlns:a16="http://schemas.microsoft.com/office/drawing/2014/main" id="{FD2A11E8-F410-43E5-A996-98E6B6A71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5916" y="5419563"/>
            <a:ext cx="1887869" cy="1235964"/>
          </a:xfrm>
          <a:prstGeom prst="rect">
            <a:avLst/>
          </a:prstGeom>
        </p:spPr>
      </p:pic>
      <p:pic>
        <p:nvPicPr>
          <p:cNvPr id="32" name="Kuva 31">
            <a:extLst>
              <a:ext uri="{FF2B5EF4-FFF2-40B4-BE49-F238E27FC236}">
                <a16:creationId xmlns:a16="http://schemas.microsoft.com/office/drawing/2014/main" id="{B0B48685-1BCA-4F18-B4FE-52B5B0C227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55146" y="1812825"/>
            <a:ext cx="1481498" cy="1456035"/>
          </a:xfrm>
          <a:prstGeom prst="rect">
            <a:avLst/>
          </a:prstGeom>
        </p:spPr>
      </p:pic>
      <p:pic>
        <p:nvPicPr>
          <p:cNvPr id="34" name="Kuva 33">
            <a:extLst>
              <a:ext uri="{FF2B5EF4-FFF2-40B4-BE49-F238E27FC236}">
                <a16:creationId xmlns:a16="http://schemas.microsoft.com/office/drawing/2014/main" id="{2AE92726-15DA-4A98-9FA3-D5EF3E1E882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65440" y="3589141"/>
            <a:ext cx="1727627" cy="1295720"/>
          </a:xfrm>
          <a:prstGeom prst="rect">
            <a:avLst/>
          </a:prstGeom>
        </p:spPr>
      </p:pic>
      <p:pic>
        <p:nvPicPr>
          <p:cNvPr id="22" name="Kuva 21">
            <a:extLst>
              <a:ext uri="{FF2B5EF4-FFF2-40B4-BE49-F238E27FC236}">
                <a16:creationId xmlns:a16="http://schemas.microsoft.com/office/drawing/2014/main" id="{0C15150C-441A-4671-A482-DD92E2FB6A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6474" y="3851789"/>
            <a:ext cx="1796523" cy="1131248"/>
          </a:xfrm>
          <a:prstGeom prst="rect">
            <a:avLst/>
          </a:prstGeom>
        </p:spPr>
      </p:pic>
      <p:pic>
        <p:nvPicPr>
          <p:cNvPr id="18" name="Kuva 17">
            <a:extLst>
              <a:ext uri="{FF2B5EF4-FFF2-40B4-BE49-F238E27FC236}">
                <a16:creationId xmlns:a16="http://schemas.microsoft.com/office/drawing/2014/main" id="{9CE85477-7373-4C19-922C-3149515AAEE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91310" y="4249443"/>
            <a:ext cx="1845470" cy="1038077"/>
          </a:xfrm>
          <a:prstGeom prst="rect">
            <a:avLst/>
          </a:prstGeom>
        </p:spPr>
      </p:pic>
      <p:pic>
        <p:nvPicPr>
          <p:cNvPr id="26" name="Kuva 25">
            <a:extLst>
              <a:ext uri="{FF2B5EF4-FFF2-40B4-BE49-F238E27FC236}">
                <a16:creationId xmlns:a16="http://schemas.microsoft.com/office/drawing/2014/main" id="{50F209DD-2985-4F05-8F4B-72774A48A6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56150" y="5038066"/>
            <a:ext cx="2188531" cy="1617461"/>
          </a:xfrm>
          <a:prstGeom prst="rect">
            <a:avLst/>
          </a:prstGeom>
        </p:spPr>
      </p:pic>
      <p:pic>
        <p:nvPicPr>
          <p:cNvPr id="36" name="Kuva 35">
            <a:extLst>
              <a:ext uri="{FF2B5EF4-FFF2-40B4-BE49-F238E27FC236}">
                <a16:creationId xmlns:a16="http://schemas.microsoft.com/office/drawing/2014/main" id="{956CEEB6-643C-4A42-8500-FA15522A771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51805" y="3340404"/>
            <a:ext cx="801353" cy="703688"/>
          </a:xfrm>
          <a:prstGeom prst="rect">
            <a:avLst/>
          </a:prstGeom>
        </p:spPr>
      </p:pic>
    </p:spTree>
    <p:extLst>
      <p:ext uri="{BB962C8B-B14F-4D97-AF65-F5344CB8AC3E}">
        <p14:creationId xmlns:p14="http://schemas.microsoft.com/office/powerpoint/2010/main" val="14743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37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35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30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nodeType="withEffect">
                                  <p:stCondLst>
                                    <p:cond delay="1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3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175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20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75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nodeType="withEffect">
                                  <p:stCondLst>
                                    <p:cond delay="50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53" presetClass="entr" presetSubtype="16" fill="hold" nodeType="withEffect">
                                  <p:stCondLst>
                                    <p:cond delay="25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53" presetClass="entr" presetSubtype="16" fill="hold" nodeType="withEffect">
                                  <p:stCondLst>
                                    <p:cond delay="275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par>
                                <p:cTn id="80" presetID="53" presetClass="entr" presetSubtype="16" fill="hold" nodeType="withEffect">
                                  <p:stCondLst>
                                    <p:cond delay="15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127447" cy="954107"/>
          </a:xfrm>
          <a:prstGeom prst="rect">
            <a:avLst/>
          </a:prstGeom>
          <a:noFill/>
        </p:spPr>
        <p:txBody>
          <a:bodyPr wrap="none" rtlCol="0">
            <a:spAutoFit/>
          </a:bodyPr>
          <a:lstStyle/>
          <a:p>
            <a:endParaRPr lang="fi-FI" sz="2800" dirty="0"/>
          </a:p>
          <a:p>
            <a:r>
              <a:rPr lang="fi-FI" sz="2800" dirty="0"/>
              <a:t>Yksityisyys suomalaisena perusoikeutena</a:t>
            </a:r>
            <a:endParaRPr lang="fi-FI" spc="300" dirty="0">
              <a:solidFill>
                <a:srgbClr val="28CAF0"/>
              </a:solidFill>
              <a:latin typeface="Gudea" panose="02000000000000000000" pitchFamily="50" charset="0"/>
            </a:endParaRPr>
          </a:p>
        </p:txBody>
      </p:sp>
      <p:sp>
        <p:nvSpPr>
          <p:cNvPr id="8" name="Suorakulmio 7"/>
          <p:cNvSpPr/>
          <p:nvPr/>
        </p:nvSpPr>
        <p:spPr>
          <a:xfrm>
            <a:off x="1548955" y="1986199"/>
            <a:ext cx="6722076" cy="3658899"/>
          </a:xfrm>
          <a:prstGeom prst="rect">
            <a:avLst/>
          </a:prstGeom>
          <a:solidFill>
            <a:schemeClr val="accent1">
              <a:alpha val="50000"/>
            </a:schemeClr>
          </a:solidFill>
          <a:ln w="12700">
            <a:solidFill>
              <a:schemeClr val="tx1"/>
            </a:solidFill>
            <a:prstDash val="lgDash"/>
          </a:ln>
        </p:spPr>
        <p:style>
          <a:lnRef idx="0">
            <a:scrgbClr r="0" g="0" b="0"/>
          </a:lnRef>
          <a:fillRef idx="0">
            <a:scrgbClr r="0" g="0" b="0"/>
          </a:fillRef>
          <a:effectRef idx="0">
            <a:scrgbClr r="0" g="0" b="0"/>
          </a:effectRef>
          <a:fontRef idx="minor">
            <a:schemeClr val="lt1"/>
          </a:fontRef>
        </p:style>
        <p:txBody>
          <a:bodyPr rtlCol="0" anchor="t" anchorCtr="0"/>
          <a:lstStyle/>
          <a:p>
            <a:pPr lvl="0"/>
            <a:r>
              <a:rPr lang="fi-FI" sz="1600" b="1" dirty="0">
                <a:solidFill>
                  <a:srgbClr val="595959"/>
                </a:solidFill>
              </a:rPr>
              <a:t>PL 10 §</a:t>
            </a:r>
          </a:p>
          <a:p>
            <a:pPr lvl="0"/>
            <a:r>
              <a:rPr lang="fi-FI" sz="1600" b="1" dirty="0">
                <a:solidFill>
                  <a:srgbClr val="595959"/>
                </a:solidFill>
              </a:rPr>
              <a:t>Yksityiselämän suoja</a:t>
            </a:r>
          </a:p>
          <a:p>
            <a:pPr lvl="0"/>
            <a:endParaRPr lang="fi-FI" sz="1400" dirty="0">
              <a:solidFill>
                <a:srgbClr val="595959"/>
              </a:solidFill>
            </a:endParaRPr>
          </a:p>
          <a:p>
            <a:pPr lvl="0"/>
            <a:r>
              <a:rPr lang="fi-FI" sz="1400" dirty="0">
                <a:solidFill>
                  <a:srgbClr val="595959"/>
                </a:solidFill>
              </a:rPr>
              <a:t>Jokaisen yksityiselämä, kunnia ja kotirauha on turvattu. Henkilötietojen suojasta säädetään tarkemmin lailla.</a:t>
            </a:r>
          </a:p>
          <a:p>
            <a:pPr lvl="0"/>
            <a:endParaRPr lang="fi-FI" sz="1400" dirty="0">
              <a:solidFill>
                <a:srgbClr val="595959"/>
              </a:solidFill>
            </a:endParaRPr>
          </a:p>
          <a:p>
            <a:pPr lvl="0"/>
            <a:r>
              <a:rPr lang="fi-FI" sz="1400" dirty="0">
                <a:solidFill>
                  <a:srgbClr val="595959"/>
                </a:solidFill>
              </a:rPr>
              <a:t>Kirjeen, puhelun ja muun luottamuksellisen viestin salaisuus on loukkaamaton.</a:t>
            </a:r>
          </a:p>
          <a:p>
            <a:pPr lvl="0"/>
            <a:endParaRPr lang="fi-FI" sz="1400" dirty="0">
              <a:solidFill>
                <a:srgbClr val="595959"/>
              </a:solidFill>
            </a:endParaRPr>
          </a:p>
          <a:p>
            <a:pPr lvl="0"/>
            <a:r>
              <a:rPr lang="fi-FI" sz="1400" dirty="0">
                <a:solidFill>
                  <a:srgbClr val="595959"/>
                </a:solidFill>
              </a:rPr>
              <a:t>Lailla voidaan säätää perusoikeuksien turvaamiseksi tai rikosten selvittämiseksi välttämättömistä kotirauhan piiriin ulottuvista toimenpiteistä. (5.10.2018/817)</a:t>
            </a:r>
          </a:p>
          <a:p>
            <a:pPr lvl="0"/>
            <a:endParaRPr lang="fi-FI" sz="1400" dirty="0">
              <a:solidFill>
                <a:srgbClr val="595959"/>
              </a:solidFill>
            </a:endParaRPr>
          </a:p>
          <a:p>
            <a:pPr lvl="0"/>
            <a:r>
              <a:rPr lang="fi-FI" sz="1400" dirty="0">
                <a:solidFill>
                  <a:srgbClr val="595959"/>
                </a:solidFill>
              </a:rPr>
              <a:t>Lailla voidaan säätää välttämättömistä rajoituksista viestin salaisuuteen yksilön tai yhteiskunnan turvallisuutta taikka kotirauhaa vaarantavien rikosten tutkinnassa, oikeudenkäynnissä, turvallisuustarkastuksessa ja vapaudenmenetyksen aikana sekä tiedon hankkimiseksi sotilaallisesta toiminnasta taikka sellaisesta muusta toiminnasta, joka vakavasti uhkaa kansallista turvallisuutta. (5.10.2018/817)</a:t>
            </a:r>
          </a:p>
        </p:txBody>
      </p:sp>
    </p:spTree>
    <p:extLst>
      <p:ext uri="{BB962C8B-B14F-4D97-AF65-F5344CB8AC3E}">
        <p14:creationId xmlns:p14="http://schemas.microsoft.com/office/powerpoint/2010/main" val="195058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411418" cy="954107"/>
          </a:xfrm>
          <a:prstGeom prst="rect">
            <a:avLst/>
          </a:prstGeom>
          <a:noFill/>
        </p:spPr>
        <p:txBody>
          <a:bodyPr wrap="none" rtlCol="0">
            <a:spAutoFit/>
          </a:bodyPr>
          <a:lstStyle/>
          <a:p>
            <a:endParaRPr lang="fi-FI" sz="2800" dirty="0"/>
          </a:p>
          <a:p>
            <a:r>
              <a:rPr lang="fi-FI" sz="2800" dirty="0"/>
              <a:t>Yksityisyys ihmisoikeussopimuksissa</a:t>
            </a:r>
            <a:endParaRPr lang="fi-FI" spc="300" dirty="0">
              <a:solidFill>
                <a:srgbClr val="28CAF0"/>
              </a:solidFill>
              <a:latin typeface="Gudea" panose="02000000000000000000" pitchFamily="50" charset="0"/>
            </a:endParaRPr>
          </a:p>
        </p:txBody>
      </p:sp>
      <p:sp>
        <p:nvSpPr>
          <p:cNvPr id="3" name="Suorakulmio 2"/>
          <p:cNvSpPr/>
          <p:nvPr/>
        </p:nvSpPr>
        <p:spPr>
          <a:xfrm>
            <a:off x="1548955" y="1987201"/>
            <a:ext cx="6722076" cy="2615028"/>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pPr lvl="0"/>
            <a:r>
              <a:rPr lang="fi-FI" sz="1600" b="1" dirty="0">
                <a:solidFill>
                  <a:srgbClr val="595959"/>
                </a:solidFill>
              </a:rPr>
              <a:t>EIS 8 artikla</a:t>
            </a:r>
          </a:p>
          <a:p>
            <a:pPr lvl="0"/>
            <a:r>
              <a:rPr lang="fi-FI" sz="1600" b="1" dirty="0">
                <a:solidFill>
                  <a:srgbClr val="595959"/>
                </a:solidFill>
              </a:rPr>
              <a:t>Oikeus nauttia </a:t>
            </a:r>
            <a:r>
              <a:rPr lang="fi-FI" sz="1600" b="1" dirty="0" err="1">
                <a:solidFill>
                  <a:srgbClr val="595959"/>
                </a:solidFill>
              </a:rPr>
              <a:t>yksityis</a:t>
            </a:r>
            <a:r>
              <a:rPr lang="fi-FI" sz="1600" b="1" dirty="0">
                <a:solidFill>
                  <a:srgbClr val="595959"/>
                </a:solidFill>
              </a:rPr>
              <a:t>- ja perhe-elämän kunnioitusta </a:t>
            </a:r>
          </a:p>
          <a:p>
            <a:pPr lvl="0"/>
            <a:endParaRPr lang="fi-FI" sz="1400" dirty="0">
              <a:solidFill>
                <a:srgbClr val="595959"/>
              </a:solidFill>
            </a:endParaRPr>
          </a:p>
          <a:p>
            <a:pPr lvl="0"/>
            <a:r>
              <a:rPr lang="fi-FI" sz="1400" dirty="0">
                <a:solidFill>
                  <a:srgbClr val="595959"/>
                </a:solidFill>
              </a:rPr>
              <a:t>1. Jokaisella on oikeus nauttia </a:t>
            </a:r>
            <a:r>
              <a:rPr lang="fi-FI" sz="1400" dirty="0" err="1">
                <a:solidFill>
                  <a:srgbClr val="595959"/>
                </a:solidFill>
              </a:rPr>
              <a:t>yksityis</a:t>
            </a:r>
            <a:r>
              <a:rPr lang="fi-FI" sz="1400" dirty="0">
                <a:solidFill>
                  <a:srgbClr val="595959"/>
                </a:solidFill>
              </a:rPr>
              <a:t>- ja perhe-elämäänsä, kotiinsa ja kirjeenvaihtoonsa kohdistuvaa kunnioitusta.</a:t>
            </a:r>
          </a:p>
          <a:p>
            <a:pPr lvl="0"/>
            <a:endParaRPr lang="fi-FI" sz="1400" dirty="0">
              <a:solidFill>
                <a:srgbClr val="595959"/>
              </a:solidFill>
            </a:endParaRPr>
          </a:p>
          <a:p>
            <a:pPr lvl="0"/>
            <a:r>
              <a:rPr lang="fi-FI" sz="1400" dirty="0">
                <a:solidFill>
                  <a:srgbClr val="595959"/>
                </a:solidFill>
              </a:rPr>
              <a:t>2. Viranomaiset eivät saa puuttua tämän oikeuden käyttämiseen, paitsi kun laki sen sallii ja se on välttämätöntä demokraattisessa yhteiskunnassa kansallisen ja yleisen turvallisuuden tai maan taloudellisen hyvinvoinnin vuoksi, tai epäjärjestyksen tai rikollisuuden estämiseksi, terveyden tai moraalin suojaamiseksi, tai muiden henkilöiden oikeuksien ja vapauksien turvaamiseksi.</a:t>
            </a:r>
          </a:p>
        </p:txBody>
      </p:sp>
      <p:sp>
        <p:nvSpPr>
          <p:cNvPr id="9" name="Suorakulmio 8"/>
          <p:cNvSpPr/>
          <p:nvPr/>
        </p:nvSpPr>
        <p:spPr>
          <a:xfrm>
            <a:off x="1548955" y="4828642"/>
            <a:ext cx="6722076" cy="1662842"/>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pPr lvl="0"/>
            <a:r>
              <a:rPr lang="fi-FI" sz="1600" b="1" dirty="0">
                <a:solidFill>
                  <a:srgbClr val="595959"/>
                </a:solidFill>
              </a:rPr>
              <a:t>KP-sopimus 17 artikla</a:t>
            </a:r>
          </a:p>
          <a:p>
            <a:pPr lvl="0"/>
            <a:endParaRPr lang="fi-FI" sz="1400" dirty="0">
              <a:solidFill>
                <a:srgbClr val="595959"/>
              </a:solidFill>
            </a:endParaRPr>
          </a:p>
          <a:p>
            <a:pPr lvl="0"/>
            <a:r>
              <a:rPr lang="fi-FI" sz="1400" dirty="0">
                <a:solidFill>
                  <a:srgbClr val="595959"/>
                </a:solidFill>
              </a:rPr>
              <a:t>1. Kenenkään yksityiselämään, perheeseen, kotiin tai kirjeenvaihtoon ei saa mielivaltaisesti tai laittomasti puuttua eikä suorittaa hänen kunniaansa ja mainettaan loukkaavia hyökkäyksiä.</a:t>
            </a:r>
          </a:p>
          <a:p>
            <a:pPr lvl="0"/>
            <a:endParaRPr lang="fi-FI" sz="1400" dirty="0">
              <a:solidFill>
                <a:srgbClr val="595959"/>
              </a:solidFill>
            </a:endParaRPr>
          </a:p>
          <a:p>
            <a:pPr lvl="0"/>
            <a:r>
              <a:rPr lang="fi-FI" sz="1400" dirty="0">
                <a:solidFill>
                  <a:srgbClr val="595959"/>
                </a:solidFill>
              </a:rPr>
              <a:t>2. Jokaisella on oikeus lain suojaan tällaista puuttumista tai tällaisia hyökkäyksiä vastaan. </a:t>
            </a:r>
            <a:endParaRPr lang="fi-FI" sz="1200" dirty="0">
              <a:solidFill>
                <a:srgbClr val="595959"/>
              </a:solidFill>
            </a:endParaRPr>
          </a:p>
        </p:txBody>
      </p:sp>
    </p:spTree>
    <p:extLst>
      <p:ext uri="{BB962C8B-B14F-4D97-AF65-F5344CB8AC3E}">
        <p14:creationId xmlns:p14="http://schemas.microsoft.com/office/powerpoint/2010/main" val="729768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393912" cy="954107"/>
          </a:xfrm>
          <a:prstGeom prst="rect">
            <a:avLst/>
          </a:prstGeom>
          <a:noFill/>
        </p:spPr>
        <p:txBody>
          <a:bodyPr wrap="none" rtlCol="0">
            <a:spAutoFit/>
          </a:bodyPr>
          <a:lstStyle/>
          <a:p>
            <a:endParaRPr lang="fi-FI" sz="2800" dirty="0"/>
          </a:p>
          <a:p>
            <a:r>
              <a:rPr lang="fi-FI" sz="2800" dirty="0"/>
              <a:t>Yksityisyys EU:n perusoikeuskirjassa</a:t>
            </a:r>
            <a:endParaRPr lang="fi-FI" spc="300" dirty="0">
              <a:solidFill>
                <a:srgbClr val="28CAF0"/>
              </a:solidFill>
              <a:latin typeface="Gudea" panose="02000000000000000000" pitchFamily="50" charset="0"/>
            </a:endParaRPr>
          </a:p>
        </p:txBody>
      </p:sp>
      <p:sp>
        <p:nvSpPr>
          <p:cNvPr id="8" name="Suorakulmio 7"/>
          <p:cNvSpPr/>
          <p:nvPr/>
        </p:nvSpPr>
        <p:spPr>
          <a:xfrm>
            <a:off x="1548955" y="1986199"/>
            <a:ext cx="6722076" cy="3915838"/>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r>
              <a:rPr lang="fi-FI" sz="1600" b="1" dirty="0"/>
              <a:t>7 artikla</a:t>
            </a:r>
          </a:p>
          <a:p>
            <a:r>
              <a:rPr lang="fi-FI" sz="1600" b="1" dirty="0" err="1"/>
              <a:t>Yksityis</a:t>
            </a:r>
            <a:r>
              <a:rPr lang="fi-FI" sz="1600" b="1" dirty="0"/>
              <a:t>- ja perhe-elämän kunnioittaminen</a:t>
            </a:r>
          </a:p>
          <a:p>
            <a:endParaRPr lang="fi-FI" sz="1400" dirty="0"/>
          </a:p>
          <a:p>
            <a:r>
              <a:rPr lang="fi-FI" sz="1400" dirty="0"/>
              <a:t>Jokaisella on oikeus siihen, että hänen </a:t>
            </a:r>
            <a:r>
              <a:rPr lang="fi-FI" sz="1400" dirty="0" err="1"/>
              <a:t>yksityis</a:t>
            </a:r>
            <a:r>
              <a:rPr lang="fi-FI" sz="1400" dirty="0"/>
              <a:t>- ja perhe-elämäänsä, kotiaan sekä viestejään kunnioitetaan.</a:t>
            </a:r>
          </a:p>
          <a:p>
            <a:endParaRPr lang="fi-FI" sz="1400" dirty="0"/>
          </a:p>
          <a:p>
            <a:r>
              <a:rPr lang="fi-FI" sz="1600" b="1" dirty="0"/>
              <a:t>8 artikla</a:t>
            </a:r>
          </a:p>
          <a:p>
            <a:r>
              <a:rPr lang="fi-FI" sz="1600" b="1" dirty="0"/>
              <a:t>Henkilötietojen suoja</a:t>
            </a:r>
          </a:p>
          <a:p>
            <a:endParaRPr lang="fi-FI" sz="1400" dirty="0"/>
          </a:p>
          <a:p>
            <a:r>
              <a:rPr lang="fi-FI" sz="1400" dirty="0"/>
              <a:t>1.   Jokaisella on oikeus henkilötietojensa suojaan.</a:t>
            </a:r>
          </a:p>
          <a:p>
            <a:endParaRPr lang="fi-FI" sz="1400" dirty="0"/>
          </a:p>
          <a:p>
            <a:r>
              <a:rPr lang="fi-FI" sz="1400" dirty="0"/>
              <a:t>2.   Tällaisten tietojen käsittelyn on oltava asianmukaista ja sen on tapahduttava tiettyä tarkoitusta varten ja asianomaisen henkilön suostumuksella tai muun laissa säädetyn oikeuttavan perusteen nojalla. Jokaisella on oikeus tutustua niihin tietoihin, joita hänestä on kerätty, ja saada ne oikaistuksi.</a:t>
            </a:r>
          </a:p>
          <a:p>
            <a:endParaRPr lang="fi-FI" sz="1400" dirty="0"/>
          </a:p>
          <a:p>
            <a:r>
              <a:rPr lang="fi-FI" sz="1400" dirty="0"/>
              <a:t>3.   Riippumaton viranomainen valvoo näiden sääntöjen noudattamista.</a:t>
            </a:r>
          </a:p>
        </p:txBody>
      </p:sp>
    </p:spTree>
    <p:extLst>
      <p:ext uri="{BB962C8B-B14F-4D97-AF65-F5344CB8AC3E}">
        <p14:creationId xmlns:p14="http://schemas.microsoft.com/office/powerpoint/2010/main" val="41840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076740" cy="954107"/>
          </a:xfrm>
          <a:prstGeom prst="rect">
            <a:avLst/>
          </a:prstGeom>
          <a:noFill/>
        </p:spPr>
        <p:txBody>
          <a:bodyPr wrap="none" rtlCol="0">
            <a:spAutoFit/>
          </a:bodyPr>
          <a:lstStyle/>
          <a:p>
            <a:endParaRPr lang="fi-FI" sz="2800" dirty="0"/>
          </a:p>
          <a:p>
            <a:r>
              <a:rPr lang="fi-FI" sz="2800" dirty="0"/>
              <a:t>Mitä on yksityisyys?</a:t>
            </a:r>
            <a:endParaRPr lang="fi-FI" spc="300" dirty="0">
              <a:solidFill>
                <a:srgbClr val="28CAF0"/>
              </a:solidFill>
              <a:latin typeface="Gudea" panose="02000000000000000000" pitchFamily="50" charset="0"/>
            </a:endParaRPr>
          </a:p>
        </p:txBody>
      </p:sp>
      <p:sp>
        <p:nvSpPr>
          <p:cNvPr id="9" name="TextBox 10"/>
          <p:cNvSpPr txBox="1"/>
          <p:nvPr/>
        </p:nvSpPr>
        <p:spPr>
          <a:xfrm>
            <a:off x="560657" y="2216067"/>
            <a:ext cx="7966800" cy="2031325"/>
          </a:xfrm>
          <a:prstGeom prst="rect">
            <a:avLst/>
          </a:prstGeom>
          <a:noFill/>
        </p:spPr>
        <p:txBody>
          <a:bodyPr wrap="square" rtlCol="0">
            <a:spAutoFit/>
          </a:bodyPr>
          <a:lstStyle/>
          <a:p>
            <a:pPr marL="342900" indent="-342900">
              <a:buFont typeface="Arial" panose="020B0604020202020204" pitchFamily="34" charset="0"/>
              <a:buChar char="•"/>
            </a:pPr>
            <a:r>
              <a:rPr lang="fi-FI" dirty="0"/>
              <a:t>Yksityisyys, yksityiselämä, kunnia, luottamuksellinen viestintä, kirjeenvaihto, kotirauha, perhe-elämä, henkilötiedot…?</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Lainsäätäjän käsitys?</a:t>
            </a:r>
          </a:p>
          <a:p>
            <a:pPr marL="800100" lvl="1" indent="-342900">
              <a:buFont typeface="Arial" panose="020B0604020202020204" pitchFamily="34" charset="0"/>
              <a:buChar char="•"/>
            </a:pPr>
            <a:r>
              <a:rPr lang="fi-FI" dirty="0"/>
              <a:t>Esim. </a:t>
            </a:r>
            <a:r>
              <a:rPr lang="fi-FI" dirty="0" err="1"/>
              <a:t>HetiL</a:t>
            </a:r>
            <a:r>
              <a:rPr lang="fi-FI" dirty="0"/>
              <a:t> (523/1999, kumottu) 1 §: ”Tämän lain tarkoituksena on toteuttaa </a:t>
            </a:r>
            <a:r>
              <a:rPr lang="fi-FI" i="1" dirty="0"/>
              <a:t>yksityiselämän suojaa ja muita yksityisyyden suojaa turvaavia perusoikeuksia</a:t>
            </a:r>
            <a:r>
              <a:rPr lang="fi-FI" dirty="0"/>
              <a:t>…”</a:t>
            </a:r>
          </a:p>
        </p:txBody>
      </p:sp>
      <p:graphicFrame>
        <p:nvGraphicFramePr>
          <p:cNvPr id="2" name="Kaaviokuva 1"/>
          <p:cNvGraphicFramePr/>
          <p:nvPr>
            <p:extLst>
              <p:ext uri="{D42A27DB-BD31-4B8C-83A1-F6EECF244321}">
                <p14:modId xmlns:p14="http://schemas.microsoft.com/office/powerpoint/2010/main" val="2373835910"/>
              </p:ext>
            </p:extLst>
          </p:nvPr>
        </p:nvGraphicFramePr>
        <p:xfrm>
          <a:off x="1138357" y="3770955"/>
          <a:ext cx="6811399" cy="3443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78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56458" cy="954107"/>
          </a:xfrm>
          <a:prstGeom prst="rect">
            <a:avLst/>
          </a:prstGeom>
          <a:noFill/>
        </p:spPr>
        <p:txBody>
          <a:bodyPr wrap="none" rtlCol="0">
            <a:spAutoFit/>
          </a:bodyPr>
          <a:lstStyle/>
          <a:p>
            <a:endParaRPr lang="fi-FI" sz="2800" dirty="0"/>
          </a:p>
          <a:p>
            <a:r>
              <a:rPr lang="fi-FI" sz="2800" dirty="0"/>
              <a:t>Yksityisyysajattelun alkujuurilla?</a:t>
            </a:r>
            <a:endParaRPr lang="fi-FI" spc="300" dirty="0">
              <a:solidFill>
                <a:srgbClr val="28CAF0"/>
              </a:solidFill>
              <a:latin typeface="Gudea" panose="02000000000000000000" pitchFamily="50" charset="0"/>
            </a:endParaRPr>
          </a:p>
        </p:txBody>
      </p:sp>
      <p:sp>
        <p:nvSpPr>
          <p:cNvPr id="9" name="TextBox 10"/>
          <p:cNvSpPr txBox="1"/>
          <p:nvPr/>
        </p:nvSpPr>
        <p:spPr>
          <a:xfrm>
            <a:off x="560656" y="2216067"/>
            <a:ext cx="4670767" cy="923330"/>
          </a:xfrm>
          <a:prstGeom prst="rect">
            <a:avLst/>
          </a:prstGeom>
          <a:noFill/>
        </p:spPr>
        <p:txBody>
          <a:bodyPr wrap="square" rtlCol="0">
            <a:spAutoFit/>
          </a:bodyPr>
          <a:lstStyle/>
          <a:p>
            <a:r>
              <a:rPr lang="fi-FI" b="1" dirty="0"/>
              <a:t>Samuel D. Warren &amp; Louis </a:t>
            </a:r>
            <a:r>
              <a:rPr lang="fi-FI" b="1" dirty="0" err="1"/>
              <a:t>Brandeis</a:t>
            </a:r>
            <a:endParaRPr lang="fi-FI" b="1" dirty="0"/>
          </a:p>
          <a:p>
            <a:endParaRPr lang="fi-FI" dirty="0"/>
          </a:p>
          <a:p>
            <a:r>
              <a:rPr lang="fi-FI" dirty="0" err="1"/>
              <a:t>The</a:t>
            </a:r>
            <a:r>
              <a:rPr lang="fi-FI" dirty="0"/>
              <a:t> </a:t>
            </a:r>
            <a:r>
              <a:rPr lang="fi-FI" dirty="0" err="1"/>
              <a:t>Right</a:t>
            </a:r>
            <a:r>
              <a:rPr lang="fi-FI" dirty="0"/>
              <a:t> to </a:t>
            </a:r>
            <a:r>
              <a:rPr lang="fi-FI" dirty="0" err="1"/>
              <a:t>Privacy</a:t>
            </a:r>
            <a:r>
              <a:rPr lang="fi-FI" dirty="0"/>
              <a:t>, Harvard Law </a:t>
            </a:r>
            <a:r>
              <a:rPr lang="fi-FI" dirty="0" err="1"/>
              <a:t>Review</a:t>
            </a:r>
            <a:r>
              <a:rPr lang="fi-FI" dirty="0"/>
              <a:t>, 1890</a:t>
            </a:r>
          </a:p>
        </p:txBody>
      </p:sp>
      <p:pic>
        <p:nvPicPr>
          <p:cNvPr id="8" name="Kuva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30" y="1735111"/>
            <a:ext cx="1422557" cy="18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0031" y="1735112"/>
            <a:ext cx="1405304" cy="18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orakulmio 1"/>
          <p:cNvSpPr/>
          <p:nvPr/>
        </p:nvSpPr>
        <p:spPr>
          <a:xfrm>
            <a:off x="715910" y="3858579"/>
            <a:ext cx="6682153" cy="2308324"/>
          </a:xfrm>
          <a:prstGeom prst="rect">
            <a:avLst/>
          </a:prstGeom>
        </p:spPr>
        <p:txBody>
          <a:bodyPr wrap="square">
            <a:spAutoFit/>
          </a:bodyPr>
          <a:lstStyle/>
          <a:p>
            <a:r>
              <a:rPr lang="fi-FI" sz="1600" dirty="0"/>
              <a:t>”</a:t>
            </a:r>
            <a:r>
              <a:rPr lang="en-US" sz="1600" dirty="0"/>
              <a:t>Recent inventions and business methods call attention to the next step which must be taken for the protection of the person, and for securing to the individual what Judge Cooley calls </a:t>
            </a:r>
            <a:r>
              <a:rPr lang="en-US" sz="1600" b="1" dirty="0"/>
              <a:t>the right ”to be let alone</a:t>
            </a:r>
            <a:r>
              <a:rPr lang="en-US" sz="1600" dirty="0"/>
              <a:t>”. Instantaneous photographs and newspaper enterprise have invaded the sacred </a:t>
            </a:r>
            <a:r>
              <a:rPr lang="en-US" sz="1600" dirty="0" err="1"/>
              <a:t>precints</a:t>
            </a:r>
            <a:r>
              <a:rPr lang="en-US" sz="1600" dirty="0"/>
              <a:t> of private and domestic life; and numerous mechanical devices threaten to make good the prediction that ”what is whispered in the closet shall be proclaimed from the house-tops”. For years there has been a feeling that the law must afford some remedy for the unauthorized circulation of portraits of private persons; an the evil of invasion of privacy by the newspapers…..”</a:t>
            </a:r>
            <a:endParaRPr lang="fi-FI" sz="1600" dirty="0"/>
          </a:p>
        </p:txBody>
      </p:sp>
    </p:spTree>
    <p:extLst>
      <p:ext uri="{BB962C8B-B14F-4D97-AF65-F5344CB8AC3E}">
        <p14:creationId xmlns:p14="http://schemas.microsoft.com/office/powerpoint/2010/main" val="392392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56458" cy="954107"/>
          </a:xfrm>
          <a:prstGeom prst="rect">
            <a:avLst/>
          </a:prstGeom>
          <a:noFill/>
        </p:spPr>
        <p:txBody>
          <a:bodyPr wrap="none" rtlCol="0">
            <a:spAutoFit/>
          </a:bodyPr>
          <a:lstStyle/>
          <a:p>
            <a:endParaRPr lang="fi-FI" sz="2800" dirty="0"/>
          </a:p>
          <a:p>
            <a:r>
              <a:rPr lang="fi-FI" sz="2800" dirty="0"/>
              <a:t>Yksityisyysajattelun alkujuurilla?</a:t>
            </a:r>
            <a:endParaRPr lang="fi-FI" spc="300" dirty="0">
              <a:solidFill>
                <a:srgbClr val="28CAF0"/>
              </a:solidFill>
              <a:latin typeface="Gudea" panose="02000000000000000000" pitchFamily="50" charset="0"/>
            </a:endParaRPr>
          </a:p>
        </p:txBody>
      </p:sp>
      <p:sp>
        <p:nvSpPr>
          <p:cNvPr id="9" name="TextBox 10"/>
          <p:cNvSpPr txBox="1"/>
          <p:nvPr/>
        </p:nvSpPr>
        <p:spPr>
          <a:xfrm>
            <a:off x="560656" y="2216067"/>
            <a:ext cx="4670767" cy="923330"/>
          </a:xfrm>
          <a:prstGeom prst="rect">
            <a:avLst/>
          </a:prstGeom>
          <a:noFill/>
        </p:spPr>
        <p:txBody>
          <a:bodyPr wrap="square" rtlCol="0">
            <a:spAutoFit/>
          </a:bodyPr>
          <a:lstStyle/>
          <a:p>
            <a:r>
              <a:rPr lang="fi-FI" b="1" dirty="0"/>
              <a:t>Samuel D. Warren &amp; Louis </a:t>
            </a:r>
            <a:r>
              <a:rPr lang="fi-FI" b="1" dirty="0" err="1"/>
              <a:t>Brandeis</a:t>
            </a:r>
            <a:endParaRPr lang="fi-FI" b="1" dirty="0"/>
          </a:p>
          <a:p>
            <a:endParaRPr lang="fi-FI" dirty="0"/>
          </a:p>
          <a:p>
            <a:r>
              <a:rPr lang="fi-FI" dirty="0" err="1"/>
              <a:t>The</a:t>
            </a:r>
            <a:r>
              <a:rPr lang="fi-FI" dirty="0"/>
              <a:t> </a:t>
            </a:r>
            <a:r>
              <a:rPr lang="fi-FI" dirty="0" err="1"/>
              <a:t>Right</a:t>
            </a:r>
            <a:r>
              <a:rPr lang="fi-FI" dirty="0"/>
              <a:t> to </a:t>
            </a:r>
            <a:r>
              <a:rPr lang="fi-FI" dirty="0" err="1"/>
              <a:t>Privacy</a:t>
            </a:r>
            <a:r>
              <a:rPr lang="fi-FI" dirty="0"/>
              <a:t>, Harvard Law </a:t>
            </a:r>
            <a:r>
              <a:rPr lang="fi-FI" dirty="0" err="1"/>
              <a:t>Review</a:t>
            </a:r>
            <a:r>
              <a:rPr lang="fi-FI" dirty="0"/>
              <a:t>, 1890</a:t>
            </a:r>
          </a:p>
        </p:txBody>
      </p:sp>
      <p:pic>
        <p:nvPicPr>
          <p:cNvPr id="8" name="Kuva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30" y="1735111"/>
            <a:ext cx="1422557" cy="18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0031" y="1735112"/>
            <a:ext cx="1405304" cy="18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orakulmio 10"/>
          <p:cNvSpPr/>
          <p:nvPr/>
        </p:nvSpPr>
        <p:spPr>
          <a:xfrm>
            <a:off x="715910" y="3858579"/>
            <a:ext cx="6682153" cy="2554545"/>
          </a:xfrm>
          <a:prstGeom prst="rect">
            <a:avLst/>
          </a:prstGeom>
        </p:spPr>
        <p:txBody>
          <a:bodyPr wrap="square">
            <a:spAutoFit/>
          </a:bodyPr>
          <a:lstStyle/>
          <a:p>
            <a:r>
              <a:rPr lang="en-US" sz="1600" dirty="0"/>
              <a:t>”The press is overstepping in every direction the obvious bounds of propriety and of decency. Gossip is no longer the resource of the idle and of the vicious, but has become a trade, which is pursued with industry as well as effrontery. To satisfy a prurient taste of the details of sexual relations are spread broadcast in the columns of the daily paper… Even gossip apparently harmless, when widely and persistently circulated, is potent for evil…”</a:t>
            </a:r>
          </a:p>
          <a:p>
            <a:endParaRPr lang="en-US" sz="1600" dirty="0"/>
          </a:p>
          <a:p>
            <a:r>
              <a:rPr lang="en-US" sz="1600" dirty="0"/>
              <a:t>”It is our purpose to consider whether the existing law affords a principle which can properly be invoked to protect the privacy of the individual; and, if it does, what the nature and extent of such protection is.”</a:t>
            </a:r>
          </a:p>
        </p:txBody>
      </p:sp>
    </p:spTree>
    <p:extLst>
      <p:ext uri="{BB962C8B-B14F-4D97-AF65-F5344CB8AC3E}">
        <p14:creationId xmlns:p14="http://schemas.microsoft.com/office/powerpoint/2010/main" val="119415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693319"/>
          </a:xfrm>
          <a:prstGeom prst="rect">
            <a:avLst/>
          </a:prstGeom>
          <a:noFill/>
        </p:spPr>
        <p:txBody>
          <a:bodyPr wrap="square" rtlCol="0">
            <a:spAutoFit/>
          </a:bodyPr>
          <a:lstStyle/>
          <a:p>
            <a:pPr marL="342900" indent="-342900">
              <a:buFont typeface="Arial" panose="020B0604020202020204" pitchFamily="34" charset="0"/>
              <a:buChar char="•"/>
            </a:pPr>
            <a:r>
              <a:rPr lang="fi-FI" dirty="0"/>
              <a:t>ON-tutkinto</a:t>
            </a:r>
          </a:p>
          <a:p>
            <a:pPr marL="800100" lvl="1" indent="-342900">
              <a:buFont typeface="Arial" panose="020B0604020202020204" pitchFamily="34" charset="0"/>
              <a:buChar char="•"/>
            </a:pPr>
            <a:r>
              <a:rPr lang="fi-FI" b="1" dirty="0"/>
              <a:t>ONPOOL5 Hallinto-oikeus ja oikeusinformatiikka 10 op (pakollinen)</a:t>
            </a:r>
          </a:p>
          <a:p>
            <a:pPr marL="800100" lvl="1" indent="-342900">
              <a:buFont typeface="Arial" panose="020B0604020202020204" pitchFamily="34" charset="0"/>
              <a:buChar char="•"/>
            </a:pPr>
            <a:endParaRPr lang="fi-FI" dirty="0"/>
          </a:p>
          <a:p>
            <a:pPr marL="800100" lvl="1" indent="-342900">
              <a:buFont typeface="Arial" panose="020B0604020202020204" pitchFamily="34" charset="0"/>
              <a:buChar char="•"/>
            </a:pPr>
            <a:r>
              <a:rPr lang="fi-FI" dirty="0"/>
              <a:t>ONVAL0008 Informaatio-oikeus ja tietotekniikkaoikeus 5 op</a:t>
            </a:r>
          </a:p>
          <a:p>
            <a:pPr marL="800100" lvl="1" indent="-342900">
              <a:buFont typeface="Arial" panose="020B0604020202020204" pitchFamily="34" charset="0"/>
              <a:buChar char="•"/>
            </a:pPr>
            <a:r>
              <a:rPr lang="fi-FI" dirty="0"/>
              <a:t>ONVAL0009 Viestintäoikeus 5 op</a:t>
            </a:r>
          </a:p>
          <a:p>
            <a:pPr marL="800100" lvl="1" indent="-342900">
              <a:buFont typeface="Arial" panose="020B0604020202020204" pitchFamily="34" charset="0"/>
              <a:buChar char="•"/>
            </a:pPr>
            <a:r>
              <a:rPr lang="fi-FI" dirty="0"/>
              <a:t>ONVAL0010 Tietosuoja ja tietoturvallisuus 5 op</a:t>
            </a:r>
          </a:p>
          <a:p>
            <a:pPr marL="800100" lvl="1" indent="-342900">
              <a:buFont typeface="Arial" panose="020B0604020202020204" pitchFamily="34" charset="0"/>
              <a:buChar char="•"/>
            </a:pPr>
            <a:r>
              <a:rPr lang="fi-FI" dirty="0"/>
              <a:t>ONVAL0011 Sähköinen asiointi ja viestintä viranomaistoiminnassa 5 op</a:t>
            </a:r>
          </a:p>
          <a:p>
            <a:pPr marL="800100" lvl="1" indent="-342900">
              <a:buFont typeface="Arial" panose="020B0604020202020204" pitchFamily="34" charset="0"/>
              <a:buChar char="•"/>
            </a:pPr>
            <a:r>
              <a:rPr lang="fi-FI" dirty="0"/>
              <a:t>ONVAL0012 Poliisi, informaatio ja tietojärjestelmät 5 op</a:t>
            </a:r>
          </a:p>
          <a:p>
            <a:pPr marL="800100" lvl="1" indent="-342900">
              <a:buFont typeface="Arial" panose="020B0604020202020204" pitchFamily="34" charset="0"/>
              <a:buChar char="•"/>
            </a:pPr>
            <a:endParaRPr lang="fi-FI" dirty="0"/>
          </a:p>
          <a:p>
            <a:pPr marL="800100" lvl="1" indent="-342900">
              <a:buFont typeface="Arial" panose="020B0604020202020204" pitchFamily="34" charset="0"/>
              <a:buChar char="•"/>
            </a:pPr>
            <a:r>
              <a:rPr lang="fi-FI" dirty="0"/>
              <a:t>ONEVAL0012 </a:t>
            </a:r>
            <a:r>
              <a:rPr lang="fi-FI" dirty="0" err="1"/>
              <a:t>Introduction</a:t>
            </a:r>
            <a:r>
              <a:rPr lang="fi-FI" dirty="0"/>
              <a:t> to Legal </a:t>
            </a:r>
            <a:r>
              <a:rPr lang="fi-FI" dirty="0" err="1"/>
              <a:t>Informatics</a:t>
            </a:r>
            <a:r>
              <a:rPr lang="fi-FI" dirty="0"/>
              <a:t> 5 op</a:t>
            </a:r>
          </a:p>
          <a:p>
            <a:pPr marL="800100" lvl="1" indent="-342900">
              <a:buFont typeface="Arial" panose="020B0604020202020204" pitchFamily="34" charset="0"/>
              <a:buChar char="•"/>
            </a:pPr>
            <a:r>
              <a:rPr lang="fi-FI" dirty="0"/>
              <a:t>ONEVAL0013 </a:t>
            </a:r>
            <a:r>
              <a:rPr lang="fi-FI" dirty="0" err="1"/>
              <a:t>Information</a:t>
            </a:r>
            <a:r>
              <a:rPr lang="fi-FI" dirty="0"/>
              <a:t> Law and </a:t>
            </a:r>
            <a:r>
              <a:rPr lang="fi-FI" dirty="0" err="1"/>
              <a:t>Information</a:t>
            </a:r>
            <a:r>
              <a:rPr lang="fi-FI" dirty="0"/>
              <a:t> Technology Law 5 op</a:t>
            </a:r>
          </a:p>
          <a:p>
            <a:pPr marL="800100" lvl="1" indent="-342900">
              <a:buFont typeface="Arial" panose="020B0604020202020204" pitchFamily="34" charset="0"/>
              <a:buChar char="•"/>
            </a:pPr>
            <a:r>
              <a:rPr lang="fi-FI" dirty="0"/>
              <a:t>ONEVAL0015 </a:t>
            </a:r>
            <a:r>
              <a:rPr lang="fi-FI" dirty="0" err="1"/>
              <a:t>Privacy</a:t>
            </a:r>
            <a:r>
              <a:rPr lang="fi-FI" dirty="0"/>
              <a:t>, Data </a:t>
            </a:r>
            <a:r>
              <a:rPr lang="fi-FI" dirty="0" err="1"/>
              <a:t>Protection</a:t>
            </a:r>
            <a:r>
              <a:rPr lang="fi-FI" dirty="0"/>
              <a:t> and Data Security 5 op</a:t>
            </a:r>
          </a:p>
          <a:p>
            <a:pPr marL="800100" lvl="1" indent="-342900">
              <a:buFont typeface="Arial" panose="020B0604020202020204" pitchFamily="34" charset="0"/>
              <a:buChar char="•"/>
            </a:pPr>
            <a:r>
              <a:rPr lang="fi-FI" dirty="0"/>
              <a:t>ONEVAL0017 E-</a:t>
            </a:r>
            <a:r>
              <a:rPr lang="fi-FI" dirty="0" err="1"/>
              <a:t>Justice</a:t>
            </a:r>
            <a:r>
              <a:rPr lang="fi-FI" dirty="0"/>
              <a:t> and E-</a:t>
            </a:r>
            <a:r>
              <a:rPr lang="fi-FI" dirty="0" err="1"/>
              <a:t>Government</a:t>
            </a:r>
            <a:r>
              <a:rPr lang="fi-FI" dirty="0"/>
              <a:t> 5 op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975756" cy="954107"/>
          </a:xfrm>
          <a:prstGeom prst="rect">
            <a:avLst/>
          </a:prstGeom>
          <a:noFill/>
        </p:spPr>
        <p:txBody>
          <a:bodyPr wrap="none" rtlCol="0">
            <a:spAutoFit/>
          </a:bodyPr>
          <a:lstStyle/>
          <a:p>
            <a:endParaRPr lang="fi-FI" sz="2800" dirty="0"/>
          </a:p>
          <a:p>
            <a:r>
              <a:rPr lang="fi-FI" sz="2800" dirty="0"/>
              <a:t>Oikeusinformatiikan opintojaksot 2019–2020</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07259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38394" cy="954107"/>
          </a:xfrm>
          <a:prstGeom prst="rect">
            <a:avLst/>
          </a:prstGeom>
          <a:noFill/>
        </p:spPr>
        <p:txBody>
          <a:bodyPr wrap="none" rtlCol="0">
            <a:spAutoFit/>
          </a:bodyPr>
          <a:lstStyle/>
          <a:p>
            <a:endParaRPr lang="fi-FI" sz="2800" dirty="0"/>
          </a:p>
          <a:p>
            <a:r>
              <a:rPr lang="fi-FI" sz="2800" dirty="0"/>
              <a:t>Yksityisyysajattelun kehityskulkuja</a:t>
            </a:r>
            <a:endParaRPr lang="fi-FI" spc="300" dirty="0">
              <a:solidFill>
                <a:srgbClr val="28CAF0"/>
              </a:solidFill>
              <a:latin typeface="Gudea" panose="02000000000000000000" pitchFamily="50" charset="0"/>
            </a:endParaRPr>
          </a:p>
        </p:txBody>
      </p:sp>
      <p:sp>
        <p:nvSpPr>
          <p:cNvPr id="9" name="TextBox 10"/>
          <p:cNvSpPr txBox="1"/>
          <p:nvPr/>
        </p:nvSpPr>
        <p:spPr>
          <a:xfrm>
            <a:off x="560656" y="2216067"/>
            <a:ext cx="4670767" cy="923330"/>
          </a:xfrm>
          <a:prstGeom prst="rect">
            <a:avLst/>
          </a:prstGeom>
          <a:noFill/>
        </p:spPr>
        <p:txBody>
          <a:bodyPr wrap="square" rtlCol="0">
            <a:spAutoFit/>
          </a:bodyPr>
          <a:lstStyle/>
          <a:p>
            <a:r>
              <a:rPr lang="fi-FI" b="1" dirty="0"/>
              <a:t>William L. </a:t>
            </a:r>
            <a:r>
              <a:rPr lang="fi-FI" b="1" dirty="0" err="1"/>
              <a:t>Prosser</a:t>
            </a:r>
            <a:endParaRPr lang="fi-FI" b="1" dirty="0"/>
          </a:p>
          <a:p>
            <a:endParaRPr lang="fi-FI" dirty="0"/>
          </a:p>
          <a:p>
            <a:r>
              <a:rPr lang="fi-FI" dirty="0" err="1"/>
              <a:t>Privacy</a:t>
            </a:r>
            <a:r>
              <a:rPr lang="fi-FI" dirty="0"/>
              <a:t>, </a:t>
            </a:r>
            <a:r>
              <a:rPr lang="fi-FI" dirty="0" err="1"/>
              <a:t>California</a:t>
            </a:r>
            <a:r>
              <a:rPr lang="fi-FI" dirty="0"/>
              <a:t> Law </a:t>
            </a:r>
            <a:r>
              <a:rPr lang="fi-FI" dirty="0" err="1"/>
              <a:t>Review</a:t>
            </a:r>
            <a:r>
              <a:rPr lang="fi-FI" dirty="0"/>
              <a:t>, 1960</a:t>
            </a:r>
          </a:p>
        </p:txBody>
      </p:sp>
      <p:sp>
        <p:nvSpPr>
          <p:cNvPr id="11" name="Suorakulmio 10"/>
          <p:cNvSpPr/>
          <p:nvPr/>
        </p:nvSpPr>
        <p:spPr>
          <a:xfrm>
            <a:off x="715910" y="3791507"/>
            <a:ext cx="6682153" cy="2062103"/>
          </a:xfrm>
          <a:prstGeom prst="rect">
            <a:avLst/>
          </a:prstGeom>
        </p:spPr>
        <p:txBody>
          <a:bodyPr wrap="square">
            <a:spAutoFit/>
          </a:bodyPr>
          <a:lstStyle/>
          <a:p>
            <a:r>
              <a:rPr lang="fi-FI" sz="1600" dirty="0"/>
              <a:t>Neljä eri tapaa loukata yksityisyyttä (= “oikeus tulla jätetyksi yksin”)</a:t>
            </a:r>
          </a:p>
          <a:p>
            <a:pPr marL="285750" indent="-285750">
              <a:buFont typeface="Arial" panose="020B0604020202020204" pitchFamily="34" charset="0"/>
              <a:buChar char="•"/>
            </a:pPr>
            <a:endParaRPr lang="fi-FI" sz="1600" dirty="0"/>
          </a:p>
          <a:p>
            <a:pPr marL="800100" lvl="1" indent="-342900">
              <a:buFont typeface="+mj-lt"/>
              <a:buAutoNum type="arabicPeriod"/>
            </a:pPr>
            <a:r>
              <a:rPr lang="en-US" sz="1600" dirty="0"/>
              <a:t>Intrusion upon the plaintiff’s seclusion or solitude, or into his private affairs.</a:t>
            </a:r>
          </a:p>
          <a:p>
            <a:pPr marL="800100" lvl="1" indent="-342900">
              <a:buFont typeface="+mj-lt"/>
              <a:buAutoNum type="arabicPeriod"/>
            </a:pPr>
            <a:r>
              <a:rPr lang="en-US" sz="1600" dirty="0"/>
              <a:t>Public disclosure of embarrassing private facts about the plaintiff.</a:t>
            </a:r>
          </a:p>
          <a:p>
            <a:pPr marL="800100" lvl="1" indent="-342900">
              <a:buFont typeface="+mj-lt"/>
              <a:buAutoNum type="arabicPeriod"/>
            </a:pPr>
            <a:r>
              <a:rPr lang="en-US" sz="1600" dirty="0"/>
              <a:t>Publicity which places the plaintiff in a false light in the public eye.</a:t>
            </a:r>
          </a:p>
          <a:p>
            <a:pPr marL="800100" lvl="1" indent="-342900">
              <a:buFont typeface="+mj-lt"/>
              <a:buAutoNum type="arabicPeriod"/>
            </a:pPr>
            <a:r>
              <a:rPr lang="en-US" sz="1600" dirty="0"/>
              <a:t>Appropriation, for the defendant´s advantage, of the plaintiff’s name or likeness.</a:t>
            </a:r>
          </a:p>
        </p:txBody>
      </p:sp>
    </p:spTree>
    <p:extLst>
      <p:ext uri="{BB962C8B-B14F-4D97-AF65-F5344CB8AC3E}">
        <p14:creationId xmlns:p14="http://schemas.microsoft.com/office/powerpoint/2010/main" val="304848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38394" cy="954107"/>
          </a:xfrm>
          <a:prstGeom prst="rect">
            <a:avLst/>
          </a:prstGeom>
          <a:noFill/>
        </p:spPr>
        <p:txBody>
          <a:bodyPr wrap="none" rtlCol="0">
            <a:spAutoFit/>
          </a:bodyPr>
          <a:lstStyle/>
          <a:p>
            <a:endParaRPr lang="fi-FI" sz="2800" dirty="0"/>
          </a:p>
          <a:p>
            <a:r>
              <a:rPr lang="fi-FI" sz="2800" dirty="0"/>
              <a:t>Yksityisyysajattelun kehityskulkuja</a:t>
            </a:r>
            <a:endParaRPr lang="fi-FI" spc="300" dirty="0">
              <a:solidFill>
                <a:srgbClr val="28CAF0"/>
              </a:solidFill>
              <a:latin typeface="Gudea" panose="02000000000000000000" pitchFamily="50" charset="0"/>
            </a:endParaRPr>
          </a:p>
        </p:txBody>
      </p:sp>
      <p:sp>
        <p:nvSpPr>
          <p:cNvPr id="9" name="TextBox 10"/>
          <p:cNvSpPr txBox="1"/>
          <p:nvPr/>
        </p:nvSpPr>
        <p:spPr>
          <a:xfrm>
            <a:off x="560656" y="2216067"/>
            <a:ext cx="4670767" cy="923330"/>
          </a:xfrm>
          <a:prstGeom prst="rect">
            <a:avLst/>
          </a:prstGeom>
          <a:noFill/>
        </p:spPr>
        <p:txBody>
          <a:bodyPr wrap="square" rtlCol="0">
            <a:spAutoFit/>
          </a:bodyPr>
          <a:lstStyle/>
          <a:p>
            <a:r>
              <a:rPr lang="fi-FI" b="1" dirty="0"/>
              <a:t>Alan Westin</a:t>
            </a:r>
          </a:p>
          <a:p>
            <a:endParaRPr lang="fi-FI" dirty="0"/>
          </a:p>
          <a:p>
            <a:r>
              <a:rPr lang="fi-FI" dirty="0" err="1"/>
              <a:t>Privacy</a:t>
            </a:r>
            <a:r>
              <a:rPr lang="fi-FI" dirty="0"/>
              <a:t> and </a:t>
            </a:r>
            <a:r>
              <a:rPr lang="fi-FI" dirty="0" err="1"/>
              <a:t>Freedom</a:t>
            </a:r>
            <a:r>
              <a:rPr lang="fi-FI" dirty="0"/>
              <a:t>, 1967</a:t>
            </a:r>
          </a:p>
        </p:txBody>
      </p:sp>
      <p:sp>
        <p:nvSpPr>
          <p:cNvPr id="11" name="Suorakulmio 10"/>
          <p:cNvSpPr/>
          <p:nvPr/>
        </p:nvSpPr>
        <p:spPr>
          <a:xfrm>
            <a:off x="715910" y="3791507"/>
            <a:ext cx="6682153" cy="1569660"/>
          </a:xfrm>
          <a:prstGeom prst="rect">
            <a:avLst/>
          </a:prstGeom>
        </p:spPr>
        <p:txBody>
          <a:bodyPr wrap="square">
            <a:spAutoFit/>
          </a:bodyPr>
          <a:lstStyle/>
          <a:p>
            <a:r>
              <a:rPr lang="fi-FI" sz="1600" dirty="0"/>
              <a:t>Yksityisyyden neljä perustilaa (</a:t>
            </a:r>
            <a:r>
              <a:rPr lang="fi-FI" sz="1600" dirty="0" err="1"/>
              <a:t>basic</a:t>
            </a:r>
            <a:r>
              <a:rPr lang="fi-FI" sz="1600" dirty="0"/>
              <a:t> </a:t>
            </a:r>
            <a:r>
              <a:rPr lang="fi-FI" sz="1600" dirty="0" err="1"/>
              <a:t>states</a:t>
            </a:r>
            <a:r>
              <a:rPr lang="fi-FI" sz="1600" dirty="0"/>
              <a:t> of </a:t>
            </a:r>
            <a:r>
              <a:rPr lang="fi-FI" sz="1600" dirty="0" err="1"/>
              <a:t>privacy</a:t>
            </a:r>
            <a:r>
              <a:rPr lang="fi-FI" sz="1600" dirty="0"/>
              <a:t>)</a:t>
            </a:r>
          </a:p>
          <a:p>
            <a:pPr marL="285750" indent="-285750">
              <a:buFont typeface="Arial" panose="020B0604020202020204" pitchFamily="34" charset="0"/>
              <a:buChar char="•"/>
            </a:pPr>
            <a:endParaRPr lang="fi-FI" sz="1600" dirty="0"/>
          </a:p>
          <a:p>
            <a:pPr marL="800100" lvl="1" indent="-342900">
              <a:buFont typeface="+mj-lt"/>
              <a:buAutoNum type="arabicPeriod"/>
            </a:pPr>
            <a:r>
              <a:rPr lang="en-US" sz="1600" dirty="0"/>
              <a:t>Solitude</a:t>
            </a:r>
          </a:p>
          <a:p>
            <a:pPr marL="800100" lvl="1" indent="-342900">
              <a:buFont typeface="+mj-lt"/>
              <a:buAutoNum type="arabicPeriod"/>
            </a:pPr>
            <a:r>
              <a:rPr lang="en-US" sz="1600" dirty="0"/>
              <a:t>Intimacy</a:t>
            </a:r>
          </a:p>
          <a:p>
            <a:pPr marL="800100" lvl="1" indent="-342900">
              <a:buFont typeface="+mj-lt"/>
              <a:buAutoNum type="arabicPeriod"/>
            </a:pPr>
            <a:r>
              <a:rPr lang="en-US" sz="1600" dirty="0"/>
              <a:t>Anonymity</a:t>
            </a:r>
          </a:p>
          <a:p>
            <a:pPr marL="800100" lvl="1" indent="-342900">
              <a:buFont typeface="+mj-lt"/>
              <a:buAutoNum type="arabicPeriod"/>
            </a:pPr>
            <a:r>
              <a:rPr lang="en-US" sz="1600" dirty="0"/>
              <a:t>Reserve</a:t>
            </a:r>
          </a:p>
        </p:txBody>
      </p:sp>
      <p:pic>
        <p:nvPicPr>
          <p:cNvPr id="8" name="Kuva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9600" y="1735200"/>
            <a:ext cx="1555507" cy="16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67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98539" cy="954107"/>
          </a:xfrm>
          <a:prstGeom prst="rect">
            <a:avLst/>
          </a:prstGeom>
          <a:noFill/>
        </p:spPr>
        <p:txBody>
          <a:bodyPr wrap="none" rtlCol="0">
            <a:spAutoFit/>
          </a:bodyPr>
          <a:lstStyle/>
          <a:p>
            <a:endParaRPr lang="fi-FI" sz="2800" dirty="0"/>
          </a:p>
          <a:p>
            <a:r>
              <a:rPr lang="fi-FI" sz="2800" dirty="0"/>
              <a:t>Muita tapoja lähestyä yksityisyyttä</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i="1" dirty="0"/>
              <a:t>Kang</a:t>
            </a:r>
            <a:r>
              <a:rPr lang="fi-FI" dirty="0"/>
              <a:t> on erotellut toisiinsa liittyviä, osin päällekkäisiä yksityisyyden klustereita</a:t>
            </a:r>
          </a:p>
          <a:p>
            <a:pPr marL="800100" lvl="1" indent="-342900">
              <a:buFont typeface="+mj-lt"/>
              <a:buAutoNum type="arabicPeriod"/>
            </a:pPr>
            <a:r>
              <a:rPr lang="fi-FI" dirty="0"/>
              <a:t>Fyysinen tila (</a:t>
            </a:r>
            <a:r>
              <a:rPr lang="fi-FI" dirty="0" err="1"/>
              <a:t>spatial</a:t>
            </a:r>
            <a:r>
              <a:rPr lang="fi-FI" dirty="0"/>
              <a:t> </a:t>
            </a:r>
            <a:r>
              <a:rPr lang="fi-FI" dirty="0" err="1"/>
              <a:t>privacy</a:t>
            </a:r>
            <a:r>
              <a:rPr lang="fi-FI" dirty="0"/>
              <a:t>)</a:t>
            </a:r>
          </a:p>
          <a:p>
            <a:pPr marL="800100" lvl="1" indent="-342900">
              <a:buFont typeface="+mj-lt"/>
              <a:buAutoNum type="arabicPeriod"/>
            </a:pPr>
            <a:r>
              <a:rPr lang="fi-FI" dirty="0"/>
              <a:t>Tahdonmuodostus/päätöksenteko (</a:t>
            </a:r>
            <a:r>
              <a:rPr lang="fi-FI" dirty="0" err="1"/>
              <a:t>decisional</a:t>
            </a:r>
            <a:r>
              <a:rPr lang="fi-FI" dirty="0"/>
              <a:t> </a:t>
            </a:r>
            <a:r>
              <a:rPr lang="fi-FI" dirty="0" err="1"/>
              <a:t>privacy</a:t>
            </a:r>
            <a:r>
              <a:rPr lang="fi-FI" dirty="0"/>
              <a:t>)</a:t>
            </a:r>
          </a:p>
          <a:p>
            <a:pPr marL="800100" lvl="1" indent="-342900">
              <a:buFont typeface="+mj-lt"/>
              <a:buAutoNum type="arabicPeriod"/>
            </a:pPr>
            <a:r>
              <a:rPr lang="fi-FI" dirty="0"/>
              <a:t>Henkilötiedot (</a:t>
            </a:r>
            <a:r>
              <a:rPr lang="fi-FI" dirty="0" err="1"/>
              <a:t>informational</a:t>
            </a:r>
            <a:r>
              <a:rPr lang="fi-FI" dirty="0"/>
              <a:t> </a:t>
            </a:r>
            <a:r>
              <a:rPr lang="fi-FI" dirty="0" err="1"/>
              <a:t>privacy</a:t>
            </a:r>
            <a:r>
              <a:rPr lang="fi-FI" dirty="0"/>
              <a:t>)</a:t>
            </a:r>
          </a:p>
          <a:p>
            <a:pPr marL="800100" lvl="1" indent="-342900">
              <a:buFont typeface="+mj-lt"/>
              <a:buAutoNum type="arabicPeriod"/>
            </a:pPr>
            <a:endParaRPr lang="fi-FI" dirty="0"/>
          </a:p>
          <a:p>
            <a:pPr marL="342900" indent="-342900">
              <a:buFont typeface="Arial" panose="020B0604020202020204" pitchFamily="34" charset="0"/>
              <a:buChar char="•"/>
            </a:pPr>
            <a:r>
              <a:rPr lang="fi-FI" i="1" dirty="0"/>
              <a:t>Bygrave</a:t>
            </a:r>
            <a:r>
              <a:rPr lang="fi-FI" dirty="0"/>
              <a:t> on tunnistanut neljä pääasiallista lähestymistapaa yksityisyyden määrittelyyn </a:t>
            </a:r>
          </a:p>
          <a:p>
            <a:pPr marL="800100" lvl="1" indent="-342900">
              <a:buFont typeface="+mj-lt"/>
              <a:buAutoNum type="arabicPeriod"/>
            </a:pPr>
            <a:r>
              <a:rPr lang="fi-FI" dirty="0"/>
              <a:t>Oikeus välttyä puuttumisilta (</a:t>
            </a:r>
            <a:r>
              <a:rPr lang="fi-FI" dirty="0" err="1"/>
              <a:t>non-interference</a:t>
            </a:r>
            <a:r>
              <a:rPr lang="fi-FI" dirty="0"/>
              <a:t>)</a:t>
            </a:r>
          </a:p>
          <a:p>
            <a:pPr marL="800100" lvl="1" indent="-342900">
              <a:buFont typeface="+mj-lt"/>
              <a:buAutoNum type="arabicPeriod"/>
            </a:pPr>
            <a:r>
              <a:rPr lang="fi-FI" dirty="0"/>
              <a:t>Tiedollisen/fyysisen tavoitettavuudet rajoitukset (</a:t>
            </a:r>
            <a:r>
              <a:rPr lang="fi-FI" dirty="0" err="1"/>
              <a:t>non-accessibility</a:t>
            </a:r>
            <a:r>
              <a:rPr lang="fi-FI" dirty="0"/>
              <a:t>)</a:t>
            </a:r>
          </a:p>
          <a:p>
            <a:pPr marL="800100" lvl="1" indent="-342900">
              <a:buFont typeface="+mj-lt"/>
              <a:buAutoNum type="arabicPeriod"/>
            </a:pPr>
            <a:r>
              <a:rPr lang="fi-FI" dirty="0"/>
              <a:t>Henkilöön itseensä liittyvien tietojen kontrollointi (</a:t>
            </a:r>
            <a:r>
              <a:rPr lang="fi-FI" dirty="0" err="1"/>
              <a:t>information</a:t>
            </a:r>
            <a:r>
              <a:rPr lang="fi-FI" dirty="0"/>
              <a:t> </a:t>
            </a:r>
            <a:r>
              <a:rPr lang="fi-FI" dirty="0" err="1"/>
              <a:t>control</a:t>
            </a:r>
            <a:r>
              <a:rPr lang="fi-FI" dirty="0"/>
              <a:t>)</a:t>
            </a:r>
          </a:p>
          <a:p>
            <a:pPr marL="800100" lvl="1" indent="-342900">
              <a:buFont typeface="+mj-lt"/>
              <a:buAutoNum type="arabicPeriod"/>
            </a:pPr>
            <a:r>
              <a:rPr lang="fi-FI" dirty="0"/>
              <a:t>Keskittyminen intiimeihin ja arkaluonteisiin elämänalueisiin</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891309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37744" cy="954107"/>
          </a:xfrm>
          <a:prstGeom prst="rect">
            <a:avLst/>
          </a:prstGeom>
          <a:noFill/>
        </p:spPr>
        <p:txBody>
          <a:bodyPr wrap="none" rtlCol="0">
            <a:spAutoFit/>
          </a:bodyPr>
          <a:lstStyle/>
          <a:p>
            <a:endParaRPr lang="fi-FI" sz="2800" dirty="0"/>
          </a:p>
          <a:p>
            <a:r>
              <a:rPr lang="fi-FI" sz="2800" dirty="0"/>
              <a:t>Suomalainen yksityisyyskäsitys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031325"/>
          </a:xfrm>
          <a:prstGeom prst="rect">
            <a:avLst/>
          </a:prstGeom>
          <a:noFill/>
        </p:spPr>
        <p:txBody>
          <a:bodyPr wrap="square" rtlCol="0">
            <a:spAutoFit/>
          </a:bodyPr>
          <a:lstStyle/>
          <a:p>
            <a:pPr marL="342900" indent="-342900">
              <a:buFont typeface="Arial" panose="020B0604020202020204" pitchFamily="34" charset="0"/>
              <a:buChar char="•"/>
            </a:pPr>
            <a:r>
              <a:rPr lang="fi-FI" dirty="0"/>
              <a:t>Saarenpää lähtee siitä, että yksityisyys tarkoittaa oikeutta olla yksin ja yksityisyys on merkittävä yhteiskunnallinen </a:t>
            </a:r>
            <a:r>
              <a:rPr lang="fi-FI" b="1" dirty="0"/>
              <a:t>suhdekäsite</a:t>
            </a:r>
            <a:r>
              <a:rPr lang="fi-FI" dirty="0"/>
              <a:t>; meillä on oikeus olla yksin suhteessa eri asioihin, henkilöihin ja organisaatioihin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Tyhjentävää määritelmää yksityisyydelle ei ole; keskeisiä osa-alueita ovat ainakin:</a:t>
            </a:r>
          </a:p>
          <a:p>
            <a:pPr marL="342900" indent="-342900">
              <a:buFont typeface="Arial" panose="020B0604020202020204" pitchFamily="34" charset="0"/>
              <a:buChar char="•"/>
            </a:pPr>
            <a:endParaRPr lang="fi-FI" dirty="0"/>
          </a:p>
        </p:txBody>
      </p:sp>
      <p:graphicFrame>
        <p:nvGraphicFramePr>
          <p:cNvPr id="3" name="Taulukko 2"/>
          <p:cNvGraphicFramePr>
            <a:graphicFrameLocks noGrp="1"/>
          </p:cNvGraphicFramePr>
          <p:nvPr>
            <p:extLst>
              <p:ext uri="{D42A27DB-BD31-4B8C-83A1-F6EECF244321}">
                <p14:modId xmlns:p14="http://schemas.microsoft.com/office/powerpoint/2010/main" val="2424955959"/>
              </p:ext>
            </p:extLst>
          </p:nvPr>
        </p:nvGraphicFramePr>
        <p:xfrm>
          <a:off x="1496057" y="4247392"/>
          <a:ext cx="6096000" cy="2392680"/>
        </p:xfrm>
        <a:graphic>
          <a:graphicData uri="http://schemas.openxmlformats.org/drawingml/2006/table">
            <a:tbl>
              <a:tblPr bandRow="1">
                <a:tableStyleId>{912C8C85-51F0-491E-9774-3900AFEF0FD7}</a:tableStyleId>
              </a:tblPr>
              <a:tblGrid>
                <a:gridCol w="3048000">
                  <a:extLst>
                    <a:ext uri="{9D8B030D-6E8A-4147-A177-3AD203B41FA5}">
                      <a16:colId xmlns:a16="http://schemas.microsoft.com/office/drawing/2014/main" val="3265763726"/>
                    </a:ext>
                  </a:extLst>
                </a:gridCol>
                <a:gridCol w="3048000">
                  <a:extLst>
                    <a:ext uri="{9D8B030D-6E8A-4147-A177-3AD203B41FA5}">
                      <a16:colId xmlns:a16="http://schemas.microsoft.com/office/drawing/2014/main" val="1386202090"/>
                    </a:ext>
                  </a:extLst>
                </a:gridCol>
              </a:tblGrid>
              <a:tr h="370840">
                <a:tc>
                  <a:txBody>
                    <a:bodyPr/>
                    <a:lstStyle/>
                    <a:p>
                      <a:pPr algn="l"/>
                      <a:r>
                        <a:rPr lang="fi-FI" sz="1800" b="1" dirty="0"/>
                        <a:t>1. Fyysinen yksityisyys</a:t>
                      </a:r>
                    </a:p>
                  </a:txBody>
                  <a:tcPr/>
                </a:tc>
                <a:tc>
                  <a:txBody>
                    <a:bodyPr/>
                    <a:lstStyle/>
                    <a:p>
                      <a:pPr algn="l"/>
                      <a:r>
                        <a:rPr lang="fi-FI" sz="1800" b="1" dirty="0"/>
                        <a:t>6.</a:t>
                      </a:r>
                      <a:r>
                        <a:rPr lang="fi-FI" sz="1800" b="1" baseline="0" dirty="0"/>
                        <a:t> Yksityisyys henkilötietojen käsittelyssä</a:t>
                      </a:r>
                      <a:endParaRPr lang="fi-FI" sz="1800" b="1" dirty="0"/>
                    </a:p>
                  </a:txBody>
                  <a:tcPr/>
                </a:tc>
                <a:extLst>
                  <a:ext uri="{0D108BD9-81ED-4DB2-BD59-A6C34878D82A}">
                    <a16:rowId xmlns:a16="http://schemas.microsoft.com/office/drawing/2014/main" val="2247681981"/>
                  </a:ext>
                </a:extLst>
              </a:tr>
              <a:tr h="370840">
                <a:tc>
                  <a:txBody>
                    <a:bodyPr/>
                    <a:lstStyle/>
                    <a:p>
                      <a:pPr algn="l"/>
                      <a:r>
                        <a:rPr lang="fi-FI" sz="1800" b="1" dirty="0"/>
                        <a:t>2. Alueellinen yksityisyys</a:t>
                      </a:r>
                    </a:p>
                  </a:txBody>
                  <a:tcPr/>
                </a:tc>
                <a:tc>
                  <a:txBody>
                    <a:bodyPr/>
                    <a:lstStyle/>
                    <a:p>
                      <a:pPr algn="l"/>
                      <a:r>
                        <a:rPr lang="fi-FI" sz="1800" b="1" dirty="0"/>
                        <a:t>7. Tiedollinen omistusoikeus</a:t>
                      </a:r>
                    </a:p>
                  </a:txBody>
                  <a:tcPr/>
                </a:tc>
                <a:extLst>
                  <a:ext uri="{0D108BD9-81ED-4DB2-BD59-A6C34878D82A}">
                    <a16:rowId xmlns:a16="http://schemas.microsoft.com/office/drawing/2014/main" val="3161090333"/>
                  </a:ext>
                </a:extLst>
              </a:tr>
              <a:tr h="370840">
                <a:tc>
                  <a:txBody>
                    <a:bodyPr/>
                    <a:lstStyle/>
                    <a:p>
                      <a:pPr algn="l"/>
                      <a:r>
                        <a:rPr lang="fi-FI" sz="1800" b="1" dirty="0"/>
                        <a:t>3.</a:t>
                      </a:r>
                      <a:r>
                        <a:rPr lang="fi-FI" sz="1800" b="1" baseline="0" dirty="0"/>
                        <a:t> Sosiaalinen yksityisyys</a:t>
                      </a:r>
                      <a:endParaRPr lang="fi-FI" sz="1800" b="1" dirty="0"/>
                    </a:p>
                  </a:txBody>
                  <a:tcPr/>
                </a:tc>
                <a:tc>
                  <a:txBody>
                    <a:bodyPr/>
                    <a:lstStyle/>
                    <a:p>
                      <a:pPr algn="l"/>
                      <a:r>
                        <a:rPr lang="fi-FI" sz="1800" b="1" dirty="0"/>
                        <a:t>8. Oikeus tulla</a:t>
                      </a:r>
                      <a:r>
                        <a:rPr lang="fi-FI" sz="1800" b="1" baseline="0" dirty="0"/>
                        <a:t> arvioiduksi oikeassa valossa</a:t>
                      </a:r>
                      <a:endParaRPr lang="fi-FI" sz="1800" b="1" dirty="0"/>
                    </a:p>
                  </a:txBody>
                  <a:tcPr/>
                </a:tc>
                <a:extLst>
                  <a:ext uri="{0D108BD9-81ED-4DB2-BD59-A6C34878D82A}">
                    <a16:rowId xmlns:a16="http://schemas.microsoft.com/office/drawing/2014/main" val="618779341"/>
                  </a:ext>
                </a:extLst>
              </a:tr>
              <a:tr h="370840">
                <a:tc>
                  <a:txBody>
                    <a:bodyPr/>
                    <a:lstStyle/>
                    <a:p>
                      <a:pPr algn="l"/>
                      <a:r>
                        <a:rPr lang="fi-FI" sz="1800" b="1" dirty="0"/>
                        <a:t>4. Mediayksityisyys</a:t>
                      </a:r>
                    </a:p>
                  </a:txBody>
                  <a:tcPr/>
                </a:tc>
                <a:tc>
                  <a:txBody>
                    <a:bodyPr/>
                    <a:lstStyle/>
                    <a:p>
                      <a:pPr algn="l"/>
                      <a:r>
                        <a:rPr lang="fi-FI" sz="1800" b="1" dirty="0"/>
                        <a:t>9. Potilasyksityisyys</a:t>
                      </a:r>
                    </a:p>
                  </a:txBody>
                  <a:tcPr/>
                </a:tc>
                <a:extLst>
                  <a:ext uri="{0D108BD9-81ED-4DB2-BD59-A6C34878D82A}">
                    <a16:rowId xmlns:a16="http://schemas.microsoft.com/office/drawing/2014/main" val="1041719673"/>
                  </a:ext>
                </a:extLst>
              </a:tr>
              <a:tr h="370840">
                <a:tc>
                  <a:txBody>
                    <a:bodyPr/>
                    <a:lstStyle/>
                    <a:p>
                      <a:pPr algn="l"/>
                      <a:r>
                        <a:rPr lang="fi-FI" sz="1800" b="1" dirty="0"/>
                        <a:t>5. Anonymiteetti</a:t>
                      </a:r>
                    </a:p>
                  </a:txBody>
                  <a:tcPr/>
                </a:tc>
                <a:tc>
                  <a:txBody>
                    <a:bodyPr/>
                    <a:lstStyle/>
                    <a:p>
                      <a:pPr algn="l"/>
                      <a:r>
                        <a:rPr lang="fi-FI" sz="1800" b="1" dirty="0"/>
                        <a:t>10. Viestintäyksityisyys</a:t>
                      </a:r>
                    </a:p>
                  </a:txBody>
                  <a:tcPr/>
                </a:tc>
                <a:extLst>
                  <a:ext uri="{0D108BD9-81ED-4DB2-BD59-A6C34878D82A}">
                    <a16:rowId xmlns:a16="http://schemas.microsoft.com/office/drawing/2014/main" val="1269630291"/>
                  </a:ext>
                </a:extLst>
              </a:tr>
            </a:tbl>
          </a:graphicData>
        </a:graphic>
      </p:graphicFrame>
    </p:spTree>
    <p:extLst>
      <p:ext uri="{BB962C8B-B14F-4D97-AF65-F5344CB8AC3E}">
        <p14:creationId xmlns:p14="http://schemas.microsoft.com/office/powerpoint/2010/main" val="3659007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37744" cy="954107"/>
          </a:xfrm>
          <a:prstGeom prst="rect">
            <a:avLst/>
          </a:prstGeom>
          <a:noFill/>
        </p:spPr>
        <p:txBody>
          <a:bodyPr wrap="none" rtlCol="0">
            <a:spAutoFit/>
          </a:bodyPr>
          <a:lstStyle/>
          <a:p>
            <a:endParaRPr lang="fi-FI" sz="2800" dirty="0"/>
          </a:p>
          <a:p>
            <a:r>
              <a:rPr lang="fi-FI" sz="2800" dirty="0"/>
              <a:t>Suomalainen yksityisyyskäsitys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939540"/>
          </a:xfrm>
          <a:prstGeom prst="rect">
            <a:avLst/>
          </a:prstGeom>
          <a:noFill/>
        </p:spPr>
        <p:txBody>
          <a:bodyPr wrap="square" rtlCol="0">
            <a:spAutoFit/>
          </a:bodyPr>
          <a:lstStyle/>
          <a:p>
            <a:pPr marL="342900" indent="-342900">
              <a:buFont typeface="Arial" panose="020B0604020202020204" pitchFamily="34" charset="0"/>
              <a:buChar char="•"/>
            </a:pPr>
            <a:r>
              <a:rPr lang="fi-FI" dirty="0"/>
              <a:t>Myös Riku </a:t>
            </a:r>
            <a:r>
              <a:rPr lang="fi-FI" dirty="0" err="1"/>
              <a:t>Neuvosen</a:t>
            </a:r>
            <a:r>
              <a:rPr lang="fi-FI" dirty="0"/>
              <a:t> mukaan yksityisyyden suojaa on syytä määritellä väljillä käsitteillä; siihen sisältyvät ainakin</a:t>
            </a:r>
          </a:p>
          <a:p>
            <a:pPr marL="800100" lvl="1" indent="-342900">
              <a:buFont typeface="+mj-lt"/>
              <a:buAutoNum type="arabicPeriod"/>
            </a:pPr>
            <a:endParaRPr lang="fi-FI" sz="1600" dirty="0"/>
          </a:p>
          <a:p>
            <a:pPr marL="800100" lvl="1" indent="-342900">
              <a:buFont typeface="+mj-lt"/>
              <a:buAutoNum type="arabicPeriod"/>
            </a:pPr>
            <a:r>
              <a:rPr lang="fi-FI" b="1" dirty="0"/>
              <a:t>Persoonallisuuden suoja </a:t>
            </a:r>
            <a:r>
              <a:rPr lang="fi-FI" dirty="0"/>
              <a:t>eli nimi, kuva, perimä ja muut yksilön yksilöivät tekijät</a:t>
            </a:r>
          </a:p>
          <a:p>
            <a:pPr marL="800100" lvl="1" indent="-342900">
              <a:buFont typeface="+mj-lt"/>
              <a:buAutoNum type="arabicPeriod"/>
            </a:pPr>
            <a:r>
              <a:rPr lang="fi-FI" b="1" dirty="0"/>
              <a:t>Yksilöä koskevien tietojen suoja </a:t>
            </a:r>
            <a:r>
              <a:rPr lang="fi-FI" dirty="0"/>
              <a:t>eli henkilö-, viestintä- ja paikkatietojen käsittely vain sallituissa tarkoituksissa</a:t>
            </a:r>
          </a:p>
          <a:p>
            <a:pPr marL="800100" lvl="1" indent="-342900">
              <a:buFont typeface="+mj-lt"/>
              <a:buAutoNum type="arabicPeriod"/>
            </a:pPr>
            <a:r>
              <a:rPr lang="fi-FI" b="1" dirty="0"/>
              <a:t>Oikeus olla pois julkisuudesta </a:t>
            </a:r>
            <a:r>
              <a:rPr lang="fi-FI" dirty="0"/>
              <a:t>eli oikeus toimia anonyyminä ja mediajulkisuuden korostunut kynnys käsitellä henkilöä julkisuudessa</a:t>
            </a:r>
          </a:p>
          <a:p>
            <a:pPr marL="800100" lvl="1" indent="-342900">
              <a:buFont typeface="+mj-lt"/>
              <a:buAutoNum type="arabicPeriod"/>
            </a:pPr>
            <a:r>
              <a:rPr lang="fi-FI" b="1" dirty="0"/>
              <a:t>Oikeus liikkua, viestiä ja solmia ihmissuhteita</a:t>
            </a:r>
            <a:r>
              <a:rPr lang="fi-FI" dirty="0"/>
              <a:t> ilman julkisen vallan tai julkisuuden tuottamaa häiriötä</a:t>
            </a:r>
          </a:p>
          <a:p>
            <a:pPr marL="800100" lvl="1" indent="-342900">
              <a:buFont typeface="+mj-lt"/>
              <a:buAutoNum type="arabicPeriod"/>
            </a:pPr>
            <a:r>
              <a:rPr lang="fi-FI" b="1" dirty="0"/>
              <a:t>Oikeus fyysisesti olla suojassa </a:t>
            </a:r>
            <a:r>
              <a:rPr lang="fi-FI" dirty="0"/>
              <a:t>haluamassaan tilassa julkiselta vallalta, toisilta ihmisiltä, mediajulkisuudelta, häiritsevältä viestinnältä ja oikeus päättää, milloin astuu julkiselle alueelle.</a:t>
            </a:r>
            <a:endParaRPr lang="fi-FI" sz="2000" dirty="0"/>
          </a:p>
        </p:txBody>
      </p:sp>
    </p:spTree>
    <p:extLst>
      <p:ext uri="{BB962C8B-B14F-4D97-AF65-F5344CB8AC3E}">
        <p14:creationId xmlns:p14="http://schemas.microsoft.com/office/powerpoint/2010/main" val="3173888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37744" cy="954107"/>
          </a:xfrm>
          <a:prstGeom prst="rect">
            <a:avLst/>
          </a:prstGeom>
          <a:noFill/>
        </p:spPr>
        <p:txBody>
          <a:bodyPr wrap="none" rtlCol="0">
            <a:spAutoFit/>
          </a:bodyPr>
          <a:lstStyle/>
          <a:p>
            <a:endParaRPr lang="fi-FI" sz="2800" dirty="0"/>
          </a:p>
          <a:p>
            <a:r>
              <a:rPr lang="fi-FI" sz="2800" dirty="0"/>
              <a:t>Suomalainen yksityisyyskäsitys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939540"/>
          </a:xfrm>
          <a:prstGeom prst="rect">
            <a:avLst/>
          </a:prstGeom>
          <a:noFill/>
        </p:spPr>
        <p:txBody>
          <a:bodyPr wrap="square" rtlCol="0">
            <a:spAutoFit/>
          </a:bodyPr>
          <a:lstStyle/>
          <a:p>
            <a:pPr marL="342900" indent="-342900">
              <a:buFont typeface="Arial" panose="020B0604020202020204" pitchFamily="34" charset="0"/>
              <a:buChar char="•"/>
            </a:pPr>
            <a:r>
              <a:rPr lang="fi-FI" dirty="0" err="1"/>
              <a:t>Neuvosen</a:t>
            </a:r>
            <a:r>
              <a:rPr lang="fi-FI" dirty="0"/>
              <a:t> mukaan yksityisyys antaa jollekulle oikeuden ja toiselle velvollisuuden tämän oikeuden kunnioittamiseen; niinpä se on ainakin seuraavia asioita:</a:t>
            </a:r>
          </a:p>
          <a:p>
            <a:pPr marL="800100" lvl="1" indent="-342900">
              <a:buFont typeface="+mj-lt"/>
              <a:buAutoNum type="arabicPeriod"/>
            </a:pPr>
            <a:endParaRPr lang="fi-FI" sz="1600" dirty="0"/>
          </a:p>
          <a:p>
            <a:pPr marL="800100" lvl="1" indent="-342900">
              <a:buFont typeface="+mj-lt"/>
              <a:buAutoNum type="arabicPeriod"/>
            </a:pPr>
            <a:r>
              <a:rPr lang="fi-FI" dirty="0"/>
              <a:t>Yksityisyys toimintana ja fyysisenä tilana, joka on julkisen toiminnan vastakohta ja siitä erottunut tila, kuten toiminta kotona, osittain toiminta työpaikoilla tai muissa tiloissa.</a:t>
            </a:r>
          </a:p>
          <a:p>
            <a:pPr marL="800100" lvl="1" indent="-342900">
              <a:buFont typeface="+mj-lt"/>
              <a:buAutoNum type="arabicPeriod"/>
            </a:pPr>
            <a:r>
              <a:rPr lang="fi-FI" dirty="0"/>
              <a:t>Yksityisyys tilana, joka ei ole julkista kuten toiminta valtiossa tai kansalaisyhteiskunnassa.</a:t>
            </a:r>
          </a:p>
          <a:p>
            <a:pPr marL="800100" lvl="1" indent="-342900">
              <a:buFont typeface="+mj-lt"/>
              <a:buAutoNum type="arabicPeriod"/>
            </a:pPr>
            <a:r>
              <a:rPr lang="fi-FI" dirty="0"/>
              <a:t>Tiedollinen yksityisyys ja sellaisten tietojen suojaaminen, jotka eivät ole julkisia niiden arkaluonteisuuden tai intiimin luonteen vuoksi tai joilla voidaan aiheuttaa harmia.</a:t>
            </a:r>
          </a:p>
          <a:p>
            <a:pPr marL="800100" lvl="1" indent="-342900">
              <a:buFont typeface="+mj-lt"/>
              <a:buAutoNum type="arabicPeriod"/>
            </a:pPr>
            <a:r>
              <a:rPr lang="fi-FI" dirty="0"/>
              <a:t>Yksityisyys sosiaalisessa toiminnassa eli ihmissuhteiden suoja julkisuudelta, liikkumisen suoja, luottamuksellisen viestinnän suoja ja oikeus olla ilman, että olemista koskevat tiedot tulevat julkisuuteen tai tallennetaan.</a:t>
            </a:r>
            <a:endParaRPr lang="fi-FI" sz="2000" dirty="0"/>
          </a:p>
        </p:txBody>
      </p:sp>
    </p:spTree>
    <p:extLst>
      <p:ext uri="{BB962C8B-B14F-4D97-AF65-F5344CB8AC3E}">
        <p14:creationId xmlns:p14="http://schemas.microsoft.com/office/powerpoint/2010/main" val="1607478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CD301FBD-1DAB-41F5-A0B1-9F2248C0D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83" y="4750238"/>
            <a:ext cx="2500996" cy="1625647"/>
          </a:xfrm>
          <a:prstGeom prst="rect">
            <a:avLst/>
          </a:prstGeom>
        </p:spPr>
      </p:pic>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961808" cy="954107"/>
          </a:xfrm>
          <a:prstGeom prst="rect">
            <a:avLst/>
          </a:prstGeom>
          <a:noFill/>
        </p:spPr>
        <p:txBody>
          <a:bodyPr wrap="none" rtlCol="0">
            <a:spAutoFit/>
          </a:bodyPr>
          <a:lstStyle/>
          <a:p>
            <a:endParaRPr lang="fi-FI" sz="2800" dirty="0"/>
          </a:p>
          <a:p>
            <a:r>
              <a:rPr lang="fi-FI" sz="2800" dirty="0"/>
              <a:t>Muuttuva ja kehittyvä yksityisyys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4829490" cy="1938992"/>
          </a:xfrm>
          <a:prstGeom prst="rect">
            <a:avLst/>
          </a:prstGeom>
          <a:noFill/>
        </p:spPr>
        <p:txBody>
          <a:bodyPr wrap="square" rtlCol="0">
            <a:spAutoFit/>
          </a:bodyPr>
          <a:lstStyle/>
          <a:p>
            <a:pPr marL="342900" indent="-342900">
              <a:buFont typeface="Arial" panose="020B0604020202020204" pitchFamily="34" charset="0"/>
              <a:buChar char="•"/>
            </a:pPr>
            <a:r>
              <a:rPr lang="fi-FI" sz="2000" dirty="0"/>
              <a:t>Yksityisyys ei ole staattinen käsite –</a:t>
            </a:r>
            <a:br>
              <a:rPr lang="fi-FI" sz="2000" dirty="0"/>
            </a:br>
            <a:r>
              <a:rPr lang="fi-FI" sz="2000" dirty="0"/>
              <a:t>sisältö muuttuu yhteiskunnan ja teknologian kehittyessä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Uudet teknologiat tuovat mukanaan uudenlaisia yksityisyysriskejä</a:t>
            </a:r>
          </a:p>
        </p:txBody>
      </p:sp>
      <p:pic>
        <p:nvPicPr>
          <p:cNvPr id="5" name="Kuva 4">
            <a:extLst>
              <a:ext uri="{FF2B5EF4-FFF2-40B4-BE49-F238E27FC236}">
                <a16:creationId xmlns:a16="http://schemas.microsoft.com/office/drawing/2014/main" id="{E8605EF9-251C-4A85-A2B8-FE046756C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009" y="4894604"/>
            <a:ext cx="2284108" cy="1520360"/>
          </a:xfrm>
          <a:prstGeom prst="rect">
            <a:avLst/>
          </a:prstGeom>
        </p:spPr>
      </p:pic>
      <p:pic>
        <p:nvPicPr>
          <p:cNvPr id="12" name="Kuva 11">
            <a:extLst>
              <a:ext uri="{FF2B5EF4-FFF2-40B4-BE49-F238E27FC236}">
                <a16:creationId xmlns:a16="http://schemas.microsoft.com/office/drawing/2014/main" id="{6BD7B538-2CFF-4658-BFEB-8FEA53DE0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6009" y="3419577"/>
            <a:ext cx="2284109" cy="1284811"/>
          </a:xfrm>
          <a:prstGeom prst="rect">
            <a:avLst/>
          </a:prstGeom>
        </p:spPr>
      </p:pic>
      <p:pic>
        <p:nvPicPr>
          <p:cNvPr id="14" name="Kuva 13">
            <a:extLst>
              <a:ext uri="{FF2B5EF4-FFF2-40B4-BE49-F238E27FC236}">
                <a16:creationId xmlns:a16="http://schemas.microsoft.com/office/drawing/2014/main" id="{2055CFFB-3211-471B-B1CC-F9CA51CF95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6009" y="1709003"/>
            <a:ext cx="2284107" cy="1520359"/>
          </a:xfrm>
          <a:prstGeom prst="rect">
            <a:avLst/>
          </a:prstGeom>
        </p:spPr>
      </p:pic>
      <p:pic>
        <p:nvPicPr>
          <p:cNvPr id="17" name="Kuva 16">
            <a:extLst>
              <a:ext uri="{FF2B5EF4-FFF2-40B4-BE49-F238E27FC236}">
                <a16:creationId xmlns:a16="http://schemas.microsoft.com/office/drawing/2014/main" id="{EED86A59-6CCF-485F-A41D-1215B9C8B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8816" y="4750238"/>
            <a:ext cx="2500996" cy="1664726"/>
          </a:xfrm>
          <a:prstGeom prst="rect">
            <a:avLst/>
          </a:prstGeom>
        </p:spPr>
      </p:pic>
    </p:spTree>
    <p:extLst>
      <p:ext uri="{BB962C8B-B14F-4D97-AF65-F5344CB8AC3E}">
        <p14:creationId xmlns:p14="http://schemas.microsoft.com/office/powerpoint/2010/main" val="9669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7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663363" cy="954107"/>
          </a:xfrm>
          <a:prstGeom prst="rect">
            <a:avLst/>
          </a:prstGeom>
          <a:noFill/>
        </p:spPr>
        <p:txBody>
          <a:bodyPr wrap="none" rtlCol="0">
            <a:spAutoFit/>
          </a:bodyPr>
          <a:lstStyle/>
          <a:p>
            <a:endParaRPr lang="fi-FI" sz="2800" dirty="0"/>
          </a:p>
          <a:p>
            <a:r>
              <a:rPr lang="fi-FI" sz="2800" dirty="0"/>
              <a:t>Yksityiselämän suoja ja yksityiselämän käsite</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970318"/>
          </a:xfrm>
          <a:prstGeom prst="rect">
            <a:avLst/>
          </a:prstGeom>
          <a:noFill/>
        </p:spPr>
        <p:txBody>
          <a:bodyPr wrap="square" rtlCol="0">
            <a:spAutoFit/>
          </a:bodyPr>
          <a:lstStyle/>
          <a:p>
            <a:pPr marL="342900" indent="-342900">
              <a:buFont typeface="Arial" panose="020B0604020202020204" pitchFamily="34" charset="0"/>
              <a:buChar char="•"/>
            </a:pPr>
            <a:r>
              <a:rPr lang="fi-FI" dirty="0"/>
              <a:t>Perus- ja ihmisoikeusinstrumenteissa käytetään termiä yksityiselämä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Todetusti yksityiselämä voidaan jäsentää osaksi yksityisyyden suojan kokonaisuutta</a:t>
            </a:r>
          </a:p>
          <a:p>
            <a:pPr marL="342900" indent="-342900">
              <a:buFont typeface="Arial" panose="020B0604020202020204" pitchFamily="34" charset="0"/>
              <a:buChar char="•"/>
            </a:pPr>
            <a:endParaRPr lang="fi-FI" dirty="0"/>
          </a:p>
          <a:p>
            <a:pPr marL="800100" lvl="1" indent="-342900">
              <a:buFont typeface="Arial" panose="020B0604020202020204" pitchFamily="34" charset="0"/>
              <a:buChar char="•"/>
            </a:pPr>
            <a:r>
              <a:rPr lang="fi-FI" dirty="0" err="1"/>
              <a:t>Huom</a:t>
            </a:r>
            <a:r>
              <a:rPr lang="fi-FI" dirty="0"/>
              <a:t>! Toisinaan yksityiselämän suojaa käytetään kuitenkin myös esim. viestinnän luottamuksellisuuden ja kotirauhan kattavana yläkäsitteenä (yksityisyyden tavoin) ja erityisenä oikeutena, joka antaa itsenäistä suojaa tilanteissa, joita muut perus- ja ihmisoikeussäännöksissä mainitut oikeudet eivät kata</a:t>
            </a:r>
          </a:p>
          <a:p>
            <a:endParaRPr lang="fi-FI" dirty="0"/>
          </a:p>
          <a:p>
            <a:pPr marL="342900" indent="-342900">
              <a:buFont typeface="Arial" panose="020B0604020202020204" pitchFamily="34" charset="0"/>
              <a:buChar char="•"/>
            </a:pPr>
            <a:r>
              <a:rPr lang="fi-FI" dirty="0"/>
              <a:t>Yksityiselämän suojaa on luonnehdittu oikeudeksi elää omaa elämäänsä ilman viranomaisten tai muiden tahojen mielivaltaista tai aiheetonta puuttumista</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502780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888617" cy="954107"/>
          </a:xfrm>
          <a:prstGeom prst="rect">
            <a:avLst/>
          </a:prstGeom>
          <a:noFill/>
        </p:spPr>
        <p:txBody>
          <a:bodyPr wrap="none" rtlCol="0">
            <a:spAutoFit/>
          </a:bodyPr>
          <a:lstStyle/>
          <a:p>
            <a:endParaRPr lang="fi-FI" sz="2800" dirty="0"/>
          </a:p>
          <a:p>
            <a:r>
              <a:rPr lang="fi-FI" sz="2800" dirty="0"/>
              <a:t>Mitä kuuluu suojattuun yksityiselämän piiriin?</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801314"/>
          </a:xfrm>
          <a:prstGeom prst="rect">
            <a:avLst/>
          </a:prstGeom>
          <a:noFill/>
        </p:spPr>
        <p:txBody>
          <a:bodyPr wrap="square" rtlCol="0">
            <a:spAutoFit/>
          </a:bodyPr>
          <a:lstStyle/>
          <a:p>
            <a:pPr marL="342900" indent="-342900">
              <a:buFont typeface="Arial" panose="020B0604020202020204" pitchFamily="34" charset="0"/>
              <a:buChar char="•"/>
            </a:pPr>
            <a:r>
              <a:rPr lang="fi-FI" dirty="0"/>
              <a:t>EIT:n oikeuskäytännön mukaan käsitettä ei tule tulkita rajoittavasti; siihen kuuluvat </a:t>
            </a:r>
            <a:r>
              <a:rPr lang="fi-FI" b="1" dirty="0"/>
              <a:t>ainakin</a:t>
            </a:r>
            <a:r>
              <a:rPr lang="fi-FI" dirty="0"/>
              <a:t>:</a:t>
            </a:r>
          </a:p>
          <a:p>
            <a:pPr marL="800100" lvl="1" indent="-342900">
              <a:buFont typeface="Arial" panose="020B0604020202020204" pitchFamily="34" charset="0"/>
              <a:buChar char="•"/>
            </a:pPr>
            <a:r>
              <a:rPr lang="fi-FI" dirty="0"/>
              <a:t>Ruumiillinen ja psykologinen koskemattomuus</a:t>
            </a:r>
          </a:p>
          <a:p>
            <a:pPr marL="800100" lvl="1" indent="-342900">
              <a:buFont typeface="Arial" panose="020B0604020202020204" pitchFamily="34" charset="0"/>
              <a:buChar char="•"/>
            </a:pPr>
            <a:r>
              <a:rPr lang="fi-FI" dirty="0"/>
              <a:t>Identiteetti</a:t>
            </a:r>
          </a:p>
          <a:p>
            <a:pPr marL="800100" lvl="1" indent="-342900">
              <a:buFont typeface="Arial" panose="020B0604020202020204" pitchFamily="34" charset="0"/>
              <a:buChar char="•"/>
            </a:pPr>
            <a:r>
              <a:rPr lang="fi-FI" dirty="0"/>
              <a:t>Nimi</a:t>
            </a:r>
          </a:p>
          <a:p>
            <a:pPr marL="800100" lvl="1" indent="-342900">
              <a:buFont typeface="Arial" panose="020B0604020202020204" pitchFamily="34" charset="0"/>
              <a:buChar char="•"/>
            </a:pPr>
            <a:r>
              <a:rPr lang="fi-FI" dirty="0"/>
              <a:t>Maine</a:t>
            </a:r>
          </a:p>
          <a:p>
            <a:pPr marL="800100" lvl="1" indent="-342900">
              <a:buFont typeface="Arial" panose="020B0604020202020204" pitchFamily="34" charset="0"/>
              <a:buChar char="•"/>
            </a:pPr>
            <a:r>
              <a:rPr lang="fi-FI" dirty="0"/>
              <a:t>Henkilökohtainen kehitys</a:t>
            </a:r>
          </a:p>
          <a:p>
            <a:pPr marL="800100" lvl="1" indent="-342900">
              <a:buFont typeface="Arial" panose="020B0604020202020204" pitchFamily="34" charset="0"/>
              <a:buChar char="•"/>
            </a:pPr>
            <a:r>
              <a:rPr lang="fi-FI" dirty="0"/>
              <a:t>Sukupuolinen ja seksuaalinen suuntautuminen</a:t>
            </a:r>
          </a:p>
          <a:p>
            <a:pPr marL="800100" lvl="1" indent="-342900">
              <a:buFont typeface="Arial" panose="020B0604020202020204" pitchFamily="34" charset="0"/>
              <a:buChar char="•"/>
            </a:pPr>
            <a:r>
              <a:rPr lang="fi-FI" dirty="0"/>
              <a:t>Päätökset lasten saannin suhteen</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Suojattu yksityiselämä ei rajoitu pelkästään yksilön henkilökohtaisen elämän sisimpään piiriin, vaan kattaa myös jossain määrin henkilön oikeuden solmia ja kehittää suhteitaan muihin ihmisiin</a:t>
            </a:r>
            <a:br>
              <a:rPr lang="fi-FI" dirty="0"/>
            </a:br>
            <a:r>
              <a:rPr lang="fi-FI" dirty="0"/>
              <a:t/>
            </a:r>
            <a:br>
              <a:rPr lang="fi-FI" dirty="0"/>
            </a:br>
            <a:r>
              <a:rPr lang="fi-FI" dirty="0">
                <a:sym typeface="Wingdings" panose="05000000000000000000" pitchFamily="2" charset="2"/>
              </a:rPr>
              <a:t> Esim. t</a:t>
            </a:r>
            <a:r>
              <a:rPr lang="fi-FI" dirty="0"/>
              <a:t>yö- ja liike-elämään liittyvät seikat eivät rajaudu kokonaan yksityiselämän ulkopuolelle</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947160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28810" cy="954107"/>
          </a:xfrm>
          <a:prstGeom prst="rect">
            <a:avLst/>
          </a:prstGeom>
          <a:noFill/>
        </p:spPr>
        <p:txBody>
          <a:bodyPr wrap="none" rtlCol="0">
            <a:spAutoFit/>
          </a:bodyPr>
          <a:lstStyle/>
          <a:p>
            <a:endParaRPr lang="fi-FI" sz="2800" dirty="0"/>
          </a:p>
          <a:p>
            <a:r>
              <a:rPr lang="fi-FI" sz="2800" dirty="0"/>
              <a:t>Muut yksityisyyden suojaa turvaavat perusoikeudet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b="1" dirty="0"/>
              <a:t>Kotirauha</a:t>
            </a:r>
          </a:p>
          <a:p>
            <a:pPr marL="800100" lvl="1" indent="-342900">
              <a:buFont typeface="Arial" panose="020B0604020202020204" pitchFamily="34" charset="0"/>
              <a:buChar char="•"/>
            </a:pPr>
            <a:r>
              <a:rPr lang="fi-FI" dirty="0"/>
              <a:t>Vahva yhteys alueelliseen yksityisyyteen ja yksityiselämään</a:t>
            </a:r>
          </a:p>
          <a:p>
            <a:pPr marL="800100" lvl="1" indent="-342900">
              <a:buFont typeface="Arial" panose="020B0604020202020204" pitchFamily="34" charset="0"/>
              <a:buChar char="•"/>
            </a:pPr>
            <a:r>
              <a:rPr lang="fi-FI" dirty="0"/>
              <a:t>Erityisesti vakituisten asuntojen suoja, mutta koskee osin myös muita asumiseen käytettäviä tiloja</a:t>
            </a:r>
          </a:p>
          <a:p>
            <a:pPr marL="800100" lvl="1" indent="-342900">
              <a:buFont typeface="Arial" panose="020B0604020202020204" pitchFamily="34" charset="0"/>
              <a:buChar char="•"/>
            </a:pPr>
            <a:r>
              <a:rPr lang="fi-FI" dirty="0"/>
              <a:t>Suojaa annetaan etenkin julkisvallan puuttumisia ja tunkeutumisia vastaan, mutta myös suhteessa toisiin yksityisiin</a:t>
            </a:r>
          </a:p>
          <a:p>
            <a:pPr marL="800100" lvl="1" indent="-342900">
              <a:buFont typeface="Arial" panose="020B0604020202020204" pitchFamily="34" charset="0"/>
              <a:buChar char="•"/>
            </a:pPr>
            <a:r>
              <a:rPr lang="fi-FI" dirty="0"/>
              <a:t>Suojataan mm. viranomaisten toimivaltuuksia koskevalla sääntelyllä (esim. </a:t>
            </a:r>
            <a:r>
              <a:rPr lang="fi-FI" dirty="0" err="1"/>
              <a:t>pakkokeinolain</a:t>
            </a:r>
            <a:r>
              <a:rPr lang="fi-FI" dirty="0"/>
              <a:t> etsintöjä koskeva sääntely) ja rikosoikeuden kautta (kotirauhan rikkominen, salakuuntelu ja salakatselu)</a:t>
            </a:r>
          </a:p>
          <a:p>
            <a:pPr marL="800100" lvl="1" indent="-342900">
              <a:buFont typeface="Arial" panose="020B0604020202020204" pitchFamily="34" charset="0"/>
              <a:buChar char="•"/>
            </a:pPr>
            <a:endParaRPr lang="fi-FI" b="1" dirty="0"/>
          </a:p>
        </p:txBody>
      </p:sp>
    </p:spTree>
    <p:extLst>
      <p:ext uri="{BB962C8B-B14F-4D97-AF65-F5344CB8AC3E}">
        <p14:creationId xmlns:p14="http://schemas.microsoft.com/office/powerpoint/2010/main" val="180033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dirty="0"/>
              <a:t>OTM-tutkinto</a:t>
            </a:r>
          </a:p>
          <a:p>
            <a:pPr marL="800100" lvl="1" indent="-342900">
              <a:buFont typeface="Arial" panose="020B0604020202020204" pitchFamily="34" charset="0"/>
              <a:buChar char="•"/>
            </a:pPr>
            <a:r>
              <a:rPr lang="fi-FI" dirty="0"/>
              <a:t>OTM0007 Ajankohtaista viestintäoikeutta ja informaatio-oikeutta 5 op (”valinnainen pakollinen”)</a:t>
            </a:r>
          </a:p>
          <a:p>
            <a:pPr marL="800100" lvl="1" indent="-342900">
              <a:buFont typeface="Arial" panose="020B0604020202020204" pitchFamily="34" charset="0"/>
              <a:buChar char="•"/>
            </a:pPr>
            <a:endParaRPr lang="fi-FI" dirty="0"/>
          </a:p>
          <a:p>
            <a:pPr marL="800100" lvl="1" indent="-342900">
              <a:buFont typeface="Arial" panose="020B0604020202020204" pitchFamily="34" charset="0"/>
              <a:buChar char="•"/>
            </a:pPr>
            <a:r>
              <a:rPr lang="fi-FI" dirty="0"/>
              <a:t>OTMEVAL0018 Advanced Course of Legal </a:t>
            </a:r>
            <a:r>
              <a:rPr lang="fi-FI" dirty="0" err="1"/>
              <a:t>Informatics</a:t>
            </a:r>
            <a:r>
              <a:rPr lang="fi-FI" dirty="0"/>
              <a:t> 5 op</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Oikeusinformatiikan notaariseminaarit alkavat kevätlukukaudella ja maisteriprojektit syyslukukaudella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975756" cy="954107"/>
          </a:xfrm>
          <a:prstGeom prst="rect">
            <a:avLst/>
          </a:prstGeom>
          <a:noFill/>
        </p:spPr>
        <p:txBody>
          <a:bodyPr wrap="none" rtlCol="0">
            <a:spAutoFit/>
          </a:bodyPr>
          <a:lstStyle/>
          <a:p>
            <a:endParaRPr lang="fi-FI" sz="2800" dirty="0"/>
          </a:p>
          <a:p>
            <a:r>
              <a:rPr lang="fi-FI" sz="2800" dirty="0"/>
              <a:t>Oikeusinformatiikan opintojaksot 2019–2020</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317593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28810" cy="954107"/>
          </a:xfrm>
          <a:prstGeom prst="rect">
            <a:avLst/>
          </a:prstGeom>
          <a:noFill/>
        </p:spPr>
        <p:txBody>
          <a:bodyPr wrap="none" rtlCol="0">
            <a:spAutoFit/>
          </a:bodyPr>
          <a:lstStyle/>
          <a:p>
            <a:endParaRPr lang="fi-FI" sz="2800" dirty="0"/>
          </a:p>
          <a:p>
            <a:r>
              <a:rPr lang="fi-FI" sz="2800" dirty="0"/>
              <a:t>Muut yksityisyyden suojaa turvaavat perusoikeudet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970318"/>
          </a:xfrm>
          <a:prstGeom prst="rect">
            <a:avLst/>
          </a:prstGeom>
          <a:noFill/>
        </p:spPr>
        <p:txBody>
          <a:bodyPr wrap="square" rtlCol="0">
            <a:spAutoFit/>
          </a:bodyPr>
          <a:lstStyle/>
          <a:p>
            <a:pPr marL="342900" indent="-342900">
              <a:buFont typeface="Arial" panose="020B0604020202020204" pitchFamily="34" charset="0"/>
              <a:buChar char="•"/>
            </a:pPr>
            <a:r>
              <a:rPr lang="fi-FI" b="1" dirty="0"/>
              <a:t>Luottamuksellisen viestinnän suoja</a:t>
            </a:r>
          </a:p>
          <a:p>
            <a:pPr marL="800100" lvl="1" indent="-342900">
              <a:buFont typeface="Arial" panose="020B0604020202020204" pitchFamily="34" charset="0"/>
              <a:buChar char="•"/>
            </a:pPr>
            <a:r>
              <a:rPr lang="fi-FI" dirty="0"/>
              <a:t>Liittyy läheisesti viestintäyksityisyyteen</a:t>
            </a:r>
          </a:p>
          <a:p>
            <a:pPr marL="800100" lvl="1" indent="-342900">
              <a:buFont typeface="Arial" panose="020B0604020202020204" pitchFamily="34" charset="0"/>
              <a:buChar char="•"/>
            </a:pPr>
            <a:r>
              <a:rPr lang="fi-FI" dirty="0"/>
              <a:t>Alun perin suojattiin kirjeitä ja puheluita, mutta suojan laajuus ja merkitys muuttunut teknisen kehityksen myötä (siksi myös tärkeä oikeusinformatiikan tutkimuskohde!)</a:t>
            </a:r>
          </a:p>
          <a:p>
            <a:pPr marL="800100" lvl="1" indent="-342900">
              <a:buFont typeface="Arial" panose="020B0604020202020204" pitchFamily="34" charset="0"/>
              <a:buChar char="•"/>
            </a:pPr>
            <a:r>
              <a:rPr lang="fi-FI" dirty="0"/>
              <a:t>Koskee nykyään monenlaista sähköistä viestintää, ja laajentunut ydinalaltaan eli viestinnän sisällöstä myös viestinnän tapahtumiseen sekä osapuolten tunnistamiseen ja paikantamiseen</a:t>
            </a:r>
          </a:p>
          <a:p>
            <a:pPr marL="800100" lvl="1" indent="-342900">
              <a:buFont typeface="Arial" panose="020B0604020202020204" pitchFamily="34" charset="0"/>
              <a:buChar char="•"/>
            </a:pPr>
            <a:r>
              <a:rPr lang="fi-FI" dirty="0"/>
              <a:t>Suojaa annetaan sekä vertikaalisuhteessa (= suhteessa valtioon) että horisontaalisesti (= muita yksityishenkilöitä, palveluntarjoajia, työnantajia jne. kohtaan)</a:t>
            </a:r>
          </a:p>
          <a:p>
            <a:pPr marL="800100" lvl="1" indent="-342900">
              <a:buFont typeface="Arial" panose="020B0604020202020204" pitchFamily="34" charset="0"/>
              <a:buChar char="•"/>
            </a:pPr>
            <a:r>
              <a:rPr lang="fi-FI" dirty="0"/>
              <a:t>Lainsäädännössä näkyy mm. pakkokeino- ja tiedustelulainsäädännön rajoituksena, viestinnän välittäjiä ja työnantajia koskevana sääntelynä sekä rikosoikeudessa (mm. viestintäsalaisuuden loukkaus)</a:t>
            </a:r>
          </a:p>
        </p:txBody>
      </p:sp>
    </p:spTree>
    <p:extLst>
      <p:ext uri="{BB962C8B-B14F-4D97-AF65-F5344CB8AC3E}">
        <p14:creationId xmlns:p14="http://schemas.microsoft.com/office/powerpoint/2010/main" val="3296635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828810" cy="954107"/>
          </a:xfrm>
          <a:prstGeom prst="rect">
            <a:avLst/>
          </a:prstGeom>
          <a:noFill/>
        </p:spPr>
        <p:txBody>
          <a:bodyPr wrap="none" rtlCol="0">
            <a:spAutoFit/>
          </a:bodyPr>
          <a:lstStyle/>
          <a:p>
            <a:endParaRPr lang="fi-FI" sz="2800" dirty="0"/>
          </a:p>
          <a:p>
            <a:r>
              <a:rPr lang="fi-FI" sz="2800" dirty="0"/>
              <a:t>Muut yksityisyyden suojaa turvaavat perusoikeudet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b="1" dirty="0"/>
              <a:t>Perhe-elämän suoja</a:t>
            </a:r>
          </a:p>
          <a:p>
            <a:pPr marL="800100" lvl="1" indent="-342900">
              <a:buFont typeface="Arial" panose="020B0604020202020204" pitchFamily="34" charset="0"/>
              <a:buChar char="•"/>
            </a:pPr>
            <a:r>
              <a:rPr lang="fi-FI" dirty="0"/>
              <a:t>Suomen perusoikeusjärjestelmässä ajateltu kuuluvan yksityiselämän suojan piiriin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Kunnian suoja</a:t>
            </a:r>
          </a:p>
          <a:p>
            <a:pPr marL="800100" lvl="1" indent="-342900">
              <a:buFont typeface="Arial" panose="020B0604020202020204" pitchFamily="34" charset="0"/>
              <a:buChar char="•"/>
            </a:pPr>
            <a:r>
              <a:rPr lang="fi-FI" dirty="0"/>
              <a:t>Toteutetaan mm. rikosoikeuden kautta (kunnianloukkaus), tyypillisesti vastaparina sananvapaus</a:t>
            </a:r>
          </a:p>
          <a:p>
            <a:pPr lvl="1"/>
            <a:endParaRPr lang="fi-FI" b="1" dirty="0"/>
          </a:p>
        </p:txBody>
      </p:sp>
    </p:spTree>
    <p:extLst>
      <p:ext uri="{BB962C8B-B14F-4D97-AF65-F5344CB8AC3E}">
        <p14:creationId xmlns:p14="http://schemas.microsoft.com/office/powerpoint/2010/main" val="3682757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93206" cy="954107"/>
          </a:xfrm>
          <a:prstGeom prst="rect">
            <a:avLst/>
          </a:prstGeom>
          <a:noFill/>
        </p:spPr>
        <p:txBody>
          <a:bodyPr wrap="none" rtlCol="0">
            <a:spAutoFit/>
          </a:bodyPr>
          <a:lstStyle/>
          <a:p>
            <a:endParaRPr lang="fi-FI" sz="2800" dirty="0"/>
          </a:p>
          <a:p>
            <a:r>
              <a:rPr lang="fi-FI" sz="2800" dirty="0"/>
              <a:t>Henkilötietojen suoja, tietosuoja ja tietoturva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139321"/>
          </a:xfrm>
          <a:prstGeom prst="rect">
            <a:avLst/>
          </a:prstGeom>
          <a:noFill/>
        </p:spPr>
        <p:txBody>
          <a:bodyPr wrap="square" rtlCol="0">
            <a:spAutoFit/>
          </a:bodyPr>
          <a:lstStyle/>
          <a:p>
            <a:pPr marL="342900" indent="-342900">
              <a:buFont typeface="Arial" panose="020B0604020202020204" pitchFamily="34" charset="0"/>
              <a:buChar char="•"/>
            </a:pPr>
            <a:r>
              <a:rPr lang="fi-FI" dirty="0"/>
              <a:t>Henkilötietojen suojaa pidettiin aiemmin yksityisyyden (tai yksityiselämän suojan) osana; viime vuosina kehittynyt enenevästi itsenäisen perus-/ihmisoikeuden suuntaan, mutta yhteys yksityisyyteen on silti läheinen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Nimityksestä huolimatta tarkoitus ei ole suojata tietoa vaan ihmistä!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Termejä henkilötietojen suoja ja tietosuoja käytetään usein sekaisin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Saarenpään mukaan oikeudellinen peruskäsite on henkilötietojen suoja ja tietosuoja viittaa henkilötietojen suojan oikeudelliseen sääntelyyn; henkilötietojen suojaa toteutetaan tietosuojalainsäädännön kautta</a:t>
            </a:r>
          </a:p>
        </p:txBody>
      </p:sp>
    </p:spTree>
    <p:extLst>
      <p:ext uri="{BB962C8B-B14F-4D97-AF65-F5344CB8AC3E}">
        <p14:creationId xmlns:p14="http://schemas.microsoft.com/office/powerpoint/2010/main" val="3697857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793206" cy="954107"/>
          </a:xfrm>
          <a:prstGeom prst="rect">
            <a:avLst/>
          </a:prstGeom>
          <a:noFill/>
        </p:spPr>
        <p:txBody>
          <a:bodyPr wrap="none" rtlCol="0">
            <a:spAutoFit/>
          </a:bodyPr>
          <a:lstStyle/>
          <a:p>
            <a:endParaRPr lang="fi-FI" sz="2800" dirty="0"/>
          </a:p>
          <a:p>
            <a:r>
              <a:rPr lang="fi-FI" sz="2800" dirty="0"/>
              <a:t>Henkilötietojen suoja, tietosuoja ja tietoturva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Tietoturvassa taas kyse on erilaisista hallinnollisista, teknisistä ja muista keinoista ja menetelmistä, joilla suojataan mm. informaation luottamuksellisuutta, eheyttä, saatavuutta ja käytettävyyttä </a:t>
            </a:r>
            <a:r>
              <a:rPr lang="fi-FI" sz="2000" dirty="0">
                <a:sym typeface="Wingdings" panose="05000000000000000000" pitchFamily="2" charset="2"/>
              </a:rPr>
              <a:t> henkilötietojen suojan toteuttamisen keino</a:t>
            </a:r>
          </a:p>
          <a:p>
            <a:pPr marL="342900" indent="-342900">
              <a:buFont typeface="Arial" panose="020B0604020202020204" pitchFamily="34" charset="0"/>
              <a:buChar char="•"/>
            </a:pPr>
            <a:endParaRPr lang="fi-FI" sz="2000" dirty="0">
              <a:sym typeface="Wingdings" panose="05000000000000000000" pitchFamily="2" charset="2"/>
            </a:endParaRPr>
          </a:p>
          <a:p>
            <a:pPr marL="342900" indent="-342900">
              <a:buFont typeface="Arial" panose="020B0604020202020204" pitchFamily="34" charset="0"/>
              <a:buChar char="•"/>
            </a:pPr>
            <a:r>
              <a:rPr lang="fi-FI" sz="2000" dirty="0">
                <a:sym typeface="Wingdings" panose="05000000000000000000" pitchFamily="2" charset="2"/>
              </a:rPr>
              <a:t>Legaalimääritelmä, </a:t>
            </a:r>
            <a:r>
              <a:rPr lang="fi-FI" sz="2000" dirty="0"/>
              <a:t>SVPL 3 §:n 28 kohta: ”…tietoturvalla hallinnollisia ja teknisiä toimia, joilla varmistetaan se, että tiedot ovat vain niiden käyttöön oikeutettujen saatavilla, että tietoja eivät voi muuttaa muut kuin siihen oikeutetut sekä että tiedot ja tietojärjestelmät ovat niiden käyttöön oikeutettujen hyödynnettävissä”</a:t>
            </a:r>
          </a:p>
        </p:txBody>
      </p:sp>
    </p:spTree>
    <p:extLst>
      <p:ext uri="{BB962C8B-B14F-4D97-AF65-F5344CB8AC3E}">
        <p14:creationId xmlns:p14="http://schemas.microsoft.com/office/powerpoint/2010/main" val="2275581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71416" cy="954107"/>
          </a:xfrm>
          <a:prstGeom prst="rect">
            <a:avLst/>
          </a:prstGeom>
          <a:noFill/>
        </p:spPr>
        <p:txBody>
          <a:bodyPr wrap="none" rtlCol="0">
            <a:spAutoFit/>
          </a:bodyPr>
          <a:lstStyle/>
          <a:p>
            <a:endParaRPr lang="fi-FI" sz="2800" dirty="0"/>
          </a:p>
          <a:p>
            <a:r>
              <a:rPr lang="fi-FI" sz="2800" dirty="0"/>
              <a:t>Tietosuojalainsäädännön historiaa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031873"/>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Tietosuojaa koskevat kysymykset nousivat esiin 1960– 1970-lukujen taitteessa</a:t>
            </a:r>
          </a:p>
          <a:p>
            <a:endParaRPr lang="fi-FI" sz="2000" dirty="0"/>
          </a:p>
          <a:p>
            <a:pPr marL="342900" indent="-342900">
              <a:buFont typeface="Arial" panose="020B0604020202020204" pitchFamily="34" charset="0"/>
              <a:buChar char="•"/>
            </a:pPr>
            <a:r>
              <a:rPr lang="fi-FI" sz="2000" dirty="0"/>
              <a:t>Ensimmäinen tietosuojalaki Hessenin osavaltion </a:t>
            </a:r>
            <a:r>
              <a:rPr lang="fi-FI" sz="2000" i="1" dirty="0" err="1"/>
              <a:t>Datenschutzgesetz</a:t>
            </a:r>
            <a:r>
              <a:rPr lang="fi-FI" sz="2000" dirty="0"/>
              <a:t> (1970), valtakunnallisella tasolla Ruotsin </a:t>
            </a:r>
            <a:r>
              <a:rPr lang="fi-FI" sz="2000" i="1" dirty="0"/>
              <a:t>datalag </a:t>
            </a:r>
            <a:r>
              <a:rPr lang="fi-FI" sz="2000" dirty="0"/>
              <a:t>ja </a:t>
            </a:r>
            <a:r>
              <a:rPr lang="fi-FI" sz="2000" i="1" dirty="0" err="1"/>
              <a:t>kreditupplysningslag</a:t>
            </a:r>
            <a:r>
              <a:rPr lang="fi-FI" sz="2000" i="1" dirty="0"/>
              <a:t> </a:t>
            </a:r>
            <a:r>
              <a:rPr lang="fi-FI" sz="2000" dirty="0"/>
              <a:t>(1973)</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1970-luvulla lopulla tietosuojalakeja hyväksyttiin myös Saksan liittotasavallassa (1977), Tanskassa (1978), Norjassa (1978), Itävallassa (1978), Ranskassa (1978) ja Luxemburgissa (1979) – ns. 1. sukupolven tietosuojalait</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3308472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71416" cy="954107"/>
          </a:xfrm>
          <a:prstGeom prst="rect">
            <a:avLst/>
          </a:prstGeom>
          <a:noFill/>
        </p:spPr>
        <p:txBody>
          <a:bodyPr wrap="none" rtlCol="0">
            <a:spAutoFit/>
          </a:bodyPr>
          <a:lstStyle/>
          <a:p>
            <a:endParaRPr lang="fi-FI" sz="2800" dirty="0"/>
          </a:p>
          <a:p>
            <a:r>
              <a:rPr lang="fi-FI" sz="2800" dirty="0"/>
              <a:t>Tietosuojalainsäädännön historiaa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1631216"/>
          </a:xfrm>
          <a:prstGeom prst="rect">
            <a:avLst/>
          </a:prstGeom>
          <a:noFill/>
        </p:spPr>
        <p:txBody>
          <a:bodyPr wrap="square" rtlCol="0">
            <a:spAutoFit/>
          </a:bodyPr>
          <a:lstStyle/>
          <a:p>
            <a:pPr marL="342900" indent="-342900">
              <a:buFont typeface="Arial" panose="020B0604020202020204" pitchFamily="34" charset="0"/>
              <a:buChar char="•"/>
            </a:pPr>
            <a:r>
              <a:rPr lang="fi-FI" sz="2000" dirty="0"/>
              <a:t>OECD:n tietosuoja-asioiden perusperiaatteita koskeva suositus (1980)</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Euroopan neuvoston tietosuojasopimus (1981)</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EU:n henkilötietodirektiivi (1995)</a:t>
            </a:r>
          </a:p>
        </p:txBody>
      </p:sp>
    </p:spTree>
    <p:extLst>
      <p:ext uri="{BB962C8B-B14F-4D97-AF65-F5344CB8AC3E}">
        <p14:creationId xmlns:p14="http://schemas.microsoft.com/office/powerpoint/2010/main" val="765608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71416" cy="954107"/>
          </a:xfrm>
          <a:prstGeom prst="rect">
            <a:avLst/>
          </a:prstGeom>
          <a:noFill/>
        </p:spPr>
        <p:txBody>
          <a:bodyPr wrap="none" rtlCol="0">
            <a:spAutoFit/>
          </a:bodyPr>
          <a:lstStyle/>
          <a:p>
            <a:endParaRPr lang="fi-FI" sz="2800" dirty="0"/>
          </a:p>
          <a:p>
            <a:r>
              <a:rPr lang="fi-FI" sz="2800" dirty="0"/>
              <a:t>Tietosuojalainsäädännön historiaa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t>Suomessa tietosuojalainsäädännön valmistelu aloitettiin 1971, mutta valmistelu venyi pitkäksi ja monivaiheiseksi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Ensimmäinen tietosuojan yleislakimme, </a:t>
            </a:r>
            <a:r>
              <a:rPr lang="fi-FI" sz="2000" b="1" dirty="0"/>
              <a:t>henkilörekisterilaki</a:t>
            </a:r>
            <a:r>
              <a:rPr lang="fi-FI" sz="2000" dirty="0"/>
              <a:t>, tuli voimaan </a:t>
            </a:r>
            <a:r>
              <a:rPr lang="fi-FI" sz="2000" b="1" dirty="0"/>
              <a:t>1.1.1988 – </a:t>
            </a:r>
            <a:r>
              <a:rPr lang="fi-FI" sz="2000" dirty="0"/>
              <a:t>ns. 2. sukupolven tietosuojalaki</a:t>
            </a:r>
            <a:endParaRPr lang="fi-FI" sz="2000" b="1" dirty="0"/>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dirty="0"/>
              <a:t>Lakia valvomaan perustettiin kaksi viranomaista, </a:t>
            </a:r>
            <a:r>
              <a:rPr lang="fi-FI" sz="2000" b="1" dirty="0"/>
              <a:t>tietosuojavaltuutettu</a:t>
            </a:r>
            <a:r>
              <a:rPr lang="fi-FI" sz="2000" dirty="0"/>
              <a:t> ja </a:t>
            </a:r>
            <a:r>
              <a:rPr lang="fi-FI" sz="2000" b="1" dirty="0"/>
              <a:t>tietosuojalautakunta</a:t>
            </a:r>
            <a:endParaRPr lang="fi-FI" sz="2000" dirty="0"/>
          </a:p>
          <a:p>
            <a:pPr marL="800100" lvl="1" indent="-342900">
              <a:buFont typeface="Arial" panose="020B0604020202020204" pitchFamily="34" charset="0"/>
              <a:buChar char="•"/>
            </a:pPr>
            <a:r>
              <a:rPr lang="fi-FI" sz="2000" dirty="0"/>
              <a:t>TSV toimii edelleen, lautakunta lakkautettiin 1.1.2019</a:t>
            </a:r>
            <a:endParaRPr lang="fi-FI" sz="2000" b="1" dirty="0"/>
          </a:p>
        </p:txBody>
      </p:sp>
    </p:spTree>
    <p:extLst>
      <p:ext uri="{BB962C8B-B14F-4D97-AF65-F5344CB8AC3E}">
        <p14:creationId xmlns:p14="http://schemas.microsoft.com/office/powerpoint/2010/main" val="3500383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71416" cy="954107"/>
          </a:xfrm>
          <a:prstGeom prst="rect">
            <a:avLst/>
          </a:prstGeom>
          <a:noFill/>
        </p:spPr>
        <p:txBody>
          <a:bodyPr wrap="none" rtlCol="0">
            <a:spAutoFit/>
          </a:bodyPr>
          <a:lstStyle/>
          <a:p>
            <a:endParaRPr lang="fi-FI" sz="2800" dirty="0"/>
          </a:p>
          <a:p>
            <a:r>
              <a:rPr lang="fi-FI" sz="2800" dirty="0"/>
              <a:t>Tietosuojalainsäädännön historiaa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523768"/>
          </a:xfrm>
          <a:prstGeom prst="rect">
            <a:avLst/>
          </a:prstGeom>
          <a:noFill/>
        </p:spPr>
        <p:txBody>
          <a:bodyPr wrap="square" rtlCol="0">
            <a:spAutoFit/>
          </a:bodyPr>
          <a:lstStyle/>
          <a:p>
            <a:pPr marL="342900" indent="-342900">
              <a:buFont typeface="Arial" panose="020B0604020202020204" pitchFamily="34" charset="0"/>
              <a:buChar char="•"/>
            </a:pPr>
            <a:r>
              <a:rPr lang="fi-FI" sz="2000" dirty="0"/>
              <a:t>Suomi liittyi </a:t>
            </a:r>
            <a:r>
              <a:rPr lang="fi-FI" sz="2000" dirty="0" err="1"/>
              <a:t>EN:n</a:t>
            </a:r>
            <a:r>
              <a:rPr lang="fi-FI" sz="2000" dirty="0"/>
              <a:t> tietosuojasopimukseen 1991, voimaan Suomessa 1992</a:t>
            </a:r>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dirty="0"/>
              <a:t>EU:hun liittymisen ja henkilötietodirektiivin voimaan tulon jälkeen valmisteltiin uusi yleislaki, jonka nimeksi tuli </a:t>
            </a:r>
            <a:r>
              <a:rPr lang="fi-FI" sz="2000" b="1" dirty="0"/>
              <a:t>henkilötietolaki</a:t>
            </a:r>
            <a:r>
              <a:rPr lang="fi-FI" sz="2000" dirty="0"/>
              <a:t>; se tuli voimaan </a:t>
            </a:r>
            <a:r>
              <a:rPr lang="fi-FI" sz="2000" b="1" dirty="0"/>
              <a:t>1.6.1999</a:t>
            </a:r>
            <a:r>
              <a:rPr lang="fi-FI" sz="2000" dirty="0"/>
              <a:t> kumoten henkilörekisterilain – ns. 3. sukupolven tietosuojalaki</a:t>
            </a:r>
          </a:p>
          <a:p>
            <a:pPr marL="342900" indent="-342900" algn="just">
              <a:buFont typeface="Arial" panose="020B0604020202020204" pitchFamily="34" charset="0"/>
              <a:buChar char="•"/>
            </a:pPr>
            <a:endParaRPr lang="fi-FI" dirty="0"/>
          </a:p>
        </p:txBody>
      </p:sp>
    </p:spTree>
    <p:extLst>
      <p:ext uri="{BB962C8B-B14F-4D97-AF65-F5344CB8AC3E}">
        <p14:creationId xmlns:p14="http://schemas.microsoft.com/office/powerpoint/2010/main" val="2932082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171416" cy="954107"/>
          </a:xfrm>
          <a:prstGeom prst="rect">
            <a:avLst/>
          </a:prstGeom>
          <a:noFill/>
        </p:spPr>
        <p:txBody>
          <a:bodyPr wrap="none" rtlCol="0">
            <a:spAutoFit/>
          </a:bodyPr>
          <a:lstStyle/>
          <a:p>
            <a:endParaRPr lang="fi-FI" sz="2800" dirty="0"/>
          </a:p>
          <a:p>
            <a:r>
              <a:rPr lang="fi-FI" sz="2800" dirty="0"/>
              <a:t>Tietosuojalainsäädännön historiaa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523768"/>
          </a:xfrm>
          <a:prstGeom prst="rect">
            <a:avLst/>
          </a:prstGeom>
          <a:noFill/>
        </p:spPr>
        <p:txBody>
          <a:bodyPr wrap="square" rtlCol="0">
            <a:spAutoFit/>
          </a:bodyPr>
          <a:lstStyle/>
          <a:p>
            <a:pPr marL="342900" indent="-342900">
              <a:buFont typeface="Arial" panose="020B0604020202020204" pitchFamily="34" charset="0"/>
              <a:buChar char="•"/>
            </a:pPr>
            <a:r>
              <a:rPr lang="fi-FI" sz="2000" dirty="0"/>
              <a:t>2000-luvulla runsaasti uutta erityislainsäädäntöä, mutta  henkilötietolaki säilyi laajasti sovellettavana yleislakina aina EU:n tietosuoja-uudistukseen ja henkilötietodirektiivin korvanneen yleisen tietosuoja-asetuksen sovellettavaksi tuloon (25.5.2018) asti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Henkilötietolaki kumottiin 1.1.2019 uuden, </a:t>
            </a:r>
            <a:r>
              <a:rPr lang="fi-FI" sz="2000" dirty="0" err="1"/>
              <a:t>GDPR:ää</a:t>
            </a:r>
            <a:r>
              <a:rPr lang="fi-FI" sz="2000" dirty="0"/>
              <a:t> täydentävän tietosuojalain voimaantulon myötä</a:t>
            </a:r>
          </a:p>
          <a:p>
            <a:pPr marL="342900" indent="-342900" algn="just">
              <a:buFont typeface="Arial" panose="020B0604020202020204" pitchFamily="34" charset="0"/>
              <a:buChar char="•"/>
            </a:pPr>
            <a:endParaRPr lang="fi-FI" dirty="0"/>
          </a:p>
        </p:txBody>
      </p:sp>
    </p:spTree>
    <p:extLst>
      <p:ext uri="{BB962C8B-B14F-4D97-AF65-F5344CB8AC3E}">
        <p14:creationId xmlns:p14="http://schemas.microsoft.com/office/powerpoint/2010/main" val="3085783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274958" cy="954107"/>
          </a:xfrm>
          <a:prstGeom prst="rect">
            <a:avLst/>
          </a:prstGeom>
          <a:noFill/>
        </p:spPr>
        <p:txBody>
          <a:bodyPr wrap="none" rtlCol="0">
            <a:spAutoFit/>
          </a:bodyPr>
          <a:lstStyle/>
          <a:p>
            <a:endParaRPr lang="fi-FI" sz="2800" dirty="0"/>
          </a:p>
          <a:p>
            <a:r>
              <a:rPr lang="fi-FI" sz="2800" dirty="0"/>
              <a:t>Tiivistelmä: tietosuojalainsäädännön historia Suomessa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dirty="0"/>
              <a:t>Yleislait:</a:t>
            </a:r>
          </a:p>
          <a:p>
            <a:pPr marL="800100" lvl="1" indent="-342900">
              <a:buFont typeface="+mj-lt"/>
              <a:buAutoNum type="arabicPeriod"/>
            </a:pPr>
            <a:r>
              <a:rPr lang="fi-FI" dirty="0"/>
              <a:t>Henkilörekisterilaki 471/1987 (1988–1999)</a:t>
            </a:r>
          </a:p>
          <a:p>
            <a:pPr marL="800100" lvl="1" indent="-342900">
              <a:buFont typeface="+mj-lt"/>
              <a:buAutoNum type="arabicPeriod"/>
            </a:pPr>
            <a:r>
              <a:rPr lang="fi-FI" dirty="0"/>
              <a:t>Henkilötietolaki 523/1999 (1999–2018)</a:t>
            </a:r>
          </a:p>
          <a:p>
            <a:pPr marL="800100" lvl="1" indent="-342900">
              <a:buFont typeface="+mj-lt"/>
              <a:buAutoNum type="arabicPeriod"/>
            </a:pPr>
            <a:r>
              <a:rPr lang="fi-FI" dirty="0"/>
              <a:t>EU:n yleinen tietosuoja-asetus (25.5.2018 alkaen</a:t>
            </a:r>
            <a:r>
              <a:rPr lang="fi-FI" dirty="0">
                <a:sym typeface="Wingdings" panose="05000000000000000000" pitchFamily="2" charset="2"/>
              </a:rPr>
              <a:t>)</a:t>
            </a:r>
            <a:r>
              <a:rPr lang="fi-FI" dirty="0"/>
              <a:t> ja sitä kansallisella tasolla täydentävä tietosuojalaki 1050/2018 (1.1.2019 </a:t>
            </a:r>
            <a:r>
              <a:rPr lang="fi-FI" dirty="0">
                <a:sym typeface="Wingdings" panose="05000000000000000000" pitchFamily="2" charset="2"/>
              </a:rPr>
              <a:t>alkaen)</a:t>
            </a:r>
            <a:endParaRPr lang="fi-FI" dirty="0"/>
          </a:p>
          <a:p>
            <a:pPr marL="800100" lvl="1" indent="-342900">
              <a:buFont typeface="+mj-lt"/>
              <a:buAutoNum type="arabicPeriod"/>
            </a:pPr>
            <a:endParaRPr lang="fi-FI" dirty="0"/>
          </a:p>
          <a:p>
            <a:pPr marL="342900" indent="-342900">
              <a:buFont typeface="Arial" panose="020B0604020202020204" pitchFamily="34" charset="0"/>
              <a:buChar char="•"/>
            </a:pPr>
            <a:r>
              <a:rPr lang="fi-FI" dirty="0"/>
              <a:t>Keskeisiä erityislakeja</a:t>
            </a:r>
          </a:p>
          <a:p>
            <a:pPr marL="800100" lvl="1" indent="-342900">
              <a:buFont typeface="Arial" panose="020B0604020202020204" pitchFamily="34" charset="0"/>
              <a:buChar char="•"/>
            </a:pPr>
            <a:r>
              <a:rPr lang="fi-FI" dirty="0"/>
              <a:t>Sähköisen viestinnän tietosuojalaki 516/2004 (kumottu 1.1.2015 </a:t>
            </a:r>
            <a:r>
              <a:rPr lang="fi-FI" dirty="0">
                <a:sym typeface="Wingdings" panose="05000000000000000000" pitchFamily="2" charset="2"/>
              </a:rPr>
              <a:t> tietoyhteiskuntakaari (917/2014, nyk. nimike laki sähköisen viestinnän palveluista</a:t>
            </a:r>
            <a:r>
              <a:rPr lang="fi-FI" dirty="0"/>
              <a:t>))</a:t>
            </a:r>
          </a:p>
          <a:p>
            <a:pPr marL="800100" lvl="1" indent="-342900">
              <a:buFont typeface="Arial" panose="020B0604020202020204" pitchFamily="34" charset="0"/>
              <a:buChar char="•"/>
            </a:pPr>
            <a:r>
              <a:rPr lang="fi-FI" dirty="0"/>
              <a:t>Laki yksityisyyden suojasta työelämässä 759/2004</a:t>
            </a:r>
          </a:p>
          <a:p>
            <a:pPr marL="800100" lvl="1" indent="-342900">
              <a:buFont typeface="Arial" panose="020B0604020202020204" pitchFamily="34" charset="0"/>
              <a:buChar char="•"/>
            </a:pPr>
            <a:r>
              <a:rPr lang="fi-FI" dirty="0"/>
              <a:t>Luottotietolaki 527/2007</a:t>
            </a:r>
          </a:p>
        </p:txBody>
      </p:sp>
    </p:spTree>
    <p:extLst>
      <p:ext uri="{BB962C8B-B14F-4D97-AF65-F5344CB8AC3E}">
        <p14:creationId xmlns:p14="http://schemas.microsoft.com/office/powerpoint/2010/main" val="399710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400" dirty="0"/>
              <a:t>”Oikeusinformatiikassa erityisenä tarkastelun kohteena ovat viranomaistoiminnan julkisuuteen, tietosuojaan, sähköiseen asiointiin ja viestintään sekä viranomaisen rekistereihin liittyvät kysymykset”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Oikeusinformatiikan kehitys ja tulevaisuuden haasteet</a:t>
            </a:r>
          </a:p>
          <a:p>
            <a:pPr marL="342900" indent="-342900">
              <a:buFont typeface="Arial" panose="020B0604020202020204" pitchFamily="34" charset="0"/>
              <a:buChar char="•"/>
            </a:pPr>
            <a:r>
              <a:rPr lang="fi-FI" sz="2400" dirty="0"/>
              <a:t>Yksityiselämän suoja, tietosuoja ja tietoturvallisuus</a:t>
            </a:r>
          </a:p>
          <a:p>
            <a:pPr marL="342900" indent="-342900">
              <a:buFont typeface="Arial" panose="020B0604020202020204" pitchFamily="34" charset="0"/>
              <a:buChar char="•"/>
            </a:pPr>
            <a:r>
              <a:rPr lang="fi-FI" sz="2400" dirty="0"/>
              <a:t>Sähköinen asiointi ja viestintä sekä informaatiohallinto</a:t>
            </a:r>
          </a:p>
          <a:p>
            <a:pPr marL="342900" indent="-342900">
              <a:buFont typeface="Arial" panose="020B0604020202020204" pitchFamily="34" charset="0"/>
              <a:buChar char="•"/>
            </a:pPr>
            <a:r>
              <a:rPr lang="fi-FI" sz="2400" dirty="0"/>
              <a:t>Oikeudellinen tieto ja tiedonhaku sekä systematiikka ja yleiset opit näiden perustana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892382" cy="954107"/>
          </a:xfrm>
          <a:prstGeom prst="rect">
            <a:avLst/>
          </a:prstGeom>
          <a:noFill/>
        </p:spPr>
        <p:txBody>
          <a:bodyPr wrap="none" rtlCol="0">
            <a:spAutoFit/>
          </a:bodyPr>
          <a:lstStyle/>
          <a:p>
            <a:endParaRPr lang="fi-FI" sz="2800" dirty="0"/>
          </a:p>
          <a:p>
            <a:r>
              <a:rPr lang="fi-FI" sz="2800" dirty="0"/>
              <a:t>ONPOOL5 / oikeusinformatiikka, sisältö</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298122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6420027" cy="954107"/>
          </a:xfrm>
          <a:prstGeom prst="rect">
            <a:avLst/>
          </a:prstGeom>
          <a:noFill/>
        </p:spPr>
        <p:txBody>
          <a:bodyPr wrap="none" rtlCol="0">
            <a:spAutoFit/>
          </a:bodyPr>
          <a:lstStyle/>
          <a:p>
            <a:endParaRPr lang="fi-FI" sz="2800" dirty="0"/>
          </a:p>
          <a:p>
            <a:r>
              <a:rPr lang="fi-FI" sz="2800" dirty="0"/>
              <a:t>Nykyisen tietosuojalainsäädännön rakenne</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031325"/>
          </a:xfrm>
          <a:prstGeom prst="rect">
            <a:avLst/>
          </a:prstGeom>
          <a:noFill/>
        </p:spPr>
        <p:txBody>
          <a:bodyPr wrap="square" rtlCol="0">
            <a:spAutoFit/>
          </a:bodyPr>
          <a:lstStyle/>
          <a:p>
            <a:pPr marL="342900" indent="-342900">
              <a:buFont typeface="Arial" panose="020B0604020202020204" pitchFamily="34" charset="0"/>
              <a:buChar char="•"/>
            </a:pPr>
            <a:r>
              <a:rPr lang="fi-FI" dirty="0"/>
              <a:t>Yleislakina </a:t>
            </a:r>
            <a:r>
              <a:rPr lang="fi-FI" b="1" dirty="0"/>
              <a:t>EU:n yleinen tietosuoja-asetus </a:t>
            </a:r>
            <a:r>
              <a:rPr lang="fi-FI" dirty="0"/>
              <a:t>(</a:t>
            </a:r>
            <a:r>
              <a:rPr lang="fi-FI" b="1" dirty="0"/>
              <a:t>GDPR</a:t>
            </a:r>
            <a:r>
              <a:rPr lang="fi-FI" dirty="0"/>
              <a:t> tai </a:t>
            </a:r>
            <a:r>
              <a:rPr lang="fi-FI" b="1" dirty="0"/>
              <a:t>TSA</a:t>
            </a:r>
            <a:r>
              <a:rPr lang="fi-FI" dirty="0"/>
              <a:t>), jota täydennetään kansallisella </a:t>
            </a:r>
            <a:r>
              <a:rPr lang="fi-FI" b="1" dirty="0"/>
              <a:t>tietosuojalailla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Erillinen rikosasioiden tietosuojadirektiivi, joka implementoitu kansallisesti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Runsaasti erityislainsäädäntöä</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39360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978286" cy="954107"/>
          </a:xfrm>
          <a:prstGeom prst="rect">
            <a:avLst/>
          </a:prstGeom>
          <a:noFill/>
        </p:spPr>
        <p:txBody>
          <a:bodyPr wrap="none" rtlCol="0">
            <a:spAutoFit/>
          </a:bodyPr>
          <a:lstStyle/>
          <a:p>
            <a:endParaRPr lang="fi-FI" sz="2800" dirty="0"/>
          </a:p>
          <a:p>
            <a:r>
              <a:rPr lang="fi-FI" sz="2800" dirty="0"/>
              <a:t>Yleinen tietosuoja-asetus (GDPR)</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16320"/>
          </a:xfrm>
          <a:prstGeom prst="rect">
            <a:avLst/>
          </a:prstGeom>
          <a:noFill/>
        </p:spPr>
        <p:txBody>
          <a:bodyPr wrap="square" rtlCol="0">
            <a:spAutoFit/>
          </a:bodyPr>
          <a:lstStyle/>
          <a:p>
            <a:pPr marL="342900" indent="-342900">
              <a:buFont typeface="Arial" panose="020B0604020202020204" pitchFamily="34" charset="0"/>
              <a:buChar char="•"/>
            </a:pPr>
            <a:r>
              <a:rPr lang="fi-FI" dirty="0"/>
              <a:t>Euroopan parlamentin ja neuvoston asetus (EU) 2016/679, annettu 27 päivänä huhtikuuta 2016, luonnollisten henkilöiden suojelusta henkilötietojen käsittelyssä sekä näiden tietojen vapaasta liikkuvuudesta ja direktiivin 95/46/EY kumoamisesta (yleinen tietosuoja-asetus)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Voimaan 25.5.2016, sovellettavaksi 25.5.2018 lähtien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Tietosuojan yleislaki, joka on EU-asetuksena sellaisenaan voimassa kaikissa jäsenvaltioissa; yhteensä 99 artiklaa – vrt. aiempi henkilötietodirektiivi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Täydentävää sääntelyä esim. tietosuojaviranomaisista kuitenkin kansallisessa lainsäädännössä – tietosuojalaki (1050/2018, voimaan 1.1.2019)</a:t>
            </a:r>
          </a:p>
        </p:txBody>
      </p:sp>
    </p:spTree>
    <p:extLst>
      <p:ext uri="{BB962C8B-B14F-4D97-AF65-F5344CB8AC3E}">
        <p14:creationId xmlns:p14="http://schemas.microsoft.com/office/powerpoint/2010/main" val="711030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427302" cy="954107"/>
          </a:xfrm>
          <a:prstGeom prst="rect">
            <a:avLst/>
          </a:prstGeom>
          <a:noFill/>
        </p:spPr>
        <p:txBody>
          <a:bodyPr wrap="none" rtlCol="0">
            <a:spAutoFit/>
          </a:bodyPr>
          <a:lstStyle/>
          <a:p>
            <a:endParaRPr lang="fi-FI" sz="2800" dirty="0"/>
          </a:p>
          <a:p>
            <a:r>
              <a:rPr lang="fi-FI" sz="2800" dirty="0"/>
              <a:t>Kohde ja tavoitteet (1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mj-lt"/>
              <a:buAutoNum type="arabicPeriod"/>
            </a:pPr>
            <a:r>
              <a:rPr lang="fi-FI" dirty="0"/>
              <a:t>Tällä asetuksella vahvistetaan säännöt luonnollisten henkilöiden suojelulle henkilötietojen käsittelyssä sekä säännöt, jotka koskevat henkilötietojen vapaata liikkuvuutta.</a:t>
            </a:r>
          </a:p>
          <a:p>
            <a:pPr marL="342900" indent="-342900">
              <a:buFont typeface="+mj-lt"/>
              <a:buAutoNum type="arabicPeriod"/>
            </a:pPr>
            <a:endParaRPr lang="fi-FI" dirty="0"/>
          </a:p>
          <a:p>
            <a:pPr marL="342900" indent="-342900">
              <a:buFont typeface="+mj-lt"/>
              <a:buAutoNum type="arabicPeriod"/>
            </a:pPr>
            <a:r>
              <a:rPr lang="fi-FI" dirty="0"/>
              <a:t>Tällä asetuksella suojellaan luonnollisten henkilöiden perusoikeuksia ja -vapauksia ja erityisesti heidän oikeuttaan henkilötietojen suojaan.</a:t>
            </a:r>
          </a:p>
          <a:p>
            <a:pPr marL="342900" indent="-342900">
              <a:buFont typeface="+mj-lt"/>
              <a:buAutoNum type="arabicPeriod"/>
            </a:pPr>
            <a:endParaRPr lang="fi-FI" dirty="0"/>
          </a:p>
          <a:p>
            <a:pPr marL="342900" indent="-342900">
              <a:buFont typeface="+mj-lt"/>
              <a:buAutoNum type="arabicPeriod"/>
            </a:pPr>
            <a:r>
              <a:rPr lang="fi-FI" dirty="0"/>
              <a:t>Henkilötietojen vapaata liikkuvuutta unionin sisällä ei saa rajoittaa eikä kieltää syistä, jotka liittyvät luonnollisten henkilöiden suojeluun henkilötietojen käsittelyssä.</a:t>
            </a:r>
          </a:p>
        </p:txBody>
      </p:sp>
    </p:spTree>
    <p:extLst>
      <p:ext uri="{BB962C8B-B14F-4D97-AF65-F5344CB8AC3E}">
        <p14:creationId xmlns:p14="http://schemas.microsoft.com/office/powerpoint/2010/main" val="3254637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351273" cy="954107"/>
          </a:xfrm>
          <a:prstGeom prst="rect">
            <a:avLst/>
          </a:prstGeom>
          <a:noFill/>
        </p:spPr>
        <p:txBody>
          <a:bodyPr wrap="none" rtlCol="0">
            <a:spAutoFit/>
          </a:bodyPr>
          <a:lstStyle/>
          <a:p>
            <a:endParaRPr lang="fi-FI" sz="2800" dirty="0"/>
          </a:p>
          <a:p>
            <a:r>
              <a:rPr lang="fi-FI" sz="2800" dirty="0"/>
              <a:t>Aineellinen soveltamisala (2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1754326"/>
          </a:xfrm>
          <a:prstGeom prst="rect">
            <a:avLst/>
          </a:prstGeom>
          <a:noFill/>
        </p:spPr>
        <p:txBody>
          <a:bodyPr wrap="square" rtlCol="0">
            <a:spAutoFit/>
          </a:bodyPr>
          <a:lstStyle/>
          <a:p>
            <a:pPr marL="342900" indent="-342900">
              <a:buFont typeface="Arial" panose="020B0604020202020204" pitchFamily="34" charset="0"/>
              <a:buChar char="•"/>
            </a:pPr>
            <a:r>
              <a:rPr lang="fi-FI" b="1" dirty="0"/>
              <a:t>Pääsääntö</a:t>
            </a:r>
            <a:r>
              <a:rPr lang="fi-FI" dirty="0"/>
              <a:t> (1 kohta): Tätä asetusta sovelletaan henkilötietojen käsittelyyn, joka on osittain tai kokonaan automaattista, sekä sellaisten henkilötietojen käsittelyyn muussa kuin automaattisessa muodossa, jotka muodostavat rekisterin osan tai joiden on tarkoitus muodostaa rekisterin osa.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Poikkeukset ja suhteet muihin säännöksiin artiklan kohdissa 2–4 </a:t>
            </a:r>
          </a:p>
        </p:txBody>
      </p:sp>
    </p:spTree>
    <p:extLst>
      <p:ext uri="{BB962C8B-B14F-4D97-AF65-F5344CB8AC3E}">
        <p14:creationId xmlns:p14="http://schemas.microsoft.com/office/powerpoint/2010/main" val="511504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351273" cy="954107"/>
          </a:xfrm>
          <a:prstGeom prst="rect">
            <a:avLst/>
          </a:prstGeom>
          <a:noFill/>
        </p:spPr>
        <p:txBody>
          <a:bodyPr wrap="none" rtlCol="0">
            <a:spAutoFit/>
          </a:bodyPr>
          <a:lstStyle/>
          <a:p>
            <a:endParaRPr lang="fi-FI" sz="2800" dirty="0"/>
          </a:p>
          <a:p>
            <a:r>
              <a:rPr lang="fi-FI" sz="2800" dirty="0"/>
              <a:t>Alueellinen soveltamisala (3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693319"/>
          </a:xfrm>
          <a:prstGeom prst="rect">
            <a:avLst/>
          </a:prstGeom>
          <a:noFill/>
        </p:spPr>
        <p:txBody>
          <a:bodyPr wrap="square" rtlCol="0">
            <a:spAutoFit/>
          </a:bodyPr>
          <a:lstStyle/>
          <a:p>
            <a:pPr marL="342900" indent="-342900">
              <a:buFont typeface="+mj-lt"/>
              <a:buAutoNum type="arabicPeriod"/>
            </a:pPr>
            <a:r>
              <a:rPr lang="fi-FI" dirty="0"/>
              <a:t>Tätä asetusta sovelletaan henkilötietojen käsittelyyn, jota suoritetaan </a:t>
            </a:r>
            <a:r>
              <a:rPr lang="fi-FI" b="1" dirty="0"/>
              <a:t>unionin alueella sijaitsevassa</a:t>
            </a:r>
            <a:r>
              <a:rPr lang="fi-FI" dirty="0"/>
              <a:t> rekisterinpitäjän tai henkilötietojen käsittelijän </a:t>
            </a:r>
            <a:r>
              <a:rPr lang="fi-FI" b="1" dirty="0"/>
              <a:t>toimipaikassa</a:t>
            </a:r>
            <a:r>
              <a:rPr lang="fi-FI" dirty="0"/>
              <a:t> toiminnan yhteydessä, riippumatta siitä, suoritetaanko käsittely unionin alueella vai ei.</a:t>
            </a:r>
          </a:p>
          <a:p>
            <a:pPr marL="342900" indent="-342900">
              <a:buFont typeface="+mj-lt"/>
              <a:buAutoNum type="arabicPeriod"/>
            </a:pPr>
            <a:endParaRPr lang="fi-FI" dirty="0"/>
          </a:p>
          <a:p>
            <a:pPr marL="342900" indent="-342900">
              <a:buFont typeface="+mj-lt"/>
              <a:buAutoNum type="arabicPeriod"/>
            </a:pPr>
            <a:r>
              <a:rPr lang="fi-FI" dirty="0"/>
              <a:t>Tätä asetusta sovelletaan unionissa olevia rekisteröityjä koskevien henkilötietojen käsittelyyn, jota suorittava rekisterinpitäjä tai henkilötietojen käsittelijä </a:t>
            </a:r>
            <a:r>
              <a:rPr lang="fi-FI" b="1" dirty="0"/>
              <a:t>ei</a:t>
            </a:r>
            <a:r>
              <a:rPr lang="fi-FI" dirty="0"/>
              <a:t> ole sijoittautunut unioniin, jos käsittely liittyy</a:t>
            </a:r>
          </a:p>
          <a:p>
            <a:pPr marL="800100" lvl="1" indent="-342900">
              <a:buFont typeface="+mj-lt"/>
              <a:buAutoNum type="alphaLcParenR"/>
            </a:pPr>
            <a:r>
              <a:rPr lang="fi-FI" b="1" dirty="0"/>
              <a:t>tavaroiden tai palvelujen tarjoamiseen</a:t>
            </a:r>
            <a:r>
              <a:rPr lang="fi-FI" dirty="0"/>
              <a:t> näille rekisteröidyille </a:t>
            </a:r>
            <a:r>
              <a:rPr lang="fi-FI" b="1" dirty="0"/>
              <a:t>unionissa</a:t>
            </a:r>
            <a:r>
              <a:rPr lang="fi-FI" dirty="0"/>
              <a:t> riippumatta siitä, edellytetäänkö rekisteröidyltä maksua; tai</a:t>
            </a:r>
          </a:p>
          <a:p>
            <a:pPr marL="800100" lvl="1" indent="-342900">
              <a:buFont typeface="+mj-lt"/>
              <a:buAutoNum type="alphaLcParenR"/>
            </a:pPr>
            <a:r>
              <a:rPr lang="fi-FI" dirty="0"/>
              <a:t>näiden rekisteröityjen käyttäytymisen seurantaan siltä osin kuin heidän </a:t>
            </a:r>
            <a:r>
              <a:rPr lang="fi-FI" b="1" dirty="0"/>
              <a:t>käyttäytymisensä tapahtuu unionissa</a:t>
            </a:r>
            <a:r>
              <a:rPr lang="fi-FI" dirty="0"/>
              <a:t>.</a:t>
            </a:r>
          </a:p>
          <a:p>
            <a:r>
              <a:rPr lang="fi-FI" dirty="0"/>
              <a:t>--</a:t>
            </a:r>
          </a:p>
        </p:txBody>
      </p:sp>
    </p:spTree>
    <p:extLst>
      <p:ext uri="{BB962C8B-B14F-4D97-AF65-F5344CB8AC3E}">
        <p14:creationId xmlns:p14="http://schemas.microsoft.com/office/powerpoint/2010/main" val="306024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27702" cy="954107"/>
          </a:xfrm>
          <a:prstGeom prst="rect">
            <a:avLst/>
          </a:prstGeom>
          <a:noFill/>
        </p:spPr>
        <p:txBody>
          <a:bodyPr wrap="none" rtlCol="0">
            <a:spAutoFit/>
          </a:bodyPr>
          <a:lstStyle/>
          <a:p>
            <a:endParaRPr lang="fi-FI" sz="2800" dirty="0"/>
          </a:p>
          <a:p>
            <a:r>
              <a:rPr lang="fi-FI" sz="2800" dirty="0"/>
              <a:t>Tietosuoja-asetuksen keskeisiä käsitteitä (4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b="1" dirty="0"/>
              <a:t>Henkilötiedot =</a:t>
            </a:r>
            <a:r>
              <a:rPr lang="fi-FI" dirty="0"/>
              <a:t> kaikki tunnistettuun tai tunnistettavissa olevaan luonnolliseen henkilöön (= rekisteröity) liittyvät tiedot</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Tunnistettavissa olevana pidetään luonnollista henkilöä, joka voidaan suoraan tai epäsuorasti tunnistaa erityisesti tunnistetietojen, kuten nimen, henkilötunnuksen, </a:t>
            </a:r>
            <a:r>
              <a:rPr lang="fi-FI" dirty="0" err="1"/>
              <a:t>sijaintitiedon</a:t>
            </a:r>
            <a:r>
              <a:rPr lang="fi-FI" dirty="0"/>
              <a:t>, verkkotunnistetietojen taikka yhden tai useamman hänelle tunnusomaisen fyysisen, fysiologisen, geneettisen, psyykkisen, taloudellisen, kulttuurillisen tai sosiaalisen tekijän perusteella</a:t>
            </a:r>
          </a:p>
        </p:txBody>
      </p:sp>
    </p:spTree>
    <p:extLst>
      <p:ext uri="{BB962C8B-B14F-4D97-AF65-F5344CB8AC3E}">
        <p14:creationId xmlns:p14="http://schemas.microsoft.com/office/powerpoint/2010/main" val="32867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27702" cy="954107"/>
          </a:xfrm>
          <a:prstGeom prst="rect">
            <a:avLst/>
          </a:prstGeom>
          <a:noFill/>
        </p:spPr>
        <p:txBody>
          <a:bodyPr wrap="none" rtlCol="0">
            <a:spAutoFit/>
          </a:bodyPr>
          <a:lstStyle/>
          <a:p>
            <a:endParaRPr lang="fi-FI" sz="2800" dirty="0"/>
          </a:p>
          <a:p>
            <a:r>
              <a:rPr lang="fi-FI" sz="2800" dirty="0"/>
              <a:t>Tietosuoja-asetuksen keskeisiä käsitteitä (4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801314"/>
          </a:xfrm>
          <a:prstGeom prst="rect">
            <a:avLst/>
          </a:prstGeom>
          <a:noFill/>
        </p:spPr>
        <p:txBody>
          <a:bodyPr wrap="square" rtlCol="0">
            <a:spAutoFit/>
          </a:bodyPr>
          <a:lstStyle/>
          <a:p>
            <a:pPr marL="342900" indent="-342900">
              <a:buFont typeface="Arial" panose="020B0604020202020204" pitchFamily="34" charset="0"/>
              <a:buChar char="•"/>
            </a:pPr>
            <a:r>
              <a:rPr lang="fi-FI" dirty="0"/>
              <a:t>Esimerkkejä henkilötiedoista:</a:t>
            </a:r>
          </a:p>
          <a:p>
            <a:pPr marL="800100" lvl="1" indent="-342900">
              <a:buFont typeface="Arial" panose="020B0604020202020204" pitchFamily="34" charset="0"/>
              <a:buChar char="•"/>
            </a:pPr>
            <a:r>
              <a:rPr lang="fi-FI" dirty="0"/>
              <a:t>Nimi</a:t>
            </a:r>
          </a:p>
          <a:p>
            <a:pPr marL="800100" lvl="1" indent="-342900">
              <a:buFont typeface="Arial" panose="020B0604020202020204" pitchFamily="34" charset="0"/>
              <a:buChar char="•"/>
            </a:pPr>
            <a:r>
              <a:rPr lang="fi-FI" dirty="0"/>
              <a:t>Kotiosoite</a:t>
            </a:r>
          </a:p>
          <a:p>
            <a:pPr marL="800100" lvl="1" indent="-342900">
              <a:buFont typeface="Arial" panose="020B0604020202020204" pitchFamily="34" charset="0"/>
              <a:buChar char="•"/>
            </a:pPr>
            <a:r>
              <a:rPr lang="fi-FI" dirty="0"/>
              <a:t>Sähköpostiosoite</a:t>
            </a:r>
          </a:p>
          <a:p>
            <a:pPr marL="800100" lvl="1" indent="-342900">
              <a:buFont typeface="Arial" panose="020B0604020202020204" pitchFamily="34" charset="0"/>
              <a:buChar char="•"/>
            </a:pPr>
            <a:r>
              <a:rPr lang="fi-FI" dirty="0"/>
              <a:t>Puhelinnumero</a:t>
            </a:r>
          </a:p>
          <a:p>
            <a:pPr marL="800100" lvl="1" indent="-342900">
              <a:buFont typeface="Arial" panose="020B0604020202020204" pitchFamily="34" charset="0"/>
              <a:buChar char="•"/>
            </a:pPr>
            <a:r>
              <a:rPr lang="fi-FI" dirty="0"/>
              <a:t>Henkilökortin numero</a:t>
            </a:r>
          </a:p>
          <a:p>
            <a:pPr marL="800100" lvl="1" indent="-342900">
              <a:buFont typeface="Arial" panose="020B0604020202020204" pitchFamily="34" charset="0"/>
              <a:buChar char="•"/>
            </a:pPr>
            <a:r>
              <a:rPr lang="fi-FI" dirty="0"/>
              <a:t>Auton rekisterinumero</a:t>
            </a:r>
          </a:p>
          <a:p>
            <a:pPr marL="800100" lvl="1" indent="-342900">
              <a:buFont typeface="Arial" panose="020B0604020202020204" pitchFamily="34" charset="0"/>
              <a:buChar char="•"/>
            </a:pPr>
            <a:r>
              <a:rPr lang="fi-FI" dirty="0"/>
              <a:t>Paikannustiedot (esim. matkapuhelimen paikannustiedot)</a:t>
            </a:r>
          </a:p>
          <a:p>
            <a:pPr marL="800100" lvl="1" indent="-342900">
              <a:buFont typeface="Arial" panose="020B0604020202020204" pitchFamily="34" charset="0"/>
              <a:buChar char="•"/>
            </a:pPr>
            <a:r>
              <a:rPr lang="fi-FI" dirty="0"/>
              <a:t>IP-osoite</a:t>
            </a:r>
          </a:p>
          <a:p>
            <a:pPr marL="800100" lvl="1" indent="-342900">
              <a:buFont typeface="Arial" panose="020B0604020202020204" pitchFamily="34" charset="0"/>
              <a:buChar char="•"/>
            </a:pPr>
            <a:r>
              <a:rPr lang="fi-FI" dirty="0"/>
              <a:t>Potilastiedot</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Kaikki em. tiedot tosin eivät ole </a:t>
            </a:r>
            <a:r>
              <a:rPr lang="fi-FI" i="1" dirty="0"/>
              <a:t>aina </a:t>
            </a:r>
            <a:r>
              <a:rPr lang="fi-FI" dirty="0"/>
              <a:t>henkilötietoja – esim. sähköpostiosoite ei välttämättä yhdistettävissä luonnolliseen henkilöön, vrt. </a:t>
            </a:r>
          </a:p>
          <a:p>
            <a:pPr marL="800100" lvl="1" indent="-342900">
              <a:buFont typeface="Arial" panose="020B0604020202020204" pitchFamily="34" charset="0"/>
              <a:buChar char="•"/>
            </a:pPr>
            <a:r>
              <a:rPr lang="fi-FI" dirty="0"/>
              <a:t>asiakaspalvelu@rovakaira.fi</a:t>
            </a:r>
          </a:p>
          <a:p>
            <a:pPr marL="800100" lvl="1" indent="-342900">
              <a:buFont typeface="Arial" panose="020B0604020202020204" pitchFamily="34" charset="0"/>
              <a:buChar char="•"/>
            </a:pPr>
            <a:r>
              <a:rPr lang="fi-FI" dirty="0"/>
              <a:t>rovaniemi.ho@oikeus.fi</a:t>
            </a:r>
          </a:p>
          <a:p>
            <a:pPr marL="800100" lvl="1" indent="-342900">
              <a:buFont typeface="Arial" panose="020B0604020202020204" pitchFamily="34" charset="0"/>
              <a:buChar char="•"/>
            </a:pPr>
            <a:r>
              <a:rPr lang="fi-FI" dirty="0"/>
              <a:t>etunimi.sukunimi@ulapland.fi</a:t>
            </a:r>
          </a:p>
          <a:p>
            <a:pPr marL="342900" indent="-342900">
              <a:buFont typeface="Arial" panose="020B0604020202020204" pitchFamily="34" charset="0"/>
              <a:buChar char="•"/>
            </a:pPr>
            <a:endParaRPr lang="fi-FI" dirty="0"/>
          </a:p>
        </p:txBody>
      </p:sp>
      <p:sp>
        <p:nvSpPr>
          <p:cNvPr id="2" name="Suorakulmio 1">
            <a:extLst>
              <a:ext uri="{FF2B5EF4-FFF2-40B4-BE49-F238E27FC236}">
                <a16:creationId xmlns:a16="http://schemas.microsoft.com/office/drawing/2014/main" id="{559C67C7-9E35-4639-951C-4AB238FD8EB7}"/>
              </a:ext>
            </a:extLst>
          </p:cNvPr>
          <p:cNvSpPr/>
          <p:nvPr/>
        </p:nvSpPr>
        <p:spPr>
          <a:xfrm>
            <a:off x="5597034" y="2216067"/>
            <a:ext cx="2930423" cy="830997"/>
          </a:xfrm>
          <a:prstGeom prst="rect">
            <a:avLst/>
          </a:prstGeom>
        </p:spPr>
        <p:txBody>
          <a:bodyPr wrap="square">
            <a:spAutoFit/>
          </a:bodyPr>
          <a:lstStyle/>
          <a:p>
            <a:r>
              <a:rPr lang="fi-FI" sz="1200" dirty="0"/>
              <a:t>Ks. myös </a:t>
            </a:r>
            <a:r>
              <a:rPr lang="fi-FI" sz="1200" dirty="0">
                <a:hlinkClick r:id="rId4"/>
              </a:rPr>
              <a:t>https://ec.europa.eu/justice/article-29/documentation/opinion-recommendation/files/2007/wp136_fi.pdf</a:t>
            </a:r>
            <a:r>
              <a:rPr lang="fi-FI" sz="1200" dirty="0"/>
              <a:t>  </a:t>
            </a:r>
            <a:endParaRPr lang="fi-FI" dirty="0"/>
          </a:p>
        </p:txBody>
      </p:sp>
    </p:spTree>
    <p:extLst>
      <p:ext uri="{BB962C8B-B14F-4D97-AF65-F5344CB8AC3E}">
        <p14:creationId xmlns:p14="http://schemas.microsoft.com/office/powerpoint/2010/main" val="559687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27702" cy="954107"/>
          </a:xfrm>
          <a:prstGeom prst="rect">
            <a:avLst/>
          </a:prstGeom>
          <a:noFill/>
        </p:spPr>
        <p:txBody>
          <a:bodyPr wrap="none" rtlCol="0">
            <a:spAutoFit/>
          </a:bodyPr>
          <a:lstStyle/>
          <a:p>
            <a:endParaRPr lang="fi-FI" sz="2800" dirty="0"/>
          </a:p>
          <a:p>
            <a:r>
              <a:rPr lang="fi-FI" sz="2800" dirty="0"/>
              <a:t>Tietosuoja-asetuksen keskeisiä käsitteitä (4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139321"/>
          </a:xfrm>
          <a:prstGeom prst="rect">
            <a:avLst/>
          </a:prstGeom>
          <a:noFill/>
        </p:spPr>
        <p:txBody>
          <a:bodyPr wrap="square" rtlCol="0">
            <a:spAutoFit/>
          </a:bodyPr>
          <a:lstStyle/>
          <a:p>
            <a:pPr marL="342900" indent="-342900">
              <a:buFont typeface="Arial" panose="020B0604020202020204" pitchFamily="34" charset="0"/>
              <a:buChar char="•"/>
            </a:pPr>
            <a:r>
              <a:rPr lang="fi-FI" dirty="0"/>
              <a:t>Henkilötiedot voidaan </a:t>
            </a:r>
            <a:r>
              <a:rPr lang="fi-FI" i="1" dirty="0" err="1"/>
              <a:t>pseudonymisoida</a:t>
            </a:r>
            <a:r>
              <a:rPr lang="fi-FI" dirty="0"/>
              <a:t> tai </a:t>
            </a:r>
            <a:r>
              <a:rPr lang="fi-FI" i="1" dirty="0" err="1"/>
              <a:t>anonymisoida</a:t>
            </a:r>
            <a:endParaRPr lang="fi-FI" i="1" dirty="0"/>
          </a:p>
          <a:p>
            <a:pPr marL="342900" indent="-342900">
              <a:buFont typeface="Arial" panose="020B0604020202020204" pitchFamily="34" charset="0"/>
              <a:buChar char="•"/>
            </a:pPr>
            <a:endParaRPr lang="fi-FI" i="1" dirty="0"/>
          </a:p>
          <a:p>
            <a:pPr marL="342900" indent="-342900">
              <a:buFont typeface="Arial" panose="020B0604020202020204" pitchFamily="34" charset="0"/>
              <a:buChar char="•"/>
            </a:pPr>
            <a:r>
              <a:rPr lang="fi-FI" dirty="0"/>
              <a:t>Niin pitkään, kun tietojen perusteella voi tunnistaa henkilön suoraan tai tiedot voidaan palauttaa takaisin tunnistettavaan muotoon, ne ovat yhä henkilötietoja ja niihin sovelletaan tietosuoja-asetusta – anonyymeihin tietoihin ei sovelleta tietosuojasäännöksiä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Tapauskohtaisesti arvioitava, onko tieto anonyymiä vai ei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Ongelma: tekninen kehitys ja yhdistäminen uusiin tietoaineistoihin voivat johtaa jo anonyymeiksi luultujen tietojen uudelleentunnistamiseen!</a:t>
            </a:r>
          </a:p>
        </p:txBody>
      </p:sp>
    </p:spTree>
    <p:extLst>
      <p:ext uri="{BB962C8B-B14F-4D97-AF65-F5344CB8AC3E}">
        <p14:creationId xmlns:p14="http://schemas.microsoft.com/office/powerpoint/2010/main" val="524480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27702" cy="954107"/>
          </a:xfrm>
          <a:prstGeom prst="rect">
            <a:avLst/>
          </a:prstGeom>
          <a:noFill/>
        </p:spPr>
        <p:txBody>
          <a:bodyPr wrap="none" rtlCol="0">
            <a:spAutoFit/>
          </a:bodyPr>
          <a:lstStyle/>
          <a:p>
            <a:endParaRPr lang="fi-FI" sz="2800" dirty="0"/>
          </a:p>
          <a:p>
            <a:r>
              <a:rPr lang="fi-FI" sz="2800" dirty="0"/>
              <a:t>Tietosuoja-asetuksen keskeisiä käsitteitä (4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16539"/>
          </a:xfrm>
          <a:prstGeom prst="rect">
            <a:avLst/>
          </a:prstGeom>
          <a:noFill/>
        </p:spPr>
        <p:txBody>
          <a:bodyPr wrap="square" rtlCol="0">
            <a:spAutoFit/>
          </a:bodyPr>
          <a:lstStyle/>
          <a:p>
            <a:pPr marL="342900" indent="-342900">
              <a:buFont typeface="Arial" panose="020B0604020202020204" pitchFamily="34" charset="0"/>
              <a:buChar char="•"/>
            </a:pPr>
            <a:r>
              <a:rPr lang="fi-FI" b="1" dirty="0"/>
              <a:t>Käsittely</a:t>
            </a:r>
            <a:r>
              <a:rPr lang="fi-FI" dirty="0"/>
              <a:t> = toiminto tai toiminnot, joita kohdistetaan henkilötietoihin tai henkilötietoja sisältäviin tietojoukkoihin joko automaattista tietojenkäsittelyä käyttäen tai manuaalisesti, kuten tietojen</a:t>
            </a:r>
          </a:p>
          <a:p>
            <a:pPr marL="800100" lvl="1" indent="-342900">
              <a:buFont typeface="Arial" panose="020B0604020202020204" pitchFamily="34" charset="0"/>
              <a:buChar char="•"/>
            </a:pPr>
            <a:r>
              <a:rPr lang="fi-FI" sz="1600" dirty="0"/>
              <a:t>Kerääminen</a:t>
            </a:r>
          </a:p>
          <a:p>
            <a:pPr marL="800100" lvl="1" indent="-342900">
              <a:buFont typeface="Arial" panose="020B0604020202020204" pitchFamily="34" charset="0"/>
              <a:buChar char="•"/>
            </a:pPr>
            <a:r>
              <a:rPr lang="fi-FI" sz="1600" dirty="0"/>
              <a:t>Tallentaminen</a:t>
            </a:r>
          </a:p>
          <a:p>
            <a:pPr marL="800100" lvl="1" indent="-342900">
              <a:buFont typeface="Arial" panose="020B0604020202020204" pitchFamily="34" charset="0"/>
              <a:buChar char="•"/>
            </a:pPr>
            <a:r>
              <a:rPr lang="fi-FI" sz="1600" dirty="0"/>
              <a:t>Järjestäminen</a:t>
            </a:r>
          </a:p>
          <a:p>
            <a:pPr marL="800100" lvl="1" indent="-342900">
              <a:buFont typeface="Arial" panose="020B0604020202020204" pitchFamily="34" charset="0"/>
              <a:buChar char="•"/>
            </a:pPr>
            <a:r>
              <a:rPr lang="fi-FI" sz="1600" dirty="0"/>
              <a:t>Jäsentäminen</a:t>
            </a:r>
          </a:p>
          <a:p>
            <a:pPr marL="800100" lvl="1" indent="-342900">
              <a:buFont typeface="Arial" panose="020B0604020202020204" pitchFamily="34" charset="0"/>
              <a:buChar char="•"/>
            </a:pPr>
            <a:r>
              <a:rPr lang="fi-FI" sz="1600" dirty="0"/>
              <a:t>Säilyttäminen</a:t>
            </a:r>
          </a:p>
          <a:p>
            <a:pPr marL="800100" lvl="1" indent="-342900">
              <a:buFont typeface="Arial" panose="020B0604020202020204" pitchFamily="34" charset="0"/>
              <a:buChar char="•"/>
            </a:pPr>
            <a:r>
              <a:rPr lang="fi-FI" sz="1600" dirty="0"/>
              <a:t>Muokkaaminen tai muuttaminen</a:t>
            </a:r>
          </a:p>
          <a:p>
            <a:pPr marL="800100" lvl="1" indent="-342900">
              <a:buFont typeface="Arial" panose="020B0604020202020204" pitchFamily="34" charset="0"/>
              <a:buChar char="•"/>
            </a:pPr>
            <a:r>
              <a:rPr lang="fi-FI" sz="1600" dirty="0"/>
              <a:t>Haku</a:t>
            </a:r>
          </a:p>
          <a:p>
            <a:pPr marL="800100" lvl="1" indent="-342900">
              <a:buFont typeface="Arial" panose="020B0604020202020204" pitchFamily="34" charset="0"/>
              <a:buChar char="•"/>
            </a:pPr>
            <a:r>
              <a:rPr lang="fi-FI" sz="1600" dirty="0"/>
              <a:t>Kysely</a:t>
            </a:r>
          </a:p>
          <a:p>
            <a:pPr marL="800100" lvl="1" indent="-342900">
              <a:buFont typeface="Arial" panose="020B0604020202020204" pitchFamily="34" charset="0"/>
              <a:buChar char="•"/>
            </a:pPr>
            <a:r>
              <a:rPr lang="fi-FI" sz="1600" dirty="0"/>
              <a:t>Käyttö</a:t>
            </a:r>
          </a:p>
          <a:p>
            <a:pPr marL="800100" lvl="1" indent="-342900">
              <a:buFont typeface="Arial" panose="020B0604020202020204" pitchFamily="34" charset="0"/>
              <a:buChar char="•"/>
            </a:pPr>
            <a:r>
              <a:rPr lang="fi-FI" sz="1600" dirty="0"/>
              <a:t>Luovuttaminen siirtämällä, levittämällä tai asettamalla ne muutoin saataville</a:t>
            </a:r>
          </a:p>
          <a:p>
            <a:pPr marL="800100" lvl="1" indent="-342900">
              <a:buFont typeface="Arial" panose="020B0604020202020204" pitchFamily="34" charset="0"/>
              <a:buChar char="•"/>
            </a:pPr>
            <a:r>
              <a:rPr lang="fi-FI" sz="1600" dirty="0"/>
              <a:t>Yhteensovittaminen tai yhdistäminen</a:t>
            </a:r>
          </a:p>
          <a:p>
            <a:pPr marL="800100" lvl="1" indent="-342900">
              <a:buFont typeface="Arial" panose="020B0604020202020204" pitchFamily="34" charset="0"/>
              <a:buChar char="•"/>
            </a:pPr>
            <a:r>
              <a:rPr lang="fi-FI" sz="1600" dirty="0"/>
              <a:t>Rajoittaminen</a:t>
            </a:r>
          </a:p>
          <a:p>
            <a:pPr marL="800100" lvl="1" indent="-342900">
              <a:buFont typeface="Arial" panose="020B0604020202020204" pitchFamily="34" charset="0"/>
              <a:buChar char="•"/>
            </a:pPr>
            <a:r>
              <a:rPr lang="fi-FI" sz="1600" dirty="0"/>
              <a:t>Poistaminen tai tuhoaminen</a:t>
            </a:r>
          </a:p>
        </p:txBody>
      </p:sp>
    </p:spTree>
    <p:extLst>
      <p:ext uri="{BB962C8B-B14F-4D97-AF65-F5344CB8AC3E}">
        <p14:creationId xmlns:p14="http://schemas.microsoft.com/office/powerpoint/2010/main" val="2468124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27702" cy="954107"/>
          </a:xfrm>
          <a:prstGeom prst="rect">
            <a:avLst/>
          </a:prstGeom>
          <a:noFill/>
        </p:spPr>
        <p:txBody>
          <a:bodyPr wrap="none" rtlCol="0">
            <a:spAutoFit/>
          </a:bodyPr>
          <a:lstStyle/>
          <a:p>
            <a:endParaRPr lang="fi-FI" sz="2800" dirty="0"/>
          </a:p>
          <a:p>
            <a:r>
              <a:rPr lang="fi-FI" sz="2800" dirty="0"/>
              <a:t>Tietosuoja-asetuksen keskeisiä käsitteitä (4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b="1" dirty="0"/>
              <a:t>Rekisteri =</a:t>
            </a:r>
            <a:r>
              <a:rPr lang="fi-FI" dirty="0"/>
              <a:t> mikä tahansa jäsennelty henkilötietoja sisältävä tietojoukko, josta tiedot ovat saatavilla tietyin perustein, oli tietojoukko sitten keskitetty, hajautettu tai toiminnallisin tai maantieteellisin perustein jaettu</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Rekisterinpitäjä</a:t>
            </a:r>
            <a:r>
              <a:rPr lang="fi-FI" dirty="0"/>
              <a:t> = luonnollinen henkilö tai oikeushenkilö, viranomainen, virasto tai muu elin, joka yksin tai yhdessä toisten kanssa määrittelee henkilötietojen käsittelyn tarkoitukset ja keinot</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Henkilötietojen käsittelijä = </a:t>
            </a:r>
            <a:r>
              <a:rPr lang="fi-FI" dirty="0"/>
              <a:t>ulkopuolinen taho, joka käsittelee henkilötietoja rekisterinpitäjän lukuun</a:t>
            </a:r>
          </a:p>
        </p:txBody>
      </p:sp>
    </p:spTree>
    <p:extLst>
      <p:ext uri="{BB962C8B-B14F-4D97-AF65-F5344CB8AC3E}">
        <p14:creationId xmlns:p14="http://schemas.microsoft.com/office/powerpoint/2010/main" val="853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154984"/>
          </a:xfrm>
          <a:prstGeom prst="rect">
            <a:avLst/>
          </a:prstGeom>
          <a:noFill/>
        </p:spPr>
        <p:txBody>
          <a:bodyPr wrap="square" rtlCol="0">
            <a:spAutoFit/>
          </a:bodyPr>
          <a:lstStyle/>
          <a:p>
            <a:pPr marL="342900" indent="-342900">
              <a:buFont typeface="Arial" panose="020B0604020202020204" pitchFamily="34" charset="0"/>
              <a:buChar char="•"/>
            </a:pPr>
            <a:r>
              <a:rPr lang="fi-FI" sz="2400" dirty="0"/>
              <a:t>Opintojakson suoritettuaan opiskelija: </a:t>
            </a:r>
          </a:p>
          <a:p>
            <a:pPr marL="800100" lvl="1" indent="-342900">
              <a:buFont typeface="Arial" panose="020B0604020202020204" pitchFamily="34" charset="0"/>
              <a:buChar char="•"/>
            </a:pPr>
            <a:r>
              <a:rPr lang="fi-FI" sz="2400" dirty="0"/>
              <a:t>tuntee oikeusinformatiikan kehityksen ja keskeiset osa-alueet</a:t>
            </a:r>
          </a:p>
          <a:p>
            <a:pPr marL="800100" lvl="1" indent="-342900">
              <a:buFont typeface="Arial" panose="020B0604020202020204" pitchFamily="34" charset="0"/>
              <a:buChar char="•"/>
            </a:pPr>
            <a:r>
              <a:rPr lang="fi-FI" sz="2400" dirty="0"/>
              <a:t>ymmärtää yksityisyyden suojan, henkilötietojen suojan, julkisuusperiaatteen ja sananvapauden merkityksen perus- ja ihmisoikeuksina sähköistyvässä verkkomaailmassa</a:t>
            </a:r>
          </a:p>
          <a:p>
            <a:pPr marL="800100" lvl="1" indent="-342900">
              <a:buFont typeface="Arial" panose="020B0604020202020204" pitchFamily="34" charset="0"/>
              <a:buChar char="•"/>
            </a:pPr>
            <a:r>
              <a:rPr lang="fi-FI" sz="2400" dirty="0"/>
              <a:t>hallitsee keskeiset oikeudelliset informaatiolähteet ja oikeudellisen tiedonhaun keinot sekä kykenee käyttämään niitä hyväkseen oikeudellisessa ratkaisutoiminnassa ja muussa lakimiehen työssä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564956" cy="954107"/>
          </a:xfrm>
          <a:prstGeom prst="rect">
            <a:avLst/>
          </a:prstGeom>
          <a:noFill/>
        </p:spPr>
        <p:txBody>
          <a:bodyPr wrap="none" rtlCol="0">
            <a:spAutoFit/>
          </a:bodyPr>
          <a:lstStyle/>
          <a:p>
            <a:endParaRPr lang="fi-FI" sz="2800" dirty="0"/>
          </a:p>
          <a:p>
            <a:r>
              <a:rPr lang="fi-FI" sz="2800" dirty="0"/>
              <a:t>ONPOOL5 / oikeusinformatiikka, osaamistavoitteet</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837888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399672" cy="954107"/>
          </a:xfrm>
          <a:prstGeom prst="rect">
            <a:avLst/>
          </a:prstGeom>
          <a:noFill/>
        </p:spPr>
        <p:txBody>
          <a:bodyPr wrap="none" rtlCol="0">
            <a:spAutoFit/>
          </a:bodyPr>
          <a:lstStyle/>
          <a:p>
            <a:endParaRPr lang="fi-FI" sz="2800" dirty="0"/>
          </a:p>
          <a:p>
            <a:r>
              <a:rPr lang="fi-FI" sz="2800" dirty="0"/>
              <a:t>Henkilötietojen käsittelyä koskevat periaatteet (5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585323"/>
          </a:xfrm>
          <a:prstGeom prst="rect">
            <a:avLst/>
          </a:prstGeom>
          <a:noFill/>
        </p:spPr>
        <p:txBody>
          <a:bodyPr wrap="square" rtlCol="0">
            <a:spAutoFit/>
          </a:bodyPr>
          <a:lstStyle/>
          <a:p>
            <a:pPr marL="342900" indent="-342900">
              <a:buFont typeface="Arial" panose="020B0604020202020204" pitchFamily="34" charset="0"/>
              <a:buChar char="•"/>
            </a:pPr>
            <a:r>
              <a:rPr lang="fi-FI" dirty="0"/>
              <a:t>1 kohdan a alakohta: Lainmukaisuus, kohtuullisuus ja läpinäkyvyys</a:t>
            </a:r>
          </a:p>
          <a:p>
            <a:pPr marL="342900" indent="-342900">
              <a:buFont typeface="Arial" panose="020B0604020202020204" pitchFamily="34" charset="0"/>
              <a:buChar char="•"/>
            </a:pPr>
            <a:r>
              <a:rPr lang="fi-FI" dirty="0"/>
              <a:t>1 kohdan b alakohta: Käyttötarkoitussidonnaisuus</a:t>
            </a:r>
          </a:p>
          <a:p>
            <a:pPr marL="342900" indent="-342900">
              <a:buFont typeface="Arial" panose="020B0604020202020204" pitchFamily="34" charset="0"/>
              <a:buChar char="•"/>
            </a:pPr>
            <a:r>
              <a:rPr lang="fi-FI" dirty="0"/>
              <a:t>1 kohdan c alakohta: Tietojen minimointi </a:t>
            </a:r>
          </a:p>
          <a:p>
            <a:pPr marL="342900" indent="-342900">
              <a:buFont typeface="Arial" panose="020B0604020202020204" pitchFamily="34" charset="0"/>
              <a:buChar char="•"/>
            </a:pPr>
            <a:r>
              <a:rPr lang="fi-FI" dirty="0"/>
              <a:t>1 kohdan d alakohta: Täsmällisyys</a:t>
            </a:r>
          </a:p>
          <a:p>
            <a:pPr marL="342900" indent="-342900">
              <a:buFont typeface="Arial" panose="020B0604020202020204" pitchFamily="34" charset="0"/>
              <a:buChar char="•"/>
            </a:pPr>
            <a:r>
              <a:rPr lang="fi-FI" dirty="0"/>
              <a:t>1 kohdan e alakohta: Säilytyksen rajoittaminen</a:t>
            </a:r>
          </a:p>
          <a:p>
            <a:pPr marL="342900" indent="-342900">
              <a:buFont typeface="Arial" panose="020B0604020202020204" pitchFamily="34" charset="0"/>
              <a:buChar char="•"/>
            </a:pPr>
            <a:r>
              <a:rPr lang="fi-FI" dirty="0"/>
              <a:t>1 kohdan f alakohta: Eheys ja luottamuksellisuus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2 kohta: Osoitusvelvollisuus</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4208508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399672" cy="954107"/>
          </a:xfrm>
          <a:prstGeom prst="rect">
            <a:avLst/>
          </a:prstGeom>
          <a:noFill/>
        </p:spPr>
        <p:txBody>
          <a:bodyPr wrap="none" rtlCol="0">
            <a:spAutoFit/>
          </a:bodyPr>
          <a:lstStyle/>
          <a:p>
            <a:endParaRPr lang="fi-FI" sz="2800" dirty="0"/>
          </a:p>
          <a:p>
            <a:r>
              <a:rPr lang="fi-FI" sz="2800" dirty="0"/>
              <a:t>Henkilötietojen käsittelyä koskevat periaatteet (5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b="1" dirty="0"/>
              <a:t>Lainmukaisuus, kohtuullisuus ja läpinäkyvyys</a:t>
            </a:r>
            <a:r>
              <a:rPr lang="fi-FI" dirty="0"/>
              <a:t> = henkilötietoja on käsiteltävä lainmukaisesti, asianmukaisesti ja rekisteröidyn kannalta läpinäkyvästi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Käyttötarkoitussidonnaisuus</a:t>
            </a:r>
            <a:r>
              <a:rPr lang="fi-FI" dirty="0"/>
              <a:t> = henkilötiedot on kerättävä tiettyä, nimenomaista ja laillista tarkoitusta varten, eikä niitä saa käsitellä myöhemmin näiden tarkoitusten kanssa yhteensopimattomalla tavalla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Tietojen minimointi</a:t>
            </a:r>
            <a:r>
              <a:rPr lang="fi-FI" dirty="0"/>
              <a:t> = henkilötietojen on oltava asianmukaisia ja olennaisia ja rajoitettuja siihen, mikä on tarpeellista suhteessa niihin tarkoituksiin, joita varten niitä käsitellään</a:t>
            </a:r>
          </a:p>
        </p:txBody>
      </p:sp>
    </p:spTree>
    <p:extLst>
      <p:ext uri="{BB962C8B-B14F-4D97-AF65-F5344CB8AC3E}">
        <p14:creationId xmlns:p14="http://schemas.microsoft.com/office/powerpoint/2010/main" val="3450030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399672" cy="954107"/>
          </a:xfrm>
          <a:prstGeom prst="rect">
            <a:avLst/>
          </a:prstGeom>
          <a:noFill/>
        </p:spPr>
        <p:txBody>
          <a:bodyPr wrap="none" rtlCol="0">
            <a:spAutoFit/>
          </a:bodyPr>
          <a:lstStyle/>
          <a:p>
            <a:endParaRPr lang="fi-FI" sz="2800" dirty="0"/>
          </a:p>
          <a:p>
            <a:r>
              <a:rPr lang="fi-FI" sz="2800" dirty="0"/>
              <a:t>Henkilötietojen käsittelyä koskevat periaatteet (5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970318"/>
          </a:xfrm>
          <a:prstGeom prst="rect">
            <a:avLst/>
          </a:prstGeom>
          <a:noFill/>
        </p:spPr>
        <p:txBody>
          <a:bodyPr wrap="square" rtlCol="0">
            <a:spAutoFit/>
          </a:bodyPr>
          <a:lstStyle/>
          <a:p>
            <a:pPr marL="342900" indent="-342900">
              <a:buFont typeface="Arial" panose="020B0604020202020204" pitchFamily="34" charset="0"/>
              <a:buChar char="•"/>
            </a:pPr>
            <a:r>
              <a:rPr lang="fi-FI" b="1" dirty="0"/>
              <a:t>Täsmällisyys</a:t>
            </a:r>
            <a:r>
              <a:rPr lang="fi-FI" dirty="0"/>
              <a:t> = henkilötietojen on oltava täsmällisiä ja tarvittaessa päivitettyjä; on toteutettava kaikki mahdolliset kohtuulliset toimenpiteet sen varmistamiseksi, että käsittelyn tarkoituksiin nähden epätarkat ja virheelliset henkilötiedot poistetaan tai oikaistaan viipymättä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Säilytyksen rajoittaminen </a:t>
            </a:r>
            <a:r>
              <a:rPr lang="fi-FI" dirty="0"/>
              <a:t>= henkilötiedot on säilytettävä muodossa, josta rekisteröity on tunnistettavissa ainoastaan niin kauan kuin on tarpeen tietojenkäsittelyn tarkoitusten toteuttamista varten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t>Eheys ja luottamuksellisuus </a:t>
            </a:r>
            <a:r>
              <a:rPr lang="fi-FI" dirty="0"/>
              <a:t>= henkilötietoja on käsiteltävä tavalla, jolla varmistetaan henkilötietojen asianmukainen turvallisuus, mukaan lukien suojaaminen luvattomalta ja lainvastaiselta käsittelyltä sekä vahingossa tapahtuvalta häviämiseltä, tuhoutumiselta tai vahingoittumiselta käyttäen asianmukaisia teknisiä tai organisatorisia toimia</a:t>
            </a:r>
          </a:p>
        </p:txBody>
      </p:sp>
    </p:spTree>
    <p:extLst>
      <p:ext uri="{BB962C8B-B14F-4D97-AF65-F5344CB8AC3E}">
        <p14:creationId xmlns:p14="http://schemas.microsoft.com/office/powerpoint/2010/main" val="1057251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399672" cy="954107"/>
          </a:xfrm>
          <a:prstGeom prst="rect">
            <a:avLst/>
          </a:prstGeom>
          <a:noFill/>
        </p:spPr>
        <p:txBody>
          <a:bodyPr wrap="none" rtlCol="0">
            <a:spAutoFit/>
          </a:bodyPr>
          <a:lstStyle/>
          <a:p>
            <a:endParaRPr lang="fi-FI" sz="2800" dirty="0"/>
          </a:p>
          <a:p>
            <a:r>
              <a:rPr lang="fi-FI" sz="2800" dirty="0"/>
              <a:t>Henkilötietojen käsittelyä koskevat periaatteet (5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1477328"/>
          </a:xfrm>
          <a:prstGeom prst="rect">
            <a:avLst/>
          </a:prstGeom>
          <a:noFill/>
        </p:spPr>
        <p:txBody>
          <a:bodyPr wrap="square" rtlCol="0">
            <a:spAutoFit/>
          </a:bodyPr>
          <a:lstStyle/>
          <a:p>
            <a:pPr marL="342900" indent="-342900">
              <a:buFont typeface="Arial" panose="020B0604020202020204" pitchFamily="34" charset="0"/>
              <a:buChar char="•"/>
            </a:pPr>
            <a:r>
              <a:rPr lang="fi-FI" b="1" dirty="0"/>
              <a:t>Osoitusvelvollisuus</a:t>
            </a:r>
            <a:r>
              <a:rPr lang="fi-FI" dirty="0"/>
              <a:t> =</a:t>
            </a:r>
            <a:br>
              <a:rPr lang="fi-FI" dirty="0"/>
            </a:br>
            <a:r>
              <a:rPr lang="fi-FI" dirty="0"/>
              <a:t>1) rekisterinpitäjä vastaa siitä, että em. periaatteita on noudatettu ja</a:t>
            </a:r>
            <a:br>
              <a:rPr lang="fi-FI" dirty="0"/>
            </a:br>
            <a:r>
              <a:rPr lang="fi-FI" dirty="0"/>
              <a:t>2) rekisterinpitäjän on pystyttävä osoittamaan, että em. periaatteita on noudatettu</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726138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013843" cy="954107"/>
          </a:xfrm>
          <a:prstGeom prst="rect">
            <a:avLst/>
          </a:prstGeom>
          <a:noFill/>
        </p:spPr>
        <p:txBody>
          <a:bodyPr wrap="none" rtlCol="0">
            <a:spAutoFit/>
          </a:bodyPr>
          <a:lstStyle/>
          <a:p>
            <a:endParaRPr lang="fi-FI" sz="2800" dirty="0"/>
          </a:p>
          <a:p>
            <a:r>
              <a:rPr lang="fi-FI" sz="2800" dirty="0"/>
              <a:t>Sisäänrakennettu ja oletusarvoinen tietosuoja  </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524315"/>
          </a:xfrm>
          <a:prstGeom prst="rect">
            <a:avLst/>
          </a:prstGeom>
          <a:noFill/>
        </p:spPr>
        <p:txBody>
          <a:bodyPr wrap="square" rtlCol="0">
            <a:spAutoFit/>
          </a:bodyPr>
          <a:lstStyle/>
          <a:p>
            <a:pPr marL="342900" indent="-342900">
              <a:buFont typeface="Arial" panose="020B0604020202020204" pitchFamily="34" charset="0"/>
              <a:buChar char="•"/>
            </a:pPr>
            <a:r>
              <a:rPr lang="fi-FI" dirty="0"/>
              <a:t>Em. periaatteiden lisäksi GDPR 25 artiklassa säädetään lisäksi niihin liittyvistä sisäänrakennetun ja oletusarvoisen tietosuojan periaatteista (</a:t>
            </a:r>
            <a:r>
              <a:rPr lang="fi-FI" i="1" dirty="0"/>
              <a:t>data </a:t>
            </a:r>
            <a:r>
              <a:rPr lang="fi-FI" i="1" dirty="0" err="1"/>
              <a:t>protection</a:t>
            </a:r>
            <a:r>
              <a:rPr lang="fi-FI" i="1" dirty="0"/>
              <a:t> </a:t>
            </a:r>
            <a:r>
              <a:rPr lang="fi-FI" i="1" dirty="0" err="1"/>
              <a:t>by</a:t>
            </a:r>
            <a:r>
              <a:rPr lang="fi-FI" i="1" dirty="0"/>
              <a:t> design, data </a:t>
            </a:r>
            <a:r>
              <a:rPr lang="fi-FI" i="1" dirty="0" err="1"/>
              <a:t>protection</a:t>
            </a:r>
            <a:r>
              <a:rPr lang="fi-FI" i="1" dirty="0"/>
              <a:t> </a:t>
            </a:r>
            <a:r>
              <a:rPr lang="fi-FI" i="1" dirty="0" err="1"/>
              <a:t>by</a:t>
            </a:r>
            <a:r>
              <a:rPr lang="fi-FI" i="1" dirty="0"/>
              <a:t> </a:t>
            </a:r>
            <a:r>
              <a:rPr lang="fi-FI" i="1" dirty="0" err="1"/>
              <a:t>default</a:t>
            </a:r>
            <a:r>
              <a:rPr lang="fi-FI" dirty="0"/>
              <a:t>)</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Tietosuojaa koskevat kysymykset tulee tunnistaa ja huomioida jo siinä vaiheessa, kun suunnitellaan henkilötietojen käsittelyä sisältäviä toimintoja tai kehitetään tietojärjestelmiä – ennakoivuus ja koko elinkaaren huomioiminen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Tietojärjestelmät on jo lähtökohtaisesti rakennettava niin, että ne mahdollistavat rekisterinpitäjän velvoitteiden toteuttamisen (esim. tarpeettomien tietojen poistamisen ja rekisteröityjen oikeuksien toteuttamisen)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Rekisterinpitäjän tulee oletusarvoisesti käsitellä vain käsittelyn kunkin erityisen tarkoituksen kannalta tarpeellisia henkilötietoja (määrä, käsittelyn laajuus, säilytysaika, saatavilla olo)</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4090823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7013843" cy="954107"/>
          </a:xfrm>
          <a:prstGeom prst="rect">
            <a:avLst/>
          </a:prstGeom>
          <a:noFill/>
        </p:spPr>
        <p:txBody>
          <a:bodyPr wrap="none" rtlCol="0">
            <a:spAutoFit/>
          </a:bodyPr>
          <a:lstStyle/>
          <a:p>
            <a:endParaRPr lang="fi-FI" sz="2800" dirty="0"/>
          </a:p>
          <a:p>
            <a:r>
              <a:rPr lang="fi-FI" sz="2800" dirty="0"/>
              <a:t>Sisäänrakennettu ja oletusarvoinen tietosuoja  </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16539"/>
          </a:xfrm>
          <a:prstGeom prst="rect">
            <a:avLst/>
          </a:prstGeom>
          <a:noFill/>
        </p:spPr>
        <p:txBody>
          <a:bodyPr wrap="square" rtlCol="0">
            <a:spAutoFit/>
          </a:bodyPr>
          <a:lstStyle/>
          <a:p>
            <a:pPr marL="342900" indent="-342900">
              <a:buFont typeface="Arial" panose="020B0604020202020204" pitchFamily="34" charset="0"/>
              <a:buChar char="•"/>
            </a:pPr>
            <a:r>
              <a:rPr lang="fi-FI" sz="2000" i="1" dirty="0" err="1"/>
              <a:t>Privacy</a:t>
            </a:r>
            <a:r>
              <a:rPr lang="fi-FI" sz="2000" i="1" dirty="0"/>
              <a:t> </a:t>
            </a:r>
            <a:r>
              <a:rPr lang="fi-FI" sz="2000" i="1" dirty="0" err="1"/>
              <a:t>by</a:t>
            </a:r>
            <a:r>
              <a:rPr lang="fi-FI" sz="2000" i="1" dirty="0"/>
              <a:t> design </a:t>
            </a:r>
            <a:r>
              <a:rPr lang="fi-FI" sz="2000" dirty="0"/>
              <a:t>-periaatteet (Ann </a:t>
            </a:r>
            <a:r>
              <a:rPr lang="fi-FI" sz="2000" dirty="0" err="1"/>
              <a:t>Cavoukian</a:t>
            </a:r>
            <a:r>
              <a:rPr lang="fi-FI" sz="2000" dirty="0"/>
              <a:t>*):</a:t>
            </a:r>
          </a:p>
          <a:p>
            <a:pPr marL="800100" lvl="1" indent="-342900">
              <a:buFont typeface="+mj-lt"/>
              <a:buAutoNum type="arabicPeriod"/>
            </a:pPr>
            <a:endParaRPr lang="fi-FI" sz="2000" dirty="0"/>
          </a:p>
          <a:p>
            <a:pPr marL="800100" lvl="1" indent="-342900">
              <a:buFont typeface="+mj-lt"/>
              <a:buAutoNum type="arabicPeriod"/>
            </a:pPr>
            <a:r>
              <a:rPr lang="fi-FI" sz="2000" dirty="0"/>
              <a:t>Proaktiivista, ei reaktiivista; ennaltaehkäisevää, ei hoitavaa</a:t>
            </a:r>
          </a:p>
          <a:p>
            <a:pPr marL="800100" lvl="1" indent="-342900">
              <a:buFont typeface="+mj-lt"/>
              <a:buAutoNum type="arabicPeriod"/>
            </a:pPr>
            <a:r>
              <a:rPr lang="fi-FI" sz="2000" dirty="0"/>
              <a:t>Tietosuoja oletusasetuksena</a:t>
            </a:r>
          </a:p>
          <a:p>
            <a:pPr marL="800100" lvl="1" indent="-342900">
              <a:buFont typeface="+mj-lt"/>
              <a:buAutoNum type="arabicPeriod"/>
            </a:pPr>
            <a:r>
              <a:rPr lang="fi-FI" sz="2000" dirty="0"/>
              <a:t>Yksityisyys sisällytettynä suunnitteluun</a:t>
            </a:r>
          </a:p>
          <a:p>
            <a:pPr marL="800100" lvl="1" indent="-342900">
              <a:buFont typeface="+mj-lt"/>
              <a:buAutoNum type="arabicPeriod"/>
            </a:pPr>
            <a:r>
              <a:rPr lang="fi-FI" sz="2000" dirty="0"/>
              <a:t>Täysi toiminnallisuus; lisäarvoa eikä nollasummapeliä</a:t>
            </a:r>
          </a:p>
          <a:p>
            <a:pPr marL="800100" lvl="1" indent="-342900">
              <a:buFont typeface="+mj-lt"/>
              <a:buAutoNum type="arabicPeriod"/>
            </a:pPr>
            <a:r>
              <a:rPr lang="fi-FI" sz="2000" dirty="0"/>
              <a:t>Päästä päähän -turvallisuus; koko elinkaaren suoja</a:t>
            </a:r>
          </a:p>
          <a:p>
            <a:pPr marL="800100" lvl="1" indent="-342900">
              <a:buFont typeface="+mj-lt"/>
              <a:buAutoNum type="arabicPeriod"/>
            </a:pPr>
            <a:r>
              <a:rPr lang="fi-FI" sz="2000" dirty="0"/>
              <a:t>Näkyvyys, läpinäkyvyys ja avoimuus</a:t>
            </a:r>
          </a:p>
          <a:p>
            <a:pPr marL="800100" lvl="1" indent="-342900">
              <a:buFont typeface="+mj-lt"/>
              <a:buAutoNum type="arabicPeriod"/>
            </a:pPr>
            <a:r>
              <a:rPr lang="fi-FI" sz="2000" dirty="0"/>
              <a:t>Yksityisyyden kunnioitus ja käyttäjäkeskeisyys</a:t>
            </a:r>
          </a:p>
          <a:p>
            <a:pPr marL="800100" lvl="1" indent="-342900">
              <a:buFont typeface="+mj-lt"/>
              <a:buAutoNum type="arabicPeriod"/>
            </a:pPr>
            <a:endParaRPr lang="fi-FI" sz="2000" dirty="0"/>
          </a:p>
          <a:p>
            <a:pPr lvl="1"/>
            <a:r>
              <a:rPr lang="fi-FI" sz="1600" dirty="0"/>
              <a:t>*Suom. Korpisaari – Pitkänen – Warma-Lehtinen, Uusi tietosuojalainsäädäntö, Alma </a:t>
            </a:r>
            <a:r>
              <a:rPr lang="fi-FI" sz="1600" dirty="0" err="1"/>
              <a:t>Talent</a:t>
            </a:r>
            <a:r>
              <a:rPr lang="fi-FI" sz="1600" dirty="0"/>
              <a:t> 2018, s. 277–278.</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550701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502468" cy="954107"/>
          </a:xfrm>
          <a:prstGeom prst="rect">
            <a:avLst/>
          </a:prstGeom>
          <a:noFill/>
        </p:spPr>
        <p:txBody>
          <a:bodyPr wrap="none" rtlCol="0">
            <a:spAutoFit/>
          </a:bodyPr>
          <a:lstStyle/>
          <a:p>
            <a:endParaRPr lang="fi-FI" sz="2800" dirty="0"/>
          </a:p>
          <a:p>
            <a:r>
              <a:rPr lang="fi-FI" sz="2800" dirty="0"/>
              <a:t>Käsittelyn oikeusperusteet (6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308324"/>
          </a:xfrm>
          <a:prstGeom prst="rect">
            <a:avLst/>
          </a:prstGeom>
          <a:noFill/>
        </p:spPr>
        <p:txBody>
          <a:bodyPr wrap="square" rtlCol="0">
            <a:spAutoFit/>
          </a:bodyPr>
          <a:lstStyle/>
          <a:p>
            <a:pPr marL="342900" indent="-342900">
              <a:buFont typeface="Arial" panose="020B0604020202020204" pitchFamily="34" charset="0"/>
              <a:buChar char="•"/>
            </a:pPr>
            <a:r>
              <a:rPr lang="fi-FI" dirty="0"/>
              <a:t>Rekisteröidyn suostumus</a:t>
            </a:r>
          </a:p>
          <a:p>
            <a:pPr marL="342900" indent="-342900">
              <a:buFont typeface="Arial" panose="020B0604020202020204" pitchFamily="34" charset="0"/>
              <a:buChar char="•"/>
            </a:pPr>
            <a:r>
              <a:rPr lang="fi-FI" dirty="0"/>
              <a:t>Sopimuksen täytäntöön paneminen/sopimusta edeltävät toimenpiteet rekisteröidyn pyynnöstä</a:t>
            </a:r>
          </a:p>
          <a:p>
            <a:pPr marL="342900" indent="-342900">
              <a:buFont typeface="Arial" panose="020B0604020202020204" pitchFamily="34" charset="0"/>
              <a:buChar char="•"/>
            </a:pPr>
            <a:r>
              <a:rPr lang="fi-FI" dirty="0"/>
              <a:t>Rekisterinpitäjän lakisääteinen velvoite</a:t>
            </a:r>
          </a:p>
          <a:p>
            <a:pPr marL="342900" indent="-342900">
              <a:buFont typeface="Arial" panose="020B0604020202020204" pitchFamily="34" charset="0"/>
              <a:buChar char="•"/>
            </a:pPr>
            <a:r>
              <a:rPr lang="fi-FI" dirty="0"/>
              <a:t>Rekisteröidyn tai toisen luonnollisen henkilön elintärkeä etu</a:t>
            </a:r>
          </a:p>
          <a:p>
            <a:pPr marL="342900" indent="-342900">
              <a:buFont typeface="Arial" panose="020B0604020202020204" pitchFamily="34" charset="0"/>
              <a:buChar char="•"/>
            </a:pPr>
            <a:r>
              <a:rPr lang="fi-FI" dirty="0"/>
              <a:t>Yleinen etu tai rekisterinpitäjälle kuuluvan julkisen vallan käyttö</a:t>
            </a:r>
          </a:p>
          <a:p>
            <a:pPr marL="342900" indent="-342900">
              <a:buFont typeface="Arial" panose="020B0604020202020204" pitchFamily="34" charset="0"/>
              <a:buChar char="•"/>
            </a:pPr>
            <a:r>
              <a:rPr lang="fi-FI" dirty="0"/>
              <a:t>Rekisterinpitäjän tai kolmannen oikeutettu etu</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2167133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738109" cy="954107"/>
          </a:xfrm>
          <a:prstGeom prst="rect">
            <a:avLst/>
          </a:prstGeom>
          <a:noFill/>
        </p:spPr>
        <p:txBody>
          <a:bodyPr wrap="none" rtlCol="0">
            <a:spAutoFit/>
          </a:bodyPr>
          <a:lstStyle/>
          <a:p>
            <a:endParaRPr lang="fi-FI" sz="2800" dirty="0"/>
          </a:p>
          <a:p>
            <a:r>
              <a:rPr lang="fi-FI" sz="2800" dirty="0"/>
              <a:t>Erityiset henkilötietoryhmät (9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47317"/>
          </a:xfrm>
          <a:prstGeom prst="rect">
            <a:avLst/>
          </a:prstGeom>
          <a:noFill/>
        </p:spPr>
        <p:txBody>
          <a:bodyPr wrap="square" rtlCol="0">
            <a:spAutoFit/>
          </a:bodyPr>
          <a:lstStyle/>
          <a:p>
            <a:pPr marL="342900" indent="-342900">
              <a:buFont typeface="Arial" panose="020B0604020202020204" pitchFamily="34" charset="0"/>
              <a:buChar char="•"/>
            </a:pPr>
            <a:r>
              <a:rPr lang="fi-FI" dirty="0"/>
              <a:t>Erityisiä henkilötietoryhmiä (= aiemmin arkaluonteiset henkilötiedot) ei lähtökohtaisesti saa käsitellä</a:t>
            </a:r>
          </a:p>
          <a:p>
            <a:pPr marL="800100" lvl="1" indent="-342900">
              <a:buFont typeface="Arial" panose="020B0604020202020204" pitchFamily="34" charset="0"/>
              <a:buChar char="•"/>
            </a:pPr>
            <a:r>
              <a:rPr lang="fi-FI" dirty="0"/>
              <a:t>Rotu tai etninen alkuperä</a:t>
            </a:r>
          </a:p>
          <a:p>
            <a:pPr marL="800100" lvl="1" indent="-342900">
              <a:buFont typeface="Arial" panose="020B0604020202020204" pitchFamily="34" charset="0"/>
              <a:buChar char="•"/>
            </a:pPr>
            <a:r>
              <a:rPr lang="fi-FI" dirty="0"/>
              <a:t>Poliittiset mielipiteet</a:t>
            </a:r>
          </a:p>
          <a:p>
            <a:pPr marL="800100" lvl="1" indent="-342900">
              <a:buFont typeface="Arial" panose="020B0604020202020204" pitchFamily="34" charset="0"/>
              <a:buChar char="•"/>
            </a:pPr>
            <a:r>
              <a:rPr lang="fi-FI" dirty="0"/>
              <a:t>Uskonnollinen tai filosofinen vakaumus</a:t>
            </a:r>
          </a:p>
          <a:p>
            <a:pPr marL="800100" lvl="1" indent="-342900">
              <a:buFont typeface="Arial" panose="020B0604020202020204" pitchFamily="34" charset="0"/>
              <a:buChar char="•"/>
            </a:pPr>
            <a:r>
              <a:rPr lang="fi-FI" dirty="0"/>
              <a:t>Ammattiliiton jäsenyys</a:t>
            </a:r>
          </a:p>
          <a:p>
            <a:pPr marL="800100" lvl="1" indent="-342900">
              <a:buFont typeface="Arial" panose="020B0604020202020204" pitchFamily="34" charset="0"/>
              <a:buChar char="•"/>
            </a:pPr>
            <a:r>
              <a:rPr lang="fi-FI" dirty="0"/>
              <a:t>Geneettiset ja biometriset tiedot (henkilön yksiselitteistä tunnistamista varten)</a:t>
            </a:r>
          </a:p>
          <a:p>
            <a:pPr marL="800100" lvl="1" indent="-342900">
              <a:buFont typeface="Arial" panose="020B0604020202020204" pitchFamily="34" charset="0"/>
              <a:buChar char="•"/>
            </a:pPr>
            <a:r>
              <a:rPr lang="fi-FI" dirty="0"/>
              <a:t>Terveystiedot</a:t>
            </a:r>
          </a:p>
          <a:p>
            <a:pPr marL="800100" lvl="1" indent="-342900">
              <a:buFont typeface="Arial" panose="020B0604020202020204" pitchFamily="34" charset="0"/>
              <a:buChar char="•"/>
            </a:pPr>
            <a:r>
              <a:rPr lang="fi-FI" dirty="0"/>
              <a:t>Seksuaalinen käyttäytyminen ja suuntautuminen</a:t>
            </a:r>
          </a:p>
          <a:p>
            <a:pPr marL="800100" lvl="1"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GDPR 9 artiklan 2–3 kohdissa säädetty poikkeuksista käsittelykieltoon (mm. rekisteröidyn </a:t>
            </a:r>
            <a:r>
              <a:rPr lang="fi-FI" i="1" dirty="0"/>
              <a:t>nimenomainen</a:t>
            </a:r>
            <a:r>
              <a:rPr lang="fi-FI" dirty="0"/>
              <a:t> suostumus, rekisteröidyn tai toisen elintärkeät edut, käsittely tarpeen tuomioistuinten suorittaessa lainkäyttötehtäviä…)</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3733633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515963" cy="954107"/>
          </a:xfrm>
          <a:prstGeom prst="rect">
            <a:avLst/>
          </a:prstGeom>
          <a:noFill/>
        </p:spPr>
        <p:txBody>
          <a:bodyPr wrap="none" rtlCol="0">
            <a:spAutoFit/>
          </a:bodyPr>
          <a:lstStyle/>
          <a:p>
            <a:endParaRPr lang="fi-FI" sz="2800" dirty="0"/>
          </a:p>
          <a:p>
            <a:r>
              <a:rPr lang="fi-FI" sz="2800" dirty="0"/>
              <a:t>Rekisteröidyn oikeudet</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t>Oikeus saada tietoa henkilötietojen käsittelystä (12–14 artikla)</a:t>
            </a:r>
          </a:p>
          <a:p>
            <a:pPr marL="342900" indent="-342900">
              <a:buFont typeface="Arial" panose="020B0604020202020204" pitchFamily="34" charset="0"/>
              <a:buChar char="•"/>
            </a:pPr>
            <a:r>
              <a:rPr lang="fi-FI" sz="2000" dirty="0"/>
              <a:t>Oikeus saada pääsy tietoihin (15 artikla)</a:t>
            </a:r>
          </a:p>
          <a:p>
            <a:pPr marL="342900" indent="-342900">
              <a:buFont typeface="Arial" panose="020B0604020202020204" pitchFamily="34" charset="0"/>
              <a:buChar char="•"/>
            </a:pPr>
            <a:r>
              <a:rPr lang="fi-FI" sz="2000" dirty="0"/>
              <a:t>Oikeus tietojen oikaisemiseen (16 artikla)</a:t>
            </a:r>
          </a:p>
          <a:p>
            <a:pPr marL="342900" indent="-342900">
              <a:buFont typeface="Arial" panose="020B0604020202020204" pitchFamily="34" charset="0"/>
              <a:buChar char="•"/>
            </a:pPr>
            <a:r>
              <a:rPr lang="fi-FI" sz="2000" dirty="0"/>
              <a:t>Oikeus tietojen poistamiseen (”oikeus tulla unohdetuksi”, 17 artikla)</a:t>
            </a:r>
          </a:p>
          <a:p>
            <a:pPr marL="342900" indent="-342900">
              <a:buFont typeface="Arial" panose="020B0604020202020204" pitchFamily="34" charset="0"/>
              <a:buChar char="•"/>
            </a:pPr>
            <a:r>
              <a:rPr lang="fi-FI" sz="2000" dirty="0"/>
              <a:t>Oikeus käsittelyn rajoittamiseen (18 artikla)</a:t>
            </a:r>
          </a:p>
          <a:p>
            <a:pPr marL="342900" indent="-342900">
              <a:buFont typeface="Arial" panose="020B0604020202020204" pitchFamily="34" charset="0"/>
              <a:buChar char="•"/>
            </a:pPr>
            <a:r>
              <a:rPr lang="fi-FI" sz="2000" dirty="0"/>
              <a:t>Oikeus siirtää tiedot järjestelmästä toiseen (20 artikla)</a:t>
            </a:r>
          </a:p>
          <a:p>
            <a:pPr marL="342900" indent="-342900">
              <a:buFont typeface="Arial" panose="020B0604020202020204" pitchFamily="34" charset="0"/>
              <a:buChar char="•"/>
            </a:pPr>
            <a:r>
              <a:rPr lang="fi-FI" sz="2000" dirty="0"/>
              <a:t>Oikeus vastustaa henkilötietojen käsittelyä (21 artikla)</a:t>
            </a:r>
          </a:p>
          <a:p>
            <a:pPr marL="342900" indent="-342900">
              <a:buFont typeface="Arial" panose="020B0604020202020204" pitchFamily="34" charset="0"/>
              <a:buChar char="•"/>
            </a:pPr>
            <a:r>
              <a:rPr lang="fi-FI" sz="2000" dirty="0"/>
              <a:t>Oikeus olla joutumatta kokonaan automaattiseen käsittelyyn perustuvan päätöksen kohteeksi (22 artikla)</a:t>
            </a:r>
          </a:p>
        </p:txBody>
      </p:sp>
    </p:spTree>
    <p:extLst>
      <p:ext uri="{BB962C8B-B14F-4D97-AF65-F5344CB8AC3E}">
        <p14:creationId xmlns:p14="http://schemas.microsoft.com/office/powerpoint/2010/main" val="1493672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70481" cy="954107"/>
          </a:xfrm>
          <a:prstGeom prst="rect">
            <a:avLst/>
          </a:prstGeom>
          <a:noFill/>
        </p:spPr>
        <p:txBody>
          <a:bodyPr wrap="none" rtlCol="0">
            <a:spAutoFit/>
          </a:bodyPr>
          <a:lstStyle/>
          <a:p>
            <a:endParaRPr lang="fi-FI" sz="2800" dirty="0"/>
          </a:p>
          <a:p>
            <a:r>
              <a:rPr lang="fi-FI" sz="2800" dirty="0"/>
              <a:t>Oikeus saada pääsy tietoihin (15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Rekisteröidyllä on oikeus saada rekisterinpitäjältä vahvistus siitä, käsitelläänkö häntä koskevia tietoja vai ei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Jos käsitellään, rekisteröidyllä on </a:t>
            </a:r>
            <a:r>
              <a:rPr lang="fi-FI" sz="2000" b="1" dirty="0"/>
              <a:t>oikeus saada pääsy henkilötietoihin </a:t>
            </a:r>
            <a:r>
              <a:rPr lang="fi-FI" sz="2000" dirty="0"/>
              <a:t>sekä mm. tiedot</a:t>
            </a:r>
          </a:p>
          <a:p>
            <a:pPr marL="800100" lvl="1" indent="-342900">
              <a:buFont typeface="Arial" panose="020B0604020202020204" pitchFamily="34" charset="0"/>
              <a:buChar char="•"/>
            </a:pPr>
            <a:r>
              <a:rPr lang="fi-FI" sz="2000" dirty="0"/>
              <a:t>Käsittelyn tarkoituksesta</a:t>
            </a:r>
          </a:p>
          <a:p>
            <a:pPr marL="800100" lvl="1" indent="-342900">
              <a:buFont typeface="Arial" panose="020B0604020202020204" pitchFamily="34" charset="0"/>
              <a:buChar char="•"/>
            </a:pPr>
            <a:r>
              <a:rPr lang="fi-FI" sz="2000" dirty="0"/>
              <a:t>Käsiteltävänä olevista henkilötietoryhmistä</a:t>
            </a:r>
          </a:p>
          <a:p>
            <a:pPr marL="800100" lvl="1" indent="-342900">
              <a:buFont typeface="Arial" panose="020B0604020202020204" pitchFamily="34" charset="0"/>
              <a:buChar char="•"/>
            </a:pPr>
            <a:r>
              <a:rPr lang="fi-FI" sz="2000" dirty="0"/>
              <a:t>Henkilötietojen alkuperästä</a:t>
            </a:r>
          </a:p>
          <a:p>
            <a:pPr marL="800100" lvl="1" indent="-342900">
              <a:buFont typeface="Arial" panose="020B0604020202020204" pitchFamily="34" charset="0"/>
              <a:buChar char="•"/>
            </a:pPr>
            <a:r>
              <a:rPr lang="fi-FI" sz="2000" dirty="0"/>
              <a:t>Henkilötietojen vastaanottajista</a:t>
            </a:r>
          </a:p>
          <a:p>
            <a:pPr marL="800100" lvl="1" indent="-342900">
              <a:buFont typeface="Arial" panose="020B0604020202020204" pitchFamily="34" charset="0"/>
              <a:buChar char="•"/>
            </a:pPr>
            <a:r>
              <a:rPr lang="fi-FI" sz="2000" dirty="0"/>
              <a:t>Henkilötietojen säilytysajasta ja -kriteereistä</a:t>
            </a:r>
          </a:p>
          <a:p>
            <a:pPr marL="800100" lvl="1" indent="-342900">
              <a:buFont typeface="Arial" panose="020B0604020202020204" pitchFamily="34" charset="0"/>
              <a:buChar char="•"/>
            </a:pPr>
            <a:r>
              <a:rPr lang="fi-FI" sz="2000" dirty="0"/>
              <a:t>Mahdollisuudesta muiden oikeuksien käyttämiseen</a:t>
            </a:r>
          </a:p>
        </p:txBody>
      </p:sp>
    </p:spTree>
    <p:extLst>
      <p:ext uri="{BB962C8B-B14F-4D97-AF65-F5344CB8AC3E}">
        <p14:creationId xmlns:p14="http://schemas.microsoft.com/office/powerpoint/2010/main" val="399218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t>Kaksi tehtävää (2 x 10 p) hallinto-oikeudesta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Kaksi tehtävää (2 x 10 p) oikeusinformatiikasta</a:t>
            </a:r>
          </a:p>
          <a:p>
            <a:pPr marL="800100" lvl="1" indent="-342900">
              <a:buFont typeface="Arial" panose="020B0604020202020204" pitchFamily="34" charset="0"/>
              <a:buChar char="•"/>
            </a:pPr>
            <a:r>
              <a:rPr lang="fi-FI" sz="2000" dirty="0"/>
              <a:t>Olli Mäenpää: Hallinto-oikeus, pääjakso Julkisuus ja tietosuoja</a:t>
            </a:r>
          </a:p>
          <a:p>
            <a:pPr marL="800100" lvl="1" indent="-342900">
              <a:buFont typeface="Arial" panose="020B0604020202020204" pitchFamily="34" charset="0"/>
              <a:buChar char="•"/>
            </a:pPr>
            <a:r>
              <a:rPr lang="fi-FI" sz="2000" dirty="0"/>
              <a:t>Ahti Saarenpää: Oikeusinformatiikka</a:t>
            </a:r>
          </a:p>
          <a:p>
            <a:pPr marL="800100" lvl="1" indent="-342900">
              <a:buFont typeface="Arial" panose="020B0604020202020204" pitchFamily="34" charset="0"/>
              <a:buChar char="•"/>
            </a:pPr>
            <a:r>
              <a:rPr lang="fi-FI" sz="2000" dirty="0" err="1"/>
              <a:t>TSV:n</a:t>
            </a:r>
            <a:r>
              <a:rPr lang="fi-FI" sz="2000" dirty="0"/>
              <a:t> toimisto: Miten valmistautua EU:n tietosuoja-asetukseen?</a:t>
            </a:r>
          </a:p>
          <a:p>
            <a:pPr marL="800100" lvl="1"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Tehtävät voivat jakautua alakohtiin; tentissä on useimmiten (ainakin) yksi alakysymys kaikista kolmesta edellä mainitusta oikeusinformatiikan tekstistä</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448397" cy="954107"/>
          </a:xfrm>
          <a:prstGeom prst="rect">
            <a:avLst/>
          </a:prstGeom>
          <a:noFill/>
        </p:spPr>
        <p:txBody>
          <a:bodyPr wrap="none" rtlCol="0">
            <a:spAutoFit/>
          </a:bodyPr>
          <a:lstStyle/>
          <a:p>
            <a:endParaRPr lang="fi-FI" sz="2800" dirty="0"/>
          </a:p>
          <a:p>
            <a:r>
              <a:rPr lang="fi-FI" sz="2800" dirty="0"/>
              <a:t>ONPOOL52A kirjallisuustentti</a:t>
            </a:r>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2028789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70481" cy="954107"/>
          </a:xfrm>
          <a:prstGeom prst="rect">
            <a:avLst/>
          </a:prstGeom>
          <a:noFill/>
        </p:spPr>
        <p:txBody>
          <a:bodyPr wrap="none" rtlCol="0">
            <a:spAutoFit/>
          </a:bodyPr>
          <a:lstStyle/>
          <a:p>
            <a:endParaRPr lang="fi-FI" sz="2800" dirty="0"/>
          </a:p>
          <a:p>
            <a:r>
              <a:rPr lang="fi-FI" sz="2800" dirty="0"/>
              <a:t>Oikeus saada pääsy tietoihin (15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708981"/>
          </a:xfrm>
          <a:prstGeom prst="rect">
            <a:avLst/>
          </a:prstGeom>
          <a:noFill/>
        </p:spPr>
        <p:txBody>
          <a:bodyPr wrap="square" rtlCol="0">
            <a:spAutoFit/>
          </a:bodyPr>
          <a:lstStyle/>
          <a:p>
            <a:pPr marL="342900" indent="-342900">
              <a:buFont typeface="Arial" panose="020B0604020202020204" pitchFamily="34" charset="0"/>
              <a:buChar char="•"/>
            </a:pPr>
            <a:r>
              <a:rPr lang="fi-FI" sz="2000" dirty="0"/>
              <a:t>Lähtökohtaisesti jäljennös käsiteltävistä tiedoista on </a:t>
            </a:r>
            <a:r>
              <a:rPr lang="fi-FI" sz="2000" b="1" dirty="0"/>
              <a:t>maksuton</a:t>
            </a:r>
            <a:r>
              <a:rPr lang="fi-FI" sz="2000" dirty="0"/>
              <a:t> ja tiedot on toimitettava </a:t>
            </a:r>
            <a:r>
              <a:rPr lang="fi-FI" sz="2000" b="1" dirty="0"/>
              <a:t>yleisesti käytetyssä sähköisessä muodossa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Jos pyynnöt perusteettomia tai kohtuuttomia (erityisesti toistuvat pyynnöt), rekisterinpitäjä voi periä kohtuullisen maksun tai kieltäytyä suorittamasta pyydettyä toimea (12 artiklan 5 kohta)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Rekisterinpitäjän on käytettävä kohtuullisia keinoja </a:t>
            </a:r>
            <a:r>
              <a:rPr lang="fi-FI" sz="2000" b="1" dirty="0"/>
              <a:t>varmistuakseen pyytäjän henkilöllisyydestä </a:t>
            </a:r>
            <a:r>
              <a:rPr lang="fi-FI" sz="2000" dirty="0"/>
              <a:t>– tietoja ei tule luovuttaa väärälle henkilölle!</a:t>
            </a:r>
          </a:p>
          <a:p>
            <a:pPr marL="800100" lvl="1" indent="-342900">
              <a:buFont typeface="Arial" panose="020B0604020202020204" pitchFamily="34" charset="0"/>
              <a:buChar char="•"/>
            </a:pPr>
            <a:r>
              <a:rPr lang="fi-FI" sz="2000" dirty="0"/>
              <a:t>Mitä arkaluonteisemmat tiedot kyseessä, sitä paremmin henkilöllisyydestä pitää varmistua</a:t>
            </a:r>
          </a:p>
          <a:p>
            <a:pPr marL="800100" lvl="1" indent="-342900">
              <a:buFont typeface="Arial" panose="020B0604020202020204" pitchFamily="34" charset="0"/>
              <a:buChar char="•"/>
            </a:pPr>
            <a:r>
              <a:rPr lang="fi-FI" sz="2000" dirty="0"/>
              <a:t>Koska oikeus koskee vain omia henkilötietoja, tietoja ei voi pyytää anonyymisti</a:t>
            </a:r>
          </a:p>
          <a:p>
            <a:pPr marL="342900" indent="-342900">
              <a:buFont typeface="Arial" panose="020B0604020202020204" pitchFamily="34" charset="0"/>
              <a:buChar char="•"/>
            </a:pPr>
            <a:endParaRPr lang="fi-FI" sz="2000" dirty="0"/>
          </a:p>
        </p:txBody>
      </p:sp>
    </p:spTree>
    <p:extLst>
      <p:ext uri="{BB962C8B-B14F-4D97-AF65-F5344CB8AC3E}">
        <p14:creationId xmlns:p14="http://schemas.microsoft.com/office/powerpoint/2010/main" val="4031088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70481" cy="954107"/>
          </a:xfrm>
          <a:prstGeom prst="rect">
            <a:avLst/>
          </a:prstGeom>
          <a:noFill/>
        </p:spPr>
        <p:txBody>
          <a:bodyPr wrap="none" rtlCol="0">
            <a:spAutoFit/>
          </a:bodyPr>
          <a:lstStyle/>
          <a:p>
            <a:endParaRPr lang="fi-FI" sz="2800" dirty="0"/>
          </a:p>
          <a:p>
            <a:r>
              <a:rPr lang="fi-FI" sz="2800" dirty="0"/>
              <a:t>Oikeus saada pääsy tietoihin (15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Tiedot on annettava lähtökohtaisesti </a:t>
            </a:r>
            <a:r>
              <a:rPr lang="fi-FI" sz="2000" b="1" dirty="0"/>
              <a:t>ilman aiheetonta viivytystä </a:t>
            </a:r>
            <a:r>
              <a:rPr lang="fi-FI" sz="2000" dirty="0"/>
              <a:t>ja joka tapauksessa </a:t>
            </a:r>
            <a:r>
              <a:rPr lang="fi-FI" sz="2000" b="1" dirty="0"/>
              <a:t>kuukauden</a:t>
            </a:r>
            <a:r>
              <a:rPr lang="fi-FI" sz="2000" dirty="0"/>
              <a:t> kuluessa pyynnön vastaanottamisesta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Jos pyynnöt monimutkaisia tai niitä on monta, rekisterinpitäjän on ilmoitettava pidemmästä käsittelyajasta kuukauden kuluessa ja aikarajana enintään </a:t>
            </a:r>
            <a:r>
              <a:rPr lang="fi-FI" sz="2000" b="1" dirty="0"/>
              <a:t>kolme kuukautta</a:t>
            </a:r>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dirty="0"/>
              <a:t>Tietosuojalain 34 §:ssä on säädetty rajoituksista tiedonsaantioikeuteen (mm. kansallinen turvallisuus, rikosten ehkäiseminen tai selvittäminen, vakava vaara rekisteröidyn terveydelle, käyttö valvonta- ja tarkastustehtävissä…)</a:t>
            </a:r>
          </a:p>
        </p:txBody>
      </p:sp>
      <p:sp>
        <p:nvSpPr>
          <p:cNvPr id="8" name="Suorakulmio 7">
            <a:extLst>
              <a:ext uri="{FF2B5EF4-FFF2-40B4-BE49-F238E27FC236}">
                <a16:creationId xmlns:a16="http://schemas.microsoft.com/office/drawing/2014/main" id="{8E21B40F-0664-4C46-B601-19962ED0280A}"/>
              </a:ext>
            </a:extLst>
          </p:cNvPr>
          <p:cNvSpPr/>
          <p:nvPr/>
        </p:nvSpPr>
        <p:spPr>
          <a:xfrm>
            <a:off x="2470484" y="5821765"/>
            <a:ext cx="6056973" cy="56654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2800" dirty="0"/>
              <a:t>Ilman aiheetonta viivytystä / 1 kk / 3 kk</a:t>
            </a:r>
          </a:p>
        </p:txBody>
      </p:sp>
    </p:spTree>
    <p:extLst>
      <p:ext uri="{BB962C8B-B14F-4D97-AF65-F5344CB8AC3E}">
        <p14:creationId xmlns:p14="http://schemas.microsoft.com/office/powerpoint/2010/main" val="527046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46693" cy="954107"/>
          </a:xfrm>
          <a:prstGeom prst="rect">
            <a:avLst/>
          </a:prstGeom>
          <a:noFill/>
        </p:spPr>
        <p:txBody>
          <a:bodyPr wrap="none" rtlCol="0">
            <a:spAutoFit/>
          </a:bodyPr>
          <a:lstStyle/>
          <a:p>
            <a:endParaRPr lang="fi-FI" sz="2800" dirty="0"/>
          </a:p>
          <a:p>
            <a:r>
              <a:rPr lang="fi-FI" sz="2800" dirty="0"/>
              <a:t>Ns. oikeus tulla unohdetuksi (17 artikla)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554545"/>
          </a:xfrm>
          <a:prstGeom prst="rect">
            <a:avLst/>
          </a:prstGeom>
          <a:noFill/>
        </p:spPr>
        <p:txBody>
          <a:bodyPr wrap="square" rtlCol="0">
            <a:spAutoFit/>
          </a:bodyPr>
          <a:lstStyle/>
          <a:p>
            <a:pPr marL="342900" indent="-342900">
              <a:buFont typeface="Arial" panose="020B0604020202020204" pitchFamily="34" charset="0"/>
              <a:buChar char="•"/>
            </a:pPr>
            <a:r>
              <a:rPr lang="fi-FI" sz="2000" dirty="0"/>
              <a:t>Jo ennen </a:t>
            </a:r>
            <a:r>
              <a:rPr lang="fi-FI" sz="2000" dirty="0" err="1"/>
              <a:t>GDPR:ää</a:t>
            </a:r>
            <a:r>
              <a:rPr lang="fi-FI" sz="2000" dirty="0"/>
              <a:t> EU:ssa oli oikeuskäytäntöön perustuen käyty keskustelua ns. oikeudesta tulla unohdetuksi (erityisesti </a:t>
            </a:r>
            <a:r>
              <a:rPr lang="fi-FI" sz="2000" dirty="0" err="1"/>
              <a:t>EUT:n</a:t>
            </a:r>
            <a:r>
              <a:rPr lang="fi-FI" sz="2000" dirty="0"/>
              <a:t> tuomio asiassa C-131/12, Google Spain)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err="1"/>
              <a:t>GDPR:ssä</a:t>
            </a:r>
            <a:r>
              <a:rPr lang="fi-FI" sz="2000" dirty="0"/>
              <a:t> säädetään nimenomaisesti oikeudesta tietojen poistamiseen, ja pykäläotsikossa mainitaan myös ”oikeus tulla unohdetuksi”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Oikeus ei ole rajoittamaton, vaan se soveltuu vain tietyissä tilanteissa</a:t>
            </a:r>
          </a:p>
        </p:txBody>
      </p:sp>
    </p:spTree>
    <p:extLst>
      <p:ext uri="{BB962C8B-B14F-4D97-AF65-F5344CB8AC3E}">
        <p14:creationId xmlns:p14="http://schemas.microsoft.com/office/powerpoint/2010/main" val="39693974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46693" cy="954107"/>
          </a:xfrm>
          <a:prstGeom prst="rect">
            <a:avLst/>
          </a:prstGeom>
          <a:noFill/>
        </p:spPr>
        <p:txBody>
          <a:bodyPr wrap="none" rtlCol="0">
            <a:spAutoFit/>
          </a:bodyPr>
          <a:lstStyle/>
          <a:p>
            <a:endParaRPr lang="fi-FI" sz="2800" dirty="0"/>
          </a:p>
          <a:p>
            <a:r>
              <a:rPr lang="fi-FI" sz="2800" dirty="0"/>
              <a:t>Ns. oikeus tulla unohdetuksi (17 artikla)</a:t>
            </a:r>
            <a:endParaRPr lang="fi-FI" sz="2800" spc="300" dirty="0">
              <a:solidFill>
                <a:srgbClr val="28CAF0"/>
              </a:solidFill>
              <a:latin typeface="Gudea" panose="02000000000000000000" pitchFamily="50" charset="0"/>
            </a:endParaRPr>
          </a:p>
        </p:txBody>
      </p:sp>
      <p:sp>
        <p:nvSpPr>
          <p:cNvPr id="10" name="TextBox 10"/>
          <p:cNvSpPr txBox="1"/>
          <p:nvPr/>
        </p:nvSpPr>
        <p:spPr>
          <a:xfrm>
            <a:off x="560657" y="2216067"/>
            <a:ext cx="7966800" cy="4401205"/>
          </a:xfrm>
          <a:prstGeom prst="rect">
            <a:avLst/>
          </a:prstGeom>
          <a:noFill/>
        </p:spPr>
        <p:txBody>
          <a:bodyPr wrap="square" rtlCol="0">
            <a:spAutoFit/>
          </a:bodyPr>
          <a:lstStyle/>
          <a:p>
            <a:r>
              <a:rPr lang="fi-FI" sz="2000" dirty="0"/>
              <a:t>1.   Rekisteröidyllä on oikeus saada rekisterinpitäjä poistamaan rekisteröityä koskevat henkilötiedot ilman aiheetonta viivytystä, ja rekisterinpitäjällä on velvollisuus poistaa henkilötiedot ilman aiheetonta viivytystä, edellyttäen että jokin seuraavista perusteista täyttyy:</a:t>
            </a:r>
          </a:p>
          <a:p>
            <a:endParaRPr lang="fi-FI" sz="2000" dirty="0"/>
          </a:p>
          <a:p>
            <a:r>
              <a:rPr lang="fi-FI" sz="2000" dirty="0"/>
              <a:t>a) henkilötietoja </a:t>
            </a:r>
            <a:r>
              <a:rPr lang="fi-FI" sz="2000" b="1" dirty="0"/>
              <a:t>ei enää tarvita </a:t>
            </a:r>
            <a:r>
              <a:rPr lang="fi-FI" sz="2000" dirty="0"/>
              <a:t>niihin tarkoituksiin, joita varten ne kerättiin tai joita varten niitä muutoin käsiteltiin;</a:t>
            </a:r>
          </a:p>
          <a:p>
            <a:r>
              <a:rPr lang="fi-FI" sz="2000" dirty="0"/>
              <a:t>b) rekisteröity </a:t>
            </a:r>
            <a:r>
              <a:rPr lang="fi-FI" sz="2000" b="1" dirty="0"/>
              <a:t>peruuttaa suostumuksen</a:t>
            </a:r>
            <a:r>
              <a:rPr lang="fi-FI" sz="2000" dirty="0"/>
              <a:t>, johon käsittely on perustunut […], </a:t>
            </a:r>
            <a:r>
              <a:rPr lang="fi-FI" sz="2000" b="1" dirty="0"/>
              <a:t>eikä käsittelyyn ole muuta laillista perustetta</a:t>
            </a:r>
            <a:r>
              <a:rPr lang="fi-FI" sz="2000" dirty="0"/>
              <a:t>;</a:t>
            </a:r>
          </a:p>
          <a:p>
            <a:r>
              <a:rPr lang="fi-FI" sz="2000" dirty="0"/>
              <a:t>c) rekisteröity vastustaa käsittelyä 21 artiklan 1 kohdan [= käsittelyperusteena </a:t>
            </a:r>
            <a:r>
              <a:rPr lang="fi-FI" sz="2000" b="1" dirty="0"/>
              <a:t>yleinen etu/julkisen vallan käyttö </a:t>
            </a:r>
            <a:r>
              <a:rPr lang="fi-FI" sz="2000" dirty="0"/>
              <a:t>tai rekisterinpitäjän/kolmannen </a:t>
            </a:r>
            <a:r>
              <a:rPr lang="fi-FI" sz="2000" b="1" dirty="0"/>
              <a:t>oikeutettu etu]</a:t>
            </a:r>
            <a:r>
              <a:rPr lang="fi-FI" sz="2000" dirty="0"/>
              <a:t> nojalla eikä käsittelyyn ole olemassa perusteltua syytä tai rekisteröity vastustaa käsittelyä 21 artiklan 2 kohdan [</a:t>
            </a:r>
            <a:r>
              <a:rPr lang="fi-FI" sz="2000" b="1" dirty="0"/>
              <a:t>= suoramarkkinointi</a:t>
            </a:r>
            <a:r>
              <a:rPr lang="fi-FI" sz="2000" dirty="0"/>
              <a:t>] nojalla;</a:t>
            </a:r>
          </a:p>
        </p:txBody>
      </p:sp>
    </p:spTree>
    <p:extLst>
      <p:ext uri="{BB962C8B-B14F-4D97-AF65-F5344CB8AC3E}">
        <p14:creationId xmlns:p14="http://schemas.microsoft.com/office/powerpoint/2010/main" val="1713284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46693" cy="954107"/>
          </a:xfrm>
          <a:prstGeom prst="rect">
            <a:avLst/>
          </a:prstGeom>
          <a:noFill/>
        </p:spPr>
        <p:txBody>
          <a:bodyPr wrap="none" rtlCol="0">
            <a:spAutoFit/>
          </a:bodyPr>
          <a:lstStyle/>
          <a:p>
            <a:endParaRPr lang="fi-FI" sz="2800" dirty="0"/>
          </a:p>
          <a:p>
            <a:r>
              <a:rPr lang="fi-FI" sz="2800" dirty="0"/>
              <a:t>Ns. oikeus tulla unohdetuksi (17 artikla)</a:t>
            </a:r>
            <a:endParaRPr lang="fi-FI" sz="2800" spc="300" dirty="0">
              <a:solidFill>
                <a:srgbClr val="28CAF0"/>
              </a:solidFill>
              <a:latin typeface="Gudea" panose="02000000000000000000" pitchFamily="50" charset="0"/>
            </a:endParaRPr>
          </a:p>
        </p:txBody>
      </p:sp>
      <p:sp>
        <p:nvSpPr>
          <p:cNvPr id="10" name="TextBox 10"/>
          <p:cNvSpPr txBox="1"/>
          <p:nvPr/>
        </p:nvSpPr>
        <p:spPr>
          <a:xfrm>
            <a:off x="560657" y="2216067"/>
            <a:ext cx="7966800" cy="2246769"/>
          </a:xfrm>
          <a:prstGeom prst="rect">
            <a:avLst/>
          </a:prstGeom>
          <a:noFill/>
        </p:spPr>
        <p:txBody>
          <a:bodyPr wrap="square" rtlCol="0">
            <a:spAutoFit/>
          </a:bodyPr>
          <a:lstStyle/>
          <a:p>
            <a:r>
              <a:rPr lang="fi-FI" sz="2000" dirty="0"/>
              <a:t>…</a:t>
            </a:r>
          </a:p>
          <a:p>
            <a:r>
              <a:rPr lang="fi-FI" sz="2000" dirty="0"/>
              <a:t>d) henkilötietoja on käsitelty </a:t>
            </a:r>
            <a:r>
              <a:rPr lang="fi-FI" sz="2000" b="1" dirty="0"/>
              <a:t>lainvastaisesti</a:t>
            </a:r>
            <a:r>
              <a:rPr lang="fi-FI" sz="2000" dirty="0"/>
              <a:t>;</a:t>
            </a:r>
          </a:p>
          <a:p>
            <a:r>
              <a:rPr lang="fi-FI" sz="2000" dirty="0"/>
              <a:t>e) henkilötiedot on poistettava unionin oikeuteen tai jäsenvaltion lainsäädäntöön perustuvan rekisterinpitäjään sovellettavan </a:t>
            </a:r>
            <a:r>
              <a:rPr lang="fi-FI" sz="2000" b="1" dirty="0"/>
              <a:t>lakisääteisen velvoitteen </a:t>
            </a:r>
            <a:r>
              <a:rPr lang="fi-FI" sz="2000" dirty="0"/>
              <a:t>noudattamiseksi;</a:t>
            </a:r>
          </a:p>
          <a:p>
            <a:r>
              <a:rPr lang="fi-FI" sz="2000" dirty="0"/>
              <a:t>f) henkilötiedot on kerätty 8 artiklan 1 kohdassa tarkoitetun tietoyhteiskunnan palvelujen tarjoamisen [</a:t>
            </a:r>
            <a:r>
              <a:rPr lang="fi-FI" sz="2000" b="1" dirty="0"/>
              <a:t>= lapselle</a:t>
            </a:r>
            <a:r>
              <a:rPr lang="fi-FI" sz="2000" dirty="0"/>
              <a:t>] yhteydessä.</a:t>
            </a:r>
          </a:p>
        </p:txBody>
      </p:sp>
    </p:spTree>
    <p:extLst>
      <p:ext uri="{BB962C8B-B14F-4D97-AF65-F5344CB8AC3E}">
        <p14:creationId xmlns:p14="http://schemas.microsoft.com/office/powerpoint/2010/main" val="648449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946693" cy="954107"/>
          </a:xfrm>
          <a:prstGeom prst="rect">
            <a:avLst/>
          </a:prstGeom>
          <a:noFill/>
        </p:spPr>
        <p:txBody>
          <a:bodyPr wrap="none" rtlCol="0">
            <a:spAutoFit/>
          </a:bodyPr>
          <a:lstStyle/>
          <a:p>
            <a:endParaRPr lang="fi-FI" sz="2800" dirty="0"/>
          </a:p>
          <a:p>
            <a:r>
              <a:rPr lang="fi-FI" sz="2800" dirty="0"/>
              <a:t>Ns. oikeus tulla unohdetuksi (17 artikla)</a:t>
            </a:r>
            <a:endParaRPr lang="fi-FI" sz="2800" spc="300" dirty="0">
              <a:solidFill>
                <a:srgbClr val="28CAF0"/>
              </a:solidFill>
              <a:latin typeface="Gudea" panose="02000000000000000000" pitchFamily="50" charset="0"/>
            </a:endParaRPr>
          </a:p>
        </p:txBody>
      </p:sp>
      <p:sp>
        <p:nvSpPr>
          <p:cNvPr id="8" name="TextBox 10">
            <a:extLst>
              <a:ext uri="{FF2B5EF4-FFF2-40B4-BE49-F238E27FC236}">
                <a16:creationId xmlns:a16="http://schemas.microsoft.com/office/drawing/2014/main" id="{DC166A56-48C5-4421-9E36-113BEE24C59A}"/>
              </a:ext>
            </a:extLst>
          </p:cNvPr>
          <p:cNvSpPr txBox="1"/>
          <p:nvPr/>
        </p:nvSpPr>
        <p:spPr>
          <a:xfrm>
            <a:off x="560657" y="2216067"/>
            <a:ext cx="7966800" cy="2554545"/>
          </a:xfrm>
          <a:prstGeom prst="rect">
            <a:avLst/>
          </a:prstGeom>
          <a:noFill/>
        </p:spPr>
        <p:txBody>
          <a:bodyPr wrap="square" rtlCol="0">
            <a:spAutoFit/>
          </a:bodyPr>
          <a:lstStyle/>
          <a:p>
            <a:pPr marL="342900" indent="-342900">
              <a:buFont typeface="Arial" panose="020B0604020202020204" pitchFamily="34" charset="0"/>
              <a:buChar char="•"/>
            </a:pPr>
            <a:r>
              <a:rPr lang="fi-FI" sz="2000" dirty="0"/>
              <a:t>Poikkeuksista säädetty 3 kohdassa; poistamisvelvollisuutta ei ole mm. jos käsittely on tarpeen</a:t>
            </a:r>
          </a:p>
          <a:p>
            <a:pPr marL="800100" lvl="1" indent="-342900">
              <a:buFont typeface="Arial" panose="020B0604020202020204" pitchFamily="34" charset="0"/>
              <a:buChar char="•"/>
            </a:pPr>
            <a:r>
              <a:rPr lang="fi-FI" sz="2000" dirty="0"/>
              <a:t>sananvapautta ja tiedonvälityksen vapautta koskevan oikeuden käyttämiseksi</a:t>
            </a:r>
          </a:p>
          <a:p>
            <a:pPr marL="800100" lvl="1" indent="-342900">
              <a:buFont typeface="Arial" panose="020B0604020202020204" pitchFamily="34" charset="0"/>
              <a:buChar char="•"/>
            </a:pPr>
            <a:r>
              <a:rPr lang="fi-FI" sz="2000" dirty="0"/>
              <a:t>yleisen edun mukaisia arkistointitarkoituksia taikka tieteellisiä tai historiallisia tutkimustarkoituksia tai tilastollisia tarkoituksia varten</a:t>
            </a:r>
          </a:p>
          <a:p>
            <a:pPr marL="800100" lvl="1" indent="-342900">
              <a:buFont typeface="Arial" panose="020B0604020202020204" pitchFamily="34" charset="0"/>
              <a:buChar char="•"/>
            </a:pPr>
            <a:r>
              <a:rPr lang="fi-FI" sz="2000" dirty="0"/>
              <a:t>oikeudellisen vaateen laatimiseksi, esittämiseksi tai puolustamiseksi</a:t>
            </a:r>
          </a:p>
        </p:txBody>
      </p:sp>
    </p:spTree>
    <p:extLst>
      <p:ext uri="{BB962C8B-B14F-4D97-AF65-F5344CB8AC3E}">
        <p14:creationId xmlns:p14="http://schemas.microsoft.com/office/powerpoint/2010/main" val="1969583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2738570" cy="954107"/>
          </a:xfrm>
          <a:prstGeom prst="rect">
            <a:avLst/>
          </a:prstGeom>
          <a:noFill/>
        </p:spPr>
        <p:txBody>
          <a:bodyPr wrap="none" rtlCol="0">
            <a:spAutoFit/>
          </a:bodyPr>
          <a:lstStyle/>
          <a:p>
            <a:endParaRPr lang="fi-FI" sz="2800" dirty="0"/>
          </a:p>
          <a:p>
            <a:r>
              <a:rPr lang="fi-FI" sz="2800" dirty="0"/>
              <a:t>Muita säännöksiä</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t>Tietoturvallisuusvaatimukset ja tietoturvaloukkauksista ilmoittaminen (32–34 artiklat)</a:t>
            </a:r>
          </a:p>
          <a:p>
            <a:pPr marL="342900" indent="-342900">
              <a:buFont typeface="Arial" panose="020B0604020202020204" pitchFamily="34" charset="0"/>
              <a:buChar char="•"/>
            </a:pPr>
            <a:r>
              <a:rPr lang="fi-FI" sz="2000" dirty="0"/>
              <a:t>Tietosuojavastaavat (37–39 artiklat)</a:t>
            </a:r>
          </a:p>
          <a:p>
            <a:pPr marL="342900" indent="-342900">
              <a:buFont typeface="Arial" panose="020B0604020202020204" pitchFamily="34" charset="0"/>
              <a:buChar char="•"/>
            </a:pPr>
            <a:r>
              <a:rPr lang="fi-FI" sz="2000" dirty="0"/>
              <a:t>Kansalliset valvontaviranomaiset (51–59 artiklat)</a:t>
            </a:r>
          </a:p>
          <a:p>
            <a:pPr marL="342900" indent="-342900">
              <a:buFont typeface="Arial" panose="020B0604020202020204" pitchFamily="34" charset="0"/>
              <a:buChar char="•"/>
            </a:pPr>
            <a:r>
              <a:rPr lang="fi-FI" sz="2000" dirty="0"/>
              <a:t>Yhteistyö, yhdenmukaisuus ja Euroopan tietosuojaneuvosto (60–76 artiklat)</a:t>
            </a:r>
          </a:p>
          <a:p>
            <a:pPr marL="342900" indent="-342900">
              <a:buFont typeface="Arial" panose="020B0604020202020204" pitchFamily="34" charset="0"/>
              <a:buChar char="•"/>
            </a:pPr>
            <a:r>
              <a:rPr lang="fi-FI" sz="2000" dirty="0" err="1"/>
              <a:t>Oikeussuojakeinot</a:t>
            </a:r>
            <a:r>
              <a:rPr lang="fi-FI" sz="2000" dirty="0"/>
              <a:t> (77–84 artiklat)</a:t>
            </a:r>
          </a:p>
          <a:p>
            <a:pPr marL="800100" lvl="1" indent="-342900">
              <a:buFont typeface="Arial" panose="020B0604020202020204" pitchFamily="34" charset="0"/>
              <a:buChar char="•"/>
            </a:pPr>
            <a:r>
              <a:rPr lang="fi-FI" sz="2000" dirty="0"/>
              <a:t>Uutuutena mm. hallinnolliset sakot (83 artikla): jopa 20 milj. € tai 4 % yrityksen maailmanlaajuisesta liikevaihdosta!)</a:t>
            </a:r>
          </a:p>
        </p:txBody>
      </p:sp>
    </p:spTree>
    <p:extLst>
      <p:ext uri="{BB962C8B-B14F-4D97-AF65-F5344CB8AC3E}">
        <p14:creationId xmlns:p14="http://schemas.microsoft.com/office/powerpoint/2010/main" val="21337861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67038" cy="954107"/>
          </a:xfrm>
          <a:prstGeom prst="rect">
            <a:avLst/>
          </a:prstGeom>
          <a:noFill/>
        </p:spPr>
        <p:txBody>
          <a:bodyPr wrap="none" rtlCol="0">
            <a:spAutoFit/>
          </a:bodyPr>
          <a:lstStyle/>
          <a:p>
            <a:endParaRPr lang="fi-FI" sz="2800" dirty="0"/>
          </a:p>
          <a:p>
            <a:r>
              <a:rPr lang="fi-FI" sz="2800" dirty="0"/>
              <a:t>Riskiperusteinen lähestymistapa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t>Riskiperusteinen lähestymistapa = tietosuoja-asetuksen velvoitteet ja asianmukaiset suojatoimet on suhteutettava henkilötietojen käsittelystä rekisteröidyn oikeuksille ja vapauksille aiheutuvaan riskiin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Riskeillä tarkoitetaan henkilötietojen käsittelystä rekisteröidylle mahdollisesti aiheutuvia fyysisiä, aineellisia tai aineettomia vahinkoja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Pyritään välttämään matalariskisen toiminnan ylisääntelyä ja suhteuttamaan tarpeelliset toimenpiteet riskin mukaisesti</a:t>
            </a:r>
          </a:p>
        </p:txBody>
      </p:sp>
    </p:spTree>
    <p:extLst>
      <p:ext uri="{BB962C8B-B14F-4D97-AF65-F5344CB8AC3E}">
        <p14:creationId xmlns:p14="http://schemas.microsoft.com/office/powerpoint/2010/main" val="1252038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67038" cy="954107"/>
          </a:xfrm>
          <a:prstGeom prst="rect">
            <a:avLst/>
          </a:prstGeom>
          <a:noFill/>
        </p:spPr>
        <p:txBody>
          <a:bodyPr wrap="none" rtlCol="0">
            <a:spAutoFit/>
          </a:bodyPr>
          <a:lstStyle/>
          <a:p>
            <a:endParaRPr lang="fi-FI" sz="2800" dirty="0"/>
          </a:p>
          <a:p>
            <a:r>
              <a:rPr lang="fi-FI" sz="2800" dirty="0"/>
              <a:t>Riskiperusteinen lähestymistapa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785652"/>
          </a:xfrm>
          <a:prstGeom prst="rect">
            <a:avLst/>
          </a:prstGeom>
          <a:noFill/>
        </p:spPr>
        <p:txBody>
          <a:bodyPr wrap="square" rtlCol="0">
            <a:spAutoFit/>
          </a:bodyPr>
          <a:lstStyle/>
          <a:p>
            <a:pPr marL="342900" indent="-342900">
              <a:buFont typeface="Arial" panose="020B0604020202020204" pitchFamily="34" charset="0"/>
              <a:buChar char="•"/>
            </a:pPr>
            <a:r>
              <a:rPr lang="fi-FI" sz="2000" dirty="0"/>
              <a:t>Esimerkiksi 24 artikla (rekisterinpitäjän vastuu):</a:t>
            </a:r>
          </a:p>
          <a:p>
            <a:pPr marL="342900" indent="-342900">
              <a:buFont typeface="Arial" panose="020B0604020202020204" pitchFamily="34" charset="0"/>
              <a:buChar char="•"/>
            </a:pPr>
            <a:endParaRPr lang="fi-FI" sz="2000" dirty="0"/>
          </a:p>
          <a:p>
            <a:pPr marL="800100" lvl="1" indent="-342900">
              <a:buFont typeface="+mj-lt"/>
              <a:buAutoNum type="arabicPeriod"/>
            </a:pPr>
            <a:r>
              <a:rPr lang="fi-FI" sz="2000" dirty="0"/>
              <a:t>Ottaen huomioon käsittelyn luonne, laajuus, asiayhteys ja tarkoitukset sekä </a:t>
            </a:r>
            <a:r>
              <a:rPr lang="fi-FI" sz="2000" b="1" dirty="0"/>
              <a:t>luonnollisten henkilöiden oikeuksiin ja vapauksiin kohdistuvat, todennäköisyydeltään ja vakavuudeltaan vaihtelevat riskit </a:t>
            </a:r>
            <a:r>
              <a:rPr lang="fi-FI" sz="2000" dirty="0"/>
              <a:t>rekisterinpitäjän on toteutettava tarvittavat tekniset ja organisatoriset toimenpiteet, joilla voidaan varmistaa ja osoittaa, että käsittelyssä noudatetaan tätä asetusta. </a:t>
            </a:r>
          </a:p>
          <a:p>
            <a:pPr marL="800100" lvl="1" indent="-342900">
              <a:buFont typeface="+mj-lt"/>
              <a:buAutoNum type="arabicPeriod"/>
            </a:pPr>
            <a:endParaRPr lang="fi-FI" sz="2000" dirty="0"/>
          </a:p>
          <a:p>
            <a:pPr marL="800100" lvl="1" indent="-342900">
              <a:buFont typeface="+mj-lt"/>
              <a:buAutoNum type="arabicPeriod"/>
            </a:pPr>
            <a:r>
              <a:rPr lang="fi-FI" sz="2000" dirty="0"/>
              <a:t>Kun se on oikeasuhteista käsittelytoimiin nähden, 1 kohdassa tarkoitettuihin toimenpiteisiin kuuluu, että rekisterinpitäjä panee täytäntöön asianmukaiset tietosuojaa koskevat toimintaperiaatteet.</a:t>
            </a:r>
          </a:p>
        </p:txBody>
      </p:sp>
    </p:spTree>
    <p:extLst>
      <p:ext uri="{BB962C8B-B14F-4D97-AF65-F5344CB8AC3E}">
        <p14:creationId xmlns:p14="http://schemas.microsoft.com/office/powerpoint/2010/main" val="3692660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67038" cy="954107"/>
          </a:xfrm>
          <a:prstGeom prst="rect">
            <a:avLst/>
          </a:prstGeom>
          <a:noFill/>
        </p:spPr>
        <p:txBody>
          <a:bodyPr wrap="none" rtlCol="0">
            <a:spAutoFit/>
          </a:bodyPr>
          <a:lstStyle/>
          <a:p>
            <a:endParaRPr lang="fi-FI" sz="2800" dirty="0"/>
          </a:p>
          <a:p>
            <a:r>
              <a:rPr lang="fi-FI" sz="2800" dirty="0"/>
              <a:t>Riskiperusteinen lähestymistapa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4278094"/>
          </a:xfrm>
          <a:prstGeom prst="rect">
            <a:avLst/>
          </a:prstGeom>
          <a:noFill/>
        </p:spPr>
        <p:txBody>
          <a:bodyPr wrap="square" rtlCol="0">
            <a:spAutoFit/>
          </a:bodyPr>
          <a:lstStyle/>
          <a:p>
            <a:pPr marL="342900" indent="-342900">
              <a:buFont typeface="Arial" panose="020B0604020202020204" pitchFamily="34" charset="0"/>
              <a:buChar char="•"/>
            </a:pPr>
            <a:r>
              <a:rPr lang="fi-FI" sz="2000" dirty="0"/>
              <a:t>Huom. myös tietoturvaa koskeva 32 artikla:</a:t>
            </a:r>
          </a:p>
          <a:p>
            <a:endParaRPr lang="fi-FI" dirty="0"/>
          </a:p>
          <a:p>
            <a:pPr marL="800100" lvl="1" indent="-342900">
              <a:buFont typeface="+mj-lt"/>
              <a:buAutoNum type="arabicPeriod"/>
            </a:pPr>
            <a:r>
              <a:rPr lang="fi-FI" dirty="0"/>
              <a:t>Ottaen huomioon uusin tekniikka ja toteuttamiskustannukset, käsittelyn luonne, laajuus, asiayhteys ja tarkoitukset </a:t>
            </a:r>
            <a:r>
              <a:rPr lang="fi-FI" b="1" dirty="0"/>
              <a:t>sekä luonnollisten henkilöiden oikeuksiin ja vapauksiin kohdistuvat, todennäköisyydeltään ja vakavuudeltaan vaihtelevat riskit </a:t>
            </a:r>
            <a:r>
              <a:rPr lang="fi-FI" dirty="0"/>
              <a:t>rekisterinpitäjän ja henkilötietojen käsittelijän on toteutettava riskiä vastaavan </a:t>
            </a:r>
            <a:r>
              <a:rPr lang="fi-FI" dirty="0" err="1"/>
              <a:t>turvallisuustason</a:t>
            </a:r>
            <a:r>
              <a:rPr lang="fi-FI" dirty="0"/>
              <a:t> varmistamiseksi asianmukaiset tekniset ja organisatoriset toimenpiteet, kuten --</a:t>
            </a:r>
          </a:p>
          <a:p>
            <a:pPr marL="800100" lvl="1" indent="-342900">
              <a:buFont typeface="+mj-lt"/>
              <a:buAutoNum type="arabicPeriod"/>
            </a:pPr>
            <a:endParaRPr lang="fi-FI" dirty="0"/>
          </a:p>
          <a:p>
            <a:pPr marL="800100" lvl="1" indent="-342900">
              <a:buFont typeface="+mj-lt"/>
              <a:buAutoNum type="arabicPeriod"/>
            </a:pPr>
            <a:r>
              <a:rPr lang="fi-FI" dirty="0"/>
              <a:t>Asianmukaisen </a:t>
            </a:r>
            <a:r>
              <a:rPr lang="fi-FI" dirty="0" err="1"/>
              <a:t>turvallisuustason</a:t>
            </a:r>
            <a:r>
              <a:rPr lang="fi-FI" dirty="0"/>
              <a:t> arvioimisessa on kiinnitettävä huomiota </a:t>
            </a:r>
            <a:r>
              <a:rPr lang="fi-FI" b="1" dirty="0"/>
              <a:t>erityisesti käsittelyn sisältämiin riskeihin</a:t>
            </a:r>
            <a:r>
              <a:rPr lang="fi-FI" dirty="0"/>
              <a:t>, erityisesti siirrettyjen, tallennettujen tai muutoin käsiteltyjen henkilötietojen vahingossa tapahtuvan tai laittoman tuhoamisen, häviämisen, muuttamisen, luvattoman luovuttamisen tai henkilötietoihin pääsyn vuoksi.</a:t>
            </a:r>
          </a:p>
        </p:txBody>
      </p:sp>
    </p:spTree>
    <p:extLst>
      <p:ext uri="{BB962C8B-B14F-4D97-AF65-F5344CB8AC3E}">
        <p14:creationId xmlns:p14="http://schemas.microsoft.com/office/powerpoint/2010/main" val="28978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6571663" cy="3970318"/>
          </a:xfrm>
          <a:prstGeom prst="rect">
            <a:avLst/>
          </a:prstGeom>
          <a:noFill/>
        </p:spPr>
        <p:txBody>
          <a:bodyPr wrap="square" rtlCol="0">
            <a:spAutoFit/>
          </a:bodyPr>
          <a:lstStyle/>
          <a:p>
            <a:pPr marL="342900" indent="-342900">
              <a:buFont typeface="Arial" panose="020B0604020202020204" pitchFamily="34" charset="0"/>
              <a:buChar char="•"/>
            </a:pPr>
            <a:r>
              <a:rPr lang="fi-FI" dirty="0"/>
              <a:t>Pohjois-Amerikassa </a:t>
            </a:r>
            <a:r>
              <a:rPr lang="fi-FI" i="1" dirty="0" err="1"/>
              <a:t>jurimetrics</a:t>
            </a:r>
            <a:r>
              <a:rPr lang="fi-FI" dirty="0"/>
              <a:t> 1940-luvun lopulta lähtien; Lee </a:t>
            </a:r>
            <a:r>
              <a:rPr lang="fi-FI" dirty="0" err="1"/>
              <a:t>Loevinger</a:t>
            </a:r>
            <a:endParaRPr lang="fi-FI" i="1" dirty="0"/>
          </a:p>
          <a:p>
            <a:pPr marL="342900" indent="-342900">
              <a:buFont typeface="Arial" panose="020B0604020202020204" pitchFamily="34" charset="0"/>
              <a:buChar char="•"/>
            </a:pPr>
            <a:endParaRPr lang="fi-FI" i="1" dirty="0"/>
          </a:p>
          <a:p>
            <a:pPr marL="342900" indent="-342900">
              <a:buFont typeface="Arial" panose="020B0604020202020204" pitchFamily="34" charset="0"/>
              <a:buChar char="•"/>
            </a:pPr>
            <a:r>
              <a:rPr lang="fi-FI" dirty="0"/>
              <a:t>Euroopassa oikeuskybernetiikka 1950–1960-luvuilta lähtien; </a:t>
            </a:r>
            <a:r>
              <a:rPr lang="fi-FI" dirty="0" err="1"/>
              <a:t>Norbert</a:t>
            </a:r>
            <a:r>
              <a:rPr lang="fi-FI" dirty="0"/>
              <a:t> </a:t>
            </a:r>
            <a:r>
              <a:rPr lang="fi-FI" dirty="0" err="1"/>
              <a:t>Wiener</a:t>
            </a:r>
            <a:r>
              <a:rPr lang="fi-FI" dirty="0"/>
              <a:t>, </a:t>
            </a:r>
            <a:r>
              <a:rPr lang="fi-FI" dirty="0" err="1"/>
              <a:t>Vittorio</a:t>
            </a:r>
            <a:r>
              <a:rPr lang="fi-FI" dirty="0"/>
              <a:t> </a:t>
            </a:r>
            <a:r>
              <a:rPr lang="fi-FI" dirty="0" err="1"/>
              <a:t>Frosini</a:t>
            </a:r>
            <a:r>
              <a:rPr lang="fi-FI" dirty="0"/>
              <a:t>, Mario </a:t>
            </a:r>
            <a:r>
              <a:rPr lang="fi-FI" dirty="0" err="1"/>
              <a:t>Losano</a:t>
            </a:r>
            <a:r>
              <a:rPr lang="fi-FI" dirty="0"/>
              <a:t>… (Suomessa osin Kaarle Makkonen)</a:t>
            </a:r>
          </a:p>
          <a:p>
            <a:pPr marL="342900" indent="-342900">
              <a:buFont typeface="Arial" panose="020B0604020202020204" pitchFamily="34" charset="0"/>
              <a:buChar char="•"/>
            </a:pPr>
            <a:endParaRPr lang="fi-FI" i="1" dirty="0"/>
          </a:p>
          <a:p>
            <a:pPr marL="342900" indent="-342900">
              <a:buFont typeface="Arial" panose="020B0604020202020204" pitchFamily="34" charset="0"/>
              <a:buChar char="•"/>
            </a:pPr>
            <a:r>
              <a:rPr lang="fi-FI" dirty="0"/>
              <a:t>Käsite oikeusinformatiikka (</a:t>
            </a:r>
            <a:r>
              <a:rPr lang="fi-FI" i="1" dirty="0" err="1"/>
              <a:t>Rechtsinformatik</a:t>
            </a:r>
            <a:r>
              <a:rPr lang="fi-FI" dirty="0"/>
              <a:t>) 1970-luvulta; Wilhelm </a:t>
            </a:r>
            <a:r>
              <a:rPr lang="fi-FI" dirty="0" err="1"/>
              <a:t>Steinmüller</a:t>
            </a:r>
            <a:endParaRPr lang="fi-FI" dirty="0"/>
          </a:p>
          <a:p>
            <a:pPr marL="342900" indent="-342900">
              <a:buFont typeface="Arial" panose="020B0604020202020204" pitchFamily="34" charset="0"/>
              <a:buChar char="•"/>
            </a:pPr>
            <a:endParaRPr lang="fi-FI" i="1" dirty="0"/>
          </a:p>
          <a:p>
            <a:pPr marL="342900" indent="-342900">
              <a:buFont typeface="Arial" panose="020B0604020202020204" pitchFamily="34" charset="0"/>
              <a:buChar char="•"/>
            </a:pPr>
            <a:r>
              <a:rPr lang="fi-FI" dirty="0"/>
              <a:t>Saksalaisperäinen oikeusinformatiikan käsite levisi esim. pohjoismaihin, mutta anglosaksisessa maailmassa yleisemmässä käytössä ovat olleet käsitteet </a:t>
            </a:r>
            <a:r>
              <a:rPr lang="fi-FI" i="1" dirty="0" err="1"/>
              <a:t>computers</a:t>
            </a:r>
            <a:r>
              <a:rPr lang="fi-FI" i="1" dirty="0"/>
              <a:t> and law</a:t>
            </a:r>
            <a:r>
              <a:rPr lang="fi-FI" dirty="0"/>
              <a:t>, </a:t>
            </a:r>
            <a:r>
              <a:rPr lang="fi-FI" i="1" dirty="0" err="1"/>
              <a:t>computer</a:t>
            </a:r>
            <a:r>
              <a:rPr lang="fi-FI" i="1" dirty="0"/>
              <a:t> law</a:t>
            </a:r>
            <a:r>
              <a:rPr lang="fi-FI" dirty="0"/>
              <a:t>, </a:t>
            </a:r>
            <a:r>
              <a:rPr lang="fi-FI" i="1" dirty="0" err="1"/>
              <a:t>information</a:t>
            </a:r>
            <a:r>
              <a:rPr lang="fi-FI" i="1" dirty="0"/>
              <a:t> </a:t>
            </a:r>
            <a:r>
              <a:rPr lang="fi-FI" i="1" dirty="0" err="1"/>
              <a:t>technology</a:t>
            </a:r>
            <a:r>
              <a:rPr lang="fi-FI" i="1" dirty="0"/>
              <a:t> law</a:t>
            </a:r>
            <a:r>
              <a:rPr lang="fi-FI" dirty="0"/>
              <a:t>, </a:t>
            </a:r>
            <a:r>
              <a:rPr lang="fi-FI" i="1" dirty="0" err="1"/>
              <a:t>information</a:t>
            </a:r>
            <a:r>
              <a:rPr lang="fi-FI" i="1" dirty="0"/>
              <a:t> law…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669612" cy="954107"/>
          </a:xfrm>
          <a:prstGeom prst="rect">
            <a:avLst/>
          </a:prstGeom>
          <a:noFill/>
        </p:spPr>
        <p:txBody>
          <a:bodyPr wrap="none" rtlCol="0">
            <a:spAutoFit/>
          </a:bodyPr>
          <a:lstStyle/>
          <a:p>
            <a:endParaRPr lang="fi-FI" sz="2800" dirty="0"/>
          </a:p>
          <a:p>
            <a:r>
              <a:rPr lang="fi-FI" sz="2800" dirty="0"/>
              <a:t>Oikeusinformatiikan alkujuuret</a:t>
            </a:r>
            <a:endParaRPr lang="fi-FI" spc="300" dirty="0">
              <a:solidFill>
                <a:srgbClr val="28CAF0"/>
              </a:solidFill>
              <a:latin typeface="Gudea" panose="02000000000000000000" pitchFamily="50"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000" y="1895619"/>
            <a:ext cx="916965" cy="1239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A2CEF9AD-6CEA-4BF1-A007-1A9E41747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000" y="3955666"/>
            <a:ext cx="911278" cy="1035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1029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867038" cy="954107"/>
          </a:xfrm>
          <a:prstGeom prst="rect">
            <a:avLst/>
          </a:prstGeom>
          <a:noFill/>
        </p:spPr>
        <p:txBody>
          <a:bodyPr wrap="none" rtlCol="0">
            <a:spAutoFit/>
          </a:bodyPr>
          <a:lstStyle/>
          <a:p>
            <a:endParaRPr lang="fi-FI" sz="2800" dirty="0"/>
          </a:p>
          <a:p>
            <a:r>
              <a:rPr lang="fi-FI" sz="2800" dirty="0"/>
              <a:t>Riskiperusteinen lähestymistapa</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1323439"/>
          </a:xfrm>
          <a:prstGeom prst="rect">
            <a:avLst/>
          </a:prstGeom>
          <a:noFill/>
        </p:spPr>
        <p:txBody>
          <a:bodyPr wrap="square" rtlCol="0">
            <a:spAutoFit/>
          </a:bodyPr>
          <a:lstStyle/>
          <a:p>
            <a:pPr marL="342900" indent="-342900">
              <a:buFont typeface="Arial" panose="020B0604020202020204" pitchFamily="34" charset="0"/>
              <a:buChar char="•"/>
            </a:pPr>
            <a:r>
              <a:rPr lang="fi-FI" sz="2000" dirty="0"/>
              <a:t>Kun henkilötietojen käsittelyyn todennäköisesti kohdistuu korkea riski, on rekisterinpitäjän</a:t>
            </a:r>
          </a:p>
          <a:p>
            <a:pPr marL="800100" lvl="1" indent="-342900">
              <a:buFont typeface="Arial" panose="020B0604020202020204" pitchFamily="34" charset="0"/>
              <a:buChar char="•"/>
            </a:pPr>
            <a:r>
              <a:rPr lang="fi-FI" sz="2000" dirty="0"/>
              <a:t>tehtävä tietosuojaa koskeva vaikutustenarviointi (35 artikla)</a:t>
            </a:r>
          </a:p>
          <a:p>
            <a:pPr marL="800100" lvl="1" indent="-342900">
              <a:buFont typeface="Arial" panose="020B0604020202020204" pitchFamily="34" charset="0"/>
              <a:buChar char="•"/>
            </a:pPr>
            <a:r>
              <a:rPr lang="fi-FI" sz="2000" dirty="0"/>
              <a:t>mahdollisesti kuultava valvontaviranomaista (36 artikla)</a:t>
            </a:r>
          </a:p>
        </p:txBody>
      </p:sp>
    </p:spTree>
    <p:extLst>
      <p:ext uri="{BB962C8B-B14F-4D97-AF65-F5344CB8AC3E}">
        <p14:creationId xmlns:p14="http://schemas.microsoft.com/office/powerpoint/2010/main" val="35059408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4401205"/>
          </a:xfrm>
          <a:prstGeom prst="rect">
            <a:avLst/>
          </a:prstGeom>
          <a:noFill/>
        </p:spPr>
        <p:txBody>
          <a:bodyPr wrap="square" rtlCol="0">
            <a:spAutoFit/>
          </a:bodyPr>
          <a:lstStyle/>
          <a:p>
            <a:pPr marL="342900" indent="-342900">
              <a:buFont typeface="Arial" panose="020B0604020202020204" pitchFamily="34" charset="0"/>
              <a:buChar char="•"/>
            </a:pPr>
            <a:r>
              <a:rPr lang="fi-FI" sz="2000" dirty="0"/>
              <a:t>Yksityisyys on nykyisessä verkkoyhteiskunnassa keskeinen perus- ja ihmisoikeus, jonka tarkka määritteleminen on kuitenkin haastavaa – sen ytimen muodostaa oikeus olla yksin suhteessa eri asioihin, henkilöihin ja organisaatioihin</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Yksityis- ja perhe-elämän suoja, kunnian suoja, kotirauha ja luottamuksellisen viestinnän suoja voidaan ymmärtää yksityisyyttä turvaavina perus- ja ihmisoikeuksina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Henkilötietojen suojaa voidaan pitää itsenäisenä, joskin yksityisyyteen monin tavoin kytkeytyvänä oikeutena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Kaikissa EU-jäsenvaltioissa suoraan sovellettava yleinen tietosuoja-asetus on tietosuojalainsäädännön keskeisin osa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1838580" cy="1231106"/>
          </a:xfrm>
          <a:prstGeom prst="rect">
            <a:avLst/>
          </a:prstGeom>
          <a:noFill/>
        </p:spPr>
        <p:txBody>
          <a:bodyPr wrap="none" rtlCol="0">
            <a:spAutoFit/>
          </a:bodyPr>
          <a:lstStyle/>
          <a:p>
            <a:endParaRPr lang="fi-FI" sz="2800" dirty="0"/>
          </a:p>
          <a:p>
            <a:r>
              <a:rPr lang="fi-FI" sz="2800" dirty="0"/>
              <a:t>2. KERTAUS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750904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657" y="2216067"/>
            <a:ext cx="7966800" cy="1938992"/>
          </a:xfrm>
          <a:prstGeom prst="rect">
            <a:avLst/>
          </a:prstGeom>
          <a:noFill/>
        </p:spPr>
        <p:txBody>
          <a:bodyPr wrap="square" rtlCol="0">
            <a:spAutoFit/>
          </a:bodyPr>
          <a:lstStyle/>
          <a:p>
            <a:pPr marL="342900" indent="-342900">
              <a:buFont typeface="Arial" panose="020B0604020202020204" pitchFamily="34" charset="0"/>
              <a:buChar char="•"/>
            </a:pPr>
            <a:r>
              <a:rPr lang="fi-FI" sz="2400" dirty="0"/>
              <a:t>Sananvapaus ja julkisuus perus- ja ihmisoikeuksina</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Sananvapauden ydinsisältö ja rajoitukset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Julkisuuslainsäädännön perusteet (erityisesti julkisuuslaki)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124847" cy="1231106"/>
          </a:xfrm>
          <a:prstGeom prst="rect">
            <a:avLst/>
          </a:prstGeom>
          <a:noFill/>
        </p:spPr>
        <p:txBody>
          <a:bodyPr wrap="none" rtlCol="0">
            <a:spAutoFit/>
          </a:bodyPr>
          <a:lstStyle/>
          <a:p>
            <a:endParaRPr lang="fi-FI" sz="2800" dirty="0"/>
          </a:p>
          <a:p>
            <a:r>
              <a:rPr lang="fi-FI" sz="2800" dirty="0"/>
              <a:t>3. Sananvapaus ja julkisuus</a:t>
            </a:r>
          </a:p>
          <a:p>
            <a:endParaRPr lang="fi-FI" spc="300" dirty="0">
              <a:solidFill>
                <a:srgbClr val="28CAF0"/>
              </a:solidFill>
              <a:latin typeface="Gudea" panose="02000000000000000000" pitchFamily="50" charset="0"/>
            </a:endParaRPr>
          </a:p>
        </p:txBody>
      </p:sp>
    </p:spTree>
    <p:extLst>
      <p:ext uri="{BB962C8B-B14F-4D97-AF65-F5344CB8AC3E}">
        <p14:creationId xmlns:p14="http://schemas.microsoft.com/office/powerpoint/2010/main" val="4262969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03AAB45-A207-4750-A64E-C16F1643B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1" y="3543952"/>
            <a:ext cx="2962060" cy="1231106"/>
          </a:xfrm>
          <a:prstGeom prst="rect">
            <a:avLst/>
          </a:prstGeom>
        </p:spPr>
      </p:pic>
      <p:pic>
        <p:nvPicPr>
          <p:cNvPr id="17" name="Kuva 16">
            <a:extLst>
              <a:ext uri="{FF2B5EF4-FFF2-40B4-BE49-F238E27FC236}">
                <a16:creationId xmlns:a16="http://schemas.microsoft.com/office/drawing/2014/main" id="{DED161B6-4A47-46B5-A0B0-621AE2C969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123" y="3152917"/>
            <a:ext cx="1950720" cy="1950720"/>
          </a:xfrm>
          <a:prstGeom prst="rect">
            <a:avLst/>
          </a:prstGeom>
        </p:spPr>
      </p:pic>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855449" cy="1231106"/>
          </a:xfrm>
          <a:prstGeom prst="rect">
            <a:avLst/>
          </a:prstGeom>
          <a:noFill/>
        </p:spPr>
        <p:txBody>
          <a:bodyPr wrap="none" rtlCol="0">
            <a:spAutoFit/>
          </a:bodyPr>
          <a:lstStyle/>
          <a:p>
            <a:endParaRPr lang="fi-FI" sz="2800" dirty="0"/>
          </a:p>
          <a:p>
            <a:r>
              <a:rPr lang="fi-FI" sz="2800" dirty="0"/>
              <a:t>Mitä sana ”sananvapaus” tuo mieleen?</a:t>
            </a:r>
          </a:p>
          <a:p>
            <a:endParaRPr lang="fi-FI" spc="300" dirty="0">
              <a:solidFill>
                <a:srgbClr val="28CAF0"/>
              </a:solidFill>
              <a:latin typeface="Gudea" panose="02000000000000000000" pitchFamily="50" charset="0"/>
            </a:endParaRPr>
          </a:p>
        </p:txBody>
      </p:sp>
      <p:pic>
        <p:nvPicPr>
          <p:cNvPr id="3" name="Kuva 2">
            <a:extLst>
              <a:ext uri="{FF2B5EF4-FFF2-40B4-BE49-F238E27FC236}">
                <a16:creationId xmlns:a16="http://schemas.microsoft.com/office/drawing/2014/main" id="{90E0CCA2-C8F2-49B4-942F-21671BA568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7557" y="2788058"/>
            <a:ext cx="2871516" cy="1969849"/>
          </a:xfrm>
          <a:prstGeom prst="rect">
            <a:avLst/>
          </a:prstGeom>
        </p:spPr>
      </p:pic>
      <p:pic>
        <p:nvPicPr>
          <p:cNvPr id="9" name="Kuva 8">
            <a:extLst>
              <a:ext uri="{FF2B5EF4-FFF2-40B4-BE49-F238E27FC236}">
                <a16:creationId xmlns:a16="http://schemas.microsoft.com/office/drawing/2014/main" id="{139B2ED9-40DF-41DF-A33E-1E042A78E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108" y="1730733"/>
            <a:ext cx="2883179" cy="1621789"/>
          </a:xfrm>
          <a:prstGeom prst="rect">
            <a:avLst/>
          </a:prstGeom>
        </p:spPr>
      </p:pic>
      <p:pic>
        <p:nvPicPr>
          <p:cNvPr id="12" name="Kuva 11">
            <a:extLst>
              <a:ext uri="{FF2B5EF4-FFF2-40B4-BE49-F238E27FC236}">
                <a16:creationId xmlns:a16="http://schemas.microsoft.com/office/drawing/2014/main" id="{FEBFF3FC-9082-4222-98B1-3E0735F6DC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361" y="1724466"/>
            <a:ext cx="2183035" cy="1637276"/>
          </a:xfrm>
          <a:prstGeom prst="rect">
            <a:avLst/>
          </a:prstGeom>
        </p:spPr>
      </p:pic>
      <p:pic>
        <p:nvPicPr>
          <p:cNvPr id="14" name="Kuva 13">
            <a:extLst>
              <a:ext uri="{FF2B5EF4-FFF2-40B4-BE49-F238E27FC236}">
                <a16:creationId xmlns:a16="http://schemas.microsoft.com/office/drawing/2014/main" id="{D1F78937-6BC7-44DA-BB2A-3DC2C7F961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101" y="4994561"/>
            <a:ext cx="2463343" cy="1639663"/>
          </a:xfrm>
          <a:prstGeom prst="rect">
            <a:avLst/>
          </a:prstGeom>
        </p:spPr>
      </p:pic>
      <p:pic>
        <p:nvPicPr>
          <p:cNvPr id="19" name="Kuva 18">
            <a:extLst>
              <a:ext uri="{FF2B5EF4-FFF2-40B4-BE49-F238E27FC236}">
                <a16:creationId xmlns:a16="http://schemas.microsoft.com/office/drawing/2014/main" id="{E544D184-EAC2-467E-A5AD-CA700BB5F8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3147" y="1724466"/>
            <a:ext cx="2320606" cy="1544654"/>
          </a:xfrm>
          <a:prstGeom prst="rect">
            <a:avLst/>
          </a:prstGeom>
        </p:spPr>
      </p:pic>
      <p:pic>
        <p:nvPicPr>
          <p:cNvPr id="21" name="Kuva 20">
            <a:extLst>
              <a:ext uri="{FF2B5EF4-FFF2-40B4-BE49-F238E27FC236}">
                <a16:creationId xmlns:a16="http://schemas.microsoft.com/office/drawing/2014/main" id="{F7F156CE-4BD3-4266-BDE6-56C3625417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2893" y="4394869"/>
            <a:ext cx="2883676" cy="2239355"/>
          </a:xfrm>
          <a:prstGeom prst="rect">
            <a:avLst/>
          </a:prstGeom>
        </p:spPr>
      </p:pic>
      <p:pic>
        <p:nvPicPr>
          <p:cNvPr id="23" name="Kuva 22">
            <a:extLst>
              <a:ext uri="{FF2B5EF4-FFF2-40B4-BE49-F238E27FC236}">
                <a16:creationId xmlns:a16="http://schemas.microsoft.com/office/drawing/2014/main" id="{BDD55DB2-0AF2-4906-8D66-F78F664F59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76793" y="4365563"/>
            <a:ext cx="3191690" cy="2453612"/>
          </a:xfrm>
          <a:prstGeom prst="rect">
            <a:avLst/>
          </a:prstGeom>
        </p:spPr>
      </p:pic>
      <p:pic>
        <p:nvPicPr>
          <p:cNvPr id="5" name="Kuva 4">
            <a:extLst>
              <a:ext uri="{FF2B5EF4-FFF2-40B4-BE49-F238E27FC236}">
                <a16:creationId xmlns:a16="http://schemas.microsoft.com/office/drawing/2014/main" id="{EAA4BD2F-70E2-4740-B544-59BC4C28C7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8180" y="3206912"/>
            <a:ext cx="1439693" cy="2065927"/>
          </a:xfrm>
          <a:prstGeom prst="rect">
            <a:avLst/>
          </a:prstGeom>
        </p:spPr>
      </p:pic>
    </p:spTree>
    <p:extLst>
      <p:ext uri="{BB962C8B-B14F-4D97-AF65-F5344CB8AC3E}">
        <p14:creationId xmlns:p14="http://schemas.microsoft.com/office/powerpoint/2010/main" val="10964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1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17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20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2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nodeType="withEffect">
                                  <p:stCondLst>
                                    <p:cond delay="100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8184805" cy="954107"/>
          </a:xfrm>
          <a:prstGeom prst="rect">
            <a:avLst/>
          </a:prstGeom>
          <a:noFill/>
        </p:spPr>
        <p:txBody>
          <a:bodyPr wrap="none" rtlCol="0">
            <a:spAutoFit/>
          </a:bodyPr>
          <a:lstStyle/>
          <a:p>
            <a:endParaRPr lang="fi-FI" sz="2800" dirty="0"/>
          </a:p>
          <a:p>
            <a:r>
              <a:rPr lang="fi-FI" sz="2800" dirty="0"/>
              <a:t>Sananvapaus ja julkisuus suomalaisina perusoikeuksina</a:t>
            </a:r>
            <a:endParaRPr lang="fi-FI" spc="300" dirty="0">
              <a:solidFill>
                <a:srgbClr val="28CAF0"/>
              </a:solidFill>
              <a:latin typeface="Gudea" panose="02000000000000000000" pitchFamily="50" charset="0"/>
            </a:endParaRPr>
          </a:p>
        </p:txBody>
      </p:sp>
      <p:sp>
        <p:nvSpPr>
          <p:cNvPr id="8" name="Suorakulmio 7"/>
          <p:cNvSpPr/>
          <p:nvPr/>
        </p:nvSpPr>
        <p:spPr>
          <a:xfrm>
            <a:off x="1548955" y="1986199"/>
            <a:ext cx="6722076" cy="2555573"/>
          </a:xfrm>
          <a:prstGeom prst="rect">
            <a:avLst/>
          </a:prstGeom>
          <a:solidFill>
            <a:schemeClr val="accent1">
              <a:alpha val="50000"/>
            </a:schemeClr>
          </a:solidFill>
          <a:ln w="12700">
            <a:solidFill>
              <a:schemeClr val="tx1"/>
            </a:solidFill>
            <a:prstDash val="lgDash"/>
          </a:ln>
        </p:spPr>
        <p:style>
          <a:lnRef idx="0">
            <a:scrgbClr r="0" g="0" b="0"/>
          </a:lnRef>
          <a:fillRef idx="0">
            <a:scrgbClr r="0" g="0" b="0"/>
          </a:fillRef>
          <a:effectRef idx="0">
            <a:scrgbClr r="0" g="0" b="0"/>
          </a:effectRef>
          <a:fontRef idx="minor">
            <a:schemeClr val="lt1"/>
          </a:fontRef>
        </p:style>
        <p:txBody>
          <a:bodyPr rtlCol="0" anchor="t" anchorCtr="0"/>
          <a:lstStyle/>
          <a:p>
            <a:pPr lvl="0"/>
            <a:r>
              <a:rPr lang="fi-FI" sz="1600" b="1" dirty="0">
                <a:solidFill>
                  <a:srgbClr val="595959"/>
                </a:solidFill>
              </a:rPr>
              <a:t>PL 12 §</a:t>
            </a:r>
          </a:p>
          <a:p>
            <a:pPr lvl="0"/>
            <a:r>
              <a:rPr lang="fi-FI" sz="1600" b="1" dirty="0">
                <a:solidFill>
                  <a:srgbClr val="595959"/>
                </a:solidFill>
              </a:rPr>
              <a:t>Sananvapaus ja julkisuus</a:t>
            </a:r>
          </a:p>
          <a:p>
            <a:pPr lvl="0"/>
            <a:endParaRPr lang="fi-FI" sz="1400" dirty="0">
              <a:solidFill>
                <a:srgbClr val="595959"/>
              </a:solidFill>
            </a:endParaRPr>
          </a:p>
          <a:p>
            <a:pPr lvl="0"/>
            <a:r>
              <a:rPr lang="fi-FI" sz="1400" dirty="0">
                <a:solidFill>
                  <a:srgbClr val="595959"/>
                </a:solidFill>
              </a:rPr>
              <a:t>Jokaisella on sananvapaus. Sananvapauteen sisältyy oikeus ilmaista, julkistaa ja vastaanottaa tietoja, mielipiteitä ja muita viestejä kenenkään ennakolta estämättä. Tarkempia säännöksiä sananvapauden käyttämisestä annetaan lailla. Lailla voidaan säätää kuvaohjelmia koskevia lasten suojelemiseksi välttämättömiä rajoituksia.</a:t>
            </a:r>
          </a:p>
          <a:p>
            <a:pPr lvl="0"/>
            <a:endParaRPr lang="fi-FI" sz="1400" dirty="0">
              <a:solidFill>
                <a:srgbClr val="595959"/>
              </a:solidFill>
            </a:endParaRPr>
          </a:p>
          <a:p>
            <a:pPr lvl="0"/>
            <a:r>
              <a:rPr lang="fi-FI" sz="1400" dirty="0">
                <a:solidFill>
                  <a:srgbClr val="595959"/>
                </a:solidFill>
              </a:rPr>
              <a:t>Viranomaisen hallussa olevat asiakirjat ja muut tallenteet ovat julkisia, jollei niiden julkisuutta ole välttämättömien syiden vuoksi lailla erikseen rajoitettu. Jokaisella on oikeus saada tieto julkisesta asiakirjasta ja tallenteesta. </a:t>
            </a:r>
          </a:p>
        </p:txBody>
      </p:sp>
    </p:spTree>
    <p:extLst>
      <p:ext uri="{BB962C8B-B14F-4D97-AF65-F5344CB8AC3E}">
        <p14:creationId xmlns:p14="http://schemas.microsoft.com/office/powerpoint/2010/main" val="1704473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791522" cy="954107"/>
          </a:xfrm>
          <a:prstGeom prst="rect">
            <a:avLst/>
          </a:prstGeom>
          <a:noFill/>
        </p:spPr>
        <p:txBody>
          <a:bodyPr wrap="none" rtlCol="0">
            <a:spAutoFit/>
          </a:bodyPr>
          <a:lstStyle/>
          <a:p>
            <a:endParaRPr lang="fi-FI" sz="2800" dirty="0"/>
          </a:p>
          <a:p>
            <a:r>
              <a:rPr lang="fi-FI" sz="2800" dirty="0"/>
              <a:t>Sananvapaus ihmisoikeussopimuksissa</a:t>
            </a:r>
            <a:endParaRPr lang="fi-FI" spc="300" dirty="0">
              <a:solidFill>
                <a:srgbClr val="28CAF0"/>
              </a:solidFill>
              <a:latin typeface="Gudea" panose="02000000000000000000" pitchFamily="50" charset="0"/>
            </a:endParaRPr>
          </a:p>
        </p:txBody>
      </p:sp>
      <p:sp>
        <p:nvSpPr>
          <p:cNvPr id="3" name="Suorakulmio 2"/>
          <p:cNvSpPr/>
          <p:nvPr/>
        </p:nvSpPr>
        <p:spPr>
          <a:xfrm>
            <a:off x="1548955" y="1987201"/>
            <a:ext cx="6722076" cy="3597440"/>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pPr lvl="0"/>
            <a:r>
              <a:rPr lang="fi-FI" sz="1600" b="1" dirty="0">
                <a:solidFill>
                  <a:srgbClr val="595959"/>
                </a:solidFill>
              </a:rPr>
              <a:t>EIS 10 artikla</a:t>
            </a:r>
          </a:p>
          <a:p>
            <a:pPr lvl="0"/>
            <a:r>
              <a:rPr lang="fi-FI" sz="1600" b="1" dirty="0">
                <a:solidFill>
                  <a:srgbClr val="595959"/>
                </a:solidFill>
              </a:rPr>
              <a:t>Sananvapaus</a:t>
            </a:r>
          </a:p>
          <a:p>
            <a:pPr lvl="0"/>
            <a:endParaRPr lang="fi-FI" sz="1400" dirty="0">
              <a:solidFill>
                <a:srgbClr val="595959"/>
              </a:solidFill>
            </a:endParaRPr>
          </a:p>
          <a:p>
            <a:pPr lvl="0"/>
            <a:r>
              <a:rPr lang="fi-FI" sz="1400" dirty="0">
                <a:solidFill>
                  <a:srgbClr val="595959"/>
                </a:solidFill>
              </a:rPr>
              <a:t>1. Jokaisella on sananvapaus. Tämä oikeus sisältää vapauden pitää mielipiteitä sekä vastaanottaa ja levittää tietoja ja ajatuksia alueellisista rajoista riippumatta ja viranomaisten siihen puuttumatta. Tämä artikla ei estä valtioita tekemästä radio-, televisio- ja elokuvayhtiöitä luvanvaraisiksi.</a:t>
            </a:r>
          </a:p>
          <a:p>
            <a:pPr lvl="0"/>
            <a:endParaRPr lang="fi-FI" sz="1400" dirty="0">
              <a:solidFill>
                <a:srgbClr val="595959"/>
              </a:solidFill>
            </a:endParaRPr>
          </a:p>
          <a:p>
            <a:pPr lvl="0"/>
            <a:r>
              <a:rPr lang="fi-FI" sz="1400" dirty="0">
                <a:solidFill>
                  <a:srgbClr val="595959"/>
                </a:solidFill>
              </a:rPr>
              <a:t>2. Koska näiden vapauksien käyttöön liittyy velvollisuuksia ja vastuuta, se voidaan asettaa sellaisten muodollisuuksien, ehtojen, rajoitusten ja rangaistusten alaiseksi, joista on säädetty laissa ja jotka ovat välttämättömiä demokraattisessa yhteiskunnassa kansallisen turvallisuuden, alueellisen koskemattomuuden tai yleisen turvallisuuden vuoksi, epäjärjestyksen tai rikollisuuden estämiseksi, terveyden tai moraalin suojaamiseksi, muiden henkilöiden maineen tai oikeuksien turvaamiseksi, luottamuksellisten tietojen paljastumisen estämiseksi, tai tuomioistuinten arvovallan ja puolueettomuuden varmistamiseksi. </a:t>
            </a:r>
          </a:p>
        </p:txBody>
      </p:sp>
    </p:spTree>
    <p:extLst>
      <p:ext uri="{BB962C8B-B14F-4D97-AF65-F5344CB8AC3E}">
        <p14:creationId xmlns:p14="http://schemas.microsoft.com/office/powerpoint/2010/main" val="1155922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791522" cy="954107"/>
          </a:xfrm>
          <a:prstGeom prst="rect">
            <a:avLst/>
          </a:prstGeom>
          <a:noFill/>
        </p:spPr>
        <p:txBody>
          <a:bodyPr wrap="none" rtlCol="0">
            <a:spAutoFit/>
          </a:bodyPr>
          <a:lstStyle/>
          <a:p>
            <a:endParaRPr lang="fi-FI" sz="2800" dirty="0"/>
          </a:p>
          <a:p>
            <a:r>
              <a:rPr lang="fi-FI" sz="2800" dirty="0"/>
              <a:t>Sananvapaus ihmisoikeussopimuksissa</a:t>
            </a:r>
            <a:endParaRPr lang="fi-FI" spc="300" dirty="0">
              <a:solidFill>
                <a:srgbClr val="28CAF0"/>
              </a:solidFill>
              <a:latin typeface="Gudea" panose="02000000000000000000" pitchFamily="50" charset="0"/>
            </a:endParaRPr>
          </a:p>
        </p:txBody>
      </p:sp>
      <p:sp>
        <p:nvSpPr>
          <p:cNvPr id="3" name="Suorakulmio 2"/>
          <p:cNvSpPr/>
          <p:nvPr/>
        </p:nvSpPr>
        <p:spPr>
          <a:xfrm>
            <a:off x="1548955" y="1987200"/>
            <a:ext cx="6722076" cy="3189361"/>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pPr lvl="0"/>
            <a:r>
              <a:rPr lang="fi-FI" sz="1600" b="1" dirty="0">
                <a:solidFill>
                  <a:srgbClr val="595959"/>
                </a:solidFill>
              </a:rPr>
              <a:t>KP-sopimus 19 artikla</a:t>
            </a:r>
          </a:p>
          <a:p>
            <a:pPr lvl="0"/>
            <a:endParaRPr lang="fi-FI" sz="1400" dirty="0">
              <a:solidFill>
                <a:srgbClr val="595959"/>
              </a:solidFill>
            </a:endParaRPr>
          </a:p>
          <a:p>
            <a:pPr lvl="0"/>
            <a:r>
              <a:rPr lang="fi-FI" sz="1400" dirty="0">
                <a:solidFill>
                  <a:srgbClr val="595959"/>
                </a:solidFill>
              </a:rPr>
              <a:t>1. Jokaisella on oikeus mielipiteen vapauteen ilman ulkopuolista puuttumista.</a:t>
            </a:r>
          </a:p>
          <a:p>
            <a:pPr lvl="0"/>
            <a:endParaRPr lang="fi-FI" sz="1400" dirty="0">
              <a:solidFill>
                <a:srgbClr val="595959"/>
              </a:solidFill>
            </a:endParaRPr>
          </a:p>
          <a:p>
            <a:pPr lvl="0"/>
            <a:r>
              <a:rPr lang="fi-FI" sz="1400" dirty="0">
                <a:solidFill>
                  <a:srgbClr val="595959"/>
                </a:solidFill>
              </a:rPr>
              <a:t>2. Jokaisella on sananvapaus; tämä oikeus sisältää vapauden hankkia, vastaanottaa ja levittää kaikenlaisia tietoja ja ajatuksia riippumatta alueellisista rajoista joko suullisesti, kirjallisesti tai painettuna taiteellisessa muodossa tahi muulla hänen valitsemallaan tavalla.</a:t>
            </a:r>
          </a:p>
          <a:p>
            <a:pPr lvl="0"/>
            <a:endParaRPr lang="fi-FI" sz="1400" dirty="0">
              <a:solidFill>
                <a:srgbClr val="595959"/>
              </a:solidFill>
            </a:endParaRPr>
          </a:p>
          <a:p>
            <a:pPr lvl="0"/>
            <a:r>
              <a:rPr lang="fi-FI" sz="1400" dirty="0">
                <a:solidFill>
                  <a:srgbClr val="595959"/>
                </a:solidFill>
              </a:rPr>
              <a:t>3. Edellisessä kohdassa tarkoitettujen vapauksien käyttö merkitsee erityisiä velvollisuuksia ja erityistä vastuuta. Se voidaan sen tähden saattaa tiettyjen rajoitusten alaiseksi, mutta näiden tulee olla laissa säädettyjä ja sellaisia, jotka ovat välttämättömiä 1) toisten henkilöiden oikeuksien tai maineen kunnioittamiseksi, 2) valtion turvallisuuden tai yleisen järjestyksen ("</a:t>
            </a:r>
            <a:r>
              <a:rPr lang="fi-FI" sz="1400" dirty="0" err="1">
                <a:solidFill>
                  <a:srgbClr val="595959"/>
                </a:solidFill>
              </a:rPr>
              <a:t>ordre</a:t>
            </a:r>
            <a:r>
              <a:rPr lang="fi-FI" sz="1400" dirty="0">
                <a:solidFill>
                  <a:srgbClr val="595959"/>
                </a:solidFill>
              </a:rPr>
              <a:t> </a:t>
            </a:r>
            <a:r>
              <a:rPr lang="fi-FI" sz="1400" dirty="0" err="1">
                <a:solidFill>
                  <a:srgbClr val="595959"/>
                </a:solidFill>
              </a:rPr>
              <a:t>public</a:t>
            </a:r>
            <a:r>
              <a:rPr lang="fi-FI" sz="1400" dirty="0">
                <a:solidFill>
                  <a:srgbClr val="595959"/>
                </a:solidFill>
              </a:rPr>
              <a:t>"), terveydenhoidon tai moraalin suojelemiseksi. </a:t>
            </a:r>
          </a:p>
        </p:txBody>
      </p:sp>
    </p:spTree>
    <p:extLst>
      <p:ext uri="{BB962C8B-B14F-4D97-AF65-F5344CB8AC3E}">
        <p14:creationId xmlns:p14="http://schemas.microsoft.com/office/powerpoint/2010/main" val="3040133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5774017" cy="954107"/>
          </a:xfrm>
          <a:prstGeom prst="rect">
            <a:avLst/>
          </a:prstGeom>
          <a:noFill/>
        </p:spPr>
        <p:txBody>
          <a:bodyPr wrap="none" rtlCol="0">
            <a:spAutoFit/>
          </a:bodyPr>
          <a:lstStyle/>
          <a:p>
            <a:endParaRPr lang="fi-FI" sz="2800" dirty="0"/>
          </a:p>
          <a:p>
            <a:r>
              <a:rPr lang="fi-FI" sz="2800" dirty="0"/>
              <a:t>Sananvapaus EU:n perusoikeuskirjassa</a:t>
            </a:r>
            <a:endParaRPr lang="fi-FI" spc="300" dirty="0">
              <a:solidFill>
                <a:srgbClr val="28CAF0"/>
              </a:solidFill>
              <a:latin typeface="Gudea" panose="02000000000000000000" pitchFamily="50" charset="0"/>
            </a:endParaRPr>
          </a:p>
        </p:txBody>
      </p:sp>
      <p:sp>
        <p:nvSpPr>
          <p:cNvPr id="8" name="Suorakulmio 7"/>
          <p:cNvSpPr/>
          <p:nvPr/>
        </p:nvSpPr>
        <p:spPr>
          <a:xfrm>
            <a:off x="1548955" y="1986199"/>
            <a:ext cx="6722076" cy="1988796"/>
          </a:xfrm>
          <a:prstGeom prst="rect">
            <a:avLst/>
          </a:prstGeom>
          <a:ln w="12700">
            <a:prstDash val="lgDash"/>
          </a:ln>
        </p:spPr>
        <p:style>
          <a:lnRef idx="1">
            <a:schemeClr val="accent5"/>
          </a:lnRef>
          <a:fillRef idx="2">
            <a:schemeClr val="accent5"/>
          </a:fillRef>
          <a:effectRef idx="1">
            <a:schemeClr val="accent5"/>
          </a:effectRef>
          <a:fontRef idx="minor">
            <a:schemeClr val="dk1"/>
          </a:fontRef>
        </p:style>
        <p:txBody>
          <a:bodyPr rtlCol="0" anchor="t" anchorCtr="0"/>
          <a:lstStyle/>
          <a:p>
            <a:r>
              <a:rPr lang="fi-FI" sz="1600" b="1" dirty="0"/>
              <a:t>11 artikla</a:t>
            </a:r>
          </a:p>
          <a:p>
            <a:r>
              <a:rPr lang="fi-FI" sz="1600" b="1" dirty="0"/>
              <a:t>Sananvapaus ja tiedonvälityksen vapaus</a:t>
            </a:r>
          </a:p>
          <a:p>
            <a:endParaRPr lang="fi-FI" sz="1400" dirty="0"/>
          </a:p>
          <a:p>
            <a:r>
              <a:rPr lang="fi-FI" sz="1400" dirty="0"/>
              <a:t>1.   Jokaisella on oikeus sananvapauteen. Tämä oikeus sisältää mielipiteenvapauden sekä vapauden vastaanottaa ja levittää tietoja tai ajatuksia viranomaisten siihen puuttumatta ja alueellisista rajoista riippumatta.</a:t>
            </a:r>
          </a:p>
          <a:p>
            <a:endParaRPr lang="fi-FI" sz="1400" dirty="0"/>
          </a:p>
          <a:p>
            <a:r>
              <a:rPr lang="fi-FI" sz="1400" dirty="0"/>
              <a:t>2.   Tiedotusvälineiden vapautta ja moniarvoisuutta kunnioitetaan.</a:t>
            </a:r>
          </a:p>
        </p:txBody>
      </p:sp>
      <p:sp>
        <p:nvSpPr>
          <p:cNvPr id="9" name="TextBox 10"/>
          <p:cNvSpPr txBox="1"/>
          <p:nvPr/>
        </p:nvSpPr>
        <p:spPr>
          <a:xfrm>
            <a:off x="560657" y="4566302"/>
            <a:ext cx="7966800" cy="1754326"/>
          </a:xfrm>
          <a:prstGeom prst="rect">
            <a:avLst/>
          </a:prstGeom>
          <a:noFill/>
        </p:spPr>
        <p:txBody>
          <a:bodyPr wrap="square" rtlCol="0">
            <a:spAutoFit/>
          </a:bodyPr>
          <a:lstStyle/>
          <a:p>
            <a:pPr marL="342900" indent="-342900">
              <a:buFont typeface="Arial" panose="020B0604020202020204" pitchFamily="34" charset="0"/>
              <a:buChar char="•"/>
            </a:pPr>
            <a:r>
              <a:rPr lang="fi-FI" dirty="0"/>
              <a:t>Ihmisoikeussopimuksissa ja perusoikeuskirjassa ei PL 12.2 §:ää vastaavaa säännöstä viranomaisen asiakirjojen julkisuudesta (kylläkin määräyksiä oikeudenkäynnin julkisuudesta, vrt. PL 21.2 §)</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EU:n perusoikeuskirjassa on erillinen säännös unionin toimielimiin, elimiin ja laitoksiin kohdistetusta oikeudesta tutustua asiakirjoihin (42 artikla)</a:t>
            </a:r>
          </a:p>
        </p:txBody>
      </p:sp>
    </p:spTree>
    <p:extLst>
      <p:ext uri="{BB962C8B-B14F-4D97-AF65-F5344CB8AC3E}">
        <p14:creationId xmlns:p14="http://schemas.microsoft.com/office/powerpoint/2010/main" val="3592077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4143378" cy="954107"/>
          </a:xfrm>
          <a:prstGeom prst="rect">
            <a:avLst/>
          </a:prstGeom>
          <a:noFill/>
        </p:spPr>
        <p:txBody>
          <a:bodyPr wrap="none" rtlCol="0">
            <a:spAutoFit/>
          </a:bodyPr>
          <a:lstStyle/>
          <a:p>
            <a:endParaRPr lang="fi-FI" sz="2800" dirty="0"/>
          </a:p>
          <a:p>
            <a:r>
              <a:rPr lang="fi-FI" sz="2800" dirty="0"/>
              <a:t>Mitä sananvapaus sisältää?</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754874"/>
          </a:xfrm>
          <a:prstGeom prst="rect">
            <a:avLst/>
          </a:prstGeom>
          <a:noFill/>
        </p:spPr>
        <p:txBody>
          <a:bodyPr wrap="square" rtlCol="0">
            <a:spAutoFit/>
          </a:bodyPr>
          <a:lstStyle/>
          <a:p>
            <a:pPr marL="342900" indent="-342900">
              <a:buFont typeface="Arial" panose="020B0604020202020204" pitchFamily="34" charset="0"/>
              <a:buChar char="•"/>
            </a:pPr>
            <a:r>
              <a:rPr lang="fi-FI" sz="2000" dirty="0"/>
              <a:t>Oikeus ilmaista ja julkistaa tietoja, mielipiteitä ja muita viestejä kenenkään ennakolta estämättä</a:t>
            </a:r>
          </a:p>
          <a:p>
            <a:pPr marL="342900" indent="-342900">
              <a:buFont typeface="Arial" panose="020B0604020202020204" pitchFamily="34" charset="0"/>
              <a:buChar char="•"/>
            </a:pPr>
            <a:r>
              <a:rPr lang="fi-FI" sz="2000" dirty="0"/>
              <a:t>Oikeus vastaanottaa tietoja, mielipiteitä ja muita viestejä</a:t>
            </a:r>
          </a:p>
          <a:p>
            <a:pPr marL="342900" indent="-342900">
              <a:buFont typeface="Arial" panose="020B0604020202020204" pitchFamily="34" charset="0"/>
              <a:buChar char="•"/>
            </a:pPr>
            <a:r>
              <a:rPr lang="fi-FI" sz="2000" dirty="0"/>
              <a:t>Sananvapaus kattaa monenlaisia viestejä (poliittiset, yhteiskunnalliset, tieteelliset, viihteelliset, kaupalliset…)</a:t>
            </a:r>
          </a:p>
          <a:p>
            <a:pPr marL="342900" indent="-342900">
              <a:buFont typeface="Arial" panose="020B0604020202020204" pitchFamily="34" charset="0"/>
              <a:buChar char="•"/>
            </a:pPr>
            <a:r>
              <a:rPr lang="fi-FI" sz="2000" dirty="0"/>
              <a:t>Sananvapaus turvaa myös ilmaisuja, jotka loukkaavat, shokeeraavat tai järkyttävät</a:t>
            </a:r>
          </a:p>
          <a:p>
            <a:pPr marL="800100" lvl="1" indent="-342900">
              <a:buFont typeface="Arial" panose="020B0604020202020204" pitchFamily="34" charset="0"/>
              <a:buChar char="•"/>
            </a:pPr>
            <a:r>
              <a:rPr lang="fi-FI" sz="2000" dirty="0"/>
              <a:t>Ei kuitenkaan rajoituksetta, erityisesti EIS 17 artiklan oikeuksien väärinkäytön kielto</a:t>
            </a:r>
          </a:p>
          <a:p>
            <a:pPr marL="342900" indent="-342900">
              <a:buFont typeface="Arial" panose="020B0604020202020204" pitchFamily="34" charset="0"/>
              <a:buChar char="•"/>
            </a:pPr>
            <a:r>
              <a:rPr lang="fi-FI" sz="2000" dirty="0"/>
              <a:t>Oikeus anonyymiin ilmaisuun</a:t>
            </a:r>
          </a:p>
          <a:p>
            <a:pPr marL="342900" indent="-342900">
              <a:buFont typeface="Arial" panose="020B0604020202020204" pitchFamily="34" charset="0"/>
              <a:buChar char="•"/>
            </a:pPr>
            <a:r>
              <a:rPr lang="fi-FI" sz="2000" dirty="0"/>
              <a:t>Lähdesuoja liittyy kiinteästi sananvapauteen</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8770238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675987" y="1556952"/>
            <a:ext cx="8468013" cy="7005"/>
          </a:xfrm>
          <a:prstGeom prst="line">
            <a:avLst/>
          </a:prstGeom>
          <a:ln w="3175">
            <a:solidFill>
              <a:srgbClr val="28CA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063" y="161617"/>
            <a:ext cx="1525279" cy="444102"/>
          </a:xfrm>
          <a:prstGeom prst="rect">
            <a:avLst/>
          </a:prstGeom>
        </p:spPr>
      </p:pic>
      <p:sp>
        <p:nvSpPr>
          <p:cNvPr id="7" name="TextBox 8"/>
          <p:cNvSpPr txBox="1"/>
          <p:nvPr/>
        </p:nvSpPr>
        <p:spPr>
          <a:xfrm>
            <a:off x="560657" y="542778"/>
            <a:ext cx="3081164" cy="954107"/>
          </a:xfrm>
          <a:prstGeom prst="rect">
            <a:avLst/>
          </a:prstGeom>
          <a:noFill/>
        </p:spPr>
        <p:txBody>
          <a:bodyPr wrap="none" rtlCol="0">
            <a:spAutoFit/>
          </a:bodyPr>
          <a:lstStyle/>
          <a:p>
            <a:endParaRPr lang="fi-FI" sz="2800" dirty="0"/>
          </a:p>
          <a:p>
            <a:r>
              <a:rPr lang="fi-FI" sz="2800" dirty="0"/>
              <a:t>Miksi sananvapaus?</a:t>
            </a:r>
            <a:endParaRPr lang="fi-FI" spc="300" dirty="0">
              <a:solidFill>
                <a:srgbClr val="28CAF0"/>
              </a:solidFill>
              <a:latin typeface="Gudea" panose="02000000000000000000" pitchFamily="50" charset="0"/>
            </a:endParaRPr>
          </a:p>
        </p:txBody>
      </p:sp>
      <p:sp>
        <p:nvSpPr>
          <p:cNvPr id="10" name="TextBox 10"/>
          <p:cNvSpPr txBox="1"/>
          <p:nvPr/>
        </p:nvSpPr>
        <p:spPr>
          <a:xfrm>
            <a:off x="560657" y="2216067"/>
            <a:ext cx="7966800" cy="3477875"/>
          </a:xfrm>
          <a:prstGeom prst="rect">
            <a:avLst/>
          </a:prstGeom>
          <a:noFill/>
        </p:spPr>
        <p:txBody>
          <a:bodyPr wrap="square" rtlCol="0">
            <a:spAutoFit/>
          </a:bodyPr>
          <a:lstStyle/>
          <a:p>
            <a:pPr marL="342900" indent="-342900">
              <a:buFont typeface="Arial" panose="020B0604020202020204" pitchFamily="34" charset="0"/>
              <a:buChar char="•"/>
            </a:pPr>
            <a:r>
              <a:rPr lang="fi-FI" sz="2000" dirty="0"/>
              <a:t>Ydintehtävänä taata kansanvaltaisen yhteiskunnan edellytyksenä oleva vapaa mielipiteen muodostaminen, avoin julkinen keskustelu, joukkotiedotuksen vapaa kehitys ja moniarvoisuus sekä mahdollisuus vallankäytön julkiseen kritiikkiin (HE 309/1993 vp, KM 1992:3)</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Yksi demokraattisen yhteiskunnan peruskivistä</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Edellytys yhteiskuntakehitykselle ja jokaisen yksilön itsensä toteuttamiselle</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Edesauttaa muiden oikeuksien toteutumista</a:t>
            </a:r>
          </a:p>
        </p:txBody>
      </p:sp>
    </p:spTree>
    <p:extLst>
      <p:ext uri="{BB962C8B-B14F-4D97-AF65-F5344CB8AC3E}">
        <p14:creationId xmlns:p14="http://schemas.microsoft.com/office/powerpoint/2010/main" val="2153029774"/>
      </p:ext>
    </p:extLst>
  </p:cSld>
  <p:clrMapOvr>
    <a:masterClrMapping/>
  </p:clrMapOvr>
</p:sld>
</file>

<file path=ppt/theme/theme1.xml><?xml version="1.0" encoding="utf-8"?>
<a:theme xmlns:a="http://schemas.openxmlformats.org/drawingml/2006/main" name="Office Theme">
  <a:themeElements>
    <a:clrScheme name="LaY_theme">
      <a:dk1>
        <a:srgbClr val="595959"/>
      </a:dk1>
      <a:lt1>
        <a:sysClr val="window" lastClr="FFFFFF"/>
      </a:lt1>
      <a:dk2>
        <a:srgbClr val="28CAF0"/>
      </a:dk2>
      <a:lt2>
        <a:srgbClr val="FFFFFF"/>
      </a:lt2>
      <a:accent1>
        <a:srgbClr val="28CAF0"/>
      </a:accent1>
      <a:accent2>
        <a:srgbClr val="595959"/>
      </a:accent2>
      <a:accent3>
        <a:srgbClr val="FF3300"/>
      </a:accent3>
      <a:accent4>
        <a:srgbClr val="7F7F7F"/>
      </a:accent4>
      <a:accent5>
        <a:srgbClr val="BFBFBF"/>
      </a:accent5>
      <a:accent6>
        <a:srgbClr val="F2F2F2"/>
      </a:accent6>
      <a:hlink>
        <a:srgbClr val="28CAF0"/>
      </a:hlink>
      <a:folHlink>
        <a:srgbClr val="59595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6053</TotalTime>
  <Words>12323</Words>
  <Application>Microsoft Office PowerPoint</Application>
  <PresentationFormat>Näytössä katseltava diaesitys (4:3)</PresentationFormat>
  <Paragraphs>1719</Paragraphs>
  <Slides>166</Slides>
  <Notes>166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166</vt:i4>
      </vt:variant>
    </vt:vector>
  </HeadingPairs>
  <TitlesOfParts>
    <vt:vector size="172" baseType="lpstr">
      <vt:lpstr>Arial</vt:lpstr>
      <vt:lpstr>Calibri</vt:lpstr>
      <vt:lpstr>Calibri Light</vt:lpstr>
      <vt:lpstr>Gudea</vt:lpstr>
      <vt:lpstr>Wingdings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EDU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Oikeusinformatiikka</dc:title>
  <dc:creator>juhana.riekkinen@ulapland.fi</dc:creator>
  <cp:lastModifiedBy>Sanna Luoma</cp:lastModifiedBy>
  <cp:revision>345</cp:revision>
  <dcterms:created xsi:type="dcterms:W3CDTF">2015-10-14T05:48:47Z</dcterms:created>
  <dcterms:modified xsi:type="dcterms:W3CDTF">2020-01-21T12:14:37Z</dcterms:modified>
</cp:coreProperties>
</file>