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4"/>
  </p:sldMasterIdLst>
  <p:notesMasterIdLst>
    <p:notesMasterId r:id="rId10"/>
  </p:notesMasterIdLst>
  <p:sldIdLst>
    <p:sldId id="256" r:id="rId5"/>
    <p:sldId id="257" r:id="rId6"/>
    <p:sldId id="260" r:id="rId7"/>
    <p:sldId id="271" r:id="rId8"/>
    <p:sldId id="26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imatainen Päivi" initials="LP" lastIdx="3" clrIdx="0">
    <p:extLst>
      <p:ext uri="{19B8F6BF-5375-455C-9EA6-DF929625EA0E}">
        <p15:presenceInfo xmlns:p15="http://schemas.microsoft.com/office/powerpoint/2012/main" userId="S::Paivi.Liimatainen@jyvaskyla.fi::3947198b-35d4-497f-9fd5-ef37cc800e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F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7BBB8A-99CD-4372-A7AA-8906DEDAC859}" v="4" dt="2021-08-20T07:29:24.599"/>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2038" autoAdjust="0"/>
  </p:normalViewPr>
  <p:slideViewPr>
    <p:cSldViewPr snapToGrid="0">
      <p:cViewPr varScale="1">
        <p:scale>
          <a:sx n="105" d="100"/>
          <a:sy n="105" d="100"/>
        </p:scale>
        <p:origin x="132"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imatainen Päivi" userId="3947198b-35d4-497f-9fd5-ef37cc800e28" providerId="ADAL" clId="{3F7BBB8A-99CD-4372-A7AA-8906DEDAC859}"/>
    <pc:docChg chg="custSel delSld modSld">
      <pc:chgData name="Liimatainen Päivi" userId="3947198b-35d4-497f-9fd5-ef37cc800e28" providerId="ADAL" clId="{3F7BBB8A-99CD-4372-A7AA-8906DEDAC859}" dt="2021-08-20T07:29:24.598" v="396" actId="207"/>
      <pc:docMkLst>
        <pc:docMk/>
      </pc:docMkLst>
      <pc:sldChg chg="modSp mod">
        <pc:chgData name="Liimatainen Päivi" userId="3947198b-35d4-497f-9fd5-ef37cc800e28" providerId="ADAL" clId="{3F7BBB8A-99CD-4372-A7AA-8906DEDAC859}" dt="2021-08-20T07:27:20.202" v="348" actId="20577"/>
        <pc:sldMkLst>
          <pc:docMk/>
          <pc:sldMk cId="2867368941" sldId="256"/>
        </pc:sldMkLst>
        <pc:spChg chg="mod">
          <ac:chgData name="Liimatainen Päivi" userId="3947198b-35d4-497f-9fd5-ef37cc800e28" providerId="ADAL" clId="{3F7BBB8A-99CD-4372-A7AA-8906DEDAC859}" dt="2021-08-20T07:27:20.202" v="348" actId="20577"/>
          <ac:spMkLst>
            <pc:docMk/>
            <pc:sldMk cId="2867368941" sldId="256"/>
            <ac:spMk id="4" creationId="{CB66A383-3BC8-4398-9D64-A0BE7DFE5070}"/>
          </ac:spMkLst>
        </pc:spChg>
      </pc:sldChg>
      <pc:sldChg chg="modSp mod">
        <pc:chgData name="Liimatainen Päivi" userId="3947198b-35d4-497f-9fd5-ef37cc800e28" providerId="ADAL" clId="{3F7BBB8A-99CD-4372-A7AA-8906DEDAC859}" dt="2021-08-20T07:24:41.132" v="125" actId="1076"/>
        <pc:sldMkLst>
          <pc:docMk/>
          <pc:sldMk cId="3573679862" sldId="257"/>
        </pc:sldMkLst>
        <pc:spChg chg="mod">
          <ac:chgData name="Liimatainen Päivi" userId="3947198b-35d4-497f-9fd5-ef37cc800e28" providerId="ADAL" clId="{3F7BBB8A-99CD-4372-A7AA-8906DEDAC859}" dt="2021-08-20T07:24:38.646" v="124" actId="1076"/>
          <ac:spMkLst>
            <pc:docMk/>
            <pc:sldMk cId="3573679862" sldId="257"/>
            <ac:spMk id="2" creationId="{743AF623-A9C3-470C-871A-9C88BBCE4E03}"/>
          </ac:spMkLst>
        </pc:spChg>
        <pc:spChg chg="mod">
          <ac:chgData name="Liimatainen Päivi" userId="3947198b-35d4-497f-9fd5-ef37cc800e28" providerId="ADAL" clId="{3F7BBB8A-99CD-4372-A7AA-8906DEDAC859}" dt="2021-08-20T07:24:41.132" v="125" actId="1076"/>
          <ac:spMkLst>
            <pc:docMk/>
            <pc:sldMk cId="3573679862" sldId="257"/>
            <ac:spMk id="4" creationId="{DE9A6ED0-03A3-4AED-86D3-DC7B8100AFD4}"/>
          </ac:spMkLst>
        </pc:spChg>
      </pc:sldChg>
      <pc:sldChg chg="del">
        <pc:chgData name="Liimatainen Päivi" userId="3947198b-35d4-497f-9fd5-ef37cc800e28" providerId="ADAL" clId="{3F7BBB8A-99CD-4372-A7AA-8906DEDAC859}" dt="2021-08-20T05:40:41.613" v="9" actId="47"/>
        <pc:sldMkLst>
          <pc:docMk/>
          <pc:sldMk cId="1613998550" sldId="258"/>
        </pc:sldMkLst>
      </pc:sldChg>
      <pc:sldChg chg="modSp mod">
        <pc:chgData name="Liimatainen Päivi" userId="3947198b-35d4-497f-9fd5-ef37cc800e28" providerId="ADAL" clId="{3F7BBB8A-99CD-4372-A7AA-8906DEDAC859}" dt="2021-08-20T07:26:48.517" v="312" actId="20577"/>
        <pc:sldMkLst>
          <pc:docMk/>
          <pc:sldMk cId="2193455506" sldId="260"/>
        </pc:sldMkLst>
        <pc:spChg chg="mod">
          <ac:chgData name="Liimatainen Päivi" userId="3947198b-35d4-497f-9fd5-ef37cc800e28" providerId="ADAL" clId="{3F7BBB8A-99CD-4372-A7AA-8906DEDAC859}" dt="2021-08-20T07:25:39.924" v="155" actId="20577"/>
          <ac:spMkLst>
            <pc:docMk/>
            <pc:sldMk cId="2193455506" sldId="260"/>
            <ac:spMk id="2" creationId="{B218E017-D7CE-4B84-A731-26043153DEF8}"/>
          </ac:spMkLst>
        </pc:spChg>
        <pc:spChg chg="mod">
          <ac:chgData name="Liimatainen Päivi" userId="3947198b-35d4-497f-9fd5-ef37cc800e28" providerId="ADAL" clId="{3F7BBB8A-99CD-4372-A7AA-8906DEDAC859}" dt="2021-08-20T07:26:48.517" v="312" actId="20577"/>
          <ac:spMkLst>
            <pc:docMk/>
            <pc:sldMk cId="2193455506" sldId="260"/>
            <ac:spMk id="3" creationId="{E9C29220-C8AB-4F72-907F-D37EF7F13AB6}"/>
          </ac:spMkLst>
        </pc:spChg>
      </pc:sldChg>
      <pc:sldChg chg="modSp del mod">
        <pc:chgData name="Liimatainen Päivi" userId="3947198b-35d4-497f-9fd5-ef37cc800e28" providerId="ADAL" clId="{3F7BBB8A-99CD-4372-A7AA-8906DEDAC859}" dt="2021-08-20T07:26:57.283" v="313" actId="47"/>
        <pc:sldMkLst>
          <pc:docMk/>
          <pc:sldMk cId="3571357733" sldId="261"/>
        </pc:sldMkLst>
        <pc:spChg chg="mod">
          <ac:chgData name="Liimatainen Päivi" userId="3947198b-35d4-497f-9fd5-ef37cc800e28" providerId="ADAL" clId="{3F7BBB8A-99CD-4372-A7AA-8906DEDAC859}" dt="2021-08-20T05:42:40.673" v="123" actId="14100"/>
          <ac:spMkLst>
            <pc:docMk/>
            <pc:sldMk cId="3571357733" sldId="261"/>
            <ac:spMk id="3" creationId="{3E910F3A-0FF3-40A0-9AA6-409B3128CF86}"/>
          </ac:spMkLst>
        </pc:spChg>
      </pc:sldChg>
      <pc:sldChg chg="modSp mod">
        <pc:chgData name="Liimatainen Päivi" userId="3947198b-35d4-497f-9fd5-ef37cc800e28" providerId="ADAL" clId="{3F7BBB8A-99CD-4372-A7AA-8906DEDAC859}" dt="2021-08-20T07:29:24.598" v="396" actId="207"/>
        <pc:sldMkLst>
          <pc:docMk/>
          <pc:sldMk cId="952689683" sldId="271"/>
        </pc:sldMkLst>
        <pc:spChg chg="mod">
          <ac:chgData name="Liimatainen Päivi" userId="3947198b-35d4-497f-9fd5-ef37cc800e28" providerId="ADAL" clId="{3F7BBB8A-99CD-4372-A7AA-8906DEDAC859}" dt="2021-08-20T07:29:18.322" v="395" actId="14100"/>
          <ac:spMkLst>
            <pc:docMk/>
            <pc:sldMk cId="952689683" sldId="271"/>
            <ac:spMk id="31" creationId="{1583650C-3368-412C-87C4-1FA5B9ACF691}"/>
          </ac:spMkLst>
        </pc:spChg>
        <pc:spChg chg="mod">
          <ac:chgData name="Liimatainen Päivi" userId="3947198b-35d4-497f-9fd5-ef37cc800e28" providerId="ADAL" clId="{3F7BBB8A-99CD-4372-A7AA-8906DEDAC859}" dt="2021-08-20T07:29:24.598" v="396" actId="207"/>
          <ac:spMkLst>
            <pc:docMk/>
            <pc:sldMk cId="952689683" sldId="271"/>
            <ac:spMk id="33" creationId="{2C9EB151-14D4-486F-A72E-6820F58B05DC}"/>
          </ac:spMkLst>
        </pc:spChg>
        <pc:spChg chg="mod">
          <ac:chgData name="Liimatainen Päivi" userId="3947198b-35d4-497f-9fd5-ef37cc800e28" providerId="ADAL" clId="{3F7BBB8A-99CD-4372-A7AA-8906DEDAC859}" dt="2021-08-20T07:28:25.748" v="363" actId="20577"/>
          <ac:spMkLst>
            <pc:docMk/>
            <pc:sldMk cId="952689683" sldId="271"/>
            <ac:spMk id="36" creationId="{931D8EBC-5FF0-4BAC-AC51-DDA46346DDA0}"/>
          </ac:spMkLst>
        </pc:spChg>
        <pc:spChg chg="mod">
          <ac:chgData name="Liimatainen Päivi" userId="3947198b-35d4-497f-9fd5-ef37cc800e28" providerId="ADAL" clId="{3F7BBB8A-99CD-4372-A7AA-8906DEDAC859}" dt="2021-08-20T07:28:47.219" v="378" actId="20577"/>
          <ac:spMkLst>
            <pc:docMk/>
            <pc:sldMk cId="952689683" sldId="271"/>
            <ac:spMk id="38" creationId="{25B53433-75E0-41DD-B009-5ECA2C524329}"/>
          </ac:spMkLst>
        </pc:spChg>
        <pc:cxnChg chg="mod">
          <ac:chgData name="Liimatainen Päivi" userId="3947198b-35d4-497f-9fd5-ef37cc800e28" providerId="ADAL" clId="{3F7BBB8A-99CD-4372-A7AA-8906DEDAC859}" dt="2021-08-20T07:28:18.794" v="350" actId="20577"/>
          <ac:cxnSpMkLst>
            <pc:docMk/>
            <pc:sldMk cId="952689683" sldId="271"/>
            <ac:cxnSpMk id="100" creationId="{09FDF063-E995-4350-B7B9-667CDBE91B7E}"/>
          </ac:cxnSpMkLst>
        </pc:cxnChg>
        <pc:cxnChg chg="mod">
          <ac:chgData name="Liimatainen Päivi" userId="3947198b-35d4-497f-9fd5-ef37cc800e28" providerId="ADAL" clId="{3F7BBB8A-99CD-4372-A7AA-8906DEDAC859}" dt="2021-08-20T07:29:10.497" v="394" actId="1076"/>
          <ac:cxnSpMkLst>
            <pc:docMk/>
            <pc:sldMk cId="952689683" sldId="271"/>
            <ac:cxnSpMk id="117" creationId="{C0C15CED-7816-4BBD-A709-03D3FFB09869}"/>
          </ac:cxnSpMkLst>
        </pc:cxn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8-05T13:52:48.693" idx="3">
    <p:pos x="1885" y="1235"/>
    <p:text>Kalustekilpailutuksen yhteistyökumppanit selvillä.</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9F2BE5-B4EC-4B08-837A-0448BA24857A}" type="datetimeFigureOut">
              <a:rPr lang="fi-FI" smtClean="0"/>
              <a:t>20.8.2021</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B74DE-8180-4D01-A6A9-00744A145789}" type="slidenum">
              <a:rPr lang="fi-FI" smtClean="0"/>
              <a:t>‹#›</a:t>
            </a:fld>
            <a:endParaRPr lang="fi-FI"/>
          </a:p>
        </p:txBody>
      </p:sp>
    </p:spTree>
    <p:extLst>
      <p:ext uri="{BB962C8B-B14F-4D97-AF65-F5344CB8AC3E}">
        <p14:creationId xmlns:p14="http://schemas.microsoft.com/office/powerpoint/2010/main" val="1354580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kern="1200" dirty="0">
                <a:solidFill>
                  <a:schemeClr val="tx1"/>
                </a:solidFill>
                <a:effectLst/>
                <a:latin typeface="+mn-lt"/>
                <a:ea typeface="+mn-ea"/>
                <a:cs typeface="+mn-cs"/>
              </a:rPr>
              <a:t>Päiväkotikoulun arkeen rakentuvat arvojen pohjalta nousevat käyttäytymisodotukset niin lapsille kuin aikuisillekin yhtenäisen opinpolun toteuttamiseksi. Ne kirjataan selkeästi näkyviin ja niiden toteutumista seurataan ja arvioidaan. Tässä prosessissa merkittävää on lasten osallisuuden lisäksi myös huoltajien osallisuus kasvatuskumppanuuden hengessä.</a:t>
            </a:r>
          </a:p>
          <a:p>
            <a:r>
              <a:rPr lang="fi-FI" sz="1200" kern="1200" dirty="0">
                <a:solidFill>
                  <a:schemeClr val="tx1"/>
                </a:solidFill>
                <a:effectLst/>
                <a:latin typeface="+mn-lt"/>
                <a:ea typeface="+mn-ea"/>
                <a:cs typeface="+mn-cs"/>
              </a:rPr>
              <a:t>Yhtenäisen opinpolun kehittämistyö on yhteinen kaikille Kasvun ja oppimisen palvelualueen toimijoille.</a:t>
            </a:r>
            <a:r>
              <a:rPr lang="fi-FI" sz="1200" b="1" kern="1200" dirty="0">
                <a:solidFill>
                  <a:schemeClr val="tx1"/>
                </a:solidFill>
                <a:effectLst/>
                <a:latin typeface="+mn-lt"/>
                <a:ea typeface="+mn-ea"/>
                <a:cs typeface="+mn-cs"/>
              </a:rPr>
              <a:t> </a:t>
            </a:r>
            <a:r>
              <a:rPr lang="fi-FI" sz="1200" kern="1200" dirty="0">
                <a:solidFill>
                  <a:schemeClr val="tx1"/>
                </a:solidFill>
                <a:effectLst/>
                <a:latin typeface="+mn-lt"/>
                <a:ea typeface="+mn-ea"/>
                <a:cs typeface="+mn-cs"/>
              </a:rPr>
              <a:t>Yhteisenä tehtävänä on vahvistaa nivelvaiheyhteistyötä yhdenvertaisuusnäkökulma huomioiden koko varhaiskasvatuksen ja perusopetuksen alueella. Päiväkotikoulujen tehtävänä on kehittää uusia ja vahvistaa olemassa olevia alueellisia toimintamalleja ja kokeilla niitä käytännössä. Tärkeä on pohtia erilaisia joustavia kasvun ja oppimisen polkuja. Esi- ja alkuopetus kehittää kokeilemalla yhdessä erilaisia joustavan koulun aloituksen malleja yhtenäiselle opinpolulle.</a:t>
            </a:r>
          </a:p>
          <a:p>
            <a:r>
              <a:rPr lang="fi-FI" sz="1200" kern="1200" dirty="0">
                <a:solidFill>
                  <a:schemeClr val="tx1"/>
                </a:solidFill>
                <a:effectLst/>
                <a:latin typeface="+mn-lt"/>
                <a:ea typeface="+mn-ea"/>
                <a:cs typeface="+mn-cs"/>
              </a:rPr>
              <a:t>Yhtenäisen opinpolun työ ei päiväkotikouluissa rajoitu vain esi- alkuopetusniveleen vaan on koko talon yhteistä arjen työtä. Oppijoille annetaan mahdollisuus ikätason mukaisesti valita, vaikuttaa ja olla päättämässä omaan opiskeluunsa liittyviä asioita. Pienet ja isommat oppijat toimivat toistensa kummipareina, mikä kehittää lapsen vastuullisuutta, empatiaa ja vuorovaikutustaitoja. Yksilöllisyyden huomioiminen luo tasa-arvoa ja ehkäisee eriarvoistumista.</a:t>
            </a:r>
          </a:p>
          <a:p>
            <a:r>
              <a:rPr lang="fi-FI" sz="1200" kern="1200" dirty="0">
                <a:solidFill>
                  <a:schemeClr val="tx1"/>
                </a:solidFill>
                <a:effectLst/>
                <a:latin typeface="+mn-lt"/>
                <a:ea typeface="+mn-ea"/>
                <a:cs typeface="+mn-cs"/>
              </a:rPr>
              <a:t>Päiväkotikoulussa pyritään varmistamaan kaikille oppijoille tasa-arvoiset mahdollisuudet saavuttaa yhteiset tavoitteet. Kaikki voivat kehittää itseään ja omia vahvuuksiaan sekä saada tarvittaessa tukea. Kaikki pidetään mukana.</a:t>
            </a: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Päiväkotikoulumme arvot ja käyttäytymisodotukset (oppijat, aikuiset, huoltajat, yhteistyökumppanit)</a:t>
            </a:r>
          </a:p>
          <a:p>
            <a:endParaRPr lang="fi-FI" dirty="0"/>
          </a:p>
        </p:txBody>
      </p:sp>
      <p:sp>
        <p:nvSpPr>
          <p:cNvPr id="4" name="Dian numeron paikkamerkki 3"/>
          <p:cNvSpPr>
            <a:spLocks noGrp="1"/>
          </p:cNvSpPr>
          <p:nvPr>
            <p:ph type="sldNum" sz="quarter" idx="5"/>
          </p:nvPr>
        </p:nvSpPr>
        <p:spPr/>
        <p:txBody>
          <a:bodyPr/>
          <a:lstStyle/>
          <a:p>
            <a:fld id="{006B74DE-8180-4D01-A6A9-00744A145789}" type="slidenum">
              <a:rPr lang="fi-FI" smtClean="0"/>
              <a:t>2</a:t>
            </a:fld>
            <a:endParaRPr lang="fi-FI"/>
          </a:p>
        </p:txBody>
      </p:sp>
    </p:spTree>
    <p:extLst>
      <p:ext uri="{BB962C8B-B14F-4D97-AF65-F5344CB8AC3E}">
        <p14:creationId xmlns:p14="http://schemas.microsoft.com/office/powerpoint/2010/main" val="559557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55D3A5D4-3223-4215-8EA7-268916FDEEDC}" type="datetimeFigureOut">
              <a:rPr lang="fi-FI" smtClean="0"/>
              <a:t>20.8.2021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790877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5D3A5D4-3223-4215-8EA7-268916FDEEDC}" type="datetimeFigureOut">
              <a:rPr lang="fi-FI" smtClean="0"/>
              <a:t>20.8.2021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2796168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5D3A5D4-3223-4215-8EA7-268916FDEEDC}" type="datetimeFigureOut">
              <a:rPr lang="fi-FI" smtClean="0"/>
              <a:t>20.8.2021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2112467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5D3A5D4-3223-4215-8EA7-268916FDEEDC}" type="datetimeFigureOut">
              <a:rPr lang="fi-FI" smtClean="0"/>
              <a:t>20.8.2021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1603357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i-FI"/>
              <a:t>Muokkaa ots. perustyyl. napsautt.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55D3A5D4-3223-4215-8EA7-268916FDEEDC}" type="datetimeFigureOut">
              <a:rPr lang="fi-FI" smtClean="0"/>
              <a:t>20.8.2021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1577663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55D3A5D4-3223-4215-8EA7-268916FDEEDC}" type="datetimeFigureOut">
              <a:rPr lang="fi-FI" smtClean="0"/>
              <a:t>20.8.2021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1880662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i-FI"/>
              <a:t>Muokkaa ots. perustyyl. napsautt.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55D3A5D4-3223-4215-8EA7-268916FDEEDC}" type="datetimeFigureOut">
              <a:rPr lang="fi-FI" smtClean="0"/>
              <a:t>20.8.2021</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917286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55D3A5D4-3223-4215-8EA7-268916FDEEDC}" type="datetimeFigureOut">
              <a:rPr lang="fi-FI" smtClean="0"/>
              <a:t>20.8.2021</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565379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3A5D4-3223-4215-8EA7-268916FDEEDC}" type="datetimeFigureOut">
              <a:rPr lang="fi-FI" smtClean="0"/>
              <a:t>20.8.2021</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1114524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55D3A5D4-3223-4215-8EA7-268916FDEEDC}" type="datetimeFigureOut">
              <a:rPr lang="fi-FI" smtClean="0"/>
              <a:t>20.8.2021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4031037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55D3A5D4-3223-4215-8EA7-268916FDEEDC}" type="datetimeFigureOut">
              <a:rPr lang="fi-FI" smtClean="0"/>
              <a:t>20.8.2021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818BC92-73E2-4235-ABFD-337BFAA8CD7C}" type="slidenum">
              <a:rPr lang="fi-FI" smtClean="0"/>
              <a:t>‹#›</a:t>
            </a:fld>
            <a:endParaRPr lang="fi-FI"/>
          </a:p>
        </p:txBody>
      </p:sp>
    </p:spTree>
    <p:extLst>
      <p:ext uri="{BB962C8B-B14F-4D97-AF65-F5344CB8AC3E}">
        <p14:creationId xmlns:p14="http://schemas.microsoft.com/office/powerpoint/2010/main" val="1968929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D3A5D4-3223-4215-8EA7-268916FDEEDC}" type="datetimeFigureOut">
              <a:rPr lang="fi-FI" smtClean="0"/>
              <a:t>20.8.2021</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8BC92-73E2-4235-ABFD-337BFAA8CD7C}" type="slidenum">
              <a:rPr lang="fi-FI" smtClean="0"/>
              <a:t>‹#›</a:t>
            </a:fld>
            <a:endParaRPr lang="fi-FI"/>
          </a:p>
        </p:txBody>
      </p:sp>
    </p:spTree>
    <p:extLst>
      <p:ext uri="{BB962C8B-B14F-4D97-AF65-F5344CB8AC3E}">
        <p14:creationId xmlns:p14="http://schemas.microsoft.com/office/powerpoint/2010/main" val="36049516"/>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34D7006-4495-48C8-A897-6EAD02EFAD4F}"/>
              </a:ext>
            </a:extLst>
          </p:cNvPr>
          <p:cNvSpPr>
            <a:spLocks noGrp="1"/>
          </p:cNvSpPr>
          <p:nvPr>
            <p:ph type="ctrTitle"/>
          </p:nvPr>
        </p:nvSpPr>
        <p:spPr/>
        <p:txBody>
          <a:bodyPr>
            <a:noAutofit/>
          </a:bodyPr>
          <a:lstStyle/>
          <a:p>
            <a:r>
              <a:rPr lang="fi-FI" sz="4000" dirty="0"/>
              <a:t>Kohti </a:t>
            </a:r>
            <a:br>
              <a:rPr lang="fi-FI" sz="4000" dirty="0"/>
            </a:br>
            <a:r>
              <a:rPr lang="fi-FI" sz="4000" dirty="0"/>
              <a:t>Kortepohjan päiväkotikoulua </a:t>
            </a:r>
            <a:br>
              <a:rPr lang="fi-FI" sz="5400" dirty="0"/>
            </a:br>
            <a:r>
              <a:rPr lang="fi-FI" sz="5400" dirty="0"/>
              <a:t> </a:t>
            </a:r>
            <a:r>
              <a:rPr lang="fi-FI" sz="6600" dirty="0"/>
              <a:t>Yhteinen suunta tulevaan</a:t>
            </a:r>
            <a:endParaRPr lang="fi-FI" sz="5400" dirty="0"/>
          </a:p>
        </p:txBody>
      </p:sp>
      <p:sp>
        <p:nvSpPr>
          <p:cNvPr id="3" name="Alaotsikko 2">
            <a:extLst>
              <a:ext uri="{FF2B5EF4-FFF2-40B4-BE49-F238E27FC236}">
                <a16:creationId xmlns:a16="http://schemas.microsoft.com/office/drawing/2014/main" id="{2B0785E8-CC2B-4A2A-BD90-BFCFF5CFA15B}"/>
              </a:ext>
            </a:extLst>
          </p:cNvPr>
          <p:cNvSpPr>
            <a:spLocks noGrp="1"/>
          </p:cNvSpPr>
          <p:nvPr>
            <p:ph type="subTitle" idx="1"/>
          </p:nvPr>
        </p:nvSpPr>
        <p:spPr/>
        <p:txBody>
          <a:bodyPr>
            <a:normAutofit/>
          </a:bodyPr>
          <a:lstStyle/>
          <a:p>
            <a:r>
              <a:rPr lang="fi-FI" sz="1900" dirty="0"/>
              <a:t>Päiväkotikoulusta muodostuu turvallinen, monipuolinen ja motivoiva oppimisympäristö, joka innostaa lapsia oppimiseen ja kasvuun, ja josta muodostuu yhteinen kohtaamispaikka koko alueen asukkaille.</a:t>
            </a:r>
          </a:p>
          <a:p>
            <a:r>
              <a:rPr lang="fi-FI" sz="1900" dirty="0"/>
              <a:t>Oppimisympäristö on kaikille yhteinen.</a:t>
            </a:r>
          </a:p>
          <a:p>
            <a:r>
              <a:rPr lang="fi-FI" sz="1400" dirty="0"/>
              <a:t>Pedagoginen suunnitelma 23.5.2018</a:t>
            </a:r>
          </a:p>
        </p:txBody>
      </p:sp>
      <p:sp>
        <p:nvSpPr>
          <p:cNvPr id="4" name="Tekstiruutu 3">
            <a:extLst>
              <a:ext uri="{FF2B5EF4-FFF2-40B4-BE49-F238E27FC236}">
                <a16:creationId xmlns:a16="http://schemas.microsoft.com/office/drawing/2014/main" id="{CB66A383-3BC8-4398-9D64-A0BE7DFE5070}"/>
              </a:ext>
            </a:extLst>
          </p:cNvPr>
          <p:cNvSpPr txBox="1"/>
          <p:nvPr/>
        </p:nvSpPr>
        <p:spPr>
          <a:xfrm>
            <a:off x="626724" y="6226139"/>
            <a:ext cx="3534310" cy="246221"/>
          </a:xfrm>
          <a:prstGeom prst="rect">
            <a:avLst/>
          </a:prstGeom>
          <a:noFill/>
        </p:spPr>
        <p:txBody>
          <a:bodyPr wrap="square" rtlCol="0">
            <a:spAutoFit/>
          </a:bodyPr>
          <a:lstStyle/>
          <a:p>
            <a:r>
              <a:rPr lang="fi-FI" sz="1000" dirty="0"/>
              <a:t>Timo Korhonen, Päivi Liimatainen vanhempainillat syksy 2021 </a:t>
            </a:r>
          </a:p>
        </p:txBody>
      </p:sp>
    </p:spTree>
    <p:extLst>
      <p:ext uri="{BB962C8B-B14F-4D97-AF65-F5344CB8AC3E}">
        <p14:creationId xmlns:p14="http://schemas.microsoft.com/office/powerpoint/2010/main" val="28673689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3AF623-A9C3-470C-871A-9C88BBCE4E03}"/>
              </a:ext>
            </a:extLst>
          </p:cNvPr>
          <p:cNvSpPr>
            <a:spLocks noGrp="1"/>
          </p:cNvSpPr>
          <p:nvPr>
            <p:ph type="title"/>
          </p:nvPr>
        </p:nvSpPr>
        <p:spPr>
          <a:xfrm>
            <a:off x="6417734" y="33339"/>
            <a:ext cx="5291663" cy="1628775"/>
          </a:xfrm>
        </p:spPr>
        <p:txBody>
          <a:bodyPr vert="horz" lIns="91440" tIns="45720" rIns="91440" bIns="45720" rtlCol="0" anchor="b">
            <a:normAutofit/>
          </a:bodyPr>
          <a:lstStyle/>
          <a:p>
            <a:r>
              <a:rPr lang="en-US" sz="2800" b="1" dirty="0" err="1">
                <a:solidFill>
                  <a:schemeClr val="accent1"/>
                </a:solidFill>
              </a:rPr>
              <a:t>Toimintakulttuuri</a:t>
            </a:r>
            <a:r>
              <a:rPr lang="en-US" sz="2800" b="1" dirty="0">
                <a:solidFill>
                  <a:schemeClr val="accent1"/>
                </a:solidFill>
              </a:rPr>
              <a:t> </a:t>
            </a:r>
            <a:r>
              <a:rPr lang="en-US" sz="2800" b="1" dirty="0" err="1">
                <a:solidFill>
                  <a:schemeClr val="accent1"/>
                </a:solidFill>
              </a:rPr>
              <a:t>kasvaa</a:t>
            </a:r>
            <a:r>
              <a:rPr lang="en-US" sz="2800" b="1" dirty="0">
                <a:solidFill>
                  <a:schemeClr val="accent1"/>
                </a:solidFill>
              </a:rPr>
              <a:t> </a:t>
            </a:r>
            <a:r>
              <a:rPr lang="en-US" sz="2800" b="1" dirty="0" err="1">
                <a:solidFill>
                  <a:schemeClr val="accent1"/>
                </a:solidFill>
              </a:rPr>
              <a:t>arkisesta</a:t>
            </a:r>
            <a:r>
              <a:rPr lang="en-US" sz="2800" b="1" dirty="0">
                <a:solidFill>
                  <a:schemeClr val="accent1"/>
                </a:solidFill>
              </a:rPr>
              <a:t> </a:t>
            </a:r>
            <a:r>
              <a:rPr lang="en-US" sz="2800" b="1" dirty="0" err="1">
                <a:solidFill>
                  <a:schemeClr val="accent1"/>
                </a:solidFill>
              </a:rPr>
              <a:t>yhdessä</a:t>
            </a:r>
            <a:r>
              <a:rPr lang="en-US" sz="2800" b="1" dirty="0">
                <a:solidFill>
                  <a:schemeClr val="accent1"/>
                </a:solidFill>
              </a:rPr>
              <a:t> </a:t>
            </a:r>
            <a:r>
              <a:rPr lang="en-US" sz="2800" b="1" dirty="0" err="1">
                <a:solidFill>
                  <a:schemeClr val="accent1"/>
                </a:solidFill>
              </a:rPr>
              <a:t>tekemisestä</a:t>
            </a:r>
            <a:endParaRPr lang="en-US" sz="2800" i="1" dirty="0"/>
          </a:p>
        </p:txBody>
      </p:sp>
      <p:pic>
        <p:nvPicPr>
          <p:cNvPr id="1026" name="Picture 2">
            <a:extLst>
              <a:ext uri="{FF2B5EF4-FFF2-40B4-BE49-F238E27FC236}">
                <a16:creationId xmlns:a16="http://schemas.microsoft.com/office/drawing/2014/main" id="{F8436908-68EE-42C9-B7FE-1C8E62C2A3BE}"/>
              </a:ext>
            </a:extLst>
          </p:cNvPr>
          <p:cNvPicPr>
            <a:picLocks noGrp="1" noChangeAspect="1" noChangeArrowheads="1"/>
          </p:cNvPicPr>
          <p:nvPr>
            <p:ph sz="half" idx="1"/>
          </p:nvPr>
        </p:nvPicPr>
        <p:blipFill rotWithShape="1">
          <a:blip r:embed="rId3">
            <a:extLst>
              <a:ext uri="{28A0092B-C50C-407E-A947-70E740481C1C}">
                <a14:useLocalDpi xmlns:a14="http://schemas.microsoft.com/office/drawing/2010/main" val="0"/>
              </a:ext>
            </a:extLst>
          </a:blip>
          <a:srcRect l="19045" r="18053" b="2"/>
          <a:stretch/>
        </p:blipFill>
        <p:spPr bwMode="auto">
          <a:xfrm>
            <a:off x="2" y="1587"/>
            <a:ext cx="6095999" cy="6856413"/>
          </a:xfrm>
          <a:custGeom>
            <a:avLst/>
            <a:gdLst/>
            <a:ahLst/>
            <a:cxnLst/>
            <a:rect l="l" t="t" r="r" b="b"/>
            <a:pathLst>
              <a:path w="6649908" h="6856413">
                <a:moveTo>
                  <a:pt x="0" y="0"/>
                </a:moveTo>
                <a:lnTo>
                  <a:pt x="6559859" y="0"/>
                </a:lnTo>
                <a:lnTo>
                  <a:pt x="6572145" y="79394"/>
                </a:lnTo>
                <a:cubicBezTo>
                  <a:pt x="6857782" y="2230562"/>
                  <a:pt x="6243159" y="4473353"/>
                  <a:pt x="6528796" y="6624522"/>
                </a:cubicBezTo>
                <a:lnTo>
                  <a:pt x="6564680" y="6856413"/>
                </a:lnTo>
                <a:lnTo>
                  <a:pt x="0" y="6856413"/>
                </a:lnTo>
                <a:close/>
              </a:path>
            </a:pathLst>
          </a:custGeom>
          <a:noFill/>
          <a:extLst>
            <a:ext uri="{909E8E84-426E-40DD-AFC4-6F175D3DCCD1}">
              <a14:hiddenFill xmlns:a14="http://schemas.microsoft.com/office/drawing/2010/main">
                <a:solidFill>
                  <a:srgbClr val="FFFFFF"/>
                </a:solidFill>
              </a14:hiddenFill>
            </a:ext>
          </a:extLst>
        </p:spPr>
      </p:pic>
      <p:sp>
        <p:nvSpPr>
          <p:cNvPr id="4" name="Sisällön paikkamerkki 3">
            <a:extLst>
              <a:ext uri="{FF2B5EF4-FFF2-40B4-BE49-F238E27FC236}">
                <a16:creationId xmlns:a16="http://schemas.microsoft.com/office/drawing/2014/main" id="{DE9A6ED0-03A3-4AED-86D3-DC7B8100AFD4}"/>
              </a:ext>
            </a:extLst>
          </p:cNvPr>
          <p:cNvSpPr>
            <a:spLocks noGrp="1"/>
          </p:cNvSpPr>
          <p:nvPr>
            <p:ph sz="half" idx="2"/>
          </p:nvPr>
        </p:nvSpPr>
        <p:spPr>
          <a:xfrm>
            <a:off x="6417734" y="1881568"/>
            <a:ext cx="5291663" cy="4248149"/>
          </a:xfrm>
        </p:spPr>
        <p:txBody>
          <a:bodyPr vert="horz" lIns="91440" tIns="45720" rIns="91440" bIns="45720" rtlCol="0">
            <a:normAutofit fontScale="92500"/>
          </a:bodyPr>
          <a:lstStyle/>
          <a:p>
            <a:pPr marL="0" indent="0">
              <a:buNone/>
            </a:pPr>
            <a:endParaRPr lang="en-US" sz="1300" dirty="0"/>
          </a:p>
          <a:p>
            <a:r>
              <a:rPr lang="en-US" sz="2400" b="1" dirty="0"/>
              <a:t>VISIO: </a:t>
            </a:r>
            <a:r>
              <a:rPr lang="en-US" sz="2400" dirty="0" err="1"/>
              <a:t>Kortepohjatalo</a:t>
            </a:r>
            <a:r>
              <a:rPr lang="en-US" sz="2400" dirty="0"/>
              <a:t> on </a:t>
            </a:r>
            <a:r>
              <a:rPr lang="en-US" sz="2400" dirty="0" err="1"/>
              <a:t>turvallinen</a:t>
            </a:r>
            <a:r>
              <a:rPr lang="en-US" sz="2400" dirty="0"/>
              <a:t> </a:t>
            </a:r>
            <a:r>
              <a:rPr lang="en-US" sz="2400" dirty="0" err="1"/>
              <a:t>paikka</a:t>
            </a:r>
            <a:r>
              <a:rPr lang="en-US" sz="2400" dirty="0"/>
              <a:t> </a:t>
            </a:r>
            <a:r>
              <a:rPr lang="en-US" sz="2400" dirty="0" err="1"/>
              <a:t>kasvaa</a:t>
            </a:r>
            <a:r>
              <a:rPr lang="en-US" sz="2400" dirty="0"/>
              <a:t>, </a:t>
            </a:r>
            <a:r>
              <a:rPr lang="en-US" sz="2400" dirty="0" err="1"/>
              <a:t>oppia</a:t>
            </a:r>
            <a:r>
              <a:rPr lang="en-US" sz="2400" dirty="0"/>
              <a:t> ja </a:t>
            </a:r>
            <a:r>
              <a:rPr lang="en-US" sz="2400" dirty="0" err="1"/>
              <a:t>tehdä</a:t>
            </a:r>
            <a:r>
              <a:rPr lang="en-US" sz="2400" dirty="0"/>
              <a:t> </a:t>
            </a:r>
            <a:r>
              <a:rPr lang="en-US" sz="2400" dirty="0" err="1"/>
              <a:t>työtä</a:t>
            </a:r>
            <a:r>
              <a:rPr lang="en-US" sz="2400" dirty="0"/>
              <a:t> </a:t>
            </a:r>
            <a:r>
              <a:rPr lang="en-US" sz="2400" dirty="0" err="1"/>
              <a:t>yhdessä</a:t>
            </a:r>
            <a:r>
              <a:rPr lang="en-US" sz="2400" dirty="0"/>
              <a:t>. Se </a:t>
            </a:r>
            <a:r>
              <a:rPr lang="en-US" sz="2400" dirty="0" err="1"/>
              <a:t>lisää</a:t>
            </a:r>
            <a:r>
              <a:rPr lang="en-US" sz="2400" dirty="0"/>
              <a:t> </a:t>
            </a:r>
            <a:r>
              <a:rPr lang="en-US" sz="2400" dirty="0" err="1"/>
              <a:t>alueen</a:t>
            </a:r>
            <a:r>
              <a:rPr lang="en-US" sz="2400" dirty="0"/>
              <a:t> </a:t>
            </a:r>
            <a:r>
              <a:rPr lang="en-US" sz="2400" dirty="0" err="1"/>
              <a:t>hyvinvointia</a:t>
            </a:r>
            <a:r>
              <a:rPr lang="en-US" sz="2400" dirty="0"/>
              <a:t> </a:t>
            </a:r>
            <a:r>
              <a:rPr lang="en-US" sz="2400" dirty="0" err="1"/>
              <a:t>mahdollistaen</a:t>
            </a:r>
            <a:r>
              <a:rPr lang="en-US" sz="2400" dirty="0"/>
              <a:t> </a:t>
            </a:r>
            <a:r>
              <a:rPr lang="en-US" sz="2400" dirty="0" err="1"/>
              <a:t>monipuolisen</a:t>
            </a:r>
            <a:r>
              <a:rPr lang="en-US" sz="2400" dirty="0"/>
              <a:t> </a:t>
            </a:r>
            <a:r>
              <a:rPr lang="en-US" sz="2400" dirty="0" err="1"/>
              <a:t>toiminnan</a:t>
            </a:r>
            <a:r>
              <a:rPr lang="en-US" sz="2400" dirty="0"/>
              <a:t> </a:t>
            </a:r>
            <a:r>
              <a:rPr lang="en-US" sz="2400" dirty="0" err="1"/>
              <a:t>eri</a:t>
            </a:r>
            <a:r>
              <a:rPr lang="en-US" sz="2400" dirty="0"/>
              <a:t> </a:t>
            </a:r>
            <a:r>
              <a:rPr lang="en-US" sz="2400" dirty="0" err="1"/>
              <a:t>toimijoiden</a:t>
            </a:r>
            <a:r>
              <a:rPr lang="en-US" sz="2400" dirty="0"/>
              <a:t> </a:t>
            </a:r>
            <a:r>
              <a:rPr lang="en-US" sz="2400" dirty="0" err="1"/>
              <a:t>kesken</a:t>
            </a:r>
            <a:r>
              <a:rPr lang="en-US" sz="2400" dirty="0"/>
              <a:t>. </a:t>
            </a:r>
          </a:p>
          <a:p>
            <a:r>
              <a:rPr lang="en-US" sz="2400" b="1" dirty="0"/>
              <a:t>MISSIO: </a:t>
            </a:r>
            <a:r>
              <a:rPr lang="en-US" sz="2400" dirty="0" err="1"/>
              <a:t>Talo</a:t>
            </a:r>
            <a:r>
              <a:rPr lang="en-US" sz="2400" dirty="0"/>
              <a:t> </a:t>
            </a:r>
            <a:r>
              <a:rPr lang="en-US" sz="2400" dirty="0" err="1"/>
              <a:t>kokoaa</a:t>
            </a:r>
            <a:r>
              <a:rPr lang="en-US" sz="2400" dirty="0"/>
              <a:t> </a:t>
            </a:r>
            <a:r>
              <a:rPr lang="en-US" sz="2400" dirty="0" err="1"/>
              <a:t>yhteen</a:t>
            </a:r>
            <a:r>
              <a:rPr lang="en-US" sz="2400" dirty="0"/>
              <a:t> </a:t>
            </a:r>
            <a:r>
              <a:rPr lang="en-US" sz="2400" dirty="0" err="1"/>
              <a:t>eri</a:t>
            </a:r>
            <a:r>
              <a:rPr lang="en-US" sz="2400" dirty="0"/>
              <a:t> </a:t>
            </a:r>
            <a:r>
              <a:rPr lang="en-US" sz="2400" dirty="0" err="1"/>
              <a:t>ikäiset</a:t>
            </a:r>
            <a:r>
              <a:rPr lang="en-US" sz="2400" dirty="0"/>
              <a:t> </a:t>
            </a:r>
            <a:r>
              <a:rPr lang="en-US" sz="2400" dirty="0" err="1"/>
              <a:t>oppilat</a:t>
            </a:r>
            <a:r>
              <a:rPr lang="en-US" sz="2400" dirty="0"/>
              <a:t> ja </a:t>
            </a:r>
            <a:r>
              <a:rPr lang="en-US" sz="2400" dirty="0" err="1"/>
              <a:t>tarjoaa</a:t>
            </a:r>
            <a:r>
              <a:rPr lang="en-US" sz="2400" dirty="0"/>
              <a:t> </a:t>
            </a:r>
            <a:r>
              <a:rPr lang="en-US" sz="2400" dirty="0" err="1"/>
              <a:t>mahdollisuuden</a:t>
            </a:r>
            <a:r>
              <a:rPr lang="en-US" sz="2400" dirty="0"/>
              <a:t> </a:t>
            </a:r>
            <a:r>
              <a:rPr lang="en-US" sz="2400" dirty="0" err="1"/>
              <a:t>oppia</a:t>
            </a:r>
            <a:r>
              <a:rPr lang="en-US" sz="2400" dirty="0"/>
              <a:t> ja </a:t>
            </a:r>
            <a:r>
              <a:rPr lang="en-US" sz="2400" dirty="0" err="1"/>
              <a:t>tehdä</a:t>
            </a:r>
            <a:r>
              <a:rPr lang="en-US" sz="2400" dirty="0"/>
              <a:t> </a:t>
            </a:r>
            <a:r>
              <a:rPr lang="en-US" sz="2400" dirty="0" err="1"/>
              <a:t>työtä</a:t>
            </a:r>
            <a:r>
              <a:rPr lang="en-US" sz="2400" dirty="0"/>
              <a:t> </a:t>
            </a:r>
            <a:r>
              <a:rPr lang="en-US" sz="2400" dirty="0" err="1"/>
              <a:t>yhdessä</a:t>
            </a:r>
            <a:r>
              <a:rPr lang="en-US" sz="2400" dirty="0"/>
              <a:t>, </a:t>
            </a:r>
            <a:r>
              <a:rPr lang="en-US" sz="2400" dirty="0" err="1"/>
              <a:t>rinnakkain</a:t>
            </a:r>
            <a:r>
              <a:rPr lang="en-US" sz="2400" dirty="0"/>
              <a:t> ja </a:t>
            </a:r>
            <a:r>
              <a:rPr lang="en-US" sz="2400" dirty="0" err="1"/>
              <a:t>vertaisiltaan</a:t>
            </a:r>
            <a:r>
              <a:rPr lang="en-US" sz="2400" dirty="0"/>
              <a:t> </a:t>
            </a:r>
            <a:r>
              <a:rPr lang="en-US" sz="2400" dirty="0" err="1"/>
              <a:t>oppien</a:t>
            </a:r>
            <a:r>
              <a:rPr lang="en-US" sz="2400" dirty="0"/>
              <a:t>. </a:t>
            </a:r>
            <a:r>
              <a:rPr lang="en-US" sz="2400" dirty="0" err="1"/>
              <a:t>Tilat</a:t>
            </a:r>
            <a:r>
              <a:rPr lang="en-US" sz="2400" dirty="0"/>
              <a:t> </a:t>
            </a:r>
            <a:r>
              <a:rPr lang="en-US" sz="2400" dirty="0" err="1"/>
              <a:t>joustavat</a:t>
            </a:r>
            <a:r>
              <a:rPr lang="en-US" sz="2400" dirty="0"/>
              <a:t>, </a:t>
            </a:r>
            <a:r>
              <a:rPr lang="en-US" sz="2400" dirty="0" err="1"/>
              <a:t>ovat</a:t>
            </a:r>
            <a:r>
              <a:rPr lang="en-US" sz="2400" dirty="0"/>
              <a:t> </a:t>
            </a:r>
            <a:r>
              <a:rPr lang="en-US" sz="2400" dirty="0" err="1"/>
              <a:t>monipuoliset</a:t>
            </a:r>
            <a:r>
              <a:rPr lang="en-US" sz="2400" dirty="0"/>
              <a:t> ja </a:t>
            </a:r>
            <a:r>
              <a:rPr lang="en-US" sz="2400" dirty="0" err="1"/>
              <a:t>muunneltavissa</a:t>
            </a:r>
            <a:r>
              <a:rPr lang="en-US" sz="2400" dirty="0"/>
              <a:t> </a:t>
            </a:r>
            <a:r>
              <a:rPr lang="en-US" sz="2400" dirty="0" err="1"/>
              <a:t>niin</a:t>
            </a:r>
            <a:r>
              <a:rPr lang="en-US" sz="2400" dirty="0"/>
              <a:t> </a:t>
            </a:r>
            <a:r>
              <a:rPr lang="en-US" sz="2400" dirty="0" err="1"/>
              <a:t>että</a:t>
            </a:r>
            <a:r>
              <a:rPr lang="en-US" sz="2400" dirty="0"/>
              <a:t> talon </a:t>
            </a:r>
            <a:r>
              <a:rPr lang="en-US" sz="2400" dirty="0" err="1"/>
              <a:t>käyttö</a:t>
            </a:r>
            <a:r>
              <a:rPr lang="en-US" sz="2400" dirty="0"/>
              <a:t> </a:t>
            </a:r>
            <a:r>
              <a:rPr lang="en-US" sz="2400" dirty="0" err="1"/>
              <a:t>mahdollistuu</a:t>
            </a:r>
            <a:r>
              <a:rPr lang="en-US" sz="2400" dirty="0"/>
              <a:t> </a:t>
            </a:r>
            <a:r>
              <a:rPr lang="en-US" sz="2400" dirty="0" err="1"/>
              <a:t>aamusta</a:t>
            </a:r>
            <a:r>
              <a:rPr lang="en-US" sz="2400" dirty="0"/>
              <a:t> </a:t>
            </a:r>
            <a:r>
              <a:rPr lang="en-US" sz="2400" dirty="0" err="1"/>
              <a:t>iltaan</a:t>
            </a:r>
            <a:r>
              <a:rPr lang="en-US" sz="2400" dirty="0"/>
              <a:t> </a:t>
            </a:r>
            <a:r>
              <a:rPr lang="en-US" sz="2400" dirty="0" err="1"/>
              <a:t>eri</a:t>
            </a:r>
            <a:r>
              <a:rPr lang="en-US" sz="2400" dirty="0"/>
              <a:t> </a:t>
            </a:r>
            <a:r>
              <a:rPr lang="en-US" sz="2400" dirty="0" err="1"/>
              <a:t>ikäisille</a:t>
            </a:r>
            <a:r>
              <a:rPr lang="en-US" sz="2400" dirty="0"/>
              <a:t> </a:t>
            </a:r>
            <a:r>
              <a:rPr lang="en-US" sz="2400" dirty="0" err="1"/>
              <a:t>toimijoille</a:t>
            </a:r>
            <a:r>
              <a:rPr lang="en-US" sz="1400" dirty="0"/>
              <a:t>.</a:t>
            </a:r>
          </a:p>
          <a:p>
            <a:endParaRPr lang="en-US" sz="1400" dirty="0"/>
          </a:p>
        </p:txBody>
      </p:sp>
    </p:spTree>
    <p:extLst>
      <p:ext uri="{BB962C8B-B14F-4D97-AF65-F5344CB8AC3E}">
        <p14:creationId xmlns:p14="http://schemas.microsoft.com/office/powerpoint/2010/main" val="3573679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18E017-D7CE-4B84-A731-26043153DEF8}"/>
              </a:ext>
            </a:extLst>
          </p:cNvPr>
          <p:cNvSpPr>
            <a:spLocks noGrp="1"/>
          </p:cNvSpPr>
          <p:nvPr>
            <p:ph type="title"/>
          </p:nvPr>
        </p:nvSpPr>
        <p:spPr>
          <a:xfrm>
            <a:off x="838199" y="545747"/>
            <a:ext cx="5162891" cy="2785952"/>
          </a:xfrm>
        </p:spPr>
        <p:txBody>
          <a:bodyPr vert="horz" lIns="91440" tIns="45720" rIns="91440" bIns="45720" rtlCol="0" anchor="ctr">
            <a:normAutofit/>
          </a:bodyPr>
          <a:lstStyle/>
          <a:p>
            <a:r>
              <a:rPr lang="en-US" sz="4000" dirty="0" err="1"/>
              <a:t>Talossa</a:t>
            </a:r>
            <a:r>
              <a:rPr lang="en-US" sz="4000" dirty="0"/>
              <a:t> </a:t>
            </a:r>
            <a:r>
              <a:rPr lang="en-US" sz="4000" dirty="0" err="1"/>
              <a:t>tulevat</a:t>
            </a:r>
            <a:r>
              <a:rPr lang="en-US" sz="4000" dirty="0"/>
              <a:t> </a:t>
            </a:r>
            <a:r>
              <a:rPr lang="en-US" sz="4000" dirty="0" err="1"/>
              <a:t>toimimaan</a:t>
            </a:r>
            <a:br>
              <a:rPr lang="en-US" sz="4000" dirty="0"/>
            </a:br>
            <a:endParaRPr lang="en-US" sz="4000" dirty="0"/>
          </a:p>
        </p:txBody>
      </p:sp>
      <p:sp>
        <p:nvSpPr>
          <p:cNvPr id="3" name="Sisällön paikkamerkki 2">
            <a:extLst>
              <a:ext uri="{FF2B5EF4-FFF2-40B4-BE49-F238E27FC236}">
                <a16:creationId xmlns:a16="http://schemas.microsoft.com/office/drawing/2014/main" id="{E9C29220-C8AB-4F72-907F-D37EF7F13AB6}"/>
              </a:ext>
            </a:extLst>
          </p:cNvPr>
          <p:cNvSpPr>
            <a:spLocks noGrp="1"/>
          </p:cNvSpPr>
          <p:nvPr>
            <p:ph sz="half" idx="1"/>
          </p:nvPr>
        </p:nvSpPr>
        <p:spPr>
          <a:xfrm>
            <a:off x="6190910" y="301753"/>
            <a:ext cx="4992906" cy="3029948"/>
          </a:xfrm>
        </p:spPr>
        <p:txBody>
          <a:bodyPr vert="horz" lIns="91440" tIns="45720" rIns="91440" bIns="45720" rtlCol="0" anchor="ctr">
            <a:normAutofit fontScale="92500" lnSpcReduction="20000"/>
          </a:bodyPr>
          <a:lstStyle/>
          <a:p>
            <a:r>
              <a:rPr lang="en-US" sz="2000" dirty="0" err="1"/>
              <a:t>Kirjasto</a:t>
            </a:r>
            <a:endParaRPr lang="en-US" sz="2000" dirty="0"/>
          </a:p>
          <a:p>
            <a:r>
              <a:rPr lang="en-US" sz="2000" dirty="0" err="1"/>
              <a:t>Nuorisotoimi</a:t>
            </a:r>
            <a:endParaRPr lang="en-US" sz="2000" dirty="0"/>
          </a:p>
          <a:p>
            <a:r>
              <a:rPr lang="en-US" sz="2000" dirty="0" err="1"/>
              <a:t>Liikuntapalvelut</a:t>
            </a:r>
            <a:endParaRPr lang="en-US" sz="2000" dirty="0"/>
          </a:p>
          <a:p>
            <a:r>
              <a:rPr lang="en-US" sz="2000" dirty="0" err="1"/>
              <a:t>Kansalaisopisto</a:t>
            </a:r>
            <a:endParaRPr lang="en-US" sz="2000" dirty="0"/>
          </a:p>
          <a:p>
            <a:r>
              <a:rPr lang="en-US" sz="2000" dirty="0" err="1"/>
              <a:t>Perhekeskus</a:t>
            </a:r>
            <a:endParaRPr lang="en-US" sz="2000" dirty="0"/>
          </a:p>
          <a:p>
            <a:r>
              <a:rPr lang="en-US" sz="2000" dirty="0" err="1"/>
              <a:t>Oppilashuolto</a:t>
            </a:r>
            <a:endParaRPr lang="en-US" sz="2000" dirty="0"/>
          </a:p>
          <a:p>
            <a:r>
              <a:rPr lang="en-US" sz="2000" dirty="0" err="1"/>
              <a:t>Lastenneuvola</a:t>
            </a:r>
            <a:endParaRPr lang="en-US" sz="2000" dirty="0"/>
          </a:p>
          <a:p>
            <a:r>
              <a:rPr lang="en-US" sz="2000" dirty="0" err="1"/>
              <a:t>Kylän</a:t>
            </a:r>
            <a:r>
              <a:rPr lang="en-US" sz="2000" dirty="0"/>
              <a:t> </a:t>
            </a:r>
            <a:r>
              <a:rPr lang="en-US" sz="2000" dirty="0" err="1"/>
              <a:t>Kattaus</a:t>
            </a:r>
            <a:endParaRPr lang="en-US" sz="2000" dirty="0"/>
          </a:p>
          <a:p>
            <a:r>
              <a:rPr lang="en-US" sz="2000" dirty="0" err="1"/>
              <a:t>Asukasyhdistys</a:t>
            </a:r>
            <a:r>
              <a:rPr lang="en-US" sz="2000" dirty="0"/>
              <a:t> </a:t>
            </a:r>
            <a:r>
              <a:rPr lang="en-US" sz="2000" dirty="0" err="1"/>
              <a:t>ym</a:t>
            </a:r>
            <a:r>
              <a:rPr lang="en-US" sz="2000" dirty="0"/>
              <a:t>. </a:t>
            </a:r>
            <a:r>
              <a:rPr lang="en-US" sz="2000" dirty="0" err="1"/>
              <a:t>toimijat</a:t>
            </a:r>
            <a:endParaRPr lang="en-US" sz="2000" dirty="0"/>
          </a:p>
        </p:txBody>
      </p:sp>
      <p:pic>
        <p:nvPicPr>
          <p:cNvPr id="5" name="Sisällön paikkamerkki 4">
            <a:extLst>
              <a:ext uri="{FF2B5EF4-FFF2-40B4-BE49-F238E27FC236}">
                <a16:creationId xmlns:a16="http://schemas.microsoft.com/office/drawing/2014/main" id="{76962E8E-8321-447A-848E-1CD983C2C852}"/>
              </a:ext>
            </a:extLst>
          </p:cNvPr>
          <p:cNvPicPr>
            <a:picLocks noGrp="1" noChangeAspect="1"/>
          </p:cNvPicPr>
          <p:nvPr>
            <p:ph sz="half" idx="2"/>
          </p:nvPr>
        </p:nvPicPr>
        <p:blipFill rotWithShape="1">
          <a:blip r:embed="rId2"/>
          <a:srcRect l="5057" r="21860"/>
          <a:stretch/>
        </p:blipFill>
        <p:spPr>
          <a:xfrm>
            <a:off x="182881" y="3526300"/>
            <a:ext cx="11834494" cy="3157668"/>
          </a:xfrm>
          <a:prstGeom prst="rect">
            <a:avLst/>
          </a:prstGeom>
        </p:spPr>
      </p:pic>
    </p:spTree>
    <p:extLst>
      <p:ext uri="{BB962C8B-B14F-4D97-AF65-F5344CB8AC3E}">
        <p14:creationId xmlns:p14="http://schemas.microsoft.com/office/powerpoint/2010/main" val="21934555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9" name="Suora yhdysviiva 128">
            <a:extLst>
              <a:ext uri="{FF2B5EF4-FFF2-40B4-BE49-F238E27FC236}">
                <a16:creationId xmlns:a16="http://schemas.microsoft.com/office/drawing/2014/main" id="{092948FC-970A-47CD-8445-BA7EE164424C}"/>
              </a:ext>
            </a:extLst>
          </p:cNvPr>
          <p:cNvCxnSpPr>
            <a:cxnSpLocks/>
          </p:cNvCxnSpPr>
          <p:nvPr/>
        </p:nvCxnSpPr>
        <p:spPr>
          <a:xfrm>
            <a:off x="10823171" y="2418860"/>
            <a:ext cx="0" cy="269436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uora yhdysviiva 126">
            <a:extLst>
              <a:ext uri="{FF2B5EF4-FFF2-40B4-BE49-F238E27FC236}">
                <a16:creationId xmlns:a16="http://schemas.microsoft.com/office/drawing/2014/main" id="{21368AD9-E10D-4E24-8BDA-C1346ED2D61D}"/>
              </a:ext>
            </a:extLst>
          </p:cNvPr>
          <p:cNvCxnSpPr>
            <a:stCxn id="11" idx="0"/>
          </p:cNvCxnSpPr>
          <p:nvPr/>
        </p:nvCxnSpPr>
        <p:spPr>
          <a:xfrm>
            <a:off x="9997426" y="2458099"/>
            <a:ext cx="0" cy="12349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uora yhdysviiva 116">
            <a:extLst>
              <a:ext uri="{FF2B5EF4-FFF2-40B4-BE49-F238E27FC236}">
                <a16:creationId xmlns:a16="http://schemas.microsoft.com/office/drawing/2014/main" id="{C0C15CED-7816-4BBD-A709-03D3FFB09869}"/>
              </a:ext>
            </a:extLst>
          </p:cNvPr>
          <p:cNvCxnSpPr>
            <a:cxnSpLocks/>
            <a:endCxn id="33" idx="0"/>
          </p:cNvCxnSpPr>
          <p:nvPr/>
        </p:nvCxnSpPr>
        <p:spPr>
          <a:xfrm>
            <a:off x="9125393" y="2366523"/>
            <a:ext cx="43312" cy="274158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uora yhdysviiva 114">
            <a:extLst>
              <a:ext uri="{FF2B5EF4-FFF2-40B4-BE49-F238E27FC236}">
                <a16:creationId xmlns:a16="http://schemas.microsoft.com/office/drawing/2014/main" id="{C5C022A8-1286-4E75-A22C-00DAF8A64699}"/>
              </a:ext>
            </a:extLst>
          </p:cNvPr>
          <p:cNvCxnSpPr>
            <a:stCxn id="27" idx="0"/>
          </p:cNvCxnSpPr>
          <p:nvPr/>
        </p:nvCxnSpPr>
        <p:spPr>
          <a:xfrm>
            <a:off x="8311055" y="3051954"/>
            <a:ext cx="8541" cy="12822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uora yhdysviiva 112">
            <a:extLst>
              <a:ext uri="{FF2B5EF4-FFF2-40B4-BE49-F238E27FC236}">
                <a16:creationId xmlns:a16="http://schemas.microsoft.com/office/drawing/2014/main" id="{2704FCC7-5CB4-4604-8AE1-C4ACB41FCAA4}"/>
              </a:ext>
            </a:extLst>
          </p:cNvPr>
          <p:cNvCxnSpPr>
            <a:stCxn id="26" idx="0"/>
          </p:cNvCxnSpPr>
          <p:nvPr/>
        </p:nvCxnSpPr>
        <p:spPr>
          <a:xfrm>
            <a:off x="7504947" y="3064372"/>
            <a:ext cx="24884" cy="6289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uora yhdysviiva 110">
            <a:extLst>
              <a:ext uri="{FF2B5EF4-FFF2-40B4-BE49-F238E27FC236}">
                <a16:creationId xmlns:a16="http://schemas.microsoft.com/office/drawing/2014/main" id="{E64A89EC-75C8-4B3C-ABF3-509E2C554D98}"/>
              </a:ext>
            </a:extLst>
          </p:cNvPr>
          <p:cNvCxnSpPr>
            <a:stCxn id="26" idx="0"/>
          </p:cNvCxnSpPr>
          <p:nvPr/>
        </p:nvCxnSpPr>
        <p:spPr>
          <a:xfrm flipH="1">
            <a:off x="7504946" y="3064372"/>
            <a:ext cx="1" cy="6289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uora yhdysviiva 108">
            <a:extLst>
              <a:ext uri="{FF2B5EF4-FFF2-40B4-BE49-F238E27FC236}">
                <a16:creationId xmlns:a16="http://schemas.microsoft.com/office/drawing/2014/main" id="{60659A4D-FC59-4F31-8F18-3E89A8A72766}"/>
              </a:ext>
            </a:extLst>
          </p:cNvPr>
          <p:cNvCxnSpPr>
            <a:stCxn id="44" idx="0"/>
            <a:endCxn id="60" idx="0"/>
          </p:cNvCxnSpPr>
          <p:nvPr/>
        </p:nvCxnSpPr>
        <p:spPr>
          <a:xfrm>
            <a:off x="6708368" y="2645115"/>
            <a:ext cx="34863" cy="1724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7" name="Suora yhdysviiva 106">
            <a:extLst>
              <a:ext uri="{FF2B5EF4-FFF2-40B4-BE49-F238E27FC236}">
                <a16:creationId xmlns:a16="http://schemas.microsoft.com/office/drawing/2014/main" id="{E9CD8D7B-46B3-42C2-BA22-C3A8A2FDDD67}"/>
              </a:ext>
            </a:extLst>
          </p:cNvPr>
          <p:cNvCxnSpPr>
            <a:stCxn id="9" idx="0"/>
          </p:cNvCxnSpPr>
          <p:nvPr/>
        </p:nvCxnSpPr>
        <p:spPr>
          <a:xfrm>
            <a:off x="5132606" y="2397026"/>
            <a:ext cx="4646" cy="12962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uora yhdysviiva 99">
            <a:extLst>
              <a:ext uri="{FF2B5EF4-FFF2-40B4-BE49-F238E27FC236}">
                <a16:creationId xmlns:a16="http://schemas.microsoft.com/office/drawing/2014/main" id="{09FDF063-E995-4350-B7B9-667CDBE91B7E}"/>
              </a:ext>
            </a:extLst>
          </p:cNvPr>
          <p:cNvCxnSpPr>
            <a:cxnSpLocks/>
            <a:endCxn id="36" idx="0"/>
          </p:cNvCxnSpPr>
          <p:nvPr/>
        </p:nvCxnSpPr>
        <p:spPr>
          <a:xfrm flipH="1">
            <a:off x="4147627" y="2548580"/>
            <a:ext cx="30470" cy="1849111"/>
          </a:xfrm>
          <a:prstGeom prst="line">
            <a:avLst/>
          </a:prstGeom>
        </p:spPr>
        <p:style>
          <a:lnRef idx="1">
            <a:schemeClr val="dk1"/>
          </a:lnRef>
          <a:fillRef idx="0">
            <a:schemeClr val="dk1"/>
          </a:fillRef>
          <a:effectRef idx="0">
            <a:schemeClr val="dk1"/>
          </a:effectRef>
          <a:fontRef idx="minor">
            <a:schemeClr val="tx1"/>
          </a:fontRef>
        </p:style>
      </p:cxnSp>
      <p:cxnSp>
        <p:nvCxnSpPr>
          <p:cNvPr id="98" name="Suora yhdysviiva 97">
            <a:extLst>
              <a:ext uri="{FF2B5EF4-FFF2-40B4-BE49-F238E27FC236}">
                <a16:creationId xmlns:a16="http://schemas.microsoft.com/office/drawing/2014/main" id="{97A1969D-457C-43F4-AD56-D9B40C08096D}"/>
              </a:ext>
            </a:extLst>
          </p:cNvPr>
          <p:cNvCxnSpPr>
            <a:cxnSpLocks/>
          </p:cNvCxnSpPr>
          <p:nvPr/>
        </p:nvCxnSpPr>
        <p:spPr>
          <a:xfrm flipH="1">
            <a:off x="3106938" y="2554437"/>
            <a:ext cx="16776" cy="2522485"/>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uora yhdysviiva 95">
            <a:extLst>
              <a:ext uri="{FF2B5EF4-FFF2-40B4-BE49-F238E27FC236}">
                <a16:creationId xmlns:a16="http://schemas.microsoft.com/office/drawing/2014/main" id="{07152E7A-F41B-4D7E-9ECA-51BD9B519BB8}"/>
              </a:ext>
            </a:extLst>
          </p:cNvPr>
          <p:cNvCxnSpPr>
            <a:stCxn id="39" idx="0"/>
          </p:cNvCxnSpPr>
          <p:nvPr/>
        </p:nvCxnSpPr>
        <p:spPr>
          <a:xfrm>
            <a:off x="2192310" y="2423319"/>
            <a:ext cx="0" cy="1910857"/>
          </a:xfrm>
          <a:prstGeom prst="line">
            <a:avLst/>
          </a:prstGeom>
        </p:spPr>
        <p:style>
          <a:lnRef idx="1">
            <a:schemeClr val="accent1"/>
          </a:lnRef>
          <a:fillRef idx="0">
            <a:schemeClr val="accent1"/>
          </a:fillRef>
          <a:effectRef idx="0">
            <a:schemeClr val="accent1"/>
          </a:effectRef>
          <a:fontRef idx="minor">
            <a:schemeClr val="tx1"/>
          </a:fontRef>
        </p:style>
      </p:cxnSp>
      <p:sp>
        <p:nvSpPr>
          <p:cNvPr id="2" name="Otsikko 1">
            <a:extLst>
              <a:ext uri="{FF2B5EF4-FFF2-40B4-BE49-F238E27FC236}">
                <a16:creationId xmlns:a16="http://schemas.microsoft.com/office/drawing/2014/main" id="{9BAD6586-0B4B-47C0-96EA-DC0560C7E0FC}"/>
              </a:ext>
            </a:extLst>
          </p:cNvPr>
          <p:cNvSpPr>
            <a:spLocks noGrp="1"/>
          </p:cNvSpPr>
          <p:nvPr>
            <p:ph type="title"/>
          </p:nvPr>
        </p:nvSpPr>
        <p:spPr/>
        <p:txBody>
          <a:bodyPr/>
          <a:lstStyle/>
          <a:p>
            <a:r>
              <a:rPr lang="fi-FI" dirty="0"/>
              <a:t>Tämän toimintavuoden karkea aikajana</a:t>
            </a:r>
          </a:p>
        </p:txBody>
      </p:sp>
      <p:sp>
        <p:nvSpPr>
          <p:cNvPr id="6" name="Nuoli: Oikea 5">
            <a:extLst>
              <a:ext uri="{FF2B5EF4-FFF2-40B4-BE49-F238E27FC236}">
                <a16:creationId xmlns:a16="http://schemas.microsoft.com/office/drawing/2014/main" id="{F71D1B3A-F4BB-4F24-8BEF-ECF55107CAF8}"/>
              </a:ext>
            </a:extLst>
          </p:cNvPr>
          <p:cNvSpPr/>
          <p:nvPr/>
        </p:nvSpPr>
        <p:spPr>
          <a:xfrm>
            <a:off x="1116694" y="3504153"/>
            <a:ext cx="10909880" cy="6370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Suorakulmio: Pyöristetyt kulmat 6">
            <a:extLst>
              <a:ext uri="{FF2B5EF4-FFF2-40B4-BE49-F238E27FC236}">
                <a16:creationId xmlns:a16="http://schemas.microsoft.com/office/drawing/2014/main" id="{AB9CA8B4-4751-4E94-96BE-376F90FB6244}"/>
              </a:ext>
            </a:extLst>
          </p:cNvPr>
          <p:cNvSpPr/>
          <p:nvPr/>
        </p:nvSpPr>
        <p:spPr>
          <a:xfrm>
            <a:off x="1708544" y="2418860"/>
            <a:ext cx="810936" cy="49495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Suorakulmio: Pyöristetyt kulmat 7">
            <a:extLst>
              <a:ext uri="{FF2B5EF4-FFF2-40B4-BE49-F238E27FC236}">
                <a16:creationId xmlns:a16="http://schemas.microsoft.com/office/drawing/2014/main" id="{D5A02BFE-2147-4978-80CB-3FCFAC4E75AC}"/>
              </a:ext>
            </a:extLst>
          </p:cNvPr>
          <p:cNvSpPr/>
          <p:nvPr/>
        </p:nvSpPr>
        <p:spPr>
          <a:xfrm>
            <a:off x="2669096" y="5076922"/>
            <a:ext cx="810936" cy="4949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Suorakulmio: Pyöristetyt kulmat 8">
            <a:extLst>
              <a:ext uri="{FF2B5EF4-FFF2-40B4-BE49-F238E27FC236}">
                <a16:creationId xmlns:a16="http://schemas.microsoft.com/office/drawing/2014/main" id="{898587C7-3D65-4C70-8031-A6154CFC0C0D}"/>
              </a:ext>
            </a:extLst>
          </p:cNvPr>
          <p:cNvSpPr/>
          <p:nvPr/>
        </p:nvSpPr>
        <p:spPr>
          <a:xfrm>
            <a:off x="4727138" y="2397026"/>
            <a:ext cx="810936" cy="49495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0" name="Suorakulmio: Pyöristetyt kulmat 9">
            <a:extLst>
              <a:ext uri="{FF2B5EF4-FFF2-40B4-BE49-F238E27FC236}">
                <a16:creationId xmlns:a16="http://schemas.microsoft.com/office/drawing/2014/main" id="{3B95098E-5311-4E93-A034-E60402498FF6}"/>
              </a:ext>
            </a:extLst>
          </p:cNvPr>
          <p:cNvSpPr/>
          <p:nvPr/>
        </p:nvSpPr>
        <p:spPr>
          <a:xfrm>
            <a:off x="8692392" y="2458101"/>
            <a:ext cx="810936" cy="49495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Pyöristetyt kulmat 10">
            <a:extLst>
              <a:ext uri="{FF2B5EF4-FFF2-40B4-BE49-F238E27FC236}">
                <a16:creationId xmlns:a16="http://schemas.microsoft.com/office/drawing/2014/main" id="{77C6B225-F03A-4B85-9EF5-AC75781F8405}"/>
              </a:ext>
            </a:extLst>
          </p:cNvPr>
          <p:cNvSpPr/>
          <p:nvPr/>
        </p:nvSpPr>
        <p:spPr>
          <a:xfrm>
            <a:off x="9591958" y="2458099"/>
            <a:ext cx="810936" cy="49495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3" name="Suorakulmio: Pyöristetyt kulmat 12">
            <a:extLst>
              <a:ext uri="{FF2B5EF4-FFF2-40B4-BE49-F238E27FC236}">
                <a16:creationId xmlns:a16="http://schemas.microsoft.com/office/drawing/2014/main" id="{FA15F33A-13FB-4A9D-9FC2-F8048B8D04BA}"/>
              </a:ext>
            </a:extLst>
          </p:cNvPr>
          <p:cNvSpPr/>
          <p:nvPr/>
        </p:nvSpPr>
        <p:spPr>
          <a:xfrm>
            <a:off x="1776022" y="3018907"/>
            <a:ext cx="707119" cy="381809"/>
          </a:xfrm>
          <a:prstGeom prst="round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4" name="Tekstiruutu 13">
            <a:extLst>
              <a:ext uri="{FF2B5EF4-FFF2-40B4-BE49-F238E27FC236}">
                <a16:creationId xmlns:a16="http://schemas.microsoft.com/office/drawing/2014/main" id="{D4CFB250-4D95-415B-90AC-F94B822D4AA4}"/>
              </a:ext>
            </a:extLst>
          </p:cNvPr>
          <p:cNvSpPr txBox="1"/>
          <p:nvPr/>
        </p:nvSpPr>
        <p:spPr>
          <a:xfrm>
            <a:off x="1724113" y="3102625"/>
            <a:ext cx="810936" cy="246221"/>
          </a:xfrm>
          <a:prstGeom prst="rect">
            <a:avLst/>
          </a:prstGeom>
          <a:noFill/>
        </p:spPr>
        <p:txBody>
          <a:bodyPr wrap="square" rtlCol="0">
            <a:spAutoFit/>
          </a:bodyPr>
          <a:lstStyle/>
          <a:p>
            <a:r>
              <a:rPr lang="fi-FI" sz="1000" dirty="0"/>
              <a:t>Arjen tiimit</a:t>
            </a:r>
          </a:p>
        </p:txBody>
      </p:sp>
      <p:sp>
        <p:nvSpPr>
          <p:cNvPr id="15" name="Suorakulmio: Pyöristetyt kulmat 14">
            <a:extLst>
              <a:ext uri="{FF2B5EF4-FFF2-40B4-BE49-F238E27FC236}">
                <a16:creationId xmlns:a16="http://schemas.microsoft.com/office/drawing/2014/main" id="{F03C8776-EB96-4853-9325-F0416E1F4A6D}"/>
              </a:ext>
            </a:extLst>
          </p:cNvPr>
          <p:cNvSpPr/>
          <p:nvPr/>
        </p:nvSpPr>
        <p:spPr>
          <a:xfrm>
            <a:off x="1535185" y="4346522"/>
            <a:ext cx="810936" cy="494951"/>
          </a:xfrm>
          <a:prstGeom prst="round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Tekstiruutu 15">
            <a:extLst>
              <a:ext uri="{FF2B5EF4-FFF2-40B4-BE49-F238E27FC236}">
                <a16:creationId xmlns:a16="http://schemas.microsoft.com/office/drawing/2014/main" id="{852C5D80-6543-4111-A2C3-28902E11BE6F}"/>
              </a:ext>
            </a:extLst>
          </p:cNvPr>
          <p:cNvSpPr txBox="1"/>
          <p:nvPr/>
        </p:nvSpPr>
        <p:spPr>
          <a:xfrm>
            <a:off x="1535185" y="4430743"/>
            <a:ext cx="947956" cy="338554"/>
          </a:xfrm>
          <a:prstGeom prst="rect">
            <a:avLst/>
          </a:prstGeom>
          <a:noFill/>
        </p:spPr>
        <p:txBody>
          <a:bodyPr wrap="square" rtlCol="0">
            <a:spAutoFit/>
          </a:bodyPr>
          <a:lstStyle/>
          <a:p>
            <a:r>
              <a:rPr lang="fi-FI" sz="800" dirty="0"/>
              <a:t>Koulun vanhempainillat</a:t>
            </a:r>
          </a:p>
        </p:txBody>
      </p:sp>
      <p:sp>
        <p:nvSpPr>
          <p:cNvPr id="18" name="Suorakulmio: Pyöristetyt kulmat 17">
            <a:extLst>
              <a:ext uri="{FF2B5EF4-FFF2-40B4-BE49-F238E27FC236}">
                <a16:creationId xmlns:a16="http://schemas.microsoft.com/office/drawing/2014/main" id="{F6E05351-3B6F-46F4-91AD-287C31EEC625}"/>
              </a:ext>
            </a:extLst>
          </p:cNvPr>
          <p:cNvSpPr/>
          <p:nvPr/>
        </p:nvSpPr>
        <p:spPr>
          <a:xfrm>
            <a:off x="2696711" y="4346522"/>
            <a:ext cx="810936" cy="494951"/>
          </a:xfrm>
          <a:prstGeom prst="round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0" name="Tekstiruutu 19">
            <a:extLst>
              <a:ext uri="{FF2B5EF4-FFF2-40B4-BE49-F238E27FC236}">
                <a16:creationId xmlns:a16="http://schemas.microsoft.com/office/drawing/2014/main" id="{6E58A96B-34EF-434E-A73F-A323D1BF5DAA}"/>
              </a:ext>
            </a:extLst>
          </p:cNvPr>
          <p:cNvSpPr txBox="1"/>
          <p:nvPr/>
        </p:nvSpPr>
        <p:spPr>
          <a:xfrm>
            <a:off x="4757862" y="2441616"/>
            <a:ext cx="760600" cy="507831"/>
          </a:xfrm>
          <a:prstGeom prst="rect">
            <a:avLst/>
          </a:prstGeom>
          <a:noFill/>
        </p:spPr>
        <p:txBody>
          <a:bodyPr wrap="square" rtlCol="0">
            <a:spAutoFit/>
          </a:bodyPr>
          <a:lstStyle/>
          <a:p>
            <a:r>
              <a:rPr lang="fi-FI" sz="900" dirty="0"/>
              <a:t>Henkilöstö-koulutus 2.11</a:t>
            </a:r>
          </a:p>
        </p:txBody>
      </p:sp>
      <p:sp>
        <p:nvSpPr>
          <p:cNvPr id="21" name="Sisällön paikkamerkki 20">
            <a:extLst>
              <a:ext uri="{FF2B5EF4-FFF2-40B4-BE49-F238E27FC236}">
                <a16:creationId xmlns:a16="http://schemas.microsoft.com/office/drawing/2014/main" id="{E873EEF5-DC09-4673-8E94-FE8315C5F394}"/>
              </a:ext>
            </a:extLst>
          </p:cNvPr>
          <p:cNvSpPr txBox="1">
            <a:spLocks noGrp="1"/>
          </p:cNvSpPr>
          <p:nvPr>
            <p:ph idx="1"/>
          </p:nvPr>
        </p:nvSpPr>
        <p:spPr>
          <a:xfrm>
            <a:off x="8639262" y="2448814"/>
            <a:ext cx="1057712" cy="466281"/>
          </a:xfrm>
          <a:prstGeom prst="rect">
            <a:avLst/>
          </a:prstGeom>
          <a:noFill/>
        </p:spPr>
        <p:txBody>
          <a:bodyPr wrap="square" rtlCol="0">
            <a:spAutoFit/>
          </a:bodyPr>
          <a:lstStyle/>
          <a:p>
            <a:pPr marL="0" indent="0">
              <a:buNone/>
            </a:pPr>
            <a:r>
              <a:rPr lang="fi-FI" sz="900" dirty="0"/>
              <a:t>	Henkilöstö-koulutus 26.4.</a:t>
            </a:r>
          </a:p>
        </p:txBody>
      </p:sp>
      <p:sp>
        <p:nvSpPr>
          <p:cNvPr id="22" name="Suorakulmio: Pyöristetyt kulmat 21">
            <a:extLst>
              <a:ext uri="{FF2B5EF4-FFF2-40B4-BE49-F238E27FC236}">
                <a16:creationId xmlns:a16="http://schemas.microsoft.com/office/drawing/2014/main" id="{0592BBEA-0FB2-4E13-ACB4-00E0E8E225D1}"/>
              </a:ext>
            </a:extLst>
          </p:cNvPr>
          <p:cNvSpPr/>
          <p:nvPr/>
        </p:nvSpPr>
        <p:spPr>
          <a:xfrm>
            <a:off x="2800528" y="3033049"/>
            <a:ext cx="707119" cy="381809"/>
          </a:xfrm>
          <a:prstGeom prst="round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Suorakulmio: Pyöristetyt kulmat 22">
            <a:extLst>
              <a:ext uri="{FF2B5EF4-FFF2-40B4-BE49-F238E27FC236}">
                <a16:creationId xmlns:a16="http://schemas.microsoft.com/office/drawing/2014/main" id="{814F0B62-0493-4C1A-BD85-A7C979CAE350}"/>
              </a:ext>
            </a:extLst>
          </p:cNvPr>
          <p:cNvSpPr/>
          <p:nvPr/>
        </p:nvSpPr>
        <p:spPr>
          <a:xfrm>
            <a:off x="3822666" y="3041006"/>
            <a:ext cx="707119" cy="381809"/>
          </a:xfrm>
          <a:prstGeom prst="round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4" name="Suorakulmio: Pyöristetyt kulmat 23">
            <a:extLst>
              <a:ext uri="{FF2B5EF4-FFF2-40B4-BE49-F238E27FC236}">
                <a16:creationId xmlns:a16="http://schemas.microsoft.com/office/drawing/2014/main" id="{2A09C11F-8434-4BAC-805C-C64C2E7886C3}"/>
              </a:ext>
            </a:extLst>
          </p:cNvPr>
          <p:cNvSpPr/>
          <p:nvPr/>
        </p:nvSpPr>
        <p:spPr>
          <a:xfrm>
            <a:off x="4811343" y="3057388"/>
            <a:ext cx="707119" cy="381809"/>
          </a:xfrm>
          <a:prstGeom prst="round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5" name="Suorakulmio: Pyöristetyt kulmat 24">
            <a:extLst>
              <a:ext uri="{FF2B5EF4-FFF2-40B4-BE49-F238E27FC236}">
                <a16:creationId xmlns:a16="http://schemas.microsoft.com/office/drawing/2014/main" id="{5A59A779-B37F-463B-8EBC-A3E03E231A69}"/>
              </a:ext>
            </a:extLst>
          </p:cNvPr>
          <p:cNvSpPr/>
          <p:nvPr/>
        </p:nvSpPr>
        <p:spPr>
          <a:xfrm>
            <a:off x="6345279" y="3057389"/>
            <a:ext cx="707119" cy="381809"/>
          </a:xfrm>
          <a:prstGeom prst="round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6" name="Suorakulmio: Pyöristetyt kulmat 25">
            <a:extLst>
              <a:ext uri="{FF2B5EF4-FFF2-40B4-BE49-F238E27FC236}">
                <a16:creationId xmlns:a16="http://schemas.microsoft.com/office/drawing/2014/main" id="{70315812-0B15-4131-8403-91B63ED5F1B4}"/>
              </a:ext>
            </a:extLst>
          </p:cNvPr>
          <p:cNvSpPr/>
          <p:nvPr/>
        </p:nvSpPr>
        <p:spPr>
          <a:xfrm>
            <a:off x="7151387" y="3064372"/>
            <a:ext cx="707119" cy="381809"/>
          </a:xfrm>
          <a:prstGeom prst="round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7" name="Suorakulmio: Pyöristetyt kulmat 26">
            <a:extLst>
              <a:ext uri="{FF2B5EF4-FFF2-40B4-BE49-F238E27FC236}">
                <a16:creationId xmlns:a16="http://schemas.microsoft.com/office/drawing/2014/main" id="{2467B280-4D7D-4F57-8F48-E77A2502D2D7}"/>
              </a:ext>
            </a:extLst>
          </p:cNvPr>
          <p:cNvSpPr/>
          <p:nvPr/>
        </p:nvSpPr>
        <p:spPr>
          <a:xfrm>
            <a:off x="7957495" y="3051954"/>
            <a:ext cx="707119" cy="381809"/>
          </a:xfrm>
          <a:prstGeom prst="round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8" name="Suorakulmio: Pyöristetyt kulmat 27">
            <a:extLst>
              <a:ext uri="{FF2B5EF4-FFF2-40B4-BE49-F238E27FC236}">
                <a16:creationId xmlns:a16="http://schemas.microsoft.com/office/drawing/2014/main" id="{CE8AF4A4-95F5-4DCB-A01F-E1499CF44721}"/>
              </a:ext>
            </a:extLst>
          </p:cNvPr>
          <p:cNvSpPr/>
          <p:nvPr/>
        </p:nvSpPr>
        <p:spPr>
          <a:xfrm>
            <a:off x="8770943" y="3049805"/>
            <a:ext cx="707119" cy="381809"/>
          </a:xfrm>
          <a:prstGeom prst="round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9" name="Suorakulmio: Pyöristetyt kulmat 28">
            <a:extLst>
              <a:ext uri="{FF2B5EF4-FFF2-40B4-BE49-F238E27FC236}">
                <a16:creationId xmlns:a16="http://schemas.microsoft.com/office/drawing/2014/main" id="{FF98DEE7-7051-46CA-9883-C31B4264A891}"/>
              </a:ext>
            </a:extLst>
          </p:cNvPr>
          <p:cNvSpPr/>
          <p:nvPr/>
        </p:nvSpPr>
        <p:spPr>
          <a:xfrm>
            <a:off x="10511136" y="2460025"/>
            <a:ext cx="810936" cy="49495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0" name="Tekstiruutu 29">
            <a:extLst>
              <a:ext uri="{FF2B5EF4-FFF2-40B4-BE49-F238E27FC236}">
                <a16:creationId xmlns:a16="http://schemas.microsoft.com/office/drawing/2014/main" id="{019ADBD4-DFD5-4A79-9767-95946058A9B9}"/>
              </a:ext>
            </a:extLst>
          </p:cNvPr>
          <p:cNvSpPr txBox="1"/>
          <p:nvPr/>
        </p:nvSpPr>
        <p:spPr>
          <a:xfrm>
            <a:off x="10543538" y="2477628"/>
            <a:ext cx="810936" cy="461665"/>
          </a:xfrm>
          <a:prstGeom prst="rect">
            <a:avLst/>
          </a:prstGeom>
          <a:noFill/>
        </p:spPr>
        <p:txBody>
          <a:bodyPr wrap="square" rtlCol="0">
            <a:spAutoFit/>
          </a:bodyPr>
          <a:lstStyle/>
          <a:p>
            <a:r>
              <a:rPr lang="fi-FI" sz="800" dirty="0"/>
              <a:t>Muutto ja uusien tilojen kalustaminen</a:t>
            </a:r>
          </a:p>
        </p:txBody>
      </p:sp>
      <p:sp>
        <p:nvSpPr>
          <p:cNvPr id="31" name="Suorakulmio: Pyöristetyt kulmat 30">
            <a:extLst>
              <a:ext uri="{FF2B5EF4-FFF2-40B4-BE49-F238E27FC236}">
                <a16:creationId xmlns:a16="http://schemas.microsoft.com/office/drawing/2014/main" id="{1583650C-3368-412C-87C4-1FA5B9ACF691}"/>
              </a:ext>
            </a:extLst>
          </p:cNvPr>
          <p:cNvSpPr/>
          <p:nvPr/>
        </p:nvSpPr>
        <p:spPr>
          <a:xfrm>
            <a:off x="8711968" y="5108104"/>
            <a:ext cx="810936" cy="5730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Tekstiruutu 31">
            <a:extLst>
              <a:ext uri="{FF2B5EF4-FFF2-40B4-BE49-F238E27FC236}">
                <a16:creationId xmlns:a16="http://schemas.microsoft.com/office/drawing/2014/main" id="{EC4E8471-C5A2-4BA8-A91D-913E39E9D53E}"/>
              </a:ext>
            </a:extLst>
          </p:cNvPr>
          <p:cNvSpPr txBox="1"/>
          <p:nvPr/>
        </p:nvSpPr>
        <p:spPr>
          <a:xfrm>
            <a:off x="9647392" y="2555903"/>
            <a:ext cx="739953" cy="338554"/>
          </a:xfrm>
          <a:prstGeom prst="rect">
            <a:avLst/>
          </a:prstGeom>
          <a:noFill/>
        </p:spPr>
        <p:txBody>
          <a:bodyPr wrap="square" rtlCol="0">
            <a:spAutoFit/>
          </a:bodyPr>
          <a:lstStyle/>
          <a:p>
            <a:r>
              <a:rPr lang="fi-FI" sz="800" dirty="0"/>
              <a:t>Käyttöön oton opastus</a:t>
            </a:r>
          </a:p>
        </p:txBody>
      </p:sp>
      <p:sp>
        <p:nvSpPr>
          <p:cNvPr id="33" name="Tekstiruutu 32">
            <a:extLst>
              <a:ext uri="{FF2B5EF4-FFF2-40B4-BE49-F238E27FC236}">
                <a16:creationId xmlns:a16="http://schemas.microsoft.com/office/drawing/2014/main" id="{2C9EB151-14D4-486F-A72E-6820F58B05DC}"/>
              </a:ext>
            </a:extLst>
          </p:cNvPr>
          <p:cNvSpPr txBox="1"/>
          <p:nvPr/>
        </p:nvSpPr>
        <p:spPr>
          <a:xfrm>
            <a:off x="8819165" y="5108104"/>
            <a:ext cx="699080" cy="584775"/>
          </a:xfrm>
          <a:prstGeom prst="rect">
            <a:avLst/>
          </a:prstGeom>
          <a:noFill/>
        </p:spPr>
        <p:txBody>
          <a:bodyPr wrap="square" rtlCol="0">
            <a:spAutoFit/>
          </a:bodyPr>
          <a:lstStyle/>
          <a:p>
            <a:r>
              <a:rPr lang="fi-FI" sz="800" dirty="0">
                <a:solidFill>
                  <a:schemeClr val="bg1"/>
                </a:solidFill>
              </a:rPr>
              <a:t>Asukasilta 19.4. klo 18</a:t>
            </a:r>
          </a:p>
          <a:p>
            <a:r>
              <a:rPr lang="fi-FI" sz="800" dirty="0">
                <a:solidFill>
                  <a:schemeClr val="bg1"/>
                </a:solidFill>
              </a:rPr>
              <a:t>Uudet nettisivut</a:t>
            </a:r>
          </a:p>
        </p:txBody>
      </p:sp>
      <p:sp>
        <p:nvSpPr>
          <p:cNvPr id="34" name="Tekstiruutu 33">
            <a:extLst>
              <a:ext uri="{FF2B5EF4-FFF2-40B4-BE49-F238E27FC236}">
                <a16:creationId xmlns:a16="http://schemas.microsoft.com/office/drawing/2014/main" id="{9C007E3D-4A45-406F-A17A-23CBC34CA0C3}"/>
              </a:ext>
            </a:extLst>
          </p:cNvPr>
          <p:cNvSpPr txBox="1"/>
          <p:nvPr/>
        </p:nvSpPr>
        <p:spPr>
          <a:xfrm>
            <a:off x="2724919" y="5144838"/>
            <a:ext cx="610994" cy="369332"/>
          </a:xfrm>
          <a:prstGeom prst="rect">
            <a:avLst/>
          </a:prstGeom>
          <a:noFill/>
        </p:spPr>
        <p:txBody>
          <a:bodyPr wrap="square" rtlCol="0">
            <a:spAutoFit/>
          </a:bodyPr>
          <a:lstStyle/>
          <a:p>
            <a:r>
              <a:rPr lang="fi-FI" sz="900" dirty="0"/>
              <a:t>Nimi-</a:t>
            </a:r>
          </a:p>
          <a:p>
            <a:r>
              <a:rPr lang="fi-FI" sz="900" dirty="0"/>
              <a:t>kilpailu</a:t>
            </a:r>
          </a:p>
        </p:txBody>
      </p:sp>
      <p:sp>
        <p:nvSpPr>
          <p:cNvPr id="35" name="Suorakulmio: Pyöristetyt kulmat 34">
            <a:extLst>
              <a:ext uri="{FF2B5EF4-FFF2-40B4-BE49-F238E27FC236}">
                <a16:creationId xmlns:a16="http://schemas.microsoft.com/office/drawing/2014/main" id="{5D051739-3F7E-444D-8AE3-CEDC81007D6A}"/>
              </a:ext>
            </a:extLst>
          </p:cNvPr>
          <p:cNvSpPr/>
          <p:nvPr/>
        </p:nvSpPr>
        <p:spPr>
          <a:xfrm>
            <a:off x="3718849" y="4356937"/>
            <a:ext cx="810936" cy="474029"/>
          </a:xfrm>
          <a:prstGeom prst="round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6" name="Tekstiruutu 35">
            <a:extLst>
              <a:ext uri="{FF2B5EF4-FFF2-40B4-BE49-F238E27FC236}">
                <a16:creationId xmlns:a16="http://schemas.microsoft.com/office/drawing/2014/main" id="{931D8EBC-5FF0-4BAC-AC51-DDA46346DDA0}"/>
              </a:ext>
            </a:extLst>
          </p:cNvPr>
          <p:cNvSpPr txBox="1"/>
          <p:nvPr/>
        </p:nvSpPr>
        <p:spPr>
          <a:xfrm>
            <a:off x="3686865" y="4397691"/>
            <a:ext cx="921523" cy="461665"/>
          </a:xfrm>
          <a:prstGeom prst="rect">
            <a:avLst/>
          </a:prstGeom>
          <a:noFill/>
        </p:spPr>
        <p:txBody>
          <a:bodyPr wrap="square" rtlCol="0">
            <a:spAutoFit/>
          </a:bodyPr>
          <a:lstStyle/>
          <a:p>
            <a:r>
              <a:rPr lang="fi-FI" sz="800" dirty="0"/>
              <a:t>Muutto-</a:t>
            </a:r>
          </a:p>
          <a:p>
            <a:r>
              <a:rPr lang="fi-FI" sz="800" dirty="0"/>
              <a:t>vanhempainilta 1</a:t>
            </a:r>
          </a:p>
          <a:p>
            <a:r>
              <a:rPr lang="fi-FI" sz="800" dirty="0"/>
              <a:t>27.10. klo 18</a:t>
            </a:r>
          </a:p>
        </p:txBody>
      </p:sp>
      <p:sp>
        <p:nvSpPr>
          <p:cNvPr id="37" name="Suorakulmio: Pyöristetyt kulmat 36">
            <a:extLst>
              <a:ext uri="{FF2B5EF4-FFF2-40B4-BE49-F238E27FC236}">
                <a16:creationId xmlns:a16="http://schemas.microsoft.com/office/drawing/2014/main" id="{D4AF44DE-4C77-447C-A225-68F777D5C36C}"/>
              </a:ext>
            </a:extLst>
          </p:cNvPr>
          <p:cNvSpPr/>
          <p:nvPr/>
        </p:nvSpPr>
        <p:spPr>
          <a:xfrm>
            <a:off x="7783099" y="4342390"/>
            <a:ext cx="810936" cy="474029"/>
          </a:xfrm>
          <a:prstGeom prst="round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8" name="Suorakulmio 37">
            <a:extLst>
              <a:ext uri="{FF2B5EF4-FFF2-40B4-BE49-F238E27FC236}">
                <a16:creationId xmlns:a16="http://schemas.microsoft.com/office/drawing/2014/main" id="{25B53433-75E0-41DD-B009-5ECA2C524329}"/>
              </a:ext>
            </a:extLst>
          </p:cNvPr>
          <p:cNvSpPr/>
          <p:nvPr/>
        </p:nvSpPr>
        <p:spPr>
          <a:xfrm>
            <a:off x="7783098" y="4337997"/>
            <a:ext cx="885153" cy="415498"/>
          </a:xfrm>
          <a:prstGeom prst="rect">
            <a:avLst/>
          </a:prstGeom>
        </p:spPr>
        <p:txBody>
          <a:bodyPr wrap="square">
            <a:spAutoFit/>
          </a:bodyPr>
          <a:lstStyle/>
          <a:p>
            <a:r>
              <a:rPr lang="fi-FI" sz="700" dirty="0"/>
              <a:t>Muutto-</a:t>
            </a:r>
          </a:p>
          <a:p>
            <a:r>
              <a:rPr lang="fi-FI" sz="700" dirty="0"/>
              <a:t>Vanhempainilta 2 </a:t>
            </a:r>
          </a:p>
          <a:p>
            <a:r>
              <a:rPr lang="fi-FI" sz="700" dirty="0"/>
              <a:t>17.3. klo 18</a:t>
            </a:r>
          </a:p>
        </p:txBody>
      </p:sp>
      <p:sp>
        <p:nvSpPr>
          <p:cNvPr id="39" name="Tekstiruutu 38">
            <a:extLst>
              <a:ext uri="{FF2B5EF4-FFF2-40B4-BE49-F238E27FC236}">
                <a16:creationId xmlns:a16="http://schemas.microsoft.com/office/drawing/2014/main" id="{C43E1FD1-C791-428D-9850-363FA5851D28}"/>
              </a:ext>
            </a:extLst>
          </p:cNvPr>
          <p:cNvSpPr txBox="1"/>
          <p:nvPr/>
        </p:nvSpPr>
        <p:spPr>
          <a:xfrm>
            <a:off x="1812010" y="2423319"/>
            <a:ext cx="760600" cy="507831"/>
          </a:xfrm>
          <a:prstGeom prst="rect">
            <a:avLst/>
          </a:prstGeom>
          <a:noFill/>
        </p:spPr>
        <p:txBody>
          <a:bodyPr wrap="square" rtlCol="0">
            <a:spAutoFit/>
          </a:bodyPr>
          <a:lstStyle/>
          <a:p>
            <a:r>
              <a:rPr lang="fi-FI" sz="900" dirty="0"/>
              <a:t>Henkilöstö-koulutus 9.8.</a:t>
            </a:r>
          </a:p>
        </p:txBody>
      </p:sp>
      <p:sp>
        <p:nvSpPr>
          <p:cNvPr id="40" name="Suorakulmio: Pyöristetyt kulmat 39">
            <a:extLst>
              <a:ext uri="{FF2B5EF4-FFF2-40B4-BE49-F238E27FC236}">
                <a16:creationId xmlns:a16="http://schemas.microsoft.com/office/drawing/2014/main" id="{EDBDCDD9-87C3-450F-AE63-E4BB697BAF93}"/>
              </a:ext>
            </a:extLst>
          </p:cNvPr>
          <p:cNvSpPr/>
          <p:nvPr/>
        </p:nvSpPr>
        <p:spPr>
          <a:xfrm>
            <a:off x="2810578" y="2608624"/>
            <a:ext cx="625306" cy="247476"/>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1" name="Suorakulmio: Pyöristetyt kulmat 40">
            <a:extLst>
              <a:ext uri="{FF2B5EF4-FFF2-40B4-BE49-F238E27FC236}">
                <a16:creationId xmlns:a16="http://schemas.microsoft.com/office/drawing/2014/main" id="{985DD545-3675-48BE-928F-B660564E1935}"/>
              </a:ext>
            </a:extLst>
          </p:cNvPr>
          <p:cNvSpPr/>
          <p:nvPr/>
        </p:nvSpPr>
        <p:spPr>
          <a:xfrm>
            <a:off x="3823271" y="2596268"/>
            <a:ext cx="638712" cy="27769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Suorakulmio: Pyöristetyt kulmat 41">
            <a:extLst>
              <a:ext uri="{FF2B5EF4-FFF2-40B4-BE49-F238E27FC236}">
                <a16:creationId xmlns:a16="http://schemas.microsoft.com/office/drawing/2014/main" id="{23E7100D-7169-4566-947A-0DC1EFE2FD96}"/>
              </a:ext>
            </a:extLst>
          </p:cNvPr>
          <p:cNvSpPr/>
          <p:nvPr/>
        </p:nvSpPr>
        <p:spPr>
          <a:xfrm>
            <a:off x="6347088" y="2653459"/>
            <a:ext cx="581672" cy="27769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Tekstiruutu 42">
            <a:extLst>
              <a:ext uri="{FF2B5EF4-FFF2-40B4-BE49-F238E27FC236}">
                <a16:creationId xmlns:a16="http://schemas.microsoft.com/office/drawing/2014/main" id="{A843FDCE-4E06-4DAF-8105-00E3EED2326B}"/>
              </a:ext>
            </a:extLst>
          </p:cNvPr>
          <p:cNvSpPr txBox="1"/>
          <p:nvPr/>
        </p:nvSpPr>
        <p:spPr>
          <a:xfrm>
            <a:off x="3854226" y="2551687"/>
            <a:ext cx="760600" cy="307777"/>
          </a:xfrm>
          <a:prstGeom prst="rect">
            <a:avLst/>
          </a:prstGeom>
          <a:noFill/>
        </p:spPr>
        <p:txBody>
          <a:bodyPr wrap="square" rtlCol="0">
            <a:spAutoFit/>
          </a:bodyPr>
          <a:lstStyle/>
          <a:p>
            <a:r>
              <a:rPr lang="fi-FI" sz="700" dirty="0"/>
              <a:t>Sisustus </a:t>
            </a:r>
            <a:r>
              <a:rPr lang="fi-FI" sz="700" dirty="0" err="1"/>
              <a:t>WorkShop</a:t>
            </a:r>
            <a:r>
              <a:rPr lang="fi-FI" sz="700" dirty="0"/>
              <a:t> 2</a:t>
            </a:r>
          </a:p>
        </p:txBody>
      </p:sp>
      <p:sp>
        <p:nvSpPr>
          <p:cNvPr id="44" name="Tekstiruutu 43">
            <a:extLst>
              <a:ext uri="{FF2B5EF4-FFF2-40B4-BE49-F238E27FC236}">
                <a16:creationId xmlns:a16="http://schemas.microsoft.com/office/drawing/2014/main" id="{8DC3B8F6-5B6D-4AFF-8541-6E4586D7F123}"/>
              </a:ext>
            </a:extLst>
          </p:cNvPr>
          <p:cNvSpPr txBox="1"/>
          <p:nvPr/>
        </p:nvSpPr>
        <p:spPr>
          <a:xfrm>
            <a:off x="6328068" y="2645115"/>
            <a:ext cx="760600" cy="307777"/>
          </a:xfrm>
          <a:prstGeom prst="rect">
            <a:avLst/>
          </a:prstGeom>
          <a:noFill/>
        </p:spPr>
        <p:txBody>
          <a:bodyPr wrap="square" rtlCol="0">
            <a:spAutoFit/>
          </a:bodyPr>
          <a:lstStyle/>
          <a:p>
            <a:r>
              <a:rPr lang="fi-FI" sz="700" dirty="0"/>
              <a:t>Sisustus </a:t>
            </a:r>
            <a:r>
              <a:rPr lang="fi-FI" sz="700" dirty="0" err="1"/>
              <a:t>WorkShop</a:t>
            </a:r>
            <a:r>
              <a:rPr lang="fi-FI" sz="700" dirty="0"/>
              <a:t> 3</a:t>
            </a:r>
          </a:p>
        </p:txBody>
      </p:sp>
      <p:sp>
        <p:nvSpPr>
          <p:cNvPr id="12" name="Tekstiruutu 11">
            <a:extLst>
              <a:ext uri="{FF2B5EF4-FFF2-40B4-BE49-F238E27FC236}">
                <a16:creationId xmlns:a16="http://schemas.microsoft.com/office/drawing/2014/main" id="{CD2241D5-71BB-4A0B-A647-820E6F570C75}"/>
              </a:ext>
            </a:extLst>
          </p:cNvPr>
          <p:cNvSpPr txBox="1"/>
          <p:nvPr/>
        </p:nvSpPr>
        <p:spPr>
          <a:xfrm>
            <a:off x="2829158" y="2554437"/>
            <a:ext cx="760600" cy="307777"/>
          </a:xfrm>
          <a:prstGeom prst="rect">
            <a:avLst/>
          </a:prstGeom>
          <a:noFill/>
        </p:spPr>
        <p:txBody>
          <a:bodyPr wrap="square" rtlCol="0">
            <a:spAutoFit/>
          </a:bodyPr>
          <a:lstStyle/>
          <a:p>
            <a:r>
              <a:rPr lang="fi-FI" sz="700" dirty="0"/>
              <a:t>Sisustus </a:t>
            </a:r>
            <a:r>
              <a:rPr lang="fi-FI" sz="700" dirty="0" err="1"/>
              <a:t>WorkShop</a:t>
            </a:r>
            <a:r>
              <a:rPr lang="fi-FI" sz="700" dirty="0"/>
              <a:t> 1</a:t>
            </a:r>
          </a:p>
        </p:txBody>
      </p:sp>
      <p:sp>
        <p:nvSpPr>
          <p:cNvPr id="45" name="Suorakulmio: Pyöristetyt kulmat 44">
            <a:extLst>
              <a:ext uri="{FF2B5EF4-FFF2-40B4-BE49-F238E27FC236}">
                <a16:creationId xmlns:a16="http://schemas.microsoft.com/office/drawing/2014/main" id="{67CF6191-9F7A-4485-8BAD-132314088661}"/>
              </a:ext>
            </a:extLst>
          </p:cNvPr>
          <p:cNvSpPr/>
          <p:nvPr/>
        </p:nvSpPr>
        <p:spPr>
          <a:xfrm>
            <a:off x="2837765" y="2207971"/>
            <a:ext cx="425080" cy="247476"/>
          </a:xfrm>
          <a:prstGeom prst="round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7" name="Tekstiruutu 16">
            <a:extLst>
              <a:ext uri="{FF2B5EF4-FFF2-40B4-BE49-F238E27FC236}">
                <a16:creationId xmlns:a16="http://schemas.microsoft.com/office/drawing/2014/main" id="{11A4B2FA-3E81-496F-A6DA-15341D389011}"/>
              </a:ext>
            </a:extLst>
          </p:cNvPr>
          <p:cNvSpPr txBox="1"/>
          <p:nvPr/>
        </p:nvSpPr>
        <p:spPr>
          <a:xfrm>
            <a:off x="2669096" y="4421418"/>
            <a:ext cx="947956" cy="338554"/>
          </a:xfrm>
          <a:prstGeom prst="rect">
            <a:avLst/>
          </a:prstGeom>
          <a:noFill/>
        </p:spPr>
        <p:txBody>
          <a:bodyPr wrap="square" rtlCol="0">
            <a:spAutoFit/>
          </a:bodyPr>
          <a:lstStyle/>
          <a:p>
            <a:r>
              <a:rPr lang="fi-FI" sz="800" dirty="0"/>
              <a:t>Päiväkotien vanhempainillat</a:t>
            </a:r>
          </a:p>
        </p:txBody>
      </p:sp>
      <p:sp>
        <p:nvSpPr>
          <p:cNvPr id="49" name="Suorakulmio: Pyöristetyt kulmat 48">
            <a:extLst>
              <a:ext uri="{FF2B5EF4-FFF2-40B4-BE49-F238E27FC236}">
                <a16:creationId xmlns:a16="http://schemas.microsoft.com/office/drawing/2014/main" id="{E116BB69-2833-42CA-8403-10CFF49F536A}"/>
              </a:ext>
            </a:extLst>
          </p:cNvPr>
          <p:cNvSpPr/>
          <p:nvPr/>
        </p:nvSpPr>
        <p:spPr>
          <a:xfrm>
            <a:off x="8682962" y="4351653"/>
            <a:ext cx="810936" cy="474030"/>
          </a:xfrm>
          <a:prstGeom prst="round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0" name="Tekstiruutu 49">
            <a:extLst>
              <a:ext uri="{FF2B5EF4-FFF2-40B4-BE49-F238E27FC236}">
                <a16:creationId xmlns:a16="http://schemas.microsoft.com/office/drawing/2014/main" id="{109D88D1-A05D-46A2-AE8F-DC4FA5F8B451}"/>
              </a:ext>
            </a:extLst>
          </p:cNvPr>
          <p:cNvSpPr txBox="1"/>
          <p:nvPr/>
        </p:nvSpPr>
        <p:spPr>
          <a:xfrm>
            <a:off x="8705768" y="4419391"/>
            <a:ext cx="864417" cy="338554"/>
          </a:xfrm>
          <a:prstGeom prst="rect">
            <a:avLst/>
          </a:prstGeom>
          <a:noFill/>
        </p:spPr>
        <p:txBody>
          <a:bodyPr wrap="square" rtlCol="0">
            <a:spAutoFit/>
          </a:bodyPr>
          <a:lstStyle/>
          <a:p>
            <a:r>
              <a:rPr lang="fi-FI" sz="800" dirty="0" err="1"/>
              <a:t>KOVA:n</a:t>
            </a:r>
            <a:r>
              <a:rPr lang="fi-FI" sz="800" dirty="0"/>
              <a:t> kevätkirppari</a:t>
            </a:r>
          </a:p>
        </p:txBody>
      </p:sp>
      <p:sp>
        <p:nvSpPr>
          <p:cNvPr id="51" name="Suorakulmio: Pyöristetyt kulmat 50">
            <a:extLst>
              <a:ext uri="{FF2B5EF4-FFF2-40B4-BE49-F238E27FC236}">
                <a16:creationId xmlns:a16="http://schemas.microsoft.com/office/drawing/2014/main" id="{5DCCB1FA-1840-4497-B9D9-A660FEAA7DB4}"/>
              </a:ext>
            </a:extLst>
          </p:cNvPr>
          <p:cNvSpPr/>
          <p:nvPr/>
        </p:nvSpPr>
        <p:spPr>
          <a:xfrm>
            <a:off x="10643908" y="5113225"/>
            <a:ext cx="810936" cy="4949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a:extLst>
              <a:ext uri="{FF2B5EF4-FFF2-40B4-BE49-F238E27FC236}">
                <a16:creationId xmlns:a16="http://schemas.microsoft.com/office/drawing/2014/main" id="{1E4C5A94-54AF-43CB-B233-5610EEA5EDDC}"/>
              </a:ext>
            </a:extLst>
          </p:cNvPr>
          <p:cNvSpPr txBox="1"/>
          <p:nvPr/>
        </p:nvSpPr>
        <p:spPr>
          <a:xfrm>
            <a:off x="10635828" y="5069191"/>
            <a:ext cx="810936" cy="523220"/>
          </a:xfrm>
          <a:prstGeom prst="rect">
            <a:avLst/>
          </a:prstGeom>
          <a:noFill/>
        </p:spPr>
        <p:txBody>
          <a:bodyPr wrap="square" rtlCol="0">
            <a:spAutoFit/>
          </a:bodyPr>
          <a:lstStyle/>
          <a:p>
            <a:r>
              <a:rPr lang="fi-FI" sz="600" dirty="0"/>
              <a:t>Lähiliikuntapaikka</a:t>
            </a:r>
            <a:r>
              <a:rPr lang="fi-FI" sz="700" dirty="0"/>
              <a:t> ja esteetön liikuntapolku valmistuu</a:t>
            </a:r>
          </a:p>
        </p:txBody>
      </p:sp>
      <p:sp>
        <p:nvSpPr>
          <p:cNvPr id="56" name="Tekstiruutu 55">
            <a:extLst>
              <a:ext uri="{FF2B5EF4-FFF2-40B4-BE49-F238E27FC236}">
                <a16:creationId xmlns:a16="http://schemas.microsoft.com/office/drawing/2014/main" id="{28345682-83D4-4F9B-B33D-3AA73D545E16}"/>
              </a:ext>
            </a:extLst>
          </p:cNvPr>
          <p:cNvSpPr txBox="1"/>
          <p:nvPr/>
        </p:nvSpPr>
        <p:spPr>
          <a:xfrm>
            <a:off x="4790829" y="3449265"/>
            <a:ext cx="5797296" cy="246221"/>
          </a:xfrm>
          <a:prstGeom prst="rect">
            <a:avLst/>
          </a:prstGeom>
          <a:noFill/>
        </p:spPr>
        <p:txBody>
          <a:bodyPr wrap="square" rtlCol="0">
            <a:spAutoFit/>
          </a:bodyPr>
          <a:lstStyle/>
          <a:p>
            <a:r>
              <a:rPr lang="fi-FI" sz="1000" dirty="0"/>
              <a:t>Tilapalvelun muuttopalaverit kerran kk:ssa marraskuusta alkaen-&gt;</a:t>
            </a:r>
          </a:p>
        </p:txBody>
      </p:sp>
      <p:sp>
        <p:nvSpPr>
          <p:cNvPr id="58" name="Suorakulmio 57">
            <a:extLst>
              <a:ext uri="{FF2B5EF4-FFF2-40B4-BE49-F238E27FC236}">
                <a16:creationId xmlns:a16="http://schemas.microsoft.com/office/drawing/2014/main" id="{D5536ADE-ADEC-4A32-9862-F36E3E51EFA0}"/>
              </a:ext>
            </a:extLst>
          </p:cNvPr>
          <p:cNvSpPr/>
          <p:nvPr/>
        </p:nvSpPr>
        <p:spPr>
          <a:xfrm>
            <a:off x="2807801" y="3095871"/>
            <a:ext cx="769763" cy="246221"/>
          </a:xfrm>
          <a:prstGeom prst="rect">
            <a:avLst/>
          </a:prstGeom>
        </p:spPr>
        <p:txBody>
          <a:bodyPr wrap="none">
            <a:spAutoFit/>
          </a:bodyPr>
          <a:lstStyle/>
          <a:p>
            <a:r>
              <a:rPr lang="fi-FI" sz="1000" dirty="0"/>
              <a:t>Arjen tiimit</a:t>
            </a:r>
          </a:p>
        </p:txBody>
      </p:sp>
      <p:sp>
        <p:nvSpPr>
          <p:cNvPr id="59" name="Suorakulmio: Pyöristetyt kulmat 58">
            <a:extLst>
              <a:ext uri="{FF2B5EF4-FFF2-40B4-BE49-F238E27FC236}">
                <a16:creationId xmlns:a16="http://schemas.microsoft.com/office/drawing/2014/main" id="{0B390E14-340A-4203-A5BE-A27F788F379A}"/>
              </a:ext>
            </a:extLst>
          </p:cNvPr>
          <p:cNvSpPr/>
          <p:nvPr/>
        </p:nvSpPr>
        <p:spPr>
          <a:xfrm>
            <a:off x="6396388" y="4334176"/>
            <a:ext cx="810936" cy="474029"/>
          </a:xfrm>
          <a:prstGeom prst="round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0" name="Tekstiruutu 59">
            <a:extLst>
              <a:ext uri="{FF2B5EF4-FFF2-40B4-BE49-F238E27FC236}">
                <a16:creationId xmlns:a16="http://schemas.microsoft.com/office/drawing/2014/main" id="{E30332BE-6FC1-4AE1-8ADD-41F2D30EE854}"/>
              </a:ext>
            </a:extLst>
          </p:cNvPr>
          <p:cNvSpPr txBox="1"/>
          <p:nvPr/>
        </p:nvSpPr>
        <p:spPr>
          <a:xfrm>
            <a:off x="6321690" y="4369433"/>
            <a:ext cx="843082" cy="415498"/>
          </a:xfrm>
          <a:prstGeom prst="rect">
            <a:avLst/>
          </a:prstGeom>
          <a:noFill/>
        </p:spPr>
        <p:txBody>
          <a:bodyPr wrap="square" rtlCol="0">
            <a:spAutoFit/>
          </a:bodyPr>
          <a:lstStyle/>
          <a:p>
            <a:r>
              <a:rPr lang="fi-FI" sz="700" dirty="0"/>
              <a:t>Esiopetukseen ja kouluun ilmoittautuminen</a:t>
            </a:r>
          </a:p>
        </p:txBody>
      </p:sp>
      <p:sp>
        <p:nvSpPr>
          <p:cNvPr id="61" name="Sydän 60">
            <a:extLst>
              <a:ext uri="{FF2B5EF4-FFF2-40B4-BE49-F238E27FC236}">
                <a16:creationId xmlns:a16="http://schemas.microsoft.com/office/drawing/2014/main" id="{6FDD7F43-530E-48F3-A613-F7AF4F4D8109}"/>
              </a:ext>
            </a:extLst>
          </p:cNvPr>
          <p:cNvSpPr/>
          <p:nvPr/>
        </p:nvSpPr>
        <p:spPr>
          <a:xfrm>
            <a:off x="11058218" y="3996953"/>
            <a:ext cx="1081493" cy="637086"/>
          </a:xfrm>
          <a:prstGeom prst="heart">
            <a:avLst/>
          </a:prstGeom>
          <a:gradFill flip="none" rotWithShape="1">
            <a:gsLst>
              <a:gs pos="0">
                <a:srgbClr val="FDBFF0">
                  <a:shade val="30000"/>
                  <a:satMod val="115000"/>
                </a:srgbClr>
              </a:gs>
              <a:gs pos="50000">
                <a:srgbClr val="FDBFF0">
                  <a:shade val="67500"/>
                  <a:satMod val="115000"/>
                </a:srgbClr>
              </a:gs>
              <a:gs pos="100000">
                <a:srgbClr val="FDBFF0">
                  <a:shade val="100000"/>
                  <a:satMod val="115000"/>
                </a:srgbClr>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2" name="Tekstiruutu 61">
            <a:extLst>
              <a:ext uri="{FF2B5EF4-FFF2-40B4-BE49-F238E27FC236}">
                <a16:creationId xmlns:a16="http://schemas.microsoft.com/office/drawing/2014/main" id="{AF10E51E-CE53-4EE1-B554-82829F23998A}"/>
              </a:ext>
            </a:extLst>
          </p:cNvPr>
          <p:cNvSpPr txBox="1"/>
          <p:nvPr/>
        </p:nvSpPr>
        <p:spPr>
          <a:xfrm>
            <a:off x="11195132" y="4094708"/>
            <a:ext cx="777154" cy="507831"/>
          </a:xfrm>
          <a:prstGeom prst="rect">
            <a:avLst/>
          </a:prstGeom>
          <a:noFill/>
        </p:spPr>
        <p:txBody>
          <a:bodyPr wrap="square" rtlCol="0">
            <a:spAutoFit/>
          </a:bodyPr>
          <a:lstStyle/>
          <a:p>
            <a:pPr algn="ctr"/>
            <a:r>
              <a:rPr lang="fi-FI" sz="900" dirty="0"/>
              <a:t>Päiväkoti-koulu </a:t>
            </a:r>
          </a:p>
          <a:p>
            <a:pPr algn="ctr"/>
            <a:r>
              <a:rPr lang="fi-FI" sz="900" b="1" dirty="0"/>
              <a:t>1.8.22</a:t>
            </a:r>
          </a:p>
        </p:txBody>
      </p:sp>
      <p:sp>
        <p:nvSpPr>
          <p:cNvPr id="67" name="Suorakulmio 66">
            <a:extLst>
              <a:ext uri="{FF2B5EF4-FFF2-40B4-BE49-F238E27FC236}">
                <a16:creationId xmlns:a16="http://schemas.microsoft.com/office/drawing/2014/main" id="{A81AE3BB-90DB-4E44-AF3F-64776CF43223}"/>
              </a:ext>
            </a:extLst>
          </p:cNvPr>
          <p:cNvSpPr/>
          <p:nvPr/>
        </p:nvSpPr>
        <p:spPr>
          <a:xfrm>
            <a:off x="4763569" y="3693278"/>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8" name="Suorakulmio 67">
            <a:extLst>
              <a:ext uri="{FF2B5EF4-FFF2-40B4-BE49-F238E27FC236}">
                <a16:creationId xmlns:a16="http://schemas.microsoft.com/office/drawing/2014/main" id="{1D573CC6-8BE7-4C9E-AF64-41257BEA077B}"/>
              </a:ext>
            </a:extLst>
          </p:cNvPr>
          <p:cNvSpPr/>
          <p:nvPr/>
        </p:nvSpPr>
        <p:spPr>
          <a:xfrm>
            <a:off x="3812858" y="3701979"/>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9" name="Suorakulmio 68">
            <a:extLst>
              <a:ext uri="{FF2B5EF4-FFF2-40B4-BE49-F238E27FC236}">
                <a16:creationId xmlns:a16="http://schemas.microsoft.com/office/drawing/2014/main" id="{11AF8716-E524-4EC1-9FCA-E88A9C7FF074}"/>
              </a:ext>
            </a:extLst>
          </p:cNvPr>
          <p:cNvSpPr/>
          <p:nvPr/>
        </p:nvSpPr>
        <p:spPr>
          <a:xfrm>
            <a:off x="2753203" y="3693279"/>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0" name="Suorakulmio 69">
            <a:extLst>
              <a:ext uri="{FF2B5EF4-FFF2-40B4-BE49-F238E27FC236}">
                <a16:creationId xmlns:a16="http://schemas.microsoft.com/office/drawing/2014/main" id="{3E966865-F842-4CCB-AA3B-38BDCE80A684}"/>
              </a:ext>
            </a:extLst>
          </p:cNvPr>
          <p:cNvSpPr/>
          <p:nvPr/>
        </p:nvSpPr>
        <p:spPr>
          <a:xfrm>
            <a:off x="1812010" y="3701978"/>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1" name="Suorakulmio 70">
            <a:extLst>
              <a:ext uri="{FF2B5EF4-FFF2-40B4-BE49-F238E27FC236}">
                <a16:creationId xmlns:a16="http://schemas.microsoft.com/office/drawing/2014/main" id="{348E9AF5-1DC9-4C0C-9F74-881FF6970522}"/>
              </a:ext>
            </a:extLst>
          </p:cNvPr>
          <p:cNvSpPr/>
          <p:nvPr/>
        </p:nvSpPr>
        <p:spPr>
          <a:xfrm>
            <a:off x="5559945" y="3693277"/>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2" name="Suorakulmio 71">
            <a:extLst>
              <a:ext uri="{FF2B5EF4-FFF2-40B4-BE49-F238E27FC236}">
                <a16:creationId xmlns:a16="http://schemas.microsoft.com/office/drawing/2014/main" id="{DF024C95-D6F2-4F37-BA80-7024E1AE2144}"/>
              </a:ext>
            </a:extLst>
          </p:cNvPr>
          <p:cNvSpPr/>
          <p:nvPr/>
        </p:nvSpPr>
        <p:spPr>
          <a:xfrm>
            <a:off x="6368692" y="3701144"/>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3" name="Suorakulmio 72">
            <a:extLst>
              <a:ext uri="{FF2B5EF4-FFF2-40B4-BE49-F238E27FC236}">
                <a16:creationId xmlns:a16="http://schemas.microsoft.com/office/drawing/2014/main" id="{E584CE19-8DCC-4372-A179-252EA8EA78C7}"/>
              </a:ext>
            </a:extLst>
          </p:cNvPr>
          <p:cNvSpPr/>
          <p:nvPr/>
        </p:nvSpPr>
        <p:spPr>
          <a:xfrm>
            <a:off x="7166466" y="3704885"/>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4" name="Suorakulmio 73">
            <a:extLst>
              <a:ext uri="{FF2B5EF4-FFF2-40B4-BE49-F238E27FC236}">
                <a16:creationId xmlns:a16="http://schemas.microsoft.com/office/drawing/2014/main" id="{33BFAB51-F448-4180-9E7B-AE56B3D66C54}"/>
              </a:ext>
            </a:extLst>
          </p:cNvPr>
          <p:cNvSpPr/>
          <p:nvPr/>
        </p:nvSpPr>
        <p:spPr>
          <a:xfrm>
            <a:off x="7956231" y="3694182"/>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5" name="Suorakulmio 74">
            <a:extLst>
              <a:ext uri="{FF2B5EF4-FFF2-40B4-BE49-F238E27FC236}">
                <a16:creationId xmlns:a16="http://schemas.microsoft.com/office/drawing/2014/main" id="{BFE303F6-8AC7-4CA7-AD2D-4B9F5F4543ED}"/>
              </a:ext>
            </a:extLst>
          </p:cNvPr>
          <p:cNvSpPr/>
          <p:nvPr/>
        </p:nvSpPr>
        <p:spPr>
          <a:xfrm>
            <a:off x="8756839" y="3693276"/>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6" name="Tekstiruutu 75">
            <a:extLst>
              <a:ext uri="{FF2B5EF4-FFF2-40B4-BE49-F238E27FC236}">
                <a16:creationId xmlns:a16="http://schemas.microsoft.com/office/drawing/2014/main" id="{50C5324A-F05C-4FB5-A25A-87090E7755DA}"/>
              </a:ext>
            </a:extLst>
          </p:cNvPr>
          <p:cNvSpPr txBox="1"/>
          <p:nvPr/>
        </p:nvSpPr>
        <p:spPr>
          <a:xfrm>
            <a:off x="4779299" y="3115597"/>
            <a:ext cx="780646" cy="246221"/>
          </a:xfrm>
          <a:prstGeom prst="rect">
            <a:avLst/>
          </a:prstGeom>
          <a:noFill/>
        </p:spPr>
        <p:txBody>
          <a:bodyPr wrap="square" rtlCol="0">
            <a:spAutoFit/>
          </a:bodyPr>
          <a:lstStyle/>
          <a:p>
            <a:r>
              <a:rPr lang="fi-FI" sz="1000" dirty="0"/>
              <a:t>Arjen tiimit</a:t>
            </a:r>
          </a:p>
        </p:txBody>
      </p:sp>
      <p:sp>
        <p:nvSpPr>
          <p:cNvPr id="77" name="Tekstiruutu 76">
            <a:extLst>
              <a:ext uri="{FF2B5EF4-FFF2-40B4-BE49-F238E27FC236}">
                <a16:creationId xmlns:a16="http://schemas.microsoft.com/office/drawing/2014/main" id="{4EA1AB86-64D6-429B-A07A-B1421326CE81}"/>
              </a:ext>
            </a:extLst>
          </p:cNvPr>
          <p:cNvSpPr txBox="1"/>
          <p:nvPr/>
        </p:nvSpPr>
        <p:spPr>
          <a:xfrm>
            <a:off x="3766893" y="3099235"/>
            <a:ext cx="788354" cy="246221"/>
          </a:xfrm>
          <a:prstGeom prst="rect">
            <a:avLst/>
          </a:prstGeom>
          <a:noFill/>
        </p:spPr>
        <p:txBody>
          <a:bodyPr wrap="square" rtlCol="0">
            <a:spAutoFit/>
          </a:bodyPr>
          <a:lstStyle/>
          <a:p>
            <a:r>
              <a:rPr lang="fi-FI" sz="1000" dirty="0"/>
              <a:t>Arjen tiimit</a:t>
            </a:r>
          </a:p>
        </p:txBody>
      </p:sp>
      <p:sp>
        <p:nvSpPr>
          <p:cNvPr id="78" name="Tekstiruutu 77">
            <a:extLst>
              <a:ext uri="{FF2B5EF4-FFF2-40B4-BE49-F238E27FC236}">
                <a16:creationId xmlns:a16="http://schemas.microsoft.com/office/drawing/2014/main" id="{76EFD9A0-8695-442B-BBF6-8BF3F55C7CD7}"/>
              </a:ext>
            </a:extLst>
          </p:cNvPr>
          <p:cNvSpPr txBox="1"/>
          <p:nvPr/>
        </p:nvSpPr>
        <p:spPr>
          <a:xfrm>
            <a:off x="6340516" y="3136462"/>
            <a:ext cx="899421" cy="246221"/>
          </a:xfrm>
          <a:prstGeom prst="rect">
            <a:avLst/>
          </a:prstGeom>
          <a:noFill/>
        </p:spPr>
        <p:txBody>
          <a:bodyPr wrap="square" rtlCol="0">
            <a:spAutoFit/>
          </a:bodyPr>
          <a:lstStyle/>
          <a:p>
            <a:r>
              <a:rPr lang="fi-FI" sz="1000" dirty="0"/>
              <a:t>Arjen tiimit</a:t>
            </a:r>
          </a:p>
        </p:txBody>
      </p:sp>
      <p:sp>
        <p:nvSpPr>
          <p:cNvPr id="79" name="Tekstiruutu 78">
            <a:extLst>
              <a:ext uri="{FF2B5EF4-FFF2-40B4-BE49-F238E27FC236}">
                <a16:creationId xmlns:a16="http://schemas.microsoft.com/office/drawing/2014/main" id="{612282C6-0F3B-4077-91E0-00806411EA18}"/>
              </a:ext>
            </a:extLst>
          </p:cNvPr>
          <p:cNvSpPr txBox="1"/>
          <p:nvPr/>
        </p:nvSpPr>
        <p:spPr>
          <a:xfrm>
            <a:off x="7166466" y="3144150"/>
            <a:ext cx="854666" cy="246221"/>
          </a:xfrm>
          <a:prstGeom prst="rect">
            <a:avLst/>
          </a:prstGeom>
          <a:noFill/>
        </p:spPr>
        <p:txBody>
          <a:bodyPr wrap="square" rtlCol="0">
            <a:spAutoFit/>
          </a:bodyPr>
          <a:lstStyle/>
          <a:p>
            <a:r>
              <a:rPr lang="fi-FI" sz="1000" dirty="0"/>
              <a:t>Arjen tiimit</a:t>
            </a:r>
          </a:p>
        </p:txBody>
      </p:sp>
      <p:sp>
        <p:nvSpPr>
          <p:cNvPr id="80" name="Tekstiruutu 79">
            <a:extLst>
              <a:ext uri="{FF2B5EF4-FFF2-40B4-BE49-F238E27FC236}">
                <a16:creationId xmlns:a16="http://schemas.microsoft.com/office/drawing/2014/main" id="{F37C80ED-5DF2-4791-A9B7-1619729F7F31}"/>
              </a:ext>
            </a:extLst>
          </p:cNvPr>
          <p:cNvSpPr txBox="1"/>
          <p:nvPr/>
        </p:nvSpPr>
        <p:spPr>
          <a:xfrm>
            <a:off x="7954955" y="3136462"/>
            <a:ext cx="889905" cy="246221"/>
          </a:xfrm>
          <a:prstGeom prst="rect">
            <a:avLst/>
          </a:prstGeom>
          <a:noFill/>
        </p:spPr>
        <p:txBody>
          <a:bodyPr wrap="square" rtlCol="0">
            <a:spAutoFit/>
          </a:bodyPr>
          <a:lstStyle/>
          <a:p>
            <a:r>
              <a:rPr lang="fi-FI" sz="1000" dirty="0"/>
              <a:t>Arjen tiimit</a:t>
            </a:r>
          </a:p>
        </p:txBody>
      </p:sp>
      <p:sp>
        <p:nvSpPr>
          <p:cNvPr id="81" name="Tekstiruutu 80">
            <a:extLst>
              <a:ext uri="{FF2B5EF4-FFF2-40B4-BE49-F238E27FC236}">
                <a16:creationId xmlns:a16="http://schemas.microsoft.com/office/drawing/2014/main" id="{61321D2E-D797-481D-B704-59473922C7FD}"/>
              </a:ext>
            </a:extLst>
          </p:cNvPr>
          <p:cNvSpPr txBox="1"/>
          <p:nvPr/>
        </p:nvSpPr>
        <p:spPr>
          <a:xfrm>
            <a:off x="8770943" y="3144150"/>
            <a:ext cx="810936" cy="246221"/>
          </a:xfrm>
          <a:prstGeom prst="rect">
            <a:avLst/>
          </a:prstGeom>
          <a:noFill/>
        </p:spPr>
        <p:txBody>
          <a:bodyPr wrap="square" rtlCol="0">
            <a:spAutoFit/>
          </a:bodyPr>
          <a:lstStyle/>
          <a:p>
            <a:r>
              <a:rPr lang="fi-FI" sz="1000" dirty="0"/>
              <a:t>Arjen tiimit</a:t>
            </a:r>
          </a:p>
        </p:txBody>
      </p:sp>
      <p:sp>
        <p:nvSpPr>
          <p:cNvPr id="82" name="Tekstiruutu 81">
            <a:extLst>
              <a:ext uri="{FF2B5EF4-FFF2-40B4-BE49-F238E27FC236}">
                <a16:creationId xmlns:a16="http://schemas.microsoft.com/office/drawing/2014/main" id="{F662279F-F695-4BFC-8C12-AC39EB77EDA6}"/>
              </a:ext>
            </a:extLst>
          </p:cNvPr>
          <p:cNvSpPr txBox="1"/>
          <p:nvPr/>
        </p:nvSpPr>
        <p:spPr>
          <a:xfrm>
            <a:off x="1873896" y="3722887"/>
            <a:ext cx="636828" cy="230832"/>
          </a:xfrm>
          <a:prstGeom prst="rect">
            <a:avLst/>
          </a:prstGeom>
          <a:noFill/>
        </p:spPr>
        <p:txBody>
          <a:bodyPr wrap="square" rtlCol="0">
            <a:spAutoFit/>
          </a:bodyPr>
          <a:lstStyle/>
          <a:p>
            <a:r>
              <a:rPr lang="fi-FI" sz="900" dirty="0"/>
              <a:t>ELOKUU</a:t>
            </a:r>
          </a:p>
        </p:txBody>
      </p:sp>
      <p:sp>
        <p:nvSpPr>
          <p:cNvPr id="83" name="Tekstiruutu 82">
            <a:extLst>
              <a:ext uri="{FF2B5EF4-FFF2-40B4-BE49-F238E27FC236}">
                <a16:creationId xmlns:a16="http://schemas.microsoft.com/office/drawing/2014/main" id="{4334E434-8DF4-49D8-ACF0-E6BBBE369BC9}"/>
              </a:ext>
            </a:extLst>
          </p:cNvPr>
          <p:cNvSpPr txBox="1"/>
          <p:nvPr/>
        </p:nvSpPr>
        <p:spPr>
          <a:xfrm>
            <a:off x="2771596" y="3721505"/>
            <a:ext cx="685645" cy="230832"/>
          </a:xfrm>
          <a:prstGeom prst="rect">
            <a:avLst/>
          </a:prstGeom>
          <a:noFill/>
        </p:spPr>
        <p:txBody>
          <a:bodyPr wrap="square" rtlCol="0">
            <a:spAutoFit/>
          </a:bodyPr>
          <a:lstStyle/>
          <a:p>
            <a:r>
              <a:rPr lang="fi-FI" sz="900" dirty="0"/>
              <a:t>SYYSKUU</a:t>
            </a:r>
          </a:p>
        </p:txBody>
      </p:sp>
      <p:sp>
        <p:nvSpPr>
          <p:cNvPr id="84" name="Suorakulmio 83">
            <a:extLst>
              <a:ext uri="{FF2B5EF4-FFF2-40B4-BE49-F238E27FC236}">
                <a16:creationId xmlns:a16="http://schemas.microsoft.com/office/drawing/2014/main" id="{D1103449-3D67-47B7-A5EE-2730D2E23525}"/>
              </a:ext>
            </a:extLst>
          </p:cNvPr>
          <p:cNvSpPr/>
          <p:nvPr/>
        </p:nvSpPr>
        <p:spPr>
          <a:xfrm>
            <a:off x="9570185" y="3702899"/>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Suorakulmio 84">
            <a:extLst>
              <a:ext uri="{FF2B5EF4-FFF2-40B4-BE49-F238E27FC236}">
                <a16:creationId xmlns:a16="http://schemas.microsoft.com/office/drawing/2014/main" id="{3D0E0AB2-56CA-4A7F-BB9F-D7AC22016E44}"/>
              </a:ext>
            </a:extLst>
          </p:cNvPr>
          <p:cNvSpPr/>
          <p:nvPr/>
        </p:nvSpPr>
        <p:spPr>
          <a:xfrm>
            <a:off x="10370793" y="3694182"/>
            <a:ext cx="726731" cy="24622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6" name="Tekstiruutu 85">
            <a:extLst>
              <a:ext uri="{FF2B5EF4-FFF2-40B4-BE49-F238E27FC236}">
                <a16:creationId xmlns:a16="http://schemas.microsoft.com/office/drawing/2014/main" id="{96A9581F-3E10-478F-A7A5-116F410B3957}"/>
              </a:ext>
            </a:extLst>
          </p:cNvPr>
          <p:cNvSpPr txBox="1"/>
          <p:nvPr/>
        </p:nvSpPr>
        <p:spPr>
          <a:xfrm>
            <a:off x="3854226" y="3726201"/>
            <a:ext cx="701021" cy="230832"/>
          </a:xfrm>
          <a:prstGeom prst="rect">
            <a:avLst/>
          </a:prstGeom>
          <a:noFill/>
        </p:spPr>
        <p:txBody>
          <a:bodyPr wrap="square" rtlCol="0">
            <a:spAutoFit/>
          </a:bodyPr>
          <a:lstStyle/>
          <a:p>
            <a:r>
              <a:rPr lang="fi-FI" sz="900" dirty="0"/>
              <a:t>LOKAKUU</a:t>
            </a:r>
          </a:p>
        </p:txBody>
      </p:sp>
      <p:sp>
        <p:nvSpPr>
          <p:cNvPr id="87" name="Tekstiruutu 86">
            <a:extLst>
              <a:ext uri="{FF2B5EF4-FFF2-40B4-BE49-F238E27FC236}">
                <a16:creationId xmlns:a16="http://schemas.microsoft.com/office/drawing/2014/main" id="{AE60BD4A-82E9-45F2-B9DD-A2E2E8DCA0B2}"/>
              </a:ext>
            </a:extLst>
          </p:cNvPr>
          <p:cNvSpPr txBox="1"/>
          <p:nvPr/>
        </p:nvSpPr>
        <p:spPr>
          <a:xfrm>
            <a:off x="4734253" y="3716234"/>
            <a:ext cx="887279" cy="230832"/>
          </a:xfrm>
          <a:prstGeom prst="rect">
            <a:avLst/>
          </a:prstGeom>
          <a:noFill/>
        </p:spPr>
        <p:txBody>
          <a:bodyPr wrap="square" rtlCol="0">
            <a:spAutoFit/>
          </a:bodyPr>
          <a:lstStyle/>
          <a:p>
            <a:r>
              <a:rPr lang="fi-FI" sz="900" dirty="0"/>
              <a:t>MARRASKUU</a:t>
            </a:r>
          </a:p>
        </p:txBody>
      </p:sp>
      <p:sp>
        <p:nvSpPr>
          <p:cNvPr id="88" name="Tekstiruutu 87">
            <a:extLst>
              <a:ext uri="{FF2B5EF4-FFF2-40B4-BE49-F238E27FC236}">
                <a16:creationId xmlns:a16="http://schemas.microsoft.com/office/drawing/2014/main" id="{A7E8636F-4F82-4312-B451-EA0EDA9F8110}"/>
              </a:ext>
            </a:extLst>
          </p:cNvPr>
          <p:cNvSpPr txBox="1"/>
          <p:nvPr/>
        </p:nvSpPr>
        <p:spPr>
          <a:xfrm>
            <a:off x="5579749" y="3716922"/>
            <a:ext cx="699494" cy="230832"/>
          </a:xfrm>
          <a:prstGeom prst="rect">
            <a:avLst/>
          </a:prstGeom>
          <a:noFill/>
        </p:spPr>
        <p:txBody>
          <a:bodyPr wrap="square" rtlCol="0">
            <a:spAutoFit/>
          </a:bodyPr>
          <a:lstStyle/>
          <a:p>
            <a:r>
              <a:rPr lang="fi-FI" sz="900" dirty="0"/>
              <a:t>JOULUKUU</a:t>
            </a:r>
          </a:p>
        </p:txBody>
      </p:sp>
      <p:sp>
        <p:nvSpPr>
          <p:cNvPr id="89" name="Tekstiruutu 88">
            <a:extLst>
              <a:ext uri="{FF2B5EF4-FFF2-40B4-BE49-F238E27FC236}">
                <a16:creationId xmlns:a16="http://schemas.microsoft.com/office/drawing/2014/main" id="{42979CED-7606-4CD1-9F4F-3959593AF156}"/>
              </a:ext>
            </a:extLst>
          </p:cNvPr>
          <p:cNvSpPr txBox="1"/>
          <p:nvPr/>
        </p:nvSpPr>
        <p:spPr>
          <a:xfrm>
            <a:off x="6373291" y="3722886"/>
            <a:ext cx="749827" cy="230832"/>
          </a:xfrm>
          <a:prstGeom prst="rect">
            <a:avLst/>
          </a:prstGeom>
          <a:noFill/>
        </p:spPr>
        <p:txBody>
          <a:bodyPr wrap="square" rtlCol="0">
            <a:spAutoFit/>
          </a:bodyPr>
          <a:lstStyle/>
          <a:p>
            <a:r>
              <a:rPr lang="fi-FI" sz="900" dirty="0"/>
              <a:t>TAMMIKUU</a:t>
            </a:r>
          </a:p>
        </p:txBody>
      </p:sp>
      <p:sp>
        <p:nvSpPr>
          <p:cNvPr id="90" name="Tekstiruutu 89">
            <a:extLst>
              <a:ext uri="{FF2B5EF4-FFF2-40B4-BE49-F238E27FC236}">
                <a16:creationId xmlns:a16="http://schemas.microsoft.com/office/drawing/2014/main" id="{E9D9D7BE-56B1-4E2E-91DC-E96A4AB69C89}"/>
              </a:ext>
            </a:extLst>
          </p:cNvPr>
          <p:cNvSpPr txBox="1"/>
          <p:nvPr/>
        </p:nvSpPr>
        <p:spPr>
          <a:xfrm>
            <a:off x="7168374" y="3702899"/>
            <a:ext cx="756340" cy="246221"/>
          </a:xfrm>
          <a:prstGeom prst="rect">
            <a:avLst/>
          </a:prstGeom>
          <a:noFill/>
        </p:spPr>
        <p:txBody>
          <a:bodyPr wrap="square" rtlCol="0">
            <a:spAutoFit/>
          </a:bodyPr>
          <a:lstStyle/>
          <a:p>
            <a:r>
              <a:rPr lang="fi-FI" sz="1000" dirty="0"/>
              <a:t>HELMIKUU</a:t>
            </a:r>
          </a:p>
        </p:txBody>
      </p:sp>
      <p:sp>
        <p:nvSpPr>
          <p:cNvPr id="91" name="Tekstiruutu 90">
            <a:extLst>
              <a:ext uri="{FF2B5EF4-FFF2-40B4-BE49-F238E27FC236}">
                <a16:creationId xmlns:a16="http://schemas.microsoft.com/office/drawing/2014/main" id="{47B247AD-5C81-4915-A461-14BCBAEA2171}"/>
              </a:ext>
            </a:extLst>
          </p:cNvPr>
          <p:cNvSpPr txBox="1"/>
          <p:nvPr/>
        </p:nvSpPr>
        <p:spPr>
          <a:xfrm>
            <a:off x="7936545" y="3704048"/>
            <a:ext cx="851593" cy="246221"/>
          </a:xfrm>
          <a:prstGeom prst="rect">
            <a:avLst/>
          </a:prstGeom>
          <a:noFill/>
        </p:spPr>
        <p:txBody>
          <a:bodyPr wrap="square" rtlCol="0">
            <a:spAutoFit/>
          </a:bodyPr>
          <a:lstStyle/>
          <a:p>
            <a:r>
              <a:rPr lang="fi-FI" sz="1000" dirty="0"/>
              <a:t>MAALISKUU</a:t>
            </a:r>
          </a:p>
        </p:txBody>
      </p:sp>
      <p:sp>
        <p:nvSpPr>
          <p:cNvPr id="92" name="Tekstiruutu 91">
            <a:extLst>
              <a:ext uri="{FF2B5EF4-FFF2-40B4-BE49-F238E27FC236}">
                <a16:creationId xmlns:a16="http://schemas.microsoft.com/office/drawing/2014/main" id="{C72641CD-6600-442A-B584-FF5BD8F11573}"/>
              </a:ext>
            </a:extLst>
          </p:cNvPr>
          <p:cNvSpPr txBox="1"/>
          <p:nvPr/>
        </p:nvSpPr>
        <p:spPr>
          <a:xfrm>
            <a:off x="8776826" y="3715794"/>
            <a:ext cx="699494" cy="230832"/>
          </a:xfrm>
          <a:prstGeom prst="rect">
            <a:avLst/>
          </a:prstGeom>
          <a:noFill/>
        </p:spPr>
        <p:txBody>
          <a:bodyPr wrap="square" rtlCol="0">
            <a:spAutoFit/>
          </a:bodyPr>
          <a:lstStyle/>
          <a:p>
            <a:r>
              <a:rPr lang="fi-FI" sz="900" dirty="0"/>
              <a:t>HUHTIKUU</a:t>
            </a:r>
          </a:p>
        </p:txBody>
      </p:sp>
      <p:sp>
        <p:nvSpPr>
          <p:cNvPr id="93" name="Tekstiruutu 92">
            <a:extLst>
              <a:ext uri="{FF2B5EF4-FFF2-40B4-BE49-F238E27FC236}">
                <a16:creationId xmlns:a16="http://schemas.microsoft.com/office/drawing/2014/main" id="{5EC78231-6BAA-4A76-B698-BA23A670A515}"/>
              </a:ext>
            </a:extLst>
          </p:cNvPr>
          <p:cNvSpPr txBox="1"/>
          <p:nvPr/>
        </p:nvSpPr>
        <p:spPr>
          <a:xfrm>
            <a:off x="9554348" y="3732710"/>
            <a:ext cx="749826" cy="230832"/>
          </a:xfrm>
          <a:prstGeom prst="rect">
            <a:avLst/>
          </a:prstGeom>
          <a:noFill/>
        </p:spPr>
        <p:txBody>
          <a:bodyPr wrap="square" rtlCol="0">
            <a:spAutoFit/>
          </a:bodyPr>
          <a:lstStyle/>
          <a:p>
            <a:r>
              <a:rPr lang="fi-FI" sz="900" dirty="0"/>
              <a:t>TOUKOKUU</a:t>
            </a:r>
          </a:p>
        </p:txBody>
      </p:sp>
      <p:sp>
        <p:nvSpPr>
          <p:cNvPr id="94" name="Tekstiruutu 93">
            <a:extLst>
              <a:ext uri="{FF2B5EF4-FFF2-40B4-BE49-F238E27FC236}">
                <a16:creationId xmlns:a16="http://schemas.microsoft.com/office/drawing/2014/main" id="{80368CB4-D7C5-4F13-BFBF-011D4BDD38D1}"/>
              </a:ext>
            </a:extLst>
          </p:cNvPr>
          <p:cNvSpPr txBox="1"/>
          <p:nvPr/>
        </p:nvSpPr>
        <p:spPr>
          <a:xfrm>
            <a:off x="10376399" y="3733412"/>
            <a:ext cx="632527" cy="230832"/>
          </a:xfrm>
          <a:prstGeom prst="rect">
            <a:avLst/>
          </a:prstGeom>
          <a:noFill/>
        </p:spPr>
        <p:txBody>
          <a:bodyPr wrap="square" rtlCol="0">
            <a:spAutoFit/>
          </a:bodyPr>
          <a:lstStyle/>
          <a:p>
            <a:r>
              <a:rPr lang="fi-FI" sz="900" dirty="0"/>
              <a:t>KESÄKUU</a:t>
            </a:r>
          </a:p>
        </p:txBody>
      </p:sp>
      <p:sp>
        <p:nvSpPr>
          <p:cNvPr id="95" name="Suorakulmio: Pyöristetyt kulmat 94">
            <a:extLst>
              <a:ext uri="{FF2B5EF4-FFF2-40B4-BE49-F238E27FC236}">
                <a16:creationId xmlns:a16="http://schemas.microsoft.com/office/drawing/2014/main" id="{D3F71970-13A4-471A-A7FE-6F57307B7514}"/>
              </a:ext>
            </a:extLst>
          </p:cNvPr>
          <p:cNvSpPr/>
          <p:nvPr/>
        </p:nvSpPr>
        <p:spPr>
          <a:xfrm>
            <a:off x="7103132" y="2362026"/>
            <a:ext cx="810936" cy="494951"/>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3" name="Tekstiruutu 2">
            <a:extLst>
              <a:ext uri="{FF2B5EF4-FFF2-40B4-BE49-F238E27FC236}">
                <a16:creationId xmlns:a16="http://schemas.microsoft.com/office/drawing/2014/main" id="{89115F94-CC2A-4451-A8ED-1F8782BB3A2B}"/>
              </a:ext>
            </a:extLst>
          </p:cNvPr>
          <p:cNvSpPr txBox="1"/>
          <p:nvPr/>
        </p:nvSpPr>
        <p:spPr>
          <a:xfrm>
            <a:off x="7125704" y="2412419"/>
            <a:ext cx="736864" cy="507831"/>
          </a:xfrm>
          <a:prstGeom prst="rect">
            <a:avLst/>
          </a:prstGeom>
          <a:noFill/>
        </p:spPr>
        <p:txBody>
          <a:bodyPr wrap="square" rtlCol="0">
            <a:spAutoFit/>
          </a:bodyPr>
          <a:lstStyle/>
          <a:p>
            <a:r>
              <a:rPr lang="fi-FI" sz="900" dirty="0"/>
              <a:t>Henkilöstö-  koulutus 16.2.</a:t>
            </a:r>
          </a:p>
        </p:txBody>
      </p:sp>
    </p:spTree>
    <p:extLst>
      <p:ext uri="{BB962C8B-B14F-4D97-AF65-F5344CB8AC3E}">
        <p14:creationId xmlns:p14="http://schemas.microsoft.com/office/powerpoint/2010/main" val="952689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751B6C-0BE2-436C-87DC-F4B561711671}"/>
              </a:ext>
            </a:extLst>
          </p:cNvPr>
          <p:cNvSpPr>
            <a:spLocks noGrp="1"/>
          </p:cNvSpPr>
          <p:nvPr>
            <p:ph type="title"/>
          </p:nvPr>
        </p:nvSpPr>
        <p:spPr>
          <a:xfrm>
            <a:off x="1109980" y="4277356"/>
            <a:ext cx="9966960" cy="1560320"/>
          </a:xfrm>
        </p:spPr>
        <p:txBody>
          <a:bodyPr vert="horz" lIns="91440" tIns="45720" rIns="91440" bIns="45720" rtlCol="0" anchor="b">
            <a:normAutofit fontScale="90000"/>
          </a:bodyPr>
          <a:lstStyle/>
          <a:p>
            <a:pPr lvl="0" algn="ctr">
              <a:spcBef>
                <a:spcPts val="0"/>
              </a:spcBef>
            </a:pPr>
            <a:r>
              <a:rPr lang="fi-FI" sz="6000" b="1" dirty="0">
                <a:solidFill>
                  <a:schemeClr val="accent1"/>
                </a:solidFill>
              </a:rPr>
              <a:t>Meistä tulee jotakin</a:t>
            </a:r>
            <a:br>
              <a:rPr lang="fi-FI" sz="6000" b="1" dirty="0">
                <a:solidFill>
                  <a:schemeClr val="accent1"/>
                </a:solidFill>
              </a:rPr>
            </a:br>
            <a:r>
              <a:rPr lang="fi-FI" sz="6000" b="1" dirty="0">
                <a:solidFill>
                  <a:schemeClr val="accent1"/>
                </a:solidFill>
              </a:rPr>
              <a:t>YHDESSÄ </a:t>
            </a:r>
            <a:endParaRPr lang="en-US" sz="5800" b="1" dirty="0">
              <a:solidFill>
                <a:schemeClr val="accent1"/>
              </a:solidFill>
            </a:endParaRPr>
          </a:p>
        </p:txBody>
      </p:sp>
      <p:pic>
        <p:nvPicPr>
          <p:cNvPr id="5" name="Sisällön paikkamerkki 4">
            <a:extLst>
              <a:ext uri="{FF2B5EF4-FFF2-40B4-BE49-F238E27FC236}">
                <a16:creationId xmlns:a16="http://schemas.microsoft.com/office/drawing/2014/main" id="{798CCBC0-B79C-4E93-9D44-11D69D59980A}"/>
              </a:ext>
            </a:extLst>
          </p:cNvPr>
          <p:cNvPicPr>
            <a:picLocks noGrp="1" noChangeAspect="1"/>
          </p:cNvPicPr>
          <p:nvPr>
            <p:ph idx="1"/>
          </p:nvPr>
        </p:nvPicPr>
        <p:blipFill rotWithShape="1">
          <a:blip r:embed="rId2"/>
          <a:srcRect r="6721"/>
          <a:stretch/>
        </p:blipFill>
        <p:spPr>
          <a:xfrm>
            <a:off x="243840" y="256540"/>
            <a:ext cx="11704320" cy="376427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softEdge rad="241300"/>
          </a:effectLst>
        </p:spPr>
      </p:pic>
      <p:sp>
        <p:nvSpPr>
          <p:cNvPr id="4" name="Tekstin paikkamerkki 3">
            <a:extLst>
              <a:ext uri="{FF2B5EF4-FFF2-40B4-BE49-F238E27FC236}">
                <a16:creationId xmlns:a16="http://schemas.microsoft.com/office/drawing/2014/main" id="{9906E2A0-78BA-425F-9578-4529BC71BFC7}"/>
              </a:ext>
            </a:extLst>
          </p:cNvPr>
          <p:cNvSpPr>
            <a:spLocks noGrp="1"/>
          </p:cNvSpPr>
          <p:nvPr>
            <p:ph type="body" sz="half" idx="2"/>
          </p:nvPr>
        </p:nvSpPr>
        <p:spPr>
          <a:xfrm>
            <a:off x="839788" y="3852808"/>
            <a:ext cx="9966960" cy="1984867"/>
          </a:xfrm>
        </p:spPr>
        <p:txBody>
          <a:bodyPr/>
          <a:lstStyle/>
          <a:p>
            <a:pPr algn="ctr"/>
            <a:r>
              <a:rPr lang="fi-FI" i="1" dirty="0"/>
              <a:t>“Kohti ääretöntä ja sen yli”</a:t>
            </a:r>
          </a:p>
          <a:p>
            <a:pPr algn="ctr"/>
            <a:endParaRPr lang="fi-FI" dirty="0"/>
          </a:p>
        </p:txBody>
      </p:sp>
    </p:spTree>
    <p:extLst>
      <p:ext uri="{BB962C8B-B14F-4D97-AF65-F5344CB8AC3E}">
        <p14:creationId xmlns:p14="http://schemas.microsoft.com/office/powerpoint/2010/main" val="12543954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0EC17A0D2ADBC2468B5789D991EC808E" ma:contentTypeVersion="13" ma:contentTypeDescription="Luo uusi asiakirja." ma:contentTypeScope="" ma:versionID="28d17c4daecf416a6ed63231ce63a948">
  <xsd:schema xmlns:xsd="http://www.w3.org/2001/XMLSchema" xmlns:xs="http://www.w3.org/2001/XMLSchema" xmlns:p="http://schemas.microsoft.com/office/2006/metadata/properties" xmlns:ns3="40994f75-9202-474b-92b2-41dd05810836" xmlns:ns4="30178e09-7df7-475d-8eee-713d46bac6b5" targetNamespace="http://schemas.microsoft.com/office/2006/metadata/properties" ma:root="true" ma:fieldsID="dddc491fac9cee491cffc35ee9f9caa3" ns3:_="" ns4:_="">
    <xsd:import namespace="40994f75-9202-474b-92b2-41dd05810836"/>
    <xsd:import namespace="30178e09-7df7-475d-8eee-713d46bac6b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994f75-9202-474b-92b2-41dd058108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178e09-7df7-475d-8eee-713d46bac6b5"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element name="SharingHintHash" ma:index="12"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C0AB08A-C8AD-45C4-AE89-CBB320D11F64}">
  <ds:schemaRefs>
    <ds:schemaRef ds:uri="http://schemas.microsoft.com/sharepoint/v3/contenttype/forms"/>
  </ds:schemaRefs>
</ds:datastoreItem>
</file>

<file path=customXml/itemProps2.xml><?xml version="1.0" encoding="utf-8"?>
<ds:datastoreItem xmlns:ds="http://schemas.openxmlformats.org/officeDocument/2006/customXml" ds:itemID="{1D4A40E6-CE52-483F-B64C-CE0F9AD692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994f75-9202-474b-92b2-41dd05810836"/>
    <ds:schemaRef ds:uri="30178e09-7df7-475d-8eee-713d46bac6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046902-2FB3-433B-B01D-7CE5C3A65BA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703</TotalTime>
  <Words>465</Words>
  <Application>Microsoft Office PowerPoint</Application>
  <PresentationFormat>Laajakuva</PresentationFormat>
  <Paragraphs>75</Paragraphs>
  <Slides>5</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vt:i4>
      </vt:variant>
    </vt:vector>
  </HeadingPairs>
  <TitlesOfParts>
    <vt:vector size="9" baseType="lpstr">
      <vt:lpstr>Arial</vt:lpstr>
      <vt:lpstr>Calibri</vt:lpstr>
      <vt:lpstr>Calibri Light</vt:lpstr>
      <vt:lpstr>Office Theme</vt:lpstr>
      <vt:lpstr>Kohti  Kortepohjan päiväkotikoulua   Yhteinen suunta tulevaan</vt:lpstr>
      <vt:lpstr>Toimintakulttuuri kasvaa arkisesta yhdessä tekemisestä</vt:lpstr>
      <vt:lpstr>Talossa tulevat toimimaan </vt:lpstr>
      <vt:lpstr>Tämän toimintavuoden karkea aikajana</vt:lpstr>
      <vt:lpstr>Meistä tulee jotakin YHDESSÄ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Kohti  Kortepohjan päiväkotikoulua   Yhteistä toimintakulttuuria rakentamassa</dc:title>
  <dc:creator>Liimatainen Päivi</dc:creator>
  <cp:lastModifiedBy>Liimatainen Päivi</cp:lastModifiedBy>
  <cp:revision>14</cp:revision>
  <dcterms:created xsi:type="dcterms:W3CDTF">2020-11-11T09:50:55Z</dcterms:created>
  <dcterms:modified xsi:type="dcterms:W3CDTF">2021-08-20T07:29:32Z</dcterms:modified>
</cp:coreProperties>
</file>