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56" r:id="rId2"/>
    <p:sldId id="277"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4" r:id="rId19"/>
    <p:sldId id="272" r:id="rId20"/>
    <p:sldId id="275" r:id="rId21"/>
    <p:sldId id="273"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0E235-C7F5-413F-95FE-DAD1DAF3AC46}" type="datetimeFigureOut">
              <a:rPr lang="fi-FI" smtClean="0"/>
              <a:t>15.3.2024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6F9E6-CFC3-44C5-8427-C78D406EA72C}" type="slidenum">
              <a:rPr lang="fi-FI" smtClean="0"/>
              <a:t>‹#›</a:t>
            </a:fld>
            <a:endParaRPr lang="fi-FI"/>
          </a:p>
        </p:txBody>
      </p:sp>
    </p:spTree>
    <p:extLst>
      <p:ext uri="{BB962C8B-B14F-4D97-AF65-F5344CB8AC3E}">
        <p14:creationId xmlns:p14="http://schemas.microsoft.com/office/powerpoint/2010/main" val="385521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Yhteiskunnan hektisyys, informaatioyhteiskunta, jatkuva ärsyketulva, aivojen jatkuva kuormitustila</a:t>
            </a:r>
          </a:p>
        </p:txBody>
      </p:sp>
      <p:sp>
        <p:nvSpPr>
          <p:cNvPr id="4" name="Dian numeron paikkamerkki 3"/>
          <p:cNvSpPr>
            <a:spLocks noGrp="1"/>
          </p:cNvSpPr>
          <p:nvPr>
            <p:ph type="sldNum" sz="quarter" idx="5"/>
          </p:nvPr>
        </p:nvSpPr>
        <p:spPr/>
        <p:txBody>
          <a:bodyPr/>
          <a:lstStyle/>
          <a:p>
            <a:fld id="{C1C6F9E6-CFC3-44C5-8427-C78D406EA72C}" type="slidenum">
              <a:rPr lang="fi-FI" smtClean="0"/>
              <a:t>3</a:t>
            </a:fld>
            <a:endParaRPr lang="fi-FI"/>
          </a:p>
        </p:txBody>
      </p:sp>
    </p:spTree>
    <p:extLst>
      <p:ext uri="{BB962C8B-B14F-4D97-AF65-F5344CB8AC3E}">
        <p14:creationId xmlns:p14="http://schemas.microsoft.com/office/powerpoint/2010/main" val="40551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Tärkeää: Kaikki lähtee ihmisen omasta halusta muuttaa toimintaansa, vaikea tukea ja auttaa tässä, jos ihminen ei itse halua muutosta tai näe sitä tarpeellisena. Motivointi.</a:t>
            </a:r>
          </a:p>
        </p:txBody>
      </p:sp>
      <p:sp>
        <p:nvSpPr>
          <p:cNvPr id="4" name="Dian numeron paikkamerkki 3"/>
          <p:cNvSpPr>
            <a:spLocks noGrp="1"/>
          </p:cNvSpPr>
          <p:nvPr>
            <p:ph type="sldNum" sz="quarter" idx="5"/>
          </p:nvPr>
        </p:nvSpPr>
        <p:spPr/>
        <p:txBody>
          <a:bodyPr/>
          <a:lstStyle/>
          <a:p>
            <a:fld id="{C1C6F9E6-CFC3-44C5-8427-C78D406EA72C}" type="slidenum">
              <a:rPr lang="fi-FI" smtClean="0"/>
              <a:t>14</a:t>
            </a:fld>
            <a:endParaRPr lang="fi-FI"/>
          </a:p>
        </p:txBody>
      </p:sp>
    </p:spTree>
    <p:extLst>
      <p:ext uri="{BB962C8B-B14F-4D97-AF65-F5344CB8AC3E}">
        <p14:creationId xmlns:p14="http://schemas.microsoft.com/office/powerpoint/2010/main" val="212982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Tärkeää: Jos digilaitteella olo vie suuren osan valveilla oloajasta, niin sitä on vaikea lopettaa kerralla, asteittainen vähentäminen ja muun tekemisen keksiminen tilalle. Aluksi varmasti vaikeaa.</a:t>
            </a:r>
          </a:p>
        </p:txBody>
      </p:sp>
      <p:sp>
        <p:nvSpPr>
          <p:cNvPr id="4" name="Dian numeron paikkamerkki 3"/>
          <p:cNvSpPr>
            <a:spLocks noGrp="1"/>
          </p:cNvSpPr>
          <p:nvPr>
            <p:ph type="sldNum" sz="quarter" idx="5"/>
          </p:nvPr>
        </p:nvSpPr>
        <p:spPr/>
        <p:txBody>
          <a:bodyPr/>
          <a:lstStyle/>
          <a:p>
            <a:fld id="{C1C6F9E6-CFC3-44C5-8427-C78D406EA72C}" type="slidenum">
              <a:rPr lang="fi-FI" smtClean="0"/>
              <a:t>16</a:t>
            </a:fld>
            <a:endParaRPr lang="fi-FI"/>
          </a:p>
        </p:txBody>
      </p:sp>
    </p:spTree>
    <p:extLst>
      <p:ext uri="{BB962C8B-B14F-4D97-AF65-F5344CB8AC3E}">
        <p14:creationId xmlns:p14="http://schemas.microsoft.com/office/powerpoint/2010/main" val="370124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 vaatia aluksi suorittamista, mutta palkitsee lopulta ja ei tunnu enää suorittamiselta, koska aivot ovat palautuneemmat. Läsnäoloharjoituksia löytyy mistä tahansa esim. kehoskannaus, ympäristön tietoinen aktiivinen tutkiminen eri aisteilla ja hengitysharjoitukset ym.</a:t>
            </a:r>
          </a:p>
        </p:txBody>
      </p:sp>
      <p:sp>
        <p:nvSpPr>
          <p:cNvPr id="4" name="Dian numeron paikkamerkki 3"/>
          <p:cNvSpPr>
            <a:spLocks noGrp="1"/>
          </p:cNvSpPr>
          <p:nvPr>
            <p:ph type="sldNum" sz="quarter" idx="5"/>
          </p:nvPr>
        </p:nvSpPr>
        <p:spPr/>
        <p:txBody>
          <a:bodyPr/>
          <a:lstStyle/>
          <a:p>
            <a:fld id="{C1C6F9E6-CFC3-44C5-8427-C78D406EA72C}" type="slidenum">
              <a:rPr lang="fi-FI" smtClean="0"/>
              <a:t>17</a:t>
            </a:fld>
            <a:endParaRPr lang="fi-FI"/>
          </a:p>
        </p:txBody>
      </p:sp>
    </p:spTree>
    <p:extLst>
      <p:ext uri="{BB962C8B-B14F-4D97-AF65-F5344CB8AC3E}">
        <p14:creationId xmlns:p14="http://schemas.microsoft.com/office/powerpoint/2010/main" val="411936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Auktoritatiivisen vanhemmuuden on tutkimuksissa todettu olevan yhteydessä hyvään kasvatukseen, selkeät rajat ja keskustelu, rajatut valinnat. Autoritäärinen vanhemmuus jossa vanhemman sanan on laki ilman mitään vaikutusmahdollisuuksia, on näyttänyt luovan kielteistä vuorovaikutusta vanhemman ja lapsen välille.</a:t>
            </a:r>
          </a:p>
        </p:txBody>
      </p:sp>
      <p:sp>
        <p:nvSpPr>
          <p:cNvPr id="4" name="Dian numeron paikkamerkki 3"/>
          <p:cNvSpPr>
            <a:spLocks noGrp="1"/>
          </p:cNvSpPr>
          <p:nvPr>
            <p:ph type="sldNum" sz="quarter" idx="5"/>
          </p:nvPr>
        </p:nvSpPr>
        <p:spPr/>
        <p:txBody>
          <a:bodyPr/>
          <a:lstStyle/>
          <a:p>
            <a:fld id="{C1C6F9E6-CFC3-44C5-8427-C78D406EA72C}" type="slidenum">
              <a:rPr lang="fi-FI" smtClean="0"/>
              <a:t>18</a:t>
            </a:fld>
            <a:endParaRPr lang="fi-FI"/>
          </a:p>
        </p:txBody>
      </p:sp>
    </p:spTree>
    <p:extLst>
      <p:ext uri="{BB962C8B-B14F-4D97-AF65-F5344CB8AC3E}">
        <p14:creationId xmlns:p14="http://schemas.microsoft.com/office/powerpoint/2010/main" val="217321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lähtee vanhemman omasta suhtautumisesta digitaaliseen mediaan, hyvä renki, mutta huono isäntä. Tehdäänkö lapsen kanssa yhdessä asioita, myös digitaalisella medialla, mutta ennen kaikkea kaikki muu tekeminen ja läsnäolo kuten yhteiset keskustelut päivän tapahtumista, vuoron odottaminen, tunteiden näyttäminen ja niistä keskustelu, tarpeet, lautapelailut, ulkoilut, osallistuminen tekemiseen.</a:t>
            </a:r>
          </a:p>
        </p:txBody>
      </p:sp>
      <p:sp>
        <p:nvSpPr>
          <p:cNvPr id="4" name="Dian numeron paikkamerkki 3"/>
          <p:cNvSpPr>
            <a:spLocks noGrp="1"/>
          </p:cNvSpPr>
          <p:nvPr>
            <p:ph type="sldNum" sz="quarter" idx="5"/>
          </p:nvPr>
        </p:nvSpPr>
        <p:spPr/>
        <p:txBody>
          <a:bodyPr/>
          <a:lstStyle/>
          <a:p>
            <a:fld id="{C1C6F9E6-CFC3-44C5-8427-C78D406EA72C}" type="slidenum">
              <a:rPr lang="fi-FI" smtClean="0"/>
              <a:t>19</a:t>
            </a:fld>
            <a:endParaRPr lang="fi-FI"/>
          </a:p>
        </p:txBody>
      </p:sp>
    </p:spTree>
    <p:extLst>
      <p:ext uri="{BB962C8B-B14F-4D97-AF65-F5344CB8AC3E}">
        <p14:creationId xmlns:p14="http://schemas.microsoft.com/office/powerpoint/2010/main" val="411345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Tekoälyn kanssa mediassa ollut puhe viime aikoina sen </a:t>
            </a:r>
            <a:r>
              <a:rPr lang="fi-FI" dirty="0" err="1"/>
              <a:t>reguloinnista</a:t>
            </a:r>
            <a:r>
              <a:rPr lang="fi-FI" dirty="0"/>
              <a:t>, jotta se säilyy ihmisen kontrollissa. Sama pätee myös digitaalisen median käyttöön ja siihen kukin voi itse vaikuttaa. Nyky-yhteiskunnan kasvatukselliset haasteet informaatioteknologian maailmassa.</a:t>
            </a:r>
          </a:p>
        </p:txBody>
      </p:sp>
      <p:sp>
        <p:nvSpPr>
          <p:cNvPr id="4" name="Dian numeron paikkamerkki 3"/>
          <p:cNvSpPr>
            <a:spLocks noGrp="1"/>
          </p:cNvSpPr>
          <p:nvPr>
            <p:ph type="sldNum" sz="quarter" idx="5"/>
          </p:nvPr>
        </p:nvSpPr>
        <p:spPr/>
        <p:txBody>
          <a:bodyPr/>
          <a:lstStyle/>
          <a:p>
            <a:fld id="{C1C6F9E6-CFC3-44C5-8427-C78D406EA72C}" type="slidenum">
              <a:rPr lang="fi-FI" smtClean="0"/>
              <a:t>20</a:t>
            </a:fld>
            <a:endParaRPr lang="fi-FI"/>
          </a:p>
        </p:txBody>
      </p:sp>
    </p:spTree>
    <p:extLst>
      <p:ext uri="{BB962C8B-B14F-4D97-AF65-F5344CB8AC3E}">
        <p14:creationId xmlns:p14="http://schemas.microsoft.com/office/powerpoint/2010/main" val="22886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ADHD-oireilla yhteys riippuvuuksien kehittymiseen, tarkkaavuustaidot kehittyvät vuorovaikutuksessa, läsnäolo, ylidiagnosointia, edelleen naisoletetuilla alidiagnosointia?</a:t>
            </a:r>
          </a:p>
        </p:txBody>
      </p:sp>
      <p:sp>
        <p:nvSpPr>
          <p:cNvPr id="4" name="Dian numeron paikkamerkki 3"/>
          <p:cNvSpPr>
            <a:spLocks noGrp="1"/>
          </p:cNvSpPr>
          <p:nvPr>
            <p:ph type="sldNum" sz="quarter" idx="5"/>
          </p:nvPr>
        </p:nvSpPr>
        <p:spPr/>
        <p:txBody>
          <a:bodyPr/>
          <a:lstStyle/>
          <a:p>
            <a:fld id="{C1C6F9E6-CFC3-44C5-8427-C78D406EA72C}" type="slidenum">
              <a:rPr lang="fi-FI" smtClean="0"/>
              <a:t>4</a:t>
            </a:fld>
            <a:endParaRPr lang="fi-FI"/>
          </a:p>
        </p:txBody>
      </p:sp>
    </p:spTree>
    <p:extLst>
      <p:ext uri="{BB962C8B-B14F-4D97-AF65-F5344CB8AC3E}">
        <p14:creationId xmlns:p14="http://schemas.microsoft.com/office/powerpoint/2010/main" val="280818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Vertaa substanssiriippuvuus aivotasolla, </a:t>
            </a:r>
            <a:r>
              <a:rPr lang="fi-FI" dirty="0" err="1"/>
              <a:t>dopaminergiset</a:t>
            </a:r>
            <a:r>
              <a:rPr lang="fi-FI" dirty="0"/>
              <a:t> aivoradat, tapariippuvuus esim. älypuhelimella olo iltaisin tai tiettyyn aikaan kuten vaikka ruuan jälkeinen tupakointi, ulkopuolelle jääminen jos ei ole somessa</a:t>
            </a:r>
          </a:p>
        </p:txBody>
      </p:sp>
      <p:sp>
        <p:nvSpPr>
          <p:cNvPr id="4" name="Dian numeron paikkamerkki 3"/>
          <p:cNvSpPr>
            <a:spLocks noGrp="1"/>
          </p:cNvSpPr>
          <p:nvPr>
            <p:ph type="sldNum" sz="quarter" idx="5"/>
          </p:nvPr>
        </p:nvSpPr>
        <p:spPr/>
        <p:txBody>
          <a:bodyPr/>
          <a:lstStyle/>
          <a:p>
            <a:fld id="{C1C6F9E6-CFC3-44C5-8427-C78D406EA72C}" type="slidenum">
              <a:rPr lang="fi-FI" smtClean="0"/>
              <a:t>5</a:t>
            </a:fld>
            <a:endParaRPr lang="fi-FI"/>
          </a:p>
        </p:txBody>
      </p:sp>
    </p:spTree>
    <p:extLst>
      <p:ext uri="{BB962C8B-B14F-4D97-AF65-F5344CB8AC3E}">
        <p14:creationId xmlns:p14="http://schemas.microsoft.com/office/powerpoint/2010/main" val="133089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Vertailu sosiaalisessa mediassa, pelko omien tietojen leviämisestä, välttämiskäyttäytyminen</a:t>
            </a:r>
          </a:p>
        </p:txBody>
      </p:sp>
      <p:sp>
        <p:nvSpPr>
          <p:cNvPr id="4" name="Dian numeron paikkamerkki 3"/>
          <p:cNvSpPr>
            <a:spLocks noGrp="1"/>
          </p:cNvSpPr>
          <p:nvPr>
            <p:ph type="sldNum" sz="quarter" idx="5"/>
          </p:nvPr>
        </p:nvSpPr>
        <p:spPr/>
        <p:txBody>
          <a:bodyPr/>
          <a:lstStyle/>
          <a:p>
            <a:fld id="{C1C6F9E6-CFC3-44C5-8427-C78D406EA72C}" type="slidenum">
              <a:rPr lang="fi-FI" smtClean="0"/>
              <a:t>6</a:t>
            </a:fld>
            <a:endParaRPr lang="fi-FI"/>
          </a:p>
        </p:txBody>
      </p:sp>
    </p:spTree>
    <p:extLst>
      <p:ext uri="{BB962C8B-B14F-4D97-AF65-F5344CB8AC3E}">
        <p14:creationId xmlns:p14="http://schemas.microsoft.com/office/powerpoint/2010/main" val="1218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Luovuuden vähentyminen erityisesti rajatuissa tilanteissa</a:t>
            </a:r>
          </a:p>
        </p:txBody>
      </p:sp>
      <p:sp>
        <p:nvSpPr>
          <p:cNvPr id="4" name="Dian numeron paikkamerkki 3"/>
          <p:cNvSpPr>
            <a:spLocks noGrp="1"/>
          </p:cNvSpPr>
          <p:nvPr>
            <p:ph type="sldNum" sz="quarter" idx="5"/>
          </p:nvPr>
        </p:nvSpPr>
        <p:spPr/>
        <p:txBody>
          <a:bodyPr/>
          <a:lstStyle/>
          <a:p>
            <a:fld id="{C1C6F9E6-CFC3-44C5-8427-C78D406EA72C}" type="slidenum">
              <a:rPr lang="fi-FI" smtClean="0"/>
              <a:t>8</a:t>
            </a:fld>
            <a:endParaRPr lang="fi-FI"/>
          </a:p>
        </p:txBody>
      </p:sp>
    </p:spTree>
    <p:extLst>
      <p:ext uri="{BB962C8B-B14F-4D97-AF65-F5344CB8AC3E}">
        <p14:creationId xmlns:p14="http://schemas.microsoft.com/office/powerpoint/2010/main" val="393158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Informaatioyhteiskunta, yhteiskunnan vaatimukset, jatkuva sosiaalinen tavoitettavuus, monikanavaisuus</a:t>
            </a:r>
          </a:p>
        </p:txBody>
      </p:sp>
      <p:sp>
        <p:nvSpPr>
          <p:cNvPr id="4" name="Dian numeron paikkamerkki 3"/>
          <p:cNvSpPr>
            <a:spLocks noGrp="1"/>
          </p:cNvSpPr>
          <p:nvPr>
            <p:ph type="sldNum" sz="quarter" idx="5"/>
          </p:nvPr>
        </p:nvSpPr>
        <p:spPr/>
        <p:txBody>
          <a:bodyPr/>
          <a:lstStyle/>
          <a:p>
            <a:fld id="{C1C6F9E6-CFC3-44C5-8427-C78D406EA72C}" type="slidenum">
              <a:rPr lang="fi-FI" smtClean="0"/>
              <a:t>10</a:t>
            </a:fld>
            <a:endParaRPr lang="fi-FI"/>
          </a:p>
        </p:txBody>
      </p:sp>
    </p:spTree>
    <p:extLst>
      <p:ext uri="{BB962C8B-B14F-4D97-AF65-F5344CB8AC3E}">
        <p14:creationId xmlns:p14="http://schemas.microsoft.com/office/powerpoint/2010/main" val="104770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Ongelmanratkaisu ja tekeminen vaativat paneutumista ja keskittynyttä tekemistä, liiallinen ennakointi vaikeuttaa paneutumista ja luo mahdollisesti epärealistisia odotuksia</a:t>
            </a:r>
          </a:p>
        </p:txBody>
      </p:sp>
      <p:sp>
        <p:nvSpPr>
          <p:cNvPr id="4" name="Dian numeron paikkamerkki 3"/>
          <p:cNvSpPr>
            <a:spLocks noGrp="1"/>
          </p:cNvSpPr>
          <p:nvPr>
            <p:ph type="sldNum" sz="quarter" idx="5"/>
          </p:nvPr>
        </p:nvSpPr>
        <p:spPr/>
        <p:txBody>
          <a:bodyPr/>
          <a:lstStyle/>
          <a:p>
            <a:fld id="{C1C6F9E6-CFC3-44C5-8427-C78D406EA72C}" type="slidenum">
              <a:rPr lang="fi-FI" smtClean="0"/>
              <a:t>11</a:t>
            </a:fld>
            <a:endParaRPr lang="fi-FI"/>
          </a:p>
        </p:txBody>
      </p:sp>
    </p:spTree>
    <p:extLst>
      <p:ext uri="{BB962C8B-B14F-4D97-AF65-F5344CB8AC3E}">
        <p14:creationId xmlns:p14="http://schemas.microsoft.com/office/powerpoint/2010/main" val="320337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Tutkittu, että aikuisen ihmisen intensiivinen keskittyminen kestää noin 15 minuuttia, jonka jälkeen intensiteetti laskee ja sen jälkeen se voi nousta uudelleen. Välittömien palkkioiden tarjoama dopamiini selittää riippuvuuksien syntymistä.</a:t>
            </a:r>
          </a:p>
        </p:txBody>
      </p:sp>
      <p:sp>
        <p:nvSpPr>
          <p:cNvPr id="4" name="Dian numeron paikkamerkki 3"/>
          <p:cNvSpPr>
            <a:spLocks noGrp="1"/>
          </p:cNvSpPr>
          <p:nvPr>
            <p:ph type="sldNum" sz="quarter" idx="5"/>
          </p:nvPr>
        </p:nvSpPr>
        <p:spPr/>
        <p:txBody>
          <a:bodyPr/>
          <a:lstStyle/>
          <a:p>
            <a:fld id="{C1C6F9E6-CFC3-44C5-8427-C78D406EA72C}" type="slidenum">
              <a:rPr lang="fi-FI" smtClean="0"/>
              <a:t>12</a:t>
            </a:fld>
            <a:endParaRPr lang="fi-FI"/>
          </a:p>
        </p:txBody>
      </p:sp>
    </p:spTree>
    <p:extLst>
      <p:ext uri="{BB962C8B-B14F-4D97-AF65-F5344CB8AC3E}">
        <p14:creationId xmlns:p14="http://schemas.microsoft.com/office/powerpoint/2010/main" val="335754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Jatkuva älypuhelimen käyttö heikentää kykyä palauttaa tarkkaavuus käsillä olevaan toimintaan. Esimerkki: aivojen väsyminen monen tunnin ongelmanratkaisun jälkeen. Toiminnanohjaus: silmäile, suunnittele, toteuta, arvioi, muuta.</a:t>
            </a:r>
          </a:p>
        </p:txBody>
      </p:sp>
      <p:sp>
        <p:nvSpPr>
          <p:cNvPr id="4" name="Dian numeron paikkamerkki 3"/>
          <p:cNvSpPr>
            <a:spLocks noGrp="1"/>
          </p:cNvSpPr>
          <p:nvPr>
            <p:ph type="sldNum" sz="quarter" idx="5"/>
          </p:nvPr>
        </p:nvSpPr>
        <p:spPr/>
        <p:txBody>
          <a:bodyPr/>
          <a:lstStyle/>
          <a:p>
            <a:fld id="{C1C6F9E6-CFC3-44C5-8427-C78D406EA72C}" type="slidenum">
              <a:rPr lang="fi-FI" smtClean="0"/>
              <a:t>13</a:t>
            </a:fld>
            <a:endParaRPr lang="fi-FI"/>
          </a:p>
        </p:txBody>
      </p:sp>
    </p:spTree>
    <p:extLst>
      <p:ext uri="{BB962C8B-B14F-4D97-AF65-F5344CB8AC3E}">
        <p14:creationId xmlns:p14="http://schemas.microsoft.com/office/powerpoint/2010/main" val="191426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5105E4A-3D1C-401C-863B-8A83DA2CAA04}" type="datetimeFigureOut">
              <a:rPr lang="fi-FI" smtClean="0"/>
              <a:t>15.3.2024</a:t>
            </a:fld>
            <a:endParaRPr lang="fi-FI"/>
          </a:p>
        </p:txBody>
      </p:sp>
      <p:sp>
        <p:nvSpPr>
          <p:cNvPr id="5" name="Footer Placeholder 4"/>
          <p:cNvSpPr>
            <a:spLocks noGrp="1"/>
          </p:cNvSpPr>
          <p:nvPr>
            <p:ph type="ftr" sz="quarter" idx="11"/>
          </p:nvPr>
        </p:nvSpPr>
        <p:spPr>
          <a:xfrm>
            <a:off x="2416500" y="329307"/>
            <a:ext cx="4973915" cy="309201"/>
          </a:xfrm>
        </p:spPr>
        <p:txBody>
          <a:bodyPr/>
          <a:lstStyle/>
          <a:p>
            <a:endParaRPr lang="fi-FI"/>
          </a:p>
        </p:txBody>
      </p:sp>
      <p:sp>
        <p:nvSpPr>
          <p:cNvPr id="6" name="Slide Number Placeholder 5"/>
          <p:cNvSpPr>
            <a:spLocks noGrp="1"/>
          </p:cNvSpPr>
          <p:nvPr>
            <p:ph type="sldNum" sz="quarter" idx="12"/>
          </p:nvPr>
        </p:nvSpPr>
        <p:spPr>
          <a:xfrm>
            <a:off x="1437664" y="798973"/>
            <a:ext cx="811019" cy="503578"/>
          </a:xfrm>
        </p:spPr>
        <p:txBody>
          <a:bodyPr/>
          <a:lstStyle/>
          <a:p>
            <a:fld id="{6056F521-564D-405C-A928-8788126A304E}" type="slidenum">
              <a:rPr lang="fi-FI" smtClean="0"/>
              <a:t>‹#›</a:t>
            </a:fld>
            <a:endParaRPr lang="fi-FI"/>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074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105E4A-3D1C-401C-863B-8A83DA2CAA04}" type="datetimeFigureOut">
              <a:rPr lang="fi-FI" smtClean="0"/>
              <a:t>15.3.2024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056F521-564D-405C-A928-8788126A304E}" type="slidenum">
              <a:rPr lang="fi-FI" smtClean="0"/>
              <a:t>‹#›</a:t>
            </a:fld>
            <a:endParaRPr lang="fi-FI"/>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105E4A-3D1C-401C-863B-8A83DA2CAA04}" type="datetimeFigureOut">
              <a:rPr lang="fi-FI" smtClean="0"/>
              <a:t>15.3.2024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056F521-564D-405C-A928-8788126A304E}" type="slidenum">
              <a:rPr lang="fi-FI" smtClean="0"/>
              <a:t>‹#›</a:t>
            </a:fld>
            <a:endParaRPr lang="fi-FI"/>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1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105E4A-3D1C-401C-863B-8A83DA2CAA04}" type="datetimeFigureOut">
              <a:rPr lang="fi-FI" smtClean="0"/>
              <a:t>15.3.2024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056F521-564D-405C-A928-8788126A304E}" type="slidenum">
              <a:rPr lang="fi-FI" smtClean="0"/>
              <a:t>‹#›</a:t>
            </a:fld>
            <a:endParaRPr lang="fi-FI"/>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506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5105E4A-3D1C-401C-863B-8A83DA2CAA04}" type="datetimeFigureOut">
              <a:rPr lang="fi-FI" smtClean="0"/>
              <a:t>15.3.2024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056F521-564D-405C-A928-8788126A304E}" type="slidenum">
              <a:rPr lang="fi-FI" smtClean="0"/>
              <a:t>‹#›</a:t>
            </a:fld>
            <a:endParaRPr lang="fi-FI"/>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214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5105E4A-3D1C-401C-863B-8A83DA2CAA04}" type="datetimeFigureOut">
              <a:rPr lang="fi-FI" smtClean="0"/>
              <a:t>15.3.2024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056F521-564D-405C-A928-8788126A304E}" type="slidenum">
              <a:rPr lang="fi-FI" smtClean="0"/>
              <a:t>‹#›</a:t>
            </a:fld>
            <a:endParaRPr lang="fi-FI"/>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422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5105E4A-3D1C-401C-863B-8A83DA2CAA04}" type="datetimeFigureOut">
              <a:rPr lang="fi-FI" smtClean="0"/>
              <a:t>15.3.2024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056F521-564D-405C-A928-8788126A304E}" type="slidenum">
              <a:rPr lang="fi-FI" smtClean="0"/>
              <a:t>‹#›</a:t>
            </a:fld>
            <a:endParaRPr lang="fi-FI"/>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2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5105E4A-3D1C-401C-863B-8A83DA2CAA04}" type="datetimeFigureOut">
              <a:rPr lang="fi-FI" smtClean="0"/>
              <a:t>15.3.2024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056F521-564D-405C-A928-8788126A304E}" type="slidenum">
              <a:rPr lang="fi-FI" smtClean="0"/>
              <a:t>‹#›</a:t>
            </a:fld>
            <a:endParaRPr lang="fi-FI"/>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864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5E4A-3D1C-401C-863B-8A83DA2CAA04}" type="datetimeFigureOut">
              <a:rPr lang="fi-FI" smtClean="0"/>
              <a:t>15.3.2024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056F521-564D-405C-A928-8788126A304E}" type="slidenum">
              <a:rPr lang="fi-FI" smtClean="0"/>
              <a:t>‹#›</a:t>
            </a:fld>
            <a:endParaRPr lang="fi-FI"/>
          </a:p>
        </p:txBody>
      </p:sp>
    </p:spTree>
    <p:extLst>
      <p:ext uri="{BB962C8B-B14F-4D97-AF65-F5344CB8AC3E}">
        <p14:creationId xmlns:p14="http://schemas.microsoft.com/office/powerpoint/2010/main" val="354451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105E4A-3D1C-401C-863B-8A83DA2CAA04}" type="datetimeFigureOut">
              <a:rPr lang="fi-FI" smtClean="0"/>
              <a:t>15.3.2024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056F521-564D-405C-A928-8788126A304E}" type="slidenum">
              <a:rPr lang="fi-FI" smtClean="0"/>
              <a:t>‹#›</a:t>
            </a:fld>
            <a:endParaRPr lang="fi-FI"/>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893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5105E4A-3D1C-401C-863B-8A83DA2CAA04}" type="datetimeFigureOut">
              <a:rPr lang="fi-FI" smtClean="0"/>
              <a:t>15.3.2024</a:t>
            </a:fld>
            <a:endParaRPr lang="fi-FI"/>
          </a:p>
        </p:txBody>
      </p:sp>
      <p:sp>
        <p:nvSpPr>
          <p:cNvPr id="6" name="Footer Placeholder 5"/>
          <p:cNvSpPr>
            <a:spLocks noGrp="1"/>
          </p:cNvSpPr>
          <p:nvPr>
            <p:ph type="ftr" sz="quarter" idx="11"/>
          </p:nvPr>
        </p:nvSpPr>
        <p:spPr>
          <a:xfrm>
            <a:off x="1447382" y="318640"/>
            <a:ext cx="5541004" cy="320931"/>
          </a:xfrm>
        </p:spPr>
        <p:txBody>
          <a:bodyPr/>
          <a:lstStyle/>
          <a:p>
            <a:endParaRPr lang="fi-FI"/>
          </a:p>
        </p:txBody>
      </p:sp>
      <p:sp>
        <p:nvSpPr>
          <p:cNvPr id="7" name="Slide Number Placeholder 6"/>
          <p:cNvSpPr>
            <a:spLocks noGrp="1"/>
          </p:cNvSpPr>
          <p:nvPr>
            <p:ph type="sldNum" sz="quarter" idx="12"/>
          </p:nvPr>
        </p:nvSpPr>
        <p:spPr/>
        <p:txBody>
          <a:bodyPr/>
          <a:lstStyle/>
          <a:p>
            <a:fld id="{6056F521-564D-405C-A928-8788126A304E}" type="slidenum">
              <a:rPr lang="fi-FI" smtClean="0"/>
              <a:t>‹#›</a:t>
            </a:fld>
            <a:endParaRPr lang="fi-FI"/>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925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5105E4A-3D1C-401C-863B-8A83DA2CAA04}" type="datetimeFigureOut">
              <a:rPr lang="fi-FI" smtClean="0"/>
              <a:t>15.3.2024</a:t>
            </a:fld>
            <a:endParaRPr lang="fi-FI"/>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056F521-564D-405C-A928-8788126A304E}" type="slidenum">
              <a:rPr lang="fi-FI" smtClean="0"/>
              <a:t>‹#›</a:t>
            </a:fld>
            <a:endParaRPr lang="fi-FI"/>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360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7F73A0-B8C7-AF2F-720A-970FC6945B2B}"/>
              </a:ext>
            </a:extLst>
          </p:cNvPr>
          <p:cNvSpPr>
            <a:spLocks noGrp="1"/>
          </p:cNvSpPr>
          <p:nvPr>
            <p:ph type="ctrTitle"/>
          </p:nvPr>
        </p:nvSpPr>
        <p:spPr>
          <a:xfrm>
            <a:off x="1557071" y="1584552"/>
            <a:ext cx="9099255" cy="2537251"/>
          </a:xfrm>
        </p:spPr>
        <p:txBody>
          <a:bodyPr anchor="ctr">
            <a:normAutofit/>
          </a:bodyPr>
          <a:lstStyle/>
          <a:p>
            <a:pPr algn="ctr"/>
            <a:r>
              <a:rPr lang="fi-FI" sz="6000" dirty="0">
                <a:solidFill>
                  <a:srgbClr val="454545"/>
                </a:solidFill>
              </a:rPr>
              <a:t>tarkkaavuus ja liiallinen älypuhelimen käyttö</a:t>
            </a:r>
          </a:p>
        </p:txBody>
      </p:sp>
      <p:sp>
        <p:nvSpPr>
          <p:cNvPr id="3" name="Alaotsikko 2">
            <a:extLst>
              <a:ext uri="{FF2B5EF4-FFF2-40B4-BE49-F238E27FC236}">
                <a16:creationId xmlns:a16="http://schemas.microsoft.com/office/drawing/2014/main" id="{D9E8347D-6F6E-C47C-4E46-ACE4F193EE73}"/>
              </a:ext>
            </a:extLst>
          </p:cNvPr>
          <p:cNvSpPr>
            <a:spLocks noGrp="1"/>
          </p:cNvSpPr>
          <p:nvPr>
            <p:ph type="subTitle" idx="1"/>
          </p:nvPr>
        </p:nvSpPr>
        <p:spPr>
          <a:xfrm>
            <a:off x="1535372" y="4133234"/>
            <a:ext cx="9120954" cy="744373"/>
          </a:xfrm>
        </p:spPr>
        <p:txBody>
          <a:bodyPr>
            <a:normAutofit fontScale="77500" lnSpcReduction="20000"/>
          </a:bodyPr>
          <a:lstStyle/>
          <a:p>
            <a:pPr algn="ctr"/>
            <a:r>
              <a:rPr lang="fi-FI" dirty="0">
                <a:solidFill>
                  <a:schemeClr val="accent1"/>
                </a:solidFill>
              </a:rPr>
              <a:t>Psykologi </a:t>
            </a:r>
            <a:r>
              <a:rPr lang="fi-FI" dirty="0" err="1">
                <a:solidFill>
                  <a:schemeClr val="accent1"/>
                </a:solidFill>
              </a:rPr>
              <a:t>toni</a:t>
            </a:r>
            <a:r>
              <a:rPr lang="fi-FI" dirty="0">
                <a:solidFill>
                  <a:schemeClr val="accent1"/>
                </a:solidFill>
              </a:rPr>
              <a:t> </a:t>
            </a:r>
            <a:r>
              <a:rPr lang="fi-FI" dirty="0" err="1">
                <a:solidFill>
                  <a:schemeClr val="accent1"/>
                </a:solidFill>
              </a:rPr>
              <a:t>hartikainen</a:t>
            </a:r>
            <a:endParaRPr lang="fi-FI" dirty="0">
              <a:solidFill>
                <a:schemeClr val="accent1"/>
              </a:solidFill>
            </a:endParaRPr>
          </a:p>
          <a:p>
            <a:pPr algn="ctr"/>
            <a:r>
              <a:rPr lang="fi-FI" dirty="0" err="1">
                <a:solidFill>
                  <a:schemeClr val="accent1"/>
                </a:solidFill>
              </a:rPr>
              <a:t>Keski-suomen</a:t>
            </a:r>
            <a:r>
              <a:rPr lang="fi-FI" dirty="0">
                <a:solidFill>
                  <a:schemeClr val="accent1"/>
                </a:solidFill>
              </a:rPr>
              <a:t> hyvinvointialue </a:t>
            </a:r>
            <a:r>
              <a:rPr lang="fi-FI" dirty="0" err="1">
                <a:solidFill>
                  <a:schemeClr val="accent1"/>
                </a:solidFill>
              </a:rPr>
              <a:t>hyvaks</a:t>
            </a:r>
            <a:endParaRPr lang="fi-FI" dirty="0">
              <a:solidFill>
                <a:schemeClr val="accent1"/>
              </a:solidFill>
            </a:endParaRP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Grafiikka, ympyrä&#10;&#10;Kuvaus luotu automaattisesti">
            <a:extLst>
              <a:ext uri="{FF2B5EF4-FFF2-40B4-BE49-F238E27FC236}">
                <a16:creationId xmlns:a16="http://schemas.microsoft.com/office/drawing/2014/main" id="{7496F4CF-A0F3-019F-BB67-2B19A41D2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910" y="4224181"/>
            <a:ext cx="847191" cy="847191"/>
          </a:xfrm>
          <a:prstGeom prst="rect">
            <a:avLst/>
          </a:prstGeom>
        </p:spPr>
      </p:pic>
    </p:spTree>
    <p:extLst>
      <p:ext uri="{BB962C8B-B14F-4D97-AF65-F5344CB8AC3E}">
        <p14:creationId xmlns:p14="http://schemas.microsoft.com/office/powerpoint/2010/main" val="34266156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244CD-23FA-E3B1-8660-CEC1C366038B}"/>
              </a:ext>
            </a:extLst>
          </p:cNvPr>
          <p:cNvSpPr>
            <a:spLocks noGrp="1"/>
          </p:cNvSpPr>
          <p:nvPr>
            <p:ph type="title"/>
          </p:nvPr>
        </p:nvSpPr>
        <p:spPr/>
        <p:txBody>
          <a:bodyPr/>
          <a:lstStyle/>
          <a:p>
            <a:r>
              <a:rPr lang="fi-FI" dirty="0"/>
              <a:t>Aivomme oppivat mitä niille opetetaan</a:t>
            </a:r>
          </a:p>
        </p:txBody>
      </p:sp>
      <p:sp>
        <p:nvSpPr>
          <p:cNvPr id="3" name="Sisällön paikkamerkki 2">
            <a:extLst>
              <a:ext uri="{FF2B5EF4-FFF2-40B4-BE49-F238E27FC236}">
                <a16:creationId xmlns:a16="http://schemas.microsoft.com/office/drawing/2014/main" id="{D8369E8D-FA22-0F96-6749-F9B45BF78893}"/>
              </a:ext>
            </a:extLst>
          </p:cNvPr>
          <p:cNvSpPr>
            <a:spLocks noGrp="1"/>
          </p:cNvSpPr>
          <p:nvPr>
            <p:ph idx="1"/>
          </p:nvPr>
        </p:nvSpPr>
        <p:spPr/>
        <p:txBody>
          <a:bodyPr>
            <a:normAutofit fontScale="85000" lnSpcReduction="20000"/>
          </a:bodyPr>
          <a:lstStyle/>
          <a:p>
            <a:r>
              <a:rPr lang="fi-FI" dirty="0"/>
              <a:t>Internet ja someaika ovat muuttaneet ympäristöämme täysin</a:t>
            </a:r>
          </a:p>
          <a:p>
            <a:pPr lvl="1"/>
            <a:r>
              <a:rPr lang="fi-FI" dirty="0"/>
              <a:t>Aina löytyy helposti jotakin uutta, ja jatkuva reagoiminen uuteen on alkanut ylikuormittaa aivojamme</a:t>
            </a:r>
          </a:p>
          <a:p>
            <a:pPr lvl="2"/>
            <a:r>
              <a:rPr lang="fi-FI" dirty="0"/>
              <a:t>Aivojen evoluutio ei ole pysynyt perässä</a:t>
            </a:r>
          </a:p>
          <a:p>
            <a:pPr lvl="2"/>
            <a:r>
              <a:rPr lang="fi-FI" dirty="0"/>
              <a:t>Kun tähän yhdistyy vielä liian vähäinen uni ja muutenkin puutteellinen palautuminen, kehittyy aivoissa helposti krooninen ylikierroksilla käymisen tila</a:t>
            </a:r>
          </a:p>
          <a:p>
            <a:r>
              <a:rPr lang="fi-FI" dirty="0"/>
              <a:t>Ne hermoradat aivoissa vahvistuvat, joita käytetään (</a:t>
            </a:r>
            <a:r>
              <a:rPr lang="fi-FI" dirty="0" err="1"/>
              <a:t>konsolidaatio</a:t>
            </a:r>
            <a:r>
              <a:rPr lang="fi-FI" dirty="0"/>
              <a:t>)</a:t>
            </a:r>
          </a:p>
          <a:p>
            <a:pPr lvl="1"/>
            <a:r>
              <a:rPr lang="fi-FI" dirty="0"/>
              <a:t>Jos käytetään keskittymiseen vaativia hermoratoja, niin ne vahvistuvat ja keskittymiskyky paranee</a:t>
            </a:r>
          </a:p>
          <a:p>
            <a:pPr lvl="1"/>
            <a:r>
              <a:rPr lang="fi-FI" dirty="0"/>
              <a:t>Jos poukkoillaan jatkuvasti tehtävästä toiseen, oppivat aivot jatkuviin keskeytyksiin ja keskittymiskyky rapautuu</a:t>
            </a:r>
          </a:p>
          <a:p>
            <a:r>
              <a:rPr lang="fi-FI" dirty="0"/>
              <a:t>Huomioita </a:t>
            </a:r>
            <a:r>
              <a:rPr lang="fi-FI" dirty="0" err="1"/>
              <a:t>multitaskauksesta</a:t>
            </a:r>
            <a:r>
              <a:rPr lang="fi-FI" dirty="0"/>
              <a:t>, ei kovin tehokas </a:t>
            </a:r>
            <a:r>
              <a:rPr lang="fi-FI"/>
              <a:t>työskentelyn muoto</a:t>
            </a:r>
            <a:endParaRPr lang="fi-FI" dirty="0"/>
          </a:p>
          <a:p>
            <a:pPr lvl="1"/>
            <a:r>
              <a:rPr lang="fi-FI" dirty="0"/>
              <a:t>Tutkimusnäyttö osoittaa, että työskentely on todellisuudessa hitaampaa, virhealttiimpaa ja psyykkisesti kuormittavampaa</a:t>
            </a:r>
          </a:p>
        </p:txBody>
      </p:sp>
    </p:spTree>
    <p:extLst>
      <p:ext uri="{BB962C8B-B14F-4D97-AF65-F5344CB8AC3E}">
        <p14:creationId xmlns:p14="http://schemas.microsoft.com/office/powerpoint/2010/main" val="392642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7C26D-6458-B827-B3DC-58DC5EF870A9}"/>
              </a:ext>
            </a:extLst>
          </p:cNvPr>
          <p:cNvSpPr>
            <a:spLocks noGrp="1"/>
          </p:cNvSpPr>
          <p:nvPr>
            <p:ph type="title"/>
          </p:nvPr>
        </p:nvSpPr>
        <p:spPr/>
        <p:txBody>
          <a:bodyPr/>
          <a:lstStyle/>
          <a:p>
            <a:r>
              <a:rPr lang="fi-FI" dirty="0"/>
              <a:t>Keskittyneen tekemisen hyödyt verrattuna </a:t>
            </a:r>
            <a:r>
              <a:rPr lang="fi-FI" dirty="0" err="1"/>
              <a:t>multitaskaukseen</a:t>
            </a:r>
            <a:endParaRPr lang="fi-FI" dirty="0"/>
          </a:p>
        </p:txBody>
      </p:sp>
      <p:sp>
        <p:nvSpPr>
          <p:cNvPr id="3" name="Sisällön paikkamerkki 2">
            <a:extLst>
              <a:ext uri="{FF2B5EF4-FFF2-40B4-BE49-F238E27FC236}">
                <a16:creationId xmlns:a16="http://schemas.microsoft.com/office/drawing/2014/main" id="{E98433D9-9E97-1157-7F24-7F3BB1D5E755}"/>
              </a:ext>
            </a:extLst>
          </p:cNvPr>
          <p:cNvSpPr>
            <a:spLocks noGrp="1"/>
          </p:cNvSpPr>
          <p:nvPr>
            <p:ph idx="1"/>
          </p:nvPr>
        </p:nvSpPr>
        <p:spPr/>
        <p:txBody>
          <a:bodyPr/>
          <a:lstStyle/>
          <a:p>
            <a:r>
              <a:rPr lang="fi-FI" dirty="0"/>
              <a:t>Vie vähemmän aikaa</a:t>
            </a:r>
          </a:p>
          <a:p>
            <a:r>
              <a:rPr lang="fi-FI" dirty="0"/>
              <a:t>Vähentää virheitä</a:t>
            </a:r>
          </a:p>
          <a:p>
            <a:r>
              <a:rPr lang="fi-FI" dirty="0"/>
              <a:t>Lisää onnellisuutta tai ainakin vähentää ahdistuneisuutta ja stressiä. Ongelmanratkaisu tai tehtävien tekeminen on tunteiden kannalta paljon vähemmän kuormittavaa kuin niiden tekemisen ennakointi.</a:t>
            </a:r>
          </a:p>
          <a:p>
            <a:r>
              <a:rPr lang="fi-FI" dirty="0"/>
              <a:t>Parantaa oppimistuloksia</a:t>
            </a:r>
          </a:p>
        </p:txBody>
      </p:sp>
    </p:spTree>
    <p:extLst>
      <p:ext uri="{BB962C8B-B14F-4D97-AF65-F5344CB8AC3E}">
        <p14:creationId xmlns:p14="http://schemas.microsoft.com/office/powerpoint/2010/main" val="175198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08F227-CA22-B400-1FE2-D509B7D0CABF}"/>
              </a:ext>
            </a:extLst>
          </p:cNvPr>
          <p:cNvSpPr>
            <a:spLocks noGrp="1"/>
          </p:cNvSpPr>
          <p:nvPr>
            <p:ph type="title"/>
          </p:nvPr>
        </p:nvSpPr>
        <p:spPr/>
        <p:txBody>
          <a:bodyPr/>
          <a:lstStyle/>
          <a:p>
            <a:r>
              <a:rPr lang="fi-FI" dirty="0"/>
              <a:t>Millaista keskittynyt tekeminen on?</a:t>
            </a:r>
          </a:p>
        </p:txBody>
      </p:sp>
      <p:sp>
        <p:nvSpPr>
          <p:cNvPr id="3" name="Sisällön paikkamerkki 2">
            <a:extLst>
              <a:ext uri="{FF2B5EF4-FFF2-40B4-BE49-F238E27FC236}">
                <a16:creationId xmlns:a16="http://schemas.microsoft.com/office/drawing/2014/main" id="{3D2786F3-D28C-B40B-759A-3A7DDAE6F19C}"/>
              </a:ext>
            </a:extLst>
          </p:cNvPr>
          <p:cNvSpPr>
            <a:spLocks noGrp="1"/>
          </p:cNvSpPr>
          <p:nvPr>
            <p:ph idx="1"/>
          </p:nvPr>
        </p:nvSpPr>
        <p:spPr/>
        <p:txBody>
          <a:bodyPr>
            <a:normAutofit lnSpcReduction="10000"/>
          </a:bodyPr>
          <a:lstStyle/>
          <a:p>
            <a:r>
              <a:rPr lang="fi-FI" dirty="0"/>
              <a:t>Voi tapahtua lyhyissä puuskissa ja siihen kuuluu intensiteetin vaihtelua</a:t>
            </a:r>
          </a:p>
          <a:p>
            <a:r>
              <a:rPr lang="fi-FI" dirty="0"/>
              <a:t>Luontainen taipumus sekä virittyä kaikenlaiseen uuteen että uppoutua tehtävään</a:t>
            </a:r>
          </a:p>
          <a:p>
            <a:r>
              <a:rPr lang="fi-FI" dirty="0"/>
              <a:t>ADT:ssa asiaan syventymisen ja siinä tarkkaavuuden ylläpitämisen taipumus on päässyt häiriintymään</a:t>
            </a:r>
          </a:p>
          <a:p>
            <a:r>
              <a:rPr lang="fi-FI" dirty="0"/>
              <a:t>Älylaitteet luovat haasteen sille, että niiden avulla pääsee nopeasti pois tylsyydestä virittymällä uuteen sen sijaan, että tylsyyttä vähennettäisiin paneutumalla jo tarjolla olevaan tehtävään</a:t>
            </a:r>
          </a:p>
          <a:p>
            <a:r>
              <a:rPr lang="fi-FI" dirty="0"/>
              <a:t>Moni onkin itse asiassa koukussa välittömien palkkioiden tarjoamaan dopamiiniin</a:t>
            </a:r>
          </a:p>
        </p:txBody>
      </p:sp>
    </p:spTree>
    <p:extLst>
      <p:ext uri="{BB962C8B-B14F-4D97-AF65-F5344CB8AC3E}">
        <p14:creationId xmlns:p14="http://schemas.microsoft.com/office/powerpoint/2010/main" val="406692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5863ED-9045-23E4-1E65-0FFC14E2154D}"/>
              </a:ext>
            </a:extLst>
          </p:cNvPr>
          <p:cNvSpPr>
            <a:spLocks noGrp="1"/>
          </p:cNvSpPr>
          <p:nvPr>
            <p:ph type="title"/>
          </p:nvPr>
        </p:nvSpPr>
        <p:spPr/>
        <p:txBody>
          <a:bodyPr/>
          <a:lstStyle/>
          <a:p>
            <a:r>
              <a:rPr lang="fi-FI" dirty="0"/>
              <a:t>Keskittyneen työskentelyn vaatimukset</a:t>
            </a:r>
          </a:p>
        </p:txBody>
      </p:sp>
      <p:sp>
        <p:nvSpPr>
          <p:cNvPr id="3" name="Sisällön paikkamerkki 2">
            <a:extLst>
              <a:ext uri="{FF2B5EF4-FFF2-40B4-BE49-F238E27FC236}">
                <a16:creationId xmlns:a16="http://schemas.microsoft.com/office/drawing/2014/main" id="{80BCF87B-2866-3C96-0C25-3146BFBC395B}"/>
              </a:ext>
            </a:extLst>
          </p:cNvPr>
          <p:cNvSpPr>
            <a:spLocks noGrp="1"/>
          </p:cNvSpPr>
          <p:nvPr>
            <p:ph idx="1"/>
          </p:nvPr>
        </p:nvSpPr>
        <p:spPr/>
        <p:txBody>
          <a:bodyPr/>
          <a:lstStyle/>
          <a:p>
            <a:r>
              <a:rPr lang="fi-FI" dirty="0"/>
              <a:t>Sopivasti uusia ärsykkeitä optimaalisen vireystilan saavuttamiseksi:</a:t>
            </a:r>
          </a:p>
          <a:p>
            <a:pPr lvl="1"/>
            <a:r>
              <a:rPr lang="fi-FI" dirty="0"/>
              <a:t>Suojaa ylimääräisiltä häiriöiltä sekä sopivasti muutoksia ja virikkeitä</a:t>
            </a:r>
          </a:p>
          <a:p>
            <a:r>
              <a:rPr lang="fi-FI" dirty="0"/>
              <a:t>Huomion kohdentamista ja aktiivista asiaan syventymistä</a:t>
            </a:r>
          </a:p>
          <a:p>
            <a:pPr lvl="1"/>
            <a:r>
              <a:rPr lang="fi-FI" dirty="0"/>
              <a:t>Vaatii asioiden priorisointia: Esim. haluanko oppia vai viihtyä?</a:t>
            </a:r>
          </a:p>
          <a:p>
            <a:pPr lvl="1"/>
            <a:r>
              <a:rPr lang="fi-FI" dirty="0"/>
              <a:t>Ilmenee kykynä palauttaa tarkkaavuus kerta toisensa jälkeen juuri haluttuun toimintaan. </a:t>
            </a:r>
          </a:p>
          <a:p>
            <a:pPr lvl="2"/>
            <a:r>
              <a:rPr lang="fi-FI" dirty="0"/>
              <a:t>Vahvistuu harjoittelemalla</a:t>
            </a:r>
          </a:p>
          <a:p>
            <a:pPr lvl="1"/>
            <a:r>
              <a:rPr lang="fi-FI" dirty="0"/>
              <a:t>Haastavaa, vaatii voimavaroja ja palautumista. Väsyneenä mahdotonta!</a:t>
            </a:r>
          </a:p>
        </p:txBody>
      </p:sp>
    </p:spTree>
    <p:extLst>
      <p:ext uri="{BB962C8B-B14F-4D97-AF65-F5344CB8AC3E}">
        <p14:creationId xmlns:p14="http://schemas.microsoft.com/office/powerpoint/2010/main" val="160281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11B29-65F3-F264-269F-51B2F6DEC4AA}"/>
              </a:ext>
            </a:extLst>
          </p:cNvPr>
          <p:cNvSpPr>
            <a:spLocks noGrp="1"/>
          </p:cNvSpPr>
          <p:nvPr>
            <p:ph type="title"/>
          </p:nvPr>
        </p:nvSpPr>
        <p:spPr/>
        <p:txBody>
          <a:bodyPr/>
          <a:lstStyle/>
          <a:p>
            <a:r>
              <a:rPr lang="fi-FI" dirty="0"/>
              <a:t>Keskittymiskykyä voi elvyttää ja kehittää</a:t>
            </a:r>
          </a:p>
        </p:txBody>
      </p:sp>
      <p:sp>
        <p:nvSpPr>
          <p:cNvPr id="3" name="Sisällön paikkamerkki 2">
            <a:extLst>
              <a:ext uri="{FF2B5EF4-FFF2-40B4-BE49-F238E27FC236}">
                <a16:creationId xmlns:a16="http://schemas.microsoft.com/office/drawing/2014/main" id="{45407467-33A7-2F53-9C4A-6C2BCF8F7791}"/>
              </a:ext>
            </a:extLst>
          </p:cNvPr>
          <p:cNvSpPr>
            <a:spLocks noGrp="1"/>
          </p:cNvSpPr>
          <p:nvPr>
            <p:ph idx="1"/>
          </p:nvPr>
        </p:nvSpPr>
        <p:spPr/>
        <p:txBody>
          <a:bodyPr/>
          <a:lstStyle/>
          <a:p>
            <a:r>
              <a:rPr lang="fi-FI" dirty="0"/>
              <a:t>Asiaan havahtuminen</a:t>
            </a:r>
          </a:p>
          <a:p>
            <a:pPr lvl="1"/>
            <a:r>
              <a:rPr lang="fi-FI" dirty="0"/>
              <a:t>Tiedostaminen ja halu ja motivaatio muuttaa omaa toimintaansa</a:t>
            </a:r>
          </a:p>
          <a:p>
            <a:pPr lvl="1"/>
            <a:r>
              <a:rPr lang="fi-FI" dirty="0"/>
              <a:t>ADT:sta voi kuntoutua muuttamalla omia toimintatapoja</a:t>
            </a:r>
          </a:p>
          <a:p>
            <a:r>
              <a:rPr lang="fi-FI" dirty="0"/>
              <a:t>Huolehdi aivojen ja kehon perushuollosta</a:t>
            </a:r>
          </a:p>
          <a:p>
            <a:pPr lvl="1"/>
            <a:r>
              <a:rPr lang="fi-FI" dirty="0"/>
              <a:t>Riittävä uni</a:t>
            </a:r>
          </a:p>
          <a:p>
            <a:pPr lvl="1"/>
            <a:r>
              <a:rPr lang="fi-FI" dirty="0"/>
              <a:t>Hyvä ja säännöllinen ravinto</a:t>
            </a:r>
          </a:p>
          <a:p>
            <a:pPr lvl="1"/>
            <a:r>
              <a:rPr lang="fi-FI" dirty="0"/>
              <a:t>Sopivasti liikuntaa</a:t>
            </a:r>
          </a:p>
          <a:p>
            <a:pPr lvl="1"/>
            <a:r>
              <a:rPr lang="fi-FI" dirty="0"/>
              <a:t>Päihteet heikentävät merkittävästi keskittymiskykyä</a:t>
            </a:r>
          </a:p>
        </p:txBody>
      </p:sp>
    </p:spTree>
    <p:extLst>
      <p:ext uri="{BB962C8B-B14F-4D97-AF65-F5344CB8AC3E}">
        <p14:creationId xmlns:p14="http://schemas.microsoft.com/office/powerpoint/2010/main" val="300319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7C3A46-0A27-A745-91EA-0F83CB88AB07}"/>
              </a:ext>
            </a:extLst>
          </p:cNvPr>
          <p:cNvSpPr>
            <a:spLocks noGrp="1"/>
          </p:cNvSpPr>
          <p:nvPr>
            <p:ph type="title"/>
          </p:nvPr>
        </p:nvSpPr>
        <p:spPr/>
        <p:txBody>
          <a:bodyPr/>
          <a:lstStyle/>
          <a:p>
            <a:r>
              <a:rPr lang="fi-FI" dirty="0"/>
              <a:t>Keskittymiskykyä voi elvyttää ja kehittää</a:t>
            </a:r>
          </a:p>
        </p:txBody>
      </p:sp>
      <p:sp>
        <p:nvSpPr>
          <p:cNvPr id="3" name="Sisällön paikkamerkki 2">
            <a:extLst>
              <a:ext uri="{FF2B5EF4-FFF2-40B4-BE49-F238E27FC236}">
                <a16:creationId xmlns:a16="http://schemas.microsoft.com/office/drawing/2014/main" id="{0C9913C5-D6D8-6F06-8CD8-47BD29E29B5A}"/>
              </a:ext>
            </a:extLst>
          </p:cNvPr>
          <p:cNvSpPr>
            <a:spLocks noGrp="1"/>
          </p:cNvSpPr>
          <p:nvPr>
            <p:ph idx="1"/>
          </p:nvPr>
        </p:nvSpPr>
        <p:spPr/>
        <p:txBody>
          <a:bodyPr>
            <a:normAutofit fontScale="85000" lnSpcReduction="10000"/>
          </a:bodyPr>
          <a:lstStyle/>
          <a:p>
            <a:r>
              <a:rPr lang="fi-FI" dirty="0"/>
              <a:t>Vähennä itseltäsi keskeytyksiä</a:t>
            </a:r>
          </a:p>
          <a:p>
            <a:pPr lvl="1"/>
            <a:r>
              <a:rPr lang="fi-FI" dirty="0"/>
              <a:t>Karsi ympäristöstä häiriötekijöitä, jotka vievät helposti huomiotasi (kuten älypuhelin)</a:t>
            </a:r>
          </a:p>
          <a:p>
            <a:pPr lvl="1"/>
            <a:r>
              <a:rPr lang="fi-FI" dirty="0"/>
              <a:t>Kokeile taustaääniä ja taustaliikettä: musiikkia, huminaa, piirtelyä, </a:t>
            </a:r>
            <a:r>
              <a:rPr lang="fi-FI" dirty="0" err="1"/>
              <a:t>räpeltelyä</a:t>
            </a:r>
            <a:r>
              <a:rPr lang="fi-FI" dirty="0"/>
              <a:t>, liikkumista</a:t>
            </a:r>
          </a:p>
          <a:p>
            <a:pPr lvl="1"/>
            <a:r>
              <a:rPr lang="fi-FI" dirty="0"/>
              <a:t>Vaienna tai sulje puhelin ja tietokoneen ilmoitukset tai yhtä aikaa auki olevat näytöt työskentelyn ajaksi</a:t>
            </a:r>
          </a:p>
          <a:p>
            <a:r>
              <a:rPr lang="fi-FI" dirty="0"/>
              <a:t>Karsi ärsykekuormaa</a:t>
            </a:r>
          </a:p>
          <a:p>
            <a:pPr lvl="1"/>
            <a:r>
              <a:rPr lang="fi-FI" dirty="0"/>
              <a:t>Mieti, montako somekanavaa on tarpeellista seurata</a:t>
            </a:r>
          </a:p>
          <a:p>
            <a:pPr lvl="1"/>
            <a:r>
              <a:rPr lang="fi-FI" dirty="0"/>
              <a:t>Tarvitsetko oikeasti ilmoitukset kaikista päivityksistä</a:t>
            </a:r>
          </a:p>
          <a:p>
            <a:pPr lvl="1"/>
            <a:r>
              <a:rPr lang="fi-FI" dirty="0"/>
              <a:t>Mikä on kohtuullinen määrä pelaamista</a:t>
            </a:r>
          </a:p>
          <a:p>
            <a:pPr lvl="1"/>
            <a:r>
              <a:rPr lang="fi-FI" dirty="0"/>
              <a:t>Vähennä digilaitteilla oloa ennen keskittymistä vaativia tehtäviä</a:t>
            </a:r>
          </a:p>
          <a:p>
            <a:pPr lvl="1"/>
            <a:r>
              <a:rPr lang="fi-FI" dirty="0"/>
              <a:t>Hallitse älylaitetta, älä anna sen hallita sinua!</a:t>
            </a:r>
          </a:p>
        </p:txBody>
      </p:sp>
    </p:spTree>
    <p:extLst>
      <p:ext uri="{BB962C8B-B14F-4D97-AF65-F5344CB8AC3E}">
        <p14:creationId xmlns:p14="http://schemas.microsoft.com/office/powerpoint/2010/main" val="69654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797599-352C-170A-7ED4-05475FB5585F}"/>
              </a:ext>
            </a:extLst>
          </p:cNvPr>
          <p:cNvSpPr>
            <a:spLocks noGrp="1"/>
          </p:cNvSpPr>
          <p:nvPr>
            <p:ph type="title"/>
          </p:nvPr>
        </p:nvSpPr>
        <p:spPr/>
        <p:txBody>
          <a:bodyPr/>
          <a:lstStyle/>
          <a:p>
            <a:r>
              <a:rPr lang="fi-FI" dirty="0"/>
              <a:t>Keskittymiskykyä voi elvyttää ja kehittää</a:t>
            </a:r>
          </a:p>
        </p:txBody>
      </p:sp>
      <p:sp>
        <p:nvSpPr>
          <p:cNvPr id="3" name="Sisällön paikkamerkki 2">
            <a:extLst>
              <a:ext uri="{FF2B5EF4-FFF2-40B4-BE49-F238E27FC236}">
                <a16:creationId xmlns:a16="http://schemas.microsoft.com/office/drawing/2014/main" id="{22C5319A-AB8E-0599-139D-98C6C34FEE92}"/>
              </a:ext>
            </a:extLst>
          </p:cNvPr>
          <p:cNvSpPr>
            <a:spLocks noGrp="1"/>
          </p:cNvSpPr>
          <p:nvPr>
            <p:ph idx="1"/>
          </p:nvPr>
        </p:nvSpPr>
        <p:spPr/>
        <p:txBody>
          <a:bodyPr>
            <a:normAutofit lnSpcReduction="10000"/>
          </a:bodyPr>
          <a:lstStyle/>
          <a:p>
            <a:r>
              <a:rPr lang="fi-FI" dirty="0"/>
              <a:t>Digikuorman ja some-/peliriippuvuuden vähentämiseen tarvitaan usein:</a:t>
            </a:r>
          </a:p>
          <a:p>
            <a:pPr lvl="1"/>
            <a:r>
              <a:rPr lang="fi-FI" dirty="0"/>
              <a:t>Oma, ainakin orastava halu muutokseen</a:t>
            </a:r>
          </a:p>
          <a:p>
            <a:pPr lvl="1"/>
            <a:r>
              <a:rPr lang="fi-FI" dirty="0"/>
              <a:t>Teknisiä rajaussovelluksia kuten aikarajoituksia ja erilaisia ruutuaikasovelluksia</a:t>
            </a:r>
          </a:p>
          <a:p>
            <a:pPr lvl="2"/>
            <a:r>
              <a:rPr lang="fi-FI" dirty="0"/>
              <a:t>Esim. Google </a:t>
            </a:r>
            <a:r>
              <a:rPr lang="fi-FI" dirty="0" err="1"/>
              <a:t>family</a:t>
            </a:r>
            <a:r>
              <a:rPr lang="fi-FI" dirty="0"/>
              <a:t> </a:t>
            </a:r>
            <a:r>
              <a:rPr lang="fi-FI" dirty="0" err="1"/>
              <a:t>link</a:t>
            </a:r>
            <a:r>
              <a:rPr lang="fi-FI" dirty="0"/>
              <a:t>, Norton, </a:t>
            </a:r>
            <a:r>
              <a:rPr lang="fi-FI" dirty="0" err="1"/>
              <a:t>Screen</a:t>
            </a:r>
            <a:r>
              <a:rPr lang="fi-FI" dirty="0"/>
              <a:t> </a:t>
            </a:r>
            <a:r>
              <a:rPr lang="fi-FI" dirty="0" err="1"/>
              <a:t>time</a:t>
            </a:r>
            <a:r>
              <a:rPr lang="fi-FI" dirty="0"/>
              <a:t> </a:t>
            </a:r>
            <a:r>
              <a:rPr lang="fi-FI" dirty="0" err="1"/>
              <a:t>parental</a:t>
            </a:r>
            <a:r>
              <a:rPr lang="fi-FI" dirty="0"/>
              <a:t> </a:t>
            </a:r>
            <a:r>
              <a:rPr lang="fi-FI" dirty="0" err="1"/>
              <a:t>control</a:t>
            </a:r>
            <a:r>
              <a:rPr lang="fi-FI" dirty="0"/>
              <a:t>, jne.</a:t>
            </a:r>
          </a:p>
          <a:p>
            <a:pPr lvl="1"/>
            <a:r>
              <a:rPr lang="fi-FI" dirty="0"/>
              <a:t>Jotain mielekästä tekemistä tilalle, ei pelkkää tyhjyyttä</a:t>
            </a:r>
          </a:p>
          <a:p>
            <a:r>
              <a:rPr lang="fi-FI" dirty="0"/>
              <a:t>Pilko asiat pienempiin osiin</a:t>
            </a:r>
          </a:p>
          <a:p>
            <a:pPr lvl="1"/>
            <a:r>
              <a:rPr lang="fi-FI" dirty="0"/>
              <a:t>Keskity yhteen asiaan kerrallaan</a:t>
            </a:r>
          </a:p>
          <a:p>
            <a:pPr lvl="1"/>
            <a:r>
              <a:rPr lang="fi-FI" dirty="0"/>
              <a:t>Yhtä asiaa ei tarvitse jaksaa tehdä tuntikausia</a:t>
            </a:r>
          </a:p>
          <a:p>
            <a:pPr lvl="1"/>
            <a:r>
              <a:rPr lang="fi-FI" dirty="0"/>
              <a:t>Tauota työskentelyä esim. 15-20 minuutin välein</a:t>
            </a:r>
          </a:p>
        </p:txBody>
      </p:sp>
    </p:spTree>
    <p:extLst>
      <p:ext uri="{BB962C8B-B14F-4D97-AF65-F5344CB8AC3E}">
        <p14:creationId xmlns:p14="http://schemas.microsoft.com/office/powerpoint/2010/main" val="298538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57ABA-2C9A-1EAE-3C63-F8488CF46DBE}"/>
              </a:ext>
            </a:extLst>
          </p:cNvPr>
          <p:cNvSpPr>
            <a:spLocks noGrp="1"/>
          </p:cNvSpPr>
          <p:nvPr>
            <p:ph type="title"/>
          </p:nvPr>
        </p:nvSpPr>
        <p:spPr/>
        <p:txBody>
          <a:bodyPr/>
          <a:lstStyle/>
          <a:p>
            <a:r>
              <a:rPr lang="fi-FI" dirty="0"/>
              <a:t>Keskittymiskykyä voi elvyttää ja kehittää</a:t>
            </a:r>
          </a:p>
        </p:txBody>
      </p:sp>
      <p:sp>
        <p:nvSpPr>
          <p:cNvPr id="3" name="Sisällön paikkamerkki 2">
            <a:extLst>
              <a:ext uri="{FF2B5EF4-FFF2-40B4-BE49-F238E27FC236}">
                <a16:creationId xmlns:a16="http://schemas.microsoft.com/office/drawing/2014/main" id="{FC6F6931-02DB-668A-E52A-AD41015F4615}"/>
              </a:ext>
            </a:extLst>
          </p:cNvPr>
          <p:cNvSpPr>
            <a:spLocks noGrp="1"/>
          </p:cNvSpPr>
          <p:nvPr>
            <p:ph idx="1"/>
          </p:nvPr>
        </p:nvSpPr>
        <p:spPr/>
        <p:txBody>
          <a:bodyPr>
            <a:normAutofit fontScale="92500" lnSpcReduction="10000"/>
          </a:bodyPr>
          <a:lstStyle/>
          <a:p>
            <a:r>
              <a:rPr lang="fi-FI" dirty="0"/>
              <a:t>Anna itsellesi palautumisen hetkiä arjessa</a:t>
            </a:r>
          </a:p>
          <a:p>
            <a:pPr lvl="1"/>
            <a:r>
              <a:rPr lang="fi-FI" dirty="0"/>
              <a:t>Hitaat toiminnot ja mielen vapaa vaeltelu tylsyydessä ovat aivojen palautumisen ja oppimisen kannalta välttämättömiä</a:t>
            </a:r>
          </a:p>
          <a:p>
            <a:pPr lvl="2"/>
            <a:r>
              <a:rPr lang="fi-FI" dirty="0"/>
              <a:t>Tekevät hyvää myös luovuudelle</a:t>
            </a:r>
          </a:p>
          <a:p>
            <a:pPr lvl="2"/>
            <a:r>
              <a:rPr lang="fi-FI" dirty="0"/>
              <a:t>Käsityöt, tavaroiden järjestely, piirtely, ristikot, palapelin kokoaminen, luonnossa liikkuminen</a:t>
            </a:r>
          </a:p>
          <a:p>
            <a:pPr lvl="1"/>
            <a:r>
              <a:rPr lang="fi-FI" dirty="0"/>
              <a:t>Aivojen palautuminen ei onnistu jatkuvassa ärsyketulvassa</a:t>
            </a:r>
          </a:p>
          <a:p>
            <a:r>
              <a:rPr lang="fi-FI" dirty="0"/>
              <a:t>Tietoista keskittymistä ja rauhoittumista voi myös harjoitella</a:t>
            </a:r>
          </a:p>
          <a:p>
            <a:pPr lvl="1"/>
            <a:r>
              <a:rPr lang="fi-FI" dirty="0"/>
              <a:t>Venyttely, jooga, hengitysharjoitukset, lihasrentoutukset, </a:t>
            </a:r>
            <a:r>
              <a:rPr lang="fi-FI" dirty="0" err="1"/>
              <a:t>mindfullness</a:t>
            </a:r>
            <a:r>
              <a:rPr lang="fi-FI" dirty="0"/>
              <a:t>-harjoitukset</a:t>
            </a:r>
          </a:p>
          <a:p>
            <a:pPr lvl="1"/>
            <a:r>
              <a:rPr lang="fi-FI" dirty="0"/>
              <a:t>Tietoinen läsnäolo yhdessä hetkessä kerrallaan harjaannuttaa aivoja uudelleen kohti pitkäjänteisempää keskittymiskykyä</a:t>
            </a:r>
          </a:p>
          <a:p>
            <a:pPr lvl="1"/>
            <a:endParaRPr lang="fi-FI" dirty="0"/>
          </a:p>
        </p:txBody>
      </p:sp>
    </p:spTree>
    <p:extLst>
      <p:ext uri="{BB962C8B-B14F-4D97-AF65-F5344CB8AC3E}">
        <p14:creationId xmlns:p14="http://schemas.microsoft.com/office/powerpoint/2010/main" val="51665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CC4936-C77C-9E50-0A8B-E2F669932A0D}"/>
              </a:ext>
            </a:extLst>
          </p:cNvPr>
          <p:cNvSpPr>
            <a:spLocks noGrp="1"/>
          </p:cNvSpPr>
          <p:nvPr>
            <p:ph type="title"/>
          </p:nvPr>
        </p:nvSpPr>
        <p:spPr/>
        <p:txBody>
          <a:bodyPr/>
          <a:lstStyle/>
          <a:p>
            <a:r>
              <a:rPr lang="fi-FI" dirty="0"/>
              <a:t>Haavoittuva nuoruusikä</a:t>
            </a:r>
          </a:p>
        </p:txBody>
      </p:sp>
      <p:sp>
        <p:nvSpPr>
          <p:cNvPr id="3" name="Sisällön paikkamerkki 2">
            <a:extLst>
              <a:ext uri="{FF2B5EF4-FFF2-40B4-BE49-F238E27FC236}">
                <a16:creationId xmlns:a16="http://schemas.microsoft.com/office/drawing/2014/main" id="{03EF7A8D-5F78-DF8C-FFDB-90DD37FA5CDB}"/>
              </a:ext>
            </a:extLst>
          </p:cNvPr>
          <p:cNvSpPr>
            <a:spLocks noGrp="1"/>
          </p:cNvSpPr>
          <p:nvPr>
            <p:ph idx="1"/>
          </p:nvPr>
        </p:nvSpPr>
        <p:spPr/>
        <p:txBody>
          <a:bodyPr>
            <a:normAutofit fontScale="62500" lnSpcReduction="20000"/>
          </a:bodyPr>
          <a:lstStyle/>
          <a:p>
            <a:r>
              <a:rPr lang="fi-FI" dirty="0"/>
              <a:t>Nuoruusiän kehitystehtävät</a:t>
            </a:r>
          </a:p>
          <a:p>
            <a:pPr lvl="1"/>
            <a:r>
              <a:rPr lang="fi-FI" dirty="0"/>
              <a:t>Tärkein oman identiteetin rakentuminen</a:t>
            </a:r>
          </a:p>
          <a:p>
            <a:pPr lvl="2"/>
            <a:r>
              <a:rPr lang="fi-FI" dirty="0"/>
              <a:t>Kuka minä olen, kuka haluan olla, oman paikan löytäminen</a:t>
            </a:r>
          </a:p>
          <a:p>
            <a:pPr lvl="1"/>
            <a:r>
              <a:rPr lang="fi-FI" dirty="0"/>
              <a:t>Aivojen kehityksessä vaihe, jossa esiintyy impulsiivisuutta ja kokeilunhalua</a:t>
            </a:r>
          </a:p>
          <a:p>
            <a:pPr lvl="1"/>
            <a:r>
              <a:rPr lang="fi-FI" dirty="0"/>
              <a:t>Irtaantuminen vanhemmista</a:t>
            </a:r>
          </a:p>
          <a:p>
            <a:pPr lvl="2"/>
            <a:r>
              <a:rPr lang="fi-FI" dirty="0"/>
              <a:t>Syntyy ristiriitoja, koska edelleen suuri tarve rajoille ja vanhemmuudelle, mutta samaan aikaan kova halu toimia jo itsenäisesti ja tehdä itsenäisiä valintoja</a:t>
            </a:r>
          </a:p>
          <a:p>
            <a:pPr lvl="2"/>
            <a:r>
              <a:rPr lang="fi-FI" dirty="0"/>
              <a:t>Auktoritatiivinen vanhemmuus versus autoritäärinen vanhemmuus</a:t>
            </a:r>
          </a:p>
          <a:p>
            <a:r>
              <a:rPr lang="fi-FI" dirty="0"/>
              <a:t>Yhtenä suurena haavoittuvuustekijänä sosiaalisen verkoston laajentuminen</a:t>
            </a:r>
          </a:p>
          <a:p>
            <a:pPr lvl="1"/>
            <a:r>
              <a:rPr lang="fi-FI" dirty="0"/>
              <a:t>Sosiaalinen ja digitaalinen media</a:t>
            </a:r>
          </a:p>
          <a:p>
            <a:pPr lvl="2"/>
            <a:r>
              <a:rPr lang="fi-FI" dirty="0"/>
              <a:t>Luo ahdistusta</a:t>
            </a:r>
          </a:p>
          <a:p>
            <a:pPr lvl="2"/>
            <a:r>
              <a:rPr lang="fi-FI" dirty="0"/>
              <a:t>Joukkoon kuuluminen</a:t>
            </a:r>
          </a:p>
          <a:p>
            <a:pPr lvl="2"/>
            <a:r>
              <a:rPr lang="fi-FI" dirty="0"/>
              <a:t>Raadollisuus</a:t>
            </a:r>
          </a:p>
          <a:p>
            <a:pPr lvl="2"/>
            <a:r>
              <a:rPr lang="fi-FI" dirty="0"/>
              <a:t>Puutteelliset taidot arvioida lähteitä kriittisesti</a:t>
            </a:r>
          </a:p>
        </p:txBody>
      </p:sp>
    </p:spTree>
    <p:extLst>
      <p:ext uri="{BB962C8B-B14F-4D97-AF65-F5344CB8AC3E}">
        <p14:creationId xmlns:p14="http://schemas.microsoft.com/office/powerpoint/2010/main" val="136608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EE5F71-DAA1-D0E7-8B72-021BA839DAC6}"/>
              </a:ext>
            </a:extLst>
          </p:cNvPr>
          <p:cNvSpPr>
            <a:spLocks noGrp="1"/>
          </p:cNvSpPr>
          <p:nvPr>
            <p:ph type="title"/>
          </p:nvPr>
        </p:nvSpPr>
        <p:spPr/>
        <p:txBody>
          <a:bodyPr/>
          <a:lstStyle/>
          <a:p>
            <a:r>
              <a:rPr lang="fi-FI" dirty="0"/>
              <a:t>Aikuisen rooli lapsen ja nuoren digitaalisen median käytössä</a:t>
            </a:r>
          </a:p>
        </p:txBody>
      </p:sp>
      <p:sp>
        <p:nvSpPr>
          <p:cNvPr id="3" name="Sisällön paikkamerkki 2">
            <a:extLst>
              <a:ext uri="{FF2B5EF4-FFF2-40B4-BE49-F238E27FC236}">
                <a16:creationId xmlns:a16="http://schemas.microsoft.com/office/drawing/2014/main" id="{67438D8C-F512-F29E-A57E-10D4847122D4}"/>
              </a:ext>
            </a:extLst>
          </p:cNvPr>
          <p:cNvSpPr>
            <a:spLocks noGrp="1"/>
          </p:cNvSpPr>
          <p:nvPr>
            <p:ph idx="1"/>
          </p:nvPr>
        </p:nvSpPr>
        <p:spPr/>
        <p:txBody>
          <a:bodyPr>
            <a:normAutofit fontScale="85000" lnSpcReduction="20000"/>
          </a:bodyPr>
          <a:lstStyle/>
          <a:p>
            <a:r>
              <a:rPr lang="fi-FI" dirty="0"/>
              <a:t>Kasvattaja, opastaja</a:t>
            </a:r>
          </a:p>
          <a:p>
            <a:pPr lvl="1"/>
            <a:r>
              <a:rPr lang="fi-FI" dirty="0"/>
              <a:t>Tutkimusten mukaan vanhemman rooli digikasvattajana merkittävä</a:t>
            </a:r>
          </a:p>
          <a:p>
            <a:pPr lvl="1"/>
            <a:r>
              <a:rPr lang="fi-FI" dirty="0"/>
              <a:t>Tasapainoisen käytön opettaminen</a:t>
            </a:r>
          </a:p>
          <a:p>
            <a:pPr lvl="1"/>
            <a:r>
              <a:rPr lang="fi-FI" dirty="0"/>
              <a:t>Muun tekemisen keksiminen tilalle</a:t>
            </a:r>
          </a:p>
          <a:p>
            <a:pPr lvl="1"/>
            <a:r>
              <a:rPr lang="fi-FI" dirty="0"/>
              <a:t>Valvominen</a:t>
            </a:r>
          </a:p>
          <a:p>
            <a:pPr lvl="1"/>
            <a:r>
              <a:rPr lang="fi-FI" dirty="0"/>
              <a:t>Yhdessä lapsen kanssa asioiden tekeminen</a:t>
            </a:r>
          </a:p>
          <a:p>
            <a:pPr lvl="2"/>
            <a:r>
              <a:rPr lang="fi-FI" dirty="0"/>
              <a:t>Tarkkaavuus- ja sosiaaliset taidot kehittyvät vuorovaikutuksessa</a:t>
            </a:r>
          </a:p>
          <a:p>
            <a:r>
              <a:rPr lang="fi-FI" dirty="0"/>
              <a:t>Ensin tärkeää kiinnittää huomio omaan digitaalisen median käyttöön</a:t>
            </a:r>
          </a:p>
          <a:p>
            <a:r>
              <a:rPr lang="fi-FI" dirty="0"/>
              <a:t>Tutkimusten mukaan toimii yhtenä tärkeimmistä ennaltaehkäisevistä tekijöistä kehittyville ongelmille kuten tarkkaavuusoireille, fyysisen aktiivisuuden vähenemiselle, uniongelmille, negatiivisille käyttäytymismalleille ja mielenterveysongelmille</a:t>
            </a:r>
          </a:p>
        </p:txBody>
      </p:sp>
    </p:spTree>
    <p:extLst>
      <p:ext uri="{BB962C8B-B14F-4D97-AF65-F5344CB8AC3E}">
        <p14:creationId xmlns:p14="http://schemas.microsoft.com/office/powerpoint/2010/main" val="26728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C994B6-96BE-6980-19DB-96B7881ADBA2}"/>
              </a:ext>
            </a:extLst>
          </p:cNvPr>
          <p:cNvSpPr>
            <a:spLocks noGrp="1"/>
          </p:cNvSpPr>
          <p:nvPr>
            <p:ph type="title"/>
          </p:nvPr>
        </p:nvSpPr>
        <p:spPr/>
        <p:txBody>
          <a:bodyPr/>
          <a:lstStyle/>
          <a:p>
            <a:r>
              <a:rPr lang="fi-FI" dirty="0"/>
              <a:t>Esityksen sisältö</a:t>
            </a:r>
          </a:p>
        </p:txBody>
      </p:sp>
      <p:sp>
        <p:nvSpPr>
          <p:cNvPr id="3" name="Sisällön paikkamerkki 2">
            <a:extLst>
              <a:ext uri="{FF2B5EF4-FFF2-40B4-BE49-F238E27FC236}">
                <a16:creationId xmlns:a16="http://schemas.microsoft.com/office/drawing/2014/main" id="{C3AA092D-C753-F183-94DE-909984BC1963}"/>
              </a:ext>
            </a:extLst>
          </p:cNvPr>
          <p:cNvSpPr>
            <a:spLocks noGrp="1"/>
          </p:cNvSpPr>
          <p:nvPr>
            <p:ph idx="1"/>
          </p:nvPr>
        </p:nvSpPr>
        <p:spPr/>
        <p:txBody>
          <a:bodyPr/>
          <a:lstStyle/>
          <a:p>
            <a:r>
              <a:rPr lang="fi-FI" dirty="0"/>
              <a:t>Tietoa ADT:sta ja </a:t>
            </a:r>
            <a:r>
              <a:rPr lang="fi-FI" dirty="0" err="1"/>
              <a:t>ADHD:sta</a:t>
            </a:r>
            <a:r>
              <a:rPr lang="fi-FI" dirty="0"/>
              <a:t> lyhyesti</a:t>
            </a:r>
          </a:p>
          <a:p>
            <a:r>
              <a:rPr lang="fi-FI" dirty="0"/>
              <a:t>Tutkimustietoa digilaitteiden ja digitaalisen median haitallisesta käytöstä ja sen vaikutuksista</a:t>
            </a:r>
          </a:p>
          <a:p>
            <a:r>
              <a:rPr lang="fi-FI" dirty="0"/>
              <a:t>Keskittynyt tekeminen ja sen hyödyt</a:t>
            </a:r>
          </a:p>
          <a:p>
            <a:r>
              <a:rPr lang="fi-FI" dirty="0"/>
              <a:t>Keskittymiskykyä voi elvyttää</a:t>
            </a:r>
          </a:p>
          <a:p>
            <a:r>
              <a:rPr lang="fi-FI" dirty="0"/>
              <a:t>Lyhyesti nuoruusiän haavoittuvuustekijöistä</a:t>
            </a:r>
          </a:p>
          <a:p>
            <a:r>
              <a:rPr lang="fi-FI" dirty="0"/>
              <a:t>Vanhemman rooli digikasvattajana</a:t>
            </a:r>
          </a:p>
          <a:p>
            <a:endParaRPr lang="fi-FI" dirty="0"/>
          </a:p>
        </p:txBody>
      </p:sp>
    </p:spTree>
    <p:extLst>
      <p:ext uri="{BB962C8B-B14F-4D97-AF65-F5344CB8AC3E}">
        <p14:creationId xmlns:p14="http://schemas.microsoft.com/office/powerpoint/2010/main" val="211104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41C3C6C-9A68-95A8-A230-7EA9B425BC16}"/>
              </a:ext>
            </a:extLst>
          </p:cNvPr>
          <p:cNvSpPr txBox="1"/>
          <p:nvPr/>
        </p:nvSpPr>
        <p:spPr>
          <a:xfrm>
            <a:off x="-532660" y="1624614"/>
            <a:ext cx="13156708" cy="2616101"/>
          </a:xfrm>
          <a:prstGeom prst="rect">
            <a:avLst/>
          </a:prstGeom>
          <a:noFill/>
        </p:spPr>
        <p:txBody>
          <a:bodyPr wrap="square" rtlCol="0">
            <a:spAutoFit/>
          </a:bodyPr>
          <a:lstStyle/>
          <a:p>
            <a:pPr algn="ctr"/>
            <a:r>
              <a:rPr lang="fi-FI" sz="3200" b="1" i="1" dirty="0" err="1"/>
              <a:t>But</a:t>
            </a:r>
            <a:r>
              <a:rPr lang="fi-FI" sz="3200" b="1" i="1" dirty="0"/>
              <a:t> </a:t>
            </a:r>
            <a:r>
              <a:rPr lang="fi-FI" sz="3200" b="1" i="1" dirty="0" err="1"/>
              <a:t>we</a:t>
            </a:r>
            <a:r>
              <a:rPr lang="fi-FI" sz="3200" b="1" i="1" dirty="0"/>
              <a:t> </a:t>
            </a:r>
            <a:r>
              <a:rPr lang="fi-FI" sz="3200" b="1" i="1" dirty="0" err="1"/>
              <a:t>can</a:t>
            </a:r>
            <a:r>
              <a:rPr lang="fi-FI" sz="3200" b="1" i="1" dirty="0"/>
              <a:t> </a:t>
            </a:r>
            <a:r>
              <a:rPr lang="fi-FI" sz="3200" b="1" i="1" dirty="0" err="1"/>
              <a:t>save</a:t>
            </a:r>
            <a:r>
              <a:rPr lang="fi-FI" sz="3200" b="1" i="1" dirty="0"/>
              <a:t> </a:t>
            </a:r>
            <a:r>
              <a:rPr lang="fi-FI" sz="3200" b="1" i="1" dirty="0" err="1"/>
              <a:t>this</a:t>
            </a:r>
            <a:r>
              <a:rPr lang="fi-FI" sz="3200" b="1" i="1" dirty="0"/>
              <a:t> </a:t>
            </a:r>
            <a:r>
              <a:rPr lang="fi-FI" sz="3200" b="1" i="1" dirty="0" err="1"/>
              <a:t>world</a:t>
            </a:r>
            <a:r>
              <a:rPr lang="fi-FI" sz="3200" b="1" i="1" dirty="0"/>
              <a:t> </a:t>
            </a:r>
            <a:r>
              <a:rPr lang="fi-FI" sz="3200" b="1" i="1" dirty="0" err="1"/>
              <a:t>if</a:t>
            </a:r>
            <a:r>
              <a:rPr lang="fi-FI" sz="3200" b="1" i="1" dirty="0"/>
              <a:t> </a:t>
            </a:r>
            <a:r>
              <a:rPr lang="fi-FI" sz="3200" b="1" i="1" dirty="0" err="1"/>
              <a:t>we</a:t>
            </a:r>
            <a:r>
              <a:rPr lang="fi-FI" sz="3200" b="1" i="1" dirty="0"/>
              <a:t> </a:t>
            </a:r>
            <a:r>
              <a:rPr lang="fi-FI" sz="3200" b="1" i="1" dirty="0" err="1"/>
              <a:t>move</a:t>
            </a:r>
            <a:r>
              <a:rPr lang="fi-FI" sz="3200" b="1" i="1" dirty="0"/>
              <a:t> </a:t>
            </a:r>
            <a:r>
              <a:rPr lang="fi-FI" sz="3200" b="1" i="1" dirty="0" err="1"/>
              <a:t>time</a:t>
            </a:r>
            <a:r>
              <a:rPr lang="fi-FI" sz="3200" b="1" i="1" dirty="0"/>
              <a:t> </a:t>
            </a:r>
            <a:r>
              <a:rPr lang="fi-FI" sz="3200" b="1" i="1" dirty="0" err="1"/>
              <a:t>slower</a:t>
            </a:r>
            <a:r>
              <a:rPr lang="fi-FI" sz="3200" b="1" i="1" dirty="0"/>
              <a:t>/</a:t>
            </a:r>
          </a:p>
          <a:p>
            <a:pPr algn="ctr"/>
            <a:r>
              <a:rPr lang="fi-FI" sz="3200" b="1" i="1" dirty="0" err="1"/>
              <a:t>Every</a:t>
            </a:r>
            <a:r>
              <a:rPr lang="fi-FI" sz="3200" b="1" i="1" dirty="0"/>
              <a:t> open </a:t>
            </a:r>
            <a:r>
              <a:rPr lang="fi-FI" sz="3200" b="1" i="1" dirty="0" err="1"/>
              <a:t>window</a:t>
            </a:r>
            <a:r>
              <a:rPr lang="fi-FI" sz="3200" b="1" i="1" dirty="0"/>
              <a:t>, </a:t>
            </a:r>
            <a:r>
              <a:rPr lang="fi-FI" sz="3200" b="1" i="1" dirty="0" err="1"/>
              <a:t>we</a:t>
            </a:r>
            <a:r>
              <a:rPr lang="fi-FI" sz="3200" b="1" i="1" dirty="0"/>
              <a:t> </a:t>
            </a:r>
            <a:r>
              <a:rPr lang="fi-FI" sz="3200" b="1" i="1" dirty="0" err="1"/>
              <a:t>are</a:t>
            </a:r>
            <a:r>
              <a:rPr lang="fi-FI" sz="3200" b="1" i="1" dirty="0"/>
              <a:t> </a:t>
            </a:r>
            <a:r>
              <a:rPr lang="fi-FI" sz="3200" b="1" i="1" dirty="0" err="1"/>
              <a:t>giving</a:t>
            </a:r>
            <a:r>
              <a:rPr lang="fi-FI" sz="3200" b="1" i="1" dirty="0"/>
              <a:t> to a </a:t>
            </a:r>
            <a:r>
              <a:rPr lang="fi-FI" sz="3200" b="1" i="1" dirty="0" err="1"/>
              <a:t>child</a:t>
            </a:r>
            <a:r>
              <a:rPr lang="fi-FI" sz="3200" b="1" i="1" dirty="0"/>
              <a:t>/</a:t>
            </a:r>
          </a:p>
          <a:p>
            <a:pPr algn="ctr"/>
            <a:r>
              <a:rPr lang="fi-FI" sz="3200" b="1" i="1" dirty="0" err="1"/>
              <a:t>That’s</a:t>
            </a:r>
            <a:r>
              <a:rPr lang="fi-FI" sz="3200" b="1" i="1" dirty="0"/>
              <a:t> </a:t>
            </a:r>
            <a:r>
              <a:rPr lang="fi-FI" sz="3200" b="1" i="1" dirty="0" err="1"/>
              <a:t>how</a:t>
            </a:r>
            <a:r>
              <a:rPr lang="fi-FI" sz="3200" b="1" i="1" dirty="0"/>
              <a:t> </a:t>
            </a:r>
            <a:r>
              <a:rPr lang="fi-FI" sz="3200" b="1" i="1" dirty="0" err="1"/>
              <a:t>we</a:t>
            </a:r>
            <a:r>
              <a:rPr lang="fi-FI" sz="3200" b="1" i="1" dirty="0"/>
              <a:t> </a:t>
            </a:r>
            <a:r>
              <a:rPr lang="fi-FI" sz="3200" b="1" i="1" dirty="0" err="1"/>
              <a:t>buy</a:t>
            </a:r>
            <a:r>
              <a:rPr lang="fi-FI" sz="3200" b="1" i="1" dirty="0"/>
              <a:t> </a:t>
            </a:r>
            <a:r>
              <a:rPr lang="fi-FI" sz="3200" b="1" i="1" dirty="0" err="1"/>
              <a:t>ourselves</a:t>
            </a:r>
            <a:r>
              <a:rPr lang="fi-FI" sz="3200" b="1" i="1" dirty="0"/>
              <a:t> out of </a:t>
            </a:r>
            <a:r>
              <a:rPr lang="fi-FI" sz="3200" b="1" i="1" dirty="0" err="1"/>
              <a:t>time</a:t>
            </a:r>
            <a:r>
              <a:rPr lang="fi-FI" sz="3200" b="1" i="1" dirty="0"/>
              <a:t>.</a:t>
            </a:r>
          </a:p>
          <a:p>
            <a:pPr algn="ctr"/>
            <a:endParaRPr lang="fi-FI" sz="3200" b="1" i="1" dirty="0"/>
          </a:p>
          <a:p>
            <a:pPr algn="ctr"/>
            <a:r>
              <a:rPr lang="fi-FI" dirty="0" err="1"/>
              <a:t>First</a:t>
            </a:r>
            <a:r>
              <a:rPr lang="fi-FI" dirty="0"/>
              <a:t> in </a:t>
            </a:r>
            <a:r>
              <a:rPr lang="fi-FI" dirty="0" err="1"/>
              <a:t>line</a:t>
            </a:r>
            <a:endParaRPr lang="fi-FI" dirty="0"/>
          </a:p>
          <a:p>
            <a:pPr algn="ctr"/>
            <a:r>
              <a:rPr lang="fi-FI" dirty="0"/>
              <a:t>By </a:t>
            </a:r>
            <a:r>
              <a:rPr lang="fi-FI" dirty="0" err="1"/>
              <a:t>Sonata</a:t>
            </a:r>
            <a:r>
              <a:rPr lang="fi-FI" dirty="0"/>
              <a:t> </a:t>
            </a:r>
            <a:r>
              <a:rPr lang="fi-FI" dirty="0" err="1"/>
              <a:t>Arctica</a:t>
            </a:r>
            <a:endParaRPr lang="fi-FI" dirty="0"/>
          </a:p>
        </p:txBody>
      </p:sp>
    </p:spTree>
    <p:extLst>
      <p:ext uri="{BB962C8B-B14F-4D97-AF65-F5344CB8AC3E}">
        <p14:creationId xmlns:p14="http://schemas.microsoft.com/office/powerpoint/2010/main" val="311084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CEE1B0-70EB-12A1-8FAD-F003425ECE44}"/>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E330E278-C459-1D09-2FD7-B6A36DC99B93}"/>
              </a:ext>
            </a:extLst>
          </p:cNvPr>
          <p:cNvSpPr>
            <a:spLocks noGrp="1"/>
          </p:cNvSpPr>
          <p:nvPr>
            <p:ph idx="1"/>
          </p:nvPr>
        </p:nvSpPr>
        <p:spPr/>
        <p:txBody>
          <a:bodyPr>
            <a:noAutofit/>
          </a:bodyPr>
          <a:lstStyle/>
          <a:p>
            <a:r>
              <a:rPr lang="fi-FI" sz="1100" dirty="0" err="1"/>
              <a:t>Al-Amri</a:t>
            </a:r>
            <a:r>
              <a:rPr lang="fi-FI" sz="1100" dirty="0"/>
              <a:t> A. et al. (2023). </a:t>
            </a:r>
            <a:r>
              <a:rPr lang="fi-FI" sz="1100" dirty="0" err="1"/>
              <a:t>Effects</a:t>
            </a:r>
            <a:r>
              <a:rPr lang="fi-FI" sz="1100" dirty="0"/>
              <a:t> of Smartphone </a:t>
            </a:r>
            <a:r>
              <a:rPr lang="fi-FI" sz="1100" dirty="0" err="1"/>
              <a:t>Addiction</a:t>
            </a:r>
            <a:r>
              <a:rPr lang="fi-FI" sz="1100" dirty="0"/>
              <a:t> on </a:t>
            </a:r>
            <a:r>
              <a:rPr lang="fi-FI" sz="1100" dirty="0" err="1"/>
              <a:t>Cognitive</a:t>
            </a:r>
            <a:r>
              <a:rPr lang="fi-FI" sz="1100" dirty="0"/>
              <a:t> </a:t>
            </a:r>
            <a:r>
              <a:rPr lang="fi-FI" sz="1100" dirty="0" err="1"/>
              <a:t>Function</a:t>
            </a:r>
            <a:r>
              <a:rPr lang="fi-FI" sz="1100" dirty="0"/>
              <a:t> and </a:t>
            </a:r>
            <a:r>
              <a:rPr lang="fi-FI" sz="1100" dirty="0" err="1"/>
              <a:t>Physical</a:t>
            </a:r>
            <a:r>
              <a:rPr lang="fi-FI" sz="1100" dirty="0"/>
              <a:t> Activity in </a:t>
            </a:r>
            <a:r>
              <a:rPr lang="fi-FI" sz="1100" dirty="0" err="1"/>
              <a:t>Middle-school</a:t>
            </a:r>
            <a:r>
              <a:rPr lang="fi-FI" sz="1100" dirty="0"/>
              <a:t> </a:t>
            </a:r>
            <a:r>
              <a:rPr lang="fi-FI" sz="1100" dirty="0" err="1"/>
              <a:t>Children</a:t>
            </a:r>
            <a:r>
              <a:rPr lang="fi-FI" sz="1100" dirty="0"/>
              <a:t>: a Cross-</a:t>
            </a:r>
            <a:r>
              <a:rPr lang="fi-FI" sz="1100" dirty="0" err="1"/>
              <a:t>sectional</a:t>
            </a:r>
            <a:r>
              <a:rPr lang="fi-FI" sz="1100" dirty="0"/>
              <a:t> </a:t>
            </a:r>
            <a:r>
              <a:rPr lang="fi-FI" sz="1100" dirty="0" err="1"/>
              <a:t>Study</a:t>
            </a:r>
            <a:r>
              <a:rPr lang="fi-FI" sz="1100" dirty="0"/>
              <a:t>. </a:t>
            </a:r>
            <a:r>
              <a:rPr lang="fi-FI" sz="1100" dirty="0" err="1"/>
              <a:t>Frontiers</a:t>
            </a:r>
            <a:r>
              <a:rPr lang="fi-FI" sz="1100" dirty="0"/>
              <a:t> in </a:t>
            </a:r>
            <a:r>
              <a:rPr lang="fi-FI" sz="1100" dirty="0" err="1"/>
              <a:t>Psychology</a:t>
            </a:r>
            <a:r>
              <a:rPr lang="fi-FI" sz="1100" dirty="0"/>
              <a:t>.</a:t>
            </a:r>
          </a:p>
          <a:p>
            <a:r>
              <a:rPr lang="fi-FI" sz="1100" dirty="0" err="1"/>
              <a:t>Cho</a:t>
            </a:r>
            <a:r>
              <a:rPr lang="fi-FI" sz="1100" dirty="0"/>
              <a:t>, I.J. et al. (2021). </a:t>
            </a:r>
            <a:r>
              <a:rPr lang="fi-FI" sz="1100" dirty="0" err="1"/>
              <a:t>Reduced</a:t>
            </a:r>
            <a:r>
              <a:rPr lang="fi-FI" sz="1100" dirty="0"/>
              <a:t> Volume of a </a:t>
            </a:r>
            <a:r>
              <a:rPr lang="fi-FI" sz="1100" dirty="0" err="1"/>
              <a:t>Brainstem</a:t>
            </a:r>
            <a:r>
              <a:rPr lang="fi-FI" sz="1100" dirty="0"/>
              <a:t> </a:t>
            </a:r>
            <a:r>
              <a:rPr lang="fi-FI" sz="1100" dirty="0" err="1"/>
              <a:t>Substructure</a:t>
            </a:r>
            <a:r>
              <a:rPr lang="fi-FI" sz="1100" dirty="0"/>
              <a:t> in </a:t>
            </a:r>
            <a:r>
              <a:rPr lang="fi-FI" sz="1100" dirty="0" err="1"/>
              <a:t>Adolescents</a:t>
            </a:r>
            <a:r>
              <a:rPr lang="fi-FI" sz="1100" dirty="0"/>
              <a:t> </a:t>
            </a:r>
            <a:r>
              <a:rPr lang="fi-FI" sz="1100" dirty="0" err="1"/>
              <a:t>with</a:t>
            </a:r>
            <a:r>
              <a:rPr lang="fi-FI" sz="1100" dirty="0"/>
              <a:t> </a:t>
            </a:r>
            <a:r>
              <a:rPr lang="fi-FI" sz="1100" dirty="0" err="1"/>
              <a:t>Problematic</a:t>
            </a:r>
            <a:r>
              <a:rPr lang="fi-FI" sz="1100" dirty="0"/>
              <a:t> Smartphone </a:t>
            </a:r>
            <a:r>
              <a:rPr lang="fi-FI" sz="1100" dirty="0" err="1"/>
              <a:t>Use</a:t>
            </a:r>
            <a:r>
              <a:rPr lang="fi-FI" sz="1100" dirty="0"/>
              <a:t>. Journal of </a:t>
            </a:r>
            <a:r>
              <a:rPr lang="fi-FI" sz="1100" dirty="0" err="1"/>
              <a:t>the</a:t>
            </a:r>
            <a:r>
              <a:rPr lang="fi-FI" sz="1100" dirty="0"/>
              <a:t> Korean Academy of Child and </a:t>
            </a:r>
            <a:r>
              <a:rPr lang="fi-FI" sz="1100" dirty="0" err="1"/>
              <a:t>Adolescent</a:t>
            </a:r>
            <a:r>
              <a:rPr lang="fi-FI" sz="1100" dirty="0"/>
              <a:t> </a:t>
            </a:r>
            <a:r>
              <a:rPr lang="fi-FI" sz="1100" dirty="0" err="1"/>
              <a:t>Psychiatry</a:t>
            </a:r>
            <a:r>
              <a:rPr lang="fi-FI" sz="1100" dirty="0"/>
              <a:t>.</a:t>
            </a:r>
          </a:p>
          <a:p>
            <a:r>
              <a:rPr lang="fi-FI" sz="1100" dirty="0" err="1"/>
              <a:t>Chun</a:t>
            </a:r>
            <a:r>
              <a:rPr lang="fi-FI" sz="1100" dirty="0"/>
              <a:t>, J.W. et al. (2018). </a:t>
            </a:r>
            <a:r>
              <a:rPr lang="fi-FI" sz="1100" dirty="0" err="1"/>
              <a:t>Role</a:t>
            </a:r>
            <a:r>
              <a:rPr lang="fi-FI" sz="1100" dirty="0"/>
              <a:t> of </a:t>
            </a:r>
            <a:r>
              <a:rPr lang="fi-FI" sz="1100" dirty="0" err="1"/>
              <a:t>Frontostriatal</a:t>
            </a:r>
            <a:r>
              <a:rPr lang="fi-FI" sz="1100" dirty="0"/>
              <a:t> Connectivity in </a:t>
            </a:r>
            <a:r>
              <a:rPr lang="fi-FI" sz="1100" dirty="0" err="1"/>
              <a:t>Adolescents</a:t>
            </a:r>
            <a:r>
              <a:rPr lang="fi-FI" sz="1100" dirty="0"/>
              <a:t> </a:t>
            </a:r>
            <a:r>
              <a:rPr lang="fi-FI" sz="1100" dirty="0" err="1"/>
              <a:t>with</a:t>
            </a:r>
            <a:r>
              <a:rPr lang="fi-FI" sz="1100" dirty="0"/>
              <a:t> </a:t>
            </a:r>
            <a:r>
              <a:rPr lang="fi-FI" sz="1100" dirty="0" err="1"/>
              <a:t>Excessive</a:t>
            </a:r>
            <a:r>
              <a:rPr lang="fi-FI" sz="1100" dirty="0"/>
              <a:t> Smartphone </a:t>
            </a:r>
            <a:r>
              <a:rPr lang="fi-FI" sz="1100" dirty="0" err="1"/>
              <a:t>Use</a:t>
            </a:r>
            <a:r>
              <a:rPr lang="fi-FI" sz="1100" dirty="0"/>
              <a:t>. </a:t>
            </a:r>
            <a:r>
              <a:rPr lang="fi-FI" sz="1100" dirty="0" err="1"/>
              <a:t>Frontiers</a:t>
            </a:r>
            <a:r>
              <a:rPr lang="fi-FI" sz="1100" dirty="0"/>
              <a:t> in </a:t>
            </a:r>
            <a:r>
              <a:rPr lang="fi-FI" sz="1100" dirty="0" err="1"/>
              <a:t>Psychiatry</a:t>
            </a:r>
            <a:r>
              <a:rPr lang="fi-FI" sz="1100" dirty="0"/>
              <a:t>.</a:t>
            </a:r>
          </a:p>
          <a:p>
            <a:r>
              <a:rPr lang="fi-FI" sz="1100" dirty="0" err="1"/>
              <a:t>Dayi</a:t>
            </a:r>
            <a:r>
              <a:rPr lang="fi-FI" sz="1100" dirty="0"/>
              <a:t>, L. et al. (2022). </a:t>
            </a:r>
            <a:r>
              <a:rPr lang="fi-FI" sz="1100" dirty="0" err="1"/>
              <a:t>Problematic</a:t>
            </a:r>
            <a:r>
              <a:rPr lang="fi-FI" sz="1100" dirty="0"/>
              <a:t> Smartphone </a:t>
            </a:r>
            <a:r>
              <a:rPr lang="fi-FI" sz="1100" dirty="0" err="1"/>
              <a:t>Use</a:t>
            </a:r>
            <a:r>
              <a:rPr lang="fi-FI" sz="1100" dirty="0"/>
              <a:t> is </a:t>
            </a:r>
            <a:r>
              <a:rPr lang="fi-FI" sz="1100" dirty="0" err="1"/>
              <a:t>Associated</a:t>
            </a:r>
            <a:r>
              <a:rPr lang="fi-FI" sz="1100" dirty="0"/>
              <a:t> </a:t>
            </a:r>
            <a:r>
              <a:rPr lang="fi-FI" sz="1100" dirty="0" err="1"/>
              <a:t>with</a:t>
            </a:r>
            <a:r>
              <a:rPr lang="fi-FI" sz="1100" dirty="0"/>
              <a:t> </a:t>
            </a:r>
            <a:r>
              <a:rPr lang="fi-FI" sz="1100" dirty="0" err="1"/>
              <a:t>Differences</a:t>
            </a:r>
            <a:r>
              <a:rPr lang="fi-FI" sz="1100" dirty="0"/>
              <a:t> in </a:t>
            </a:r>
            <a:r>
              <a:rPr lang="fi-FI" sz="1100" dirty="0" err="1"/>
              <a:t>Static</a:t>
            </a:r>
            <a:r>
              <a:rPr lang="fi-FI" sz="1100" dirty="0"/>
              <a:t> and </a:t>
            </a:r>
            <a:r>
              <a:rPr lang="fi-FI" sz="1100" dirty="0" err="1"/>
              <a:t>Dynamic</a:t>
            </a:r>
            <a:r>
              <a:rPr lang="fi-FI" sz="1100" dirty="0"/>
              <a:t> Brain </a:t>
            </a:r>
            <a:r>
              <a:rPr lang="fi-FI" sz="1100" dirty="0" err="1"/>
              <a:t>Functional</a:t>
            </a:r>
            <a:r>
              <a:rPr lang="fi-FI" sz="1100" dirty="0"/>
              <a:t> Connectivity in Young </a:t>
            </a:r>
            <a:r>
              <a:rPr lang="fi-FI" sz="1100" dirty="0" err="1"/>
              <a:t>Adults</a:t>
            </a:r>
            <a:r>
              <a:rPr lang="fi-FI" sz="1100" dirty="0"/>
              <a:t>. </a:t>
            </a:r>
            <a:r>
              <a:rPr lang="fi-FI" sz="1100" dirty="0" err="1"/>
              <a:t>Frontiers</a:t>
            </a:r>
            <a:r>
              <a:rPr lang="fi-FI" sz="1100" dirty="0"/>
              <a:t> in Neuroscience.</a:t>
            </a:r>
          </a:p>
          <a:p>
            <a:r>
              <a:rPr lang="fi-FI" sz="1100" dirty="0"/>
              <a:t>Huotilainen, M. &amp; Moisala, M. (2018): Keskittymisen elvytysopas (Tuuma-kustannus)</a:t>
            </a:r>
          </a:p>
          <a:p>
            <a:r>
              <a:rPr lang="fi-FI" sz="1100" dirty="0" err="1"/>
              <a:t>Hyo</a:t>
            </a:r>
            <a:r>
              <a:rPr lang="fi-FI" sz="1100" dirty="0"/>
              <a:t> </a:t>
            </a:r>
            <a:r>
              <a:rPr lang="fi-FI" sz="1100" dirty="0" err="1"/>
              <a:t>Chul</a:t>
            </a:r>
            <a:r>
              <a:rPr lang="fi-FI" sz="1100" dirty="0"/>
              <a:t>, L. et al. (2015). Smartphone </a:t>
            </a:r>
            <a:r>
              <a:rPr lang="fi-FI" sz="1100" dirty="0" err="1"/>
              <a:t>Addiction</a:t>
            </a:r>
            <a:r>
              <a:rPr lang="fi-FI" sz="1100" dirty="0"/>
              <a:t>, Depression/</a:t>
            </a:r>
            <a:r>
              <a:rPr lang="fi-FI" sz="1100" dirty="0" err="1"/>
              <a:t>Anxiety</a:t>
            </a:r>
            <a:r>
              <a:rPr lang="fi-FI" sz="1100" dirty="0"/>
              <a:t>, and </a:t>
            </a:r>
            <a:r>
              <a:rPr lang="fi-FI" sz="1100" dirty="0" err="1"/>
              <a:t>Self-esteem</a:t>
            </a:r>
            <a:r>
              <a:rPr lang="fi-FI" sz="1100" dirty="0"/>
              <a:t> </a:t>
            </a:r>
            <a:r>
              <a:rPr lang="fi-FI" sz="1100" dirty="0" err="1"/>
              <a:t>with</a:t>
            </a:r>
            <a:r>
              <a:rPr lang="fi-FI" sz="1100" dirty="0"/>
              <a:t> </a:t>
            </a:r>
            <a:r>
              <a:rPr lang="fi-FI" sz="1100" dirty="0" err="1"/>
              <a:t>Attention-Deficit</a:t>
            </a:r>
            <a:r>
              <a:rPr lang="fi-FI" sz="1100" dirty="0"/>
              <a:t> </a:t>
            </a:r>
            <a:r>
              <a:rPr lang="fi-FI" sz="1100" dirty="0" err="1"/>
              <a:t>Hypercativity</a:t>
            </a:r>
            <a:r>
              <a:rPr lang="fi-FI" sz="1100" dirty="0"/>
              <a:t> </a:t>
            </a:r>
            <a:r>
              <a:rPr lang="fi-FI" sz="1100" dirty="0" err="1"/>
              <a:t>Disorder</a:t>
            </a:r>
            <a:r>
              <a:rPr lang="fi-FI" sz="1100" dirty="0"/>
              <a:t> in Korean </a:t>
            </a:r>
            <a:r>
              <a:rPr lang="fi-FI" sz="1100" dirty="0" err="1"/>
              <a:t>Children</a:t>
            </a:r>
            <a:r>
              <a:rPr lang="fi-FI" sz="1100" dirty="0"/>
              <a:t>. Journal of Korean Academy of Child and </a:t>
            </a:r>
            <a:r>
              <a:rPr lang="fi-FI" sz="1100" dirty="0" err="1"/>
              <a:t>Adolescent</a:t>
            </a:r>
            <a:r>
              <a:rPr lang="fi-FI" sz="1100" dirty="0"/>
              <a:t> </a:t>
            </a:r>
            <a:r>
              <a:rPr lang="fi-FI" sz="1100" dirty="0" err="1"/>
              <a:t>Psychiatry</a:t>
            </a:r>
            <a:r>
              <a:rPr lang="fi-FI" sz="1100" dirty="0"/>
              <a:t>.</a:t>
            </a:r>
          </a:p>
          <a:p>
            <a:r>
              <a:rPr lang="fi-FI" sz="1100" dirty="0"/>
              <a:t>Käypähoito, ADHD (Aktiivisuuden ja tarkkaavuuden häiriö)</a:t>
            </a:r>
          </a:p>
          <a:p>
            <a:r>
              <a:rPr lang="fi-FI" sz="1100" dirty="0"/>
              <a:t>Lee, D. et al. (2019). </a:t>
            </a:r>
            <a:r>
              <a:rPr lang="fi-FI" sz="1100" dirty="0" err="1"/>
              <a:t>Lateral</a:t>
            </a:r>
            <a:r>
              <a:rPr lang="fi-FI" sz="1100" dirty="0"/>
              <a:t> </a:t>
            </a:r>
            <a:r>
              <a:rPr lang="fi-FI" sz="1100" dirty="0" err="1"/>
              <a:t>Orbitofrontal</a:t>
            </a:r>
            <a:r>
              <a:rPr lang="fi-FI" sz="1100" dirty="0"/>
              <a:t> Gray </a:t>
            </a:r>
            <a:r>
              <a:rPr lang="fi-FI" sz="1100" dirty="0" err="1"/>
              <a:t>Matter</a:t>
            </a:r>
            <a:r>
              <a:rPr lang="fi-FI" sz="1100" dirty="0"/>
              <a:t> </a:t>
            </a:r>
            <a:r>
              <a:rPr lang="fi-FI" sz="1100" dirty="0" err="1"/>
              <a:t>Abnormalities</a:t>
            </a:r>
            <a:r>
              <a:rPr lang="fi-FI" sz="1100" dirty="0"/>
              <a:t> in </a:t>
            </a:r>
            <a:r>
              <a:rPr lang="fi-FI" sz="1100" dirty="0" err="1"/>
              <a:t>Subjects</a:t>
            </a:r>
            <a:r>
              <a:rPr lang="fi-FI" sz="1100" dirty="0"/>
              <a:t> </a:t>
            </a:r>
            <a:r>
              <a:rPr lang="fi-FI" sz="1100" dirty="0" err="1"/>
              <a:t>with</a:t>
            </a:r>
            <a:r>
              <a:rPr lang="fi-FI" sz="1100" dirty="0"/>
              <a:t> </a:t>
            </a:r>
            <a:r>
              <a:rPr lang="fi-FI" sz="1100" dirty="0" err="1"/>
              <a:t>Problematic</a:t>
            </a:r>
            <a:r>
              <a:rPr lang="fi-FI" sz="1100" dirty="0"/>
              <a:t> Smartphone </a:t>
            </a:r>
            <a:r>
              <a:rPr lang="fi-FI" sz="1100" dirty="0" err="1"/>
              <a:t>Use</a:t>
            </a:r>
            <a:r>
              <a:rPr lang="fi-FI" sz="1100" dirty="0"/>
              <a:t>. Journal of </a:t>
            </a:r>
            <a:r>
              <a:rPr lang="fi-FI" sz="1100" dirty="0" err="1"/>
              <a:t>Behavioral</a:t>
            </a:r>
            <a:r>
              <a:rPr lang="fi-FI" sz="1100" dirty="0"/>
              <a:t> </a:t>
            </a:r>
            <a:r>
              <a:rPr lang="fi-FI" sz="1100" dirty="0" err="1"/>
              <a:t>Addictions</a:t>
            </a:r>
            <a:r>
              <a:rPr lang="fi-FI" sz="1100" dirty="0"/>
              <a:t>.</a:t>
            </a:r>
          </a:p>
          <a:p>
            <a:r>
              <a:rPr lang="fi-FI" sz="1100" dirty="0"/>
              <a:t>Li, X. et al. (2023). </a:t>
            </a:r>
            <a:r>
              <a:rPr lang="fi-FI" sz="1100" dirty="0" err="1"/>
              <a:t>Reduced</a:t>
            </a:r>
            <a:r>
              <a:rPr lang="fi-FI" sz="1100" dirty="0"/>
              <a:t> Brain Activity and </a:t>
            </a:r>
            <a:r>
              <a:rPr lang="fi-FI" sz="1100" dirty="0" err="1"/>
              <a:t>Functional</a:t>
            </a:r>
            <a:r>
              <a:rPr lang="fi-FI" sz="1100" dirty="0"/>
              <a:t> Connectivity </a:t>
            </a:r>
            <a:r>
              <a:rPr lang="fi-FI" sz="1100" dirty="0" err="1"/>
              <a:t>During</a:t>
            </a:r>
            <a:r>
              <a:rPr lang="fi-FI" sz="1100" dirty="0"/>
              <a:t> Creative Idea </a:t>
            </a:r>
            <a:r>
              <a:rPr lang="fi-FI" sz="1100" dirty="0" err="1"/>
              <a:t>Generation</a:t>
            </a:r>
            <a:r>
              <a:rPr lang="fi-FI" sz="1100" dirty="0"/>
              <a:t> in </a:t>
            </a:r>
            <a:r>
              <a:rPr lang="fi-FI" sz="1100" dirty="0" err="1"/>
              <a:t>Individuals</a:t>
            </a:r>
            <a:r>
              <a:rPr lang="fi-FI" sz="1100" dirty="0"/>
              <a:t> </a:t>
            </a:r>
            <a:r>
              <a:rPr lang="fi-FI" sz="1100" dirty="0" err="1"/>
              <a:t>with</a:t>
            </a:r>
            <a:r>
              <a:rPr lang="fi-FI" sz="1100" dirty="0"/>
              <a:t> Smartphone </a:t>
            </a:r>
            <a:r>
              <a:rPr lang="fi-FI" sz="1100" dirty="0" err="1"/>
              <a:t>Addiction</a:t>
            </a:r>
            <a:r>
              <a:rPr lang="fi-FI" sz="1100" dirty="0"/>
              <a:t>. </a:t>
            </a:r>
            <a:r>
              <a:rPr lang="fi-FI" sz="1100" dirty="0" err="1"/>
              <a:t>Social</a:t>
            </a:r>
            <a:r>
              <a:rPr lang="fi-FI" sz="1100" dirty="0"/>
              <a:t> </a:t>
            </a:r>
            <a:r>
              <a:rPr lang="fi-FI" sz="1100" dirty="0" err="1"/>
              <a:t>Cognitive</a:t>
            </a:r>
            <a:r>
              <a:rPr lang="fi-FI" sz="1100" dirty="0"/>
              <a:t> and </a:t>
            </a:r>
            <a:r>
              <a:rPr lang="fi-FI" sz="1100" dirty="0" err="1"/>
              <a:t>Affective</a:t>
            </a:r>
            <a:r>
              <a:rPr lang="fi-FI" sz="1100" dirty="0"/>
              <a:t> Neuroscience.</a:t>
            </a:r>
          </a:p>
        </p:txBody>
      </p:sp>
    </p:spTree>
    <p:extLst>
      <p:ext uri="{BB962C8B-B14F-4D97-AF65-F5344CB8AC3E}">
        <p14:creationId xmlns:p14="http://schemas.microsoft.com/office/powerpoint/2010/main" val="360955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266919-AD0E-2AFD-0E9B-344728586C62}"/>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901FD4DC-675C-F842-AD0F-D7CCDFD28FFB}"/>
              </a:ext>
            </a:extLst>
          </p:cNvPr>
          <p:cNvSpPr>
            <a:spLocks noGrp="1"/>
          </p:cNvSpPr>
          <p:nvPr>
            <p:ph idx="1"/>
          </p:nvPr>
        </p:nvSpPr>
        <p:spPr/>
        <p:txBody>
          <a:bodyPr>
            <a:normAutofit fontScale="62500" lnSpcReduction="20000"/>
          </a:bodyPr>
          <a:lstStyle/>
          <a:p>
            <a:r>
              <a:rPr lang="fi-FI" sz="2000" dirty="0" err="1"/>
              <a:t>Liebherr</a:t>
            </a:r>
            <a:r>
              <a:rPr lang="fi-FI" sz="2000" dirty="0"/>
              <a:t>, M. et al. (2020). </a:t>
            </a:r>
            <a:r>
              <a:rPr lang="fi-FI" sz="2000" dirty="0" err="1"/>
              <a:t>Smartphones</a:t>
            </a:r>
            <a:r>
              <a:rPr lang="fi-FI" sz="2000" dirty="0"/>
              <a:t> and </a:t>
            </a:r>
            <a:r>
              <a:rPr lang="fi-FI" sz="2000" dirty="0" err="1"/>
              <a:t>Addiction</a:t>
            </a:r>
            <a:r>
              <a:rPr lang="fi-FI" sz="2000" dirty="0"/>
              <a:t>, </a:t>
            </a:r>
            <a:r>
              <a:rPr lang="fi-FI" sz="2000" dirty="0" err="1"/>
              <a:t>curse</a:t>
            </a:r>
            <a:r>
              <a:rPr lang="fi-FI" sz="2000" dirty="0"/>
              <a:t> </a:t>
            </a:r>
            <a:r>
              <a:rPr lang="fi-FI" sz="2000" dirty="0" err="1"/>
              <a:t>or</a:t>
            </a:r>
            <a:r>
              <a:rPr lang="fi-FI" sz="2000" dirty="0"/>
              <a:t> </a:t>
            </a:r>
            <a:r>
              <a:rPr lang="fi-FI" sz="2000" dirty="0" err="1"/>
              <a:t>blessing</a:t>
            </a:r>
            <a:r>
              <a:rPr lang="fi-FI" sz="2000" dirty="0"/>
              <a:t>? –A </a:t>
            </a:r>
            <a:r>
              <a:rPr lang="fi-FI" sz="2000" dirty="0" err="1"/>
              <a:t>Review</a:t>
            </a:r>
            <a:r>
              <a:rPr lang="fi-FI" sz="2000" dirty="0"/>
              <a:t> on </a:t>
            </a:r>
            <a:r>
              <a:rPr lang="fi-FI" sz="2000" dirty="0" err="1"/>
              <a:t>the</a:t>
            </a:r>
            <a:r>
              <a:rPr lang="fi-FI" sz="2000" dirty="0"/>
              <a:t> </a:t>
            </a:r>
            <a:r>
              <a:rPr lang="fi-FI" sz="2000" dirty="0" err="1"/>
              <a:t>Effects</a:t>
            </a:r>
            <a:r>
              <a:rPr lang="fi-FI" sz="2000" dirty="0"/>
              <a:t> of Smartphone </a:t>
            </a:r>
            <a:r>
              <a:rPr lang="fi-FI" sz="2000" dirty="0" err="1"/>
              <a:t>Usage</a:t>
            </a:r>
            <a:r>
              <a:rPr lang="fi-FI" sz="2000" dirty="0"/>
              <a:t> on </a:t>
            </a:r>
            <a:r>
              <a:rPr lang="fi-FI" sz="2000" dirty="0" err="1"/>
              <a:t>Attention</a:t>
            </a:r>
            <a:r>
              <a:rPr lang="fi-FI" sz="2000" dirty="0"/>
              <a:t>, Inhibition, and </a:t>
            </a:r>
            <a:r>
              <a:rPr lang="fi-FI" sz="2000" dirty="0" err="1"/>
              <a:t>Workin</a:t>
            </a:r>
            <a:r>
              <a:rPr lang="fi-FI" sz="2000" dirty="0"/>
              <a:t> Memory. </a:t>
            </a:r>
          </a:p>
          <a:p>
            <a:r>
              <a:rPr lang="fi-FI" sz="2000" dirty="0"/>
              <a:t>Mielenterveystalo (Neuropsykiatriset vaikeudet); Mikä on ADT?</a:t>
            </a:r>
          </a:p>
          <a:p>
            <a:r>
              <a:rPr lang="fi-FI" sz="2000" dirty="0"/>
              <a:t>Päivänsalo, T-M (2020): Oppimiskoodi (PS-kustannus)</a:t>
            </a:r>
          </a:p>
          <a:p>
            <a:r>
              <a:rPr lang="fi-FI" sz="2000" dirty="0"/>
              <a:t>Ra C.K. et al. (2018). Association of Digital Media </a:t>
            </a:r>
            <a:r>
              <a:rPr lang="fi-FI" sz="2000" dirty="0" err="1"/>
              <a:t>Use</a:t>
            </a:r>
            <a:r>
              <a:rPr lang="fi-FI" sz="2000" dirty="0"/>
              <a:t> </a:t>
            </a:r>
            <a:r>
              <a:rPr lang="fi-FI" sz="2000" dirty="0" err="1"/>
              <a:t>with</a:t>
            </a:r>
            <a:r>
              <a:rPr lang="fi-FI" sz="2000" dirty="0"/>
              <a:t> </a:t>
            </a:r>
            <a:r>
              <a:rPr lang="fi-FI" sz="2000" dirty="0" err="1"/>
              <a:t>Subsequent</a:t>
            </a:r>
            <a:r>
              <a:rPr lang="fi-FI" sz="2000" dirty="0"/>
              <a:t> </a:t>
            </a:r>
            <a:r>
              <a:rPr lang="fi-FI" sz="2000" dirty="0" err="1"/>
              <a:t>Symptoms</a:t>
            </a:r>
            <a:r>
              <a:rPr lang="fi-FI" sz="2000" dirty="0"/>
              <a:t> of </a:t>
            </a:r>
            <a:r>
              <a:rPr lang="fi-FI" sz="2000" dirty="0" err="1"/>
              <a:t>Attention-deficit</a:t>
            </a:r>
            <a:r>
              <a:rPr lang="fi-FI" sz="2000" dirty="0"/>
              <a:t>/</a:t>
            </a:r>
            <a:r>
              <a:rPr lang="fi-FI" sz="2000" dirty="0" err="1"/>
              <a:t>Hyperactivity</a:t>
            </a:r>
            <a:r>
              <a:rPr lang="fi-FI" sz="2000" dirty="0"/>
              <a:t> </a:t>
            </a:r>
            <a:r>
              <a:rPr lang="fi-FI" sz="2000" dirty="0" err="1"/>
              <a:t>Disorder</a:t>
            </a:r>
            <a:r>
              <a:rPr lang="fi-FI" sz="2000" dirty="0"/>
              <a:t> </a:t>
            </a:r>
            <a:r>
              <a:rPr lang="fi-FI" sz="2000" dirty="0" err="1"/>
              <a:t>Among</a:t>
            </a:r>
            <a:r>
              <a:rPr lang="fi-FI" sz="2000" dirty="0"/>
              <a:t> </a:t>
            </a:r>
            <a:r>
              <a:rPr lang="fi-FI" sz="2000" dirty="0" err="1"/>
              <a:t>Adolescents</a:t>
            </a:r>
            <a:r>
              <a:rPr lang="fi-FI" sz="2000" dirty="0"/>
              <a:t>. </a:t>
            </a:r>
            <a:r>
              <a:rPr lang="fi-FI" sz="2000" dirty="0" err="1"/>
              <a:t>Jama</a:t>
            </a:r>
            <a:r>
              <a:rPr lang="fi-FI" sz="2000" dirty="0"/>
              <a:t>.</a:t>
            </a:r>
          </a:p>
          <a:p>
            <a:r>
              <a:rPr lang="fi-FI" sz="2000" dirty="0" err="1"/>
              <a:t>Seung</a:t>
            </a:r>
            <a:r>
              <a:rPr lang="fi-FI" sz="2000" dirty="0"/>
              <a:t>-Gon, K. et al. (2019). </a:t>
            </a:r>
            <a:r>
              <a:rPr lang="fi-FI" sz="2000" dirty="0" err="1"/>
              <a:t>The</a:t>
            </a:r>
            <a:r>
              <a:rPr lang="fi-FI" sz="2000" dirty="0"/>
              <a:t> </a:t>
            </a:r>
            <a:r>
              <a:rPr lang="fi-FI" sz="2000" dirty="0" err="1"/>
              <a:t>Relationship</a:t>
            </a:r>
            <a:r>
              <a:rPr lang="fi-FI" sz="2000" dirty="0"/>
              <a:t> </a:t>
            </a:r>
            <a:r>
              <a:rPr lang="fi-FI" sz="2000" dirty="0" err="1"/>
              <a:t>Between</a:t>
            </a:r>
            <a:r>
              <a:rPr lang="fi-FI" sz="2000" dirty="0"/>
              <a:t> Smartphone </a:t>
            </a:r>
            <a:r>
              <a:rPr lang="fi-FI" sz="2000" dirty="0" err="1"/>
              <a:t>Addiction</a:t>
            </a:r>
            <a:r>
              <a:rPr lang="fi-FI" sz="2000" dirty="0"/>
              <a:t> and </a:t>
            </a:r>
            <a:r>
              <a:rPr lang="fi-FI" sz="2000" dirty="0" err="1"/>
              <a:t>Symptoms</a:t>
            </a:r>
            <a:r>
              <a:rPr lang="fi-FI" sz="2000" dirty="0"/>
              <a:t> of Depression, </a:t>
            </a:r>
            <a:r>
              <a:rPr lang="fi-FI" sz="2000" dirty="0" err="1"/>
              <a:t>Anxiety</a:t>
            </a:r>
            <a:r>
              <a:rPr lang="fi-FI" sz="2000" dirty="0"/>
              <a:t>, and </a:t>
            </a:r>
            <a:r>
              <a:rPr lang="fi-FI" sz="2000" dirty="0" err="1"/>
              <a:t>Attention-Deficit</a:t>
            </a:r>
            <a:r>
              <a:rPr lang="fi-FI" sz="2000" dirty="0"/>
              <a:t>/</a:t>
            </a:r>
            <a:r>
              <a:rPr lang="fi-FI" sz="2000" dirty="0" err="1"/>
              <a:t>Hypercativity</a:t>
            </a:r>
            <a:r>
              <a:rPr lang="fi-FI" sz="2000" dirty="0"/>
              <a:t> in South Korean </a:t>
            </a:r>
            <a:r>
              <a:rPr lang="fi-FI" sz="2000" dirty="0" err="1"/>
              <a:t>Adolescents</a:t>
            </a:r>
            <a:r>
              <a:rPr lang="fi-FI" sz="2000" dirty="0"/>
              <a:t>. </a:t>
            </a:r>
            <a:r>
              <a:rPr lang="fi-FI" sz="2000" dirty="0" err="1"/>
              <a:t>Annals</a:t>
            </a:r>
            <a:r>
              <a:rPr lang="fi-FI" sz="2000" dirty="0"/>
              <a:t> of General </a:t>
            </a:r>
            <a:r>
              <a:rPr lang="fi-FI" sz="2000" dirty="0" err="1"/>
              <a:t>Psychiatry</a:t>
            </a:r>
            <a:r>
              <a:rPr lang="fi-FI" sz="2000" dirty="0"/>
              <a:t>, </a:t>
            </a:r>
            <a:r>
              <a:rPr lang="fi-FI" sz="2000" dirty="0" err="1"/>
              <a:t>volume</a:t>
            </a:r>
            <a:r>
              <a:rPr lang="fi-FI" sz="2000" dirty="0"/>
              <a:t> 18.</a:t>
            </a:r>
          </a:p>
          <a:p>
            <a:r>
              <a:rPr lang="fi-FI" sz="2000" dirty="0" err="1"/>
              <a:t>Thorell</a:t>
            </a:r>
            <a:r>
              <a:rPr lang="fi-FI" sz="2000" dirty="0"/>
              <a:t>, L.B. et al. (2022). </a:t>
            </a:r>
            <a:r>
              <a:rPr lang="fi-FI" sz="2000" dirty="0" err="1"/>
              <a:t>Longitudinal</a:t>
            </a:r>
            <a:r>
              <a:rPr lang="fi-FI" sz="2000" dirty="0"/>
              <a:t> </a:t>
            </a:r>
            <a:r>
              <a:rPr lang="fi-FI" sz="2000" dirty="0" err="1"/>
              <a:t>Associations</a:t>
            </a:r>
            <a:r>
              <a:rPr lang="fi-FI" sz="2000" dirty="0"/>
              <a:t> </a:t>
            </a:r>
            <a:r>
              <a:rPr lang="fi-FI" sz="2000" dirty="0" err="1"/>
              <a:t>Between</a:t>
            </a:r>
            <a:r>
              <a:rPr lang="fi-FI" sz="2000" dirty="0"/>
              <a:t> Digital Media </a:t>
            </a:r>
            <a:r>
              <a:rPr lang="fi-FI" sz="2000" dirty="0" err="1"/>
              <a:t>Use</a:t>
            </a:r>
            <a:r>
              <a:rPr lang="fi-FI" sz="2000" dirty="0"/>
              <a:t> and ADHD </a:t>
            </a:r>
            <a:r>
              <a:rPr lang="fi-FI" sz="2000" dirty="0" err="1"/>
              <a:t>Symptoms</a:t>
            </a:r>
            <a:r>
              <a:rPr lang="fi-FI" sz="2000" dirty="0"/>
              <a:t> in </a:t>
            </a:r>
            <a:r>
              <a:rPr lang="fi-FI" sz="2000" dirty="0" err="1"/>
              <a:t>Children</a:t>
            </a:r>
            <a:r>
              <a:rPr lang="fi-FI" sz="2000" dirty="0"/>
              <a:t> and </a:t>
            </a:r>
            <a:r>
              <a:rPr lang="fi-FI" sz="2000" dirty="0" err="1"/>
              <a:t>Adolescents</a:t>
            </a:r>
            <a:r>
              <a:rPr lang="fi-FI" sz="2000" dirty="0"/>
              <a:t>: a </a:t>
            </a:r>
            <a:r>
              <a:rPr lang="fi-FI" sz="2000" dirty="0" err="1"/>
              <a:t>Systematic</a:t>
            </a:r>
            <a:r>
              <a:rPr lang="fi-FI" sz="2000" dirty="0"/>
              <a:t> </a:t>
            </a:r>
            <a:r>
              <a:rPr lang="fi-FI" sz="2000" dirty="0" err="1"/>
              <a:t>Literature</a:t>
            </a:r>
            <a:r>
              <a:rPr lang="fi-FI" sz="2000" dirty="0"/>
              <a:t> </a:t>
            </a:r>
            <a:r>
              <a:rPr lang="fi-FI" sz="2000" dirty="0" err="1"/>
              <a:t>Review</a:t>
            </a:r>
            <a:r>
              <a:rPr lang="fi-FI" sz="2000" dirty="0"/>
              <a:t>. European Child &amp; </a:t>
            </a:r>
            <a:r>
              <a:rPr lang="fi-FI" sz="2000" dirty="0" err="1"/>
              <a:t>Adolescent</a:t>
            </a:r>
            <a:r>
              <a:rPr lang="fi-FI" sz="2000" dirty="0"/>
              <a:t> </a:t>
            </a:r>
            <a:r>
              <a:rPr lang="fi-FI" sz="2000" dirty="0" err="1"/>
              <a:t>Psychiatry</a:t>
            </a:r>
            <a:r>
              <a:rPr lang="fi-FI" sz="2000" dirty="0"/>
              <a:t>.</a:t>
            </a:r>
          </a:p>
          <a:p>
            <a:r>
              <a:rPr lang="fi-FI" sz="2000" dirty="0" err="1"/>
              <a:t>Tormoen</a:t>
            </a:r>
            <a:r>
              <a:rPr lang="fi-FI" sz="2000" dirty="0"/>
              <a:t>, A.J. et al. (2023). A Nationwide </a:t>
            </a:r>
            <a:r>
              <a:rPr lang="fi-FI" sz="2000" dirty="0" err="1"/>
              <a:t>Study</a:t>
            </a:r>
            <a:r>
              <a:rPr lang="fi-FI" sz="2000" dirty="0"/>
              <a:t> on Time </a:t>
            </a:r>
            <a:r>
              <a:rPr lang="fi-FI" sz="2000" dirty="0" err="1"/>
              <a:t>Spent</a:t>
            </a:r>
            <a:r>
              <a:rPr lang="fi-FI" sz="2000" dirty="0"/>
              <a:t> on </a:t>
            </a:r>
            <a:r>
              <a:rPr lang="fi-FI" sz="2000" dirty="0" err="1"/>
              <a:t>Social</a:t>
            </a:r>
            <a:r>
              <a:rPr lang="fi-FI" sz="2000" dirty="0"/>
              <a:t> Media and </a:t>
            </a:r>
            <a:r>
              <a:rPr lang="fi-FI" sz="2000" dirty="0" err="1"/>
              <a:t>Self-harm</a:t>
            </a:r>
            <a:r>
              <a:rPr lang="fi-FI" sz="2000" dirty="0"/>
              <a:t> </a:t>
            </a:r>
            <a:r>
              <a:rPr lang="fi-FI" sz="2000" dirty="0" err="1"/>
              <a:t>Among</a:t>
            </a:r>
            <a:r>
              <a:rPr lang="fi-FI" sz="2000" dirty="0"/>
              <a:t> </a:t>
            </a:r>
            <a:r>
              <a:rPr lang="fi-FI" sz="2000" dirty="0" err="1"/>
              <a:t>Adolescents</a:t>
            </a:r>
            <a:r>
              <a:rPr lang="fi-FI" sz="2000" dirty="0"/>
              <a:t>. </a:t>
            </a:r>
            <a:r>
              <a:rPr lang="fi-FI" sz="2000" dirty="0" err="1"/>
              <a:t>Scientific</a:t>
            </a:r>
            <a:r>
              <a:rPr lang="fi-FI" sz="2000" dirty="0"/>
              <a:t> </a:t>
            </a:r>
            <a:r>
              <a:rPr lang="fi-FI" sz="2000" dirty="0" err="1"/>
              <a:t>Reports</a:t>
            </a:r>
            <a:r>
              <a:rPr lang="fi-FI" sz="2000" dirty="0"/>
              <a:t>.</a:t>
            </a:r>
          </a:p>
          <a:p>
            <a:r>
              <a:rPr lang="fi-FI" sz="2000" dirty="0" err="1"/>
              <a:t>Tymofiyeva</a:t>
            </a:r>
            <a:r>
              <a:rPr lang="fi-FI" sz="2000" dirty="0"/>
              <a:t>, O. et al. (2020). </a:t>
            </a:r>
            <a:r>
              <a:rPr lang="fi-FI" sz="2000" dirty="0" err="1"/>
              <a:t>Neural</a:t>
            </a:r>
            <a:r>
              <a:rPr lang="fi-FI" sz="2000" dirty="0"/>
              <a:t> </a:t>
            </a:r>
            <a:r>
              <a:rPr lang="fi-FI" sz="2000" dirty="0" err="1"/>
              <a:t>Correlates</a:t>
            </a:r>
            <a:r>
              <a:rPr lang="fi-FI" sz="2000" dirty="0"/>
              <a:t> of Smartphone </a:t>
            </a:r>
            <a:r>
              <a:rPr lang="fi-FI" sz="2000" dirty="0" err="1"/>
              <a:t>Dependence</a:t>
            </a:r>
            <a:r>
              <a:rPr lang="fi-FI" sz="2000" dirty="0"/>
              <a:t> in </a:t>
            </a:r>
            <a:r>
              <a:rPr lang="fi-FI" sz="2000" dirty="0" err="1"/>
              <a:t>Adolescents</a:t>
            </a:r>
            <a:r>
              <a:rPr lang="fi-FI" sz="2000" dirty="0"/>
              <a:t>. </a:t>
            </a:r>
            <a:r>
              <a:rPr lang="fi-FI" sz="2000" dirty="0" err="1"/>
              <a:t>Frontiers</a:t>
            </a:r>
            <a:r>
              <a:rPr lang="fi-FI" sz="2000" dirty="0"/>
              <a:t> in Human Neuroscience.</a:t>
            </a:r>
          </a:p>
          <a:p>
            <a:endParaRPr lang="fi-FI" dirty="0"/>
          </a:p>
        </p:txBody>
      </p:sp>
    </p:spTree>
    <p:extLst>
      <p:ext uri="{BB962C8B-B14F-4D97-AF65-F5344CB8AC3E}">
        <p14:creationId xmlns:p14="http://schemas.microsoft.com/office/powerpoint/2010/main" val="341902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A34238-5345-94CC-72AA-22DA3EAE9DFC}"/>
              </a:ext>
            </a:extLst>
          </p:cNvPr>
          <p:cNvSpPr>
            <a:spLocks noGrp="1"/>
          </p:cNvSpPr>
          <p:nvPr>
            <p:ph type="title"/>
          </p:nvPr>
        </p:nvSpPr>
        <p:spPr/>
        <p:txBody>
          <a:bodyPr/>
          <a:lstStyle/>
          <a:p>
            <a:r>
              <a:rPr lang="fi-FI" dirty="0" err="1"/>
              <a:t>Adt</a:t>
            </a:r>
            <a:r>
              <a:rPr lang="fi-FI" dirty="0"/>
              <a:t> vs. </a:t>
            </a:r>
            <a:r>
              <a:rPr lang="fi-FI" dirty="0" err="1"/>
              <a:t>adhd</a:t>
            </a:r>
            <a:endParaRPr lang="fi-FI" dirty="0"/>
          </a:p>
        </p:txBody>
      </p:sp>
      <p:sp>
        <p:nvSpPr>
          <p:cNvPr id="3" name="Sisällön paikkamerkki 2">
            <a:extLst>
              <a:ext uri="{FF2B5EF4-FFF2-40B4-BE49-F238E27FC236}">
                <a16:creationId xmlns:a16="http://schemas.microsoft.com/office/drawing/2014/main" id="{34B197B7-B359-4DB3-DA78-4999C32847FA}"/>
              </a:ext>
            </a:extLst>
          </p:cNvPr>
          <p:cNvSpPr>
            <a:spLocks noGrp="1"/>
          </p:cNvSpPr>
          <p:nvPr>
            <p:ph idx="1"/>
          </p:nvPr>
        </p:nvSpPr>
        <p:spPr/>
        <p:txBody>
          <a:bodyPr>
            <a:normAutofit fontScale="92500" lnSpcReduction="20000"/>
          </a:bodyPr>
          <a:lstStyle/>
          <a:p>
            <a:r>
              <a:rPr lang="fi-FI" dirty="0"/>
              <a:t>ADT = </a:t>
            </a:r>
            <a:r>
              <a:rPr lang="fi-FI" dirty="0" err="1"/>
              <a:t>Attention</a:t>
            </a:r>
            <a:r>
              <a:rPr lang="fi-FI" dirty="0"/>
              <a:t> </a:t>
            </a:r>
            <a:r>
              <a:rPr lang="fi-FI" dirty="0" err="1"/>
              <a:t>Deficit</a:t>
            </a:r>
            <a:r>
              <a:rPr lang="fi-FI" dirty="0"/>
              <a:t> </a:t>
            </a:r>
            <a:r>
              <a:rPr lang="fi-FI" dirty="0" err="1"/>
              <a:t>Trait</a:t>
            </a:r>
            <a:r>
              <a:rPr lang="fi-FI" dirty="0"/>
              <a:t>; Hankinnainen keskittymisvaikeus</a:t>
            </a:r>
          </a:p>
          <a:p>
            <a:pPr lvl="1"/>
            <a:r>
              <a:rPr lang="fi-FI" dirty="0"/>
              <a:t>Tähän voivat johtaa esim. arjen kiireisyys, opiskelun tai työn vaatimukset sekä runsas älylaitteiden käyttö</a:t>
            </a:r>
          </a:p>
          <a:p>
            <a:pPr lvl="1"/>
            <a:r>
              <a:rPr lang="fi-FI" dirty="0"/>
              <a:t>Ei lääketieteellinen diagnoosi vaan tila, johon aivot ajautuneet pitkäkestoisen kuormituksen ja puutteellisen palautumisen takia</a:t>
            </a:r>
          </a:p>
          <a:p>
            <a:pPr lvl="1"/>
            <a:r>
              <a:rPr lang="fi-FI" dirty="0"/>
              <a:t>Oireita ovat poukkoilu asiasta toiseen, levottomuus ja kyvyttömyys pitkäjänteiseen työskentelyyn</a:t>
            </a:r>
          </a:p>
          <a:p>
            <a:pPr lvl="1"/>
            <a:r>
              <a:rPr lang="fi-FI" dirty="0"/>
              <a:t>Ylikuormitetut aivot ovat tottuneet nopeisiin siirtymiin, syventymisestä ja rauhoittumisesta tulee vaikeaa, mistä voi seurata kasvanutta stressiä, ylivirittyneisyyttä, tehtävien kasautumista ja univaikeuksia</a:t>
            </a:r>
          </a:p>
          <a:p>
            <a:pPr lvl="1"/>
            <a:r>
              <a:rPr lang="fi-FI" dirty="0"/>
              <a:t>Yksi tunnuspiirteistä on itsensä jatkuva keskeyttäminen</a:t>
            </a:r>
          </a:p>
          <a:p>
            <a:r>
              <a:rPr lang="fi-FI" dirty="0"/>
              <a:t>Lähde: Mielenterveystalo (Neuropsykiatriset vaikeudet); Mikä on ADT?</a:t>
            </a:r>
          </a:p>
          <a:p>
            <a:endParaRPr lang="fi-FI" dirty="0"/>
          </a:p>
        </p:txBody>
      </p:sp>
    </p:spTree>
    <p:extLst>
      <p:ext uri="{BB962C8B-B14F-4D97-AF65-F5344CB8AC3E}">
        <p14:creationId xmlns:p14="http://schemas.microsoft.com/office/powerpoint/2010/main" val="5147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DD325-8F1A-9D06-9692-2BF67E4074FB}"/>
              </a:ext>
            </a:extLst>
          </p:cNvPr>
          <p:cNvSpPr>
            <a:spLocks noGrp="1"/>
          </p:cNvSpPr>
          <p:nvPr>
            <p:ph type="title"/>
          </p:nvPr>
        </p:nvSpPr>
        <p:spPr/>
        <p:txBody>
          <a:bodyPr/>
          <a:lstStyle/>
          <a:p>
            <a:r>
              <a:rPr lang="fi-FI" dirty="0" err="1"/>
              <a:t>Adt</a:t>
            </a:r>
            <a:r>
              <a:rPr lang="fi-FI" dirty="0"/>
              <a:t> vs. </a:t>
            </a:r>
            <a:r>
              <a:rPr lang="fi-FI" dirty="0" err="1"/>
              <a:t>adhd</a:t>
            </a:r>
            <a:endParaRPr lang="fi-FI" dirty="0"/>
          </a:p>
        </p:txBody>
      </p:sp>
      <p:sp>
        <p:nvSpPr>
          <p:cNvPr id="3" name="Sisällön paikkamerkki 2">
            <a:extLst>
              <a:ext uri="{FF2B5EF4-FFF2-40B4-BE49-F238E27FC236}">
                <a16:creationId xmlns:a16="http://schemas.microsoft.com/office/drawing/2014/main" id="{C6ED78CF-DFB9-A513-908A-EB64991BB5FD}"/>
              </a:ext>
            </a:extLst>
          </p:cNvPr>
          <p:cNvSpPr>
            <a:spLocks noGrp="1"/>
          </p:cNvSpPr>
          <p:nvPr>
            <p:ph idx="1"/>
          </p:nvPr>
        </p:nvSpPr>
        <p:spPr/>
        <p:txBody>
          <a:bodyPr>
            <a:normAutofit fontScale="77500" lnSpcReduction="20000"/>
          </a:bodyPr>
          <a:lstStyle/>
          <a:p>
            <a:r>
              <a:rPr lang="fi-FI" dirty="0"/>
              <a:t>ADHD = </a:t>
            </a:r>
            <a:r>
              <a:rPr lang="fi-FI" dirty="0" err="1"/>
              <a:t>Attention</a:t>
            </a:r>
            <a:r>
              <a:rPr lang="fi-FI" dirty="0"/>
              <a:t> </a:t>
            </a:r>
            <a:r>
              <a:rPr lang="fi-FI" dirty="0" err="1"/>
              <a:t>Deficit</a:t>
            </a:r>
            <a:r>
              <a:rPr lang="fi-FI" dirty="0"/>
              <a:t> and </a:t>
            </a:r>
            <a:r>
              <a:rPr lang="fi-FI" dirty="0" err="1"/>
              <a:t>Hyperactivity</a:t>
            </a:r>
            <a:r>
              <a:rPr lang="fi-FI" dirty="0"/>
              <a:t> </a:t>
            </a:r>
            <a:r>
              <a:rPr lang="fi-FI" dirty="0" err="1"/>
              <a:t>Disorder</a:t>
            </a:r>
            <a:r>
              <a:rPr lang="fi-FI" dirty="0"/>
              <a:t>; Aktiivisuuden ja tarkkaavuuden häiriö</a:t>
            </a:r>
          </a:p>
          <a:p>
            <a:pPr lvl="1"/>
            <a:r>
              <a:rPr lang="fi-FI" dirty="0"/>
              <a:t>Toimintakykyä heikentävä kehityksellinen häiriö</a:t>
            </a:r>
          </a:p>
          <a:p>
            <a:pPr lvl="1"/>
            <a:r>
              <a:rPr lang="fi-FI" dirty="0"/>
              <a:t>Ydinoireet tarkkaamattomuus, ylivilkkaus/alivilkkaus ja impulsiivisuus</a:t>
            </a:r>
          </a:p>
          <a:p>
            <a:pPr lvl="1"/>
            <a:r>
              <a:rPr lang="fi-FI" dirty="0"/>
              <a:t>Esiintyvyys uusimpien meta-analyysien mukaan 6-18-vuotiailla 3,6-7,2 %</a:t>
            </a:r>
          </a:p>
          <a:p>
            <a:pPr lvl="2"/>
            <a:r>
              <a:rPr lang="fi-FI" dirty="0"/>
              <a:t>Yleisempi pojilla kuin tytöillä, tyttöjen häiriöt jäävät mahdollisesti herkemmin tunnistamatta</a:t>
            </a:r>
          </a:p>
          <a:p>
            <a:pPr lvl="1"/>
            <a:r>
              <a:rPr lang="fi-FI" dirty="0"/>
              <a:t>Neuropsykiatrinen häiriö, jonka oirekuvan kehittymisessä perimän ja ympäristötekijöiden yhteisvaikutus on merkittävä</a:t>
            </a:r>
          </a:p>
          <a:p>
            <a:pPr lvl="1"/>
            <a:r>
              <a:rPr lang="fi-FI" dirty="0"/>
              <a:t>Aivot, </a:t>
            </a:r>
            <a:r>
              <a:rPr lang="fi-FI" dirty="0" err="1"/>
              <a:t>dopaminergiset</a:t>
            </a:r>
            <a:r>
              <a:rPr lang="fi-FI" dirty="0"/>
              <a:t> radat ja sellaiset rakenteelliset ja toiminnalliset verkostot, jotka osallistuvat tarkkaavuuden ja toiminnanohjauksen toimintoihin ryhmätasolla erilaisia ADHD-diagnoosin saaneilla verrokkiryhmään</a:t>
            </a:r>
          </a:p>
          <a:p>
            <a:r>
              <a:rPr lang="fi-FI" dirty="0"/>
              <a:t>Huom. Vaikka oireet ovat hyvin samankaltaiset ADT:ssa, niin sitä harvemmin voidaan todeta pienillä lapsilla yhtä luotettavasti</a:t>
            </a:r>
          </a:p>
          <a:p>
            <a:r>
              <a:rPr lang="fi-FI" dirty="0"/>
              <a:t>Lähde: Käypähoito, ADHD (Aktiivisuuden ja tarkkaavuuden häiriö)</a:t>
            </a:r>
          </a:p>
          <a:p>
            <a:endParaRPr lang="fi-FI" dirty="0"/>
          </a:p>
        </p:txBody>
      </p:sp>
    </p:spTree>
    <p:extLst>
      <p:ext uri="{BB962C8B-B14F-4D97-AF65-F5344CB8AC3E}">
        <p14:creationId xmlns:p14="http://schemas.microsoft.com/office/powerpoint/2010/main" val="420790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A0A89A-F863-0A50-627F-6446BED607EF}"/>
              </a:ext>
            </a:extLst>
          </p:cNvPr>
          <p:cNvSpPr>
            <a:spLocks noGrp="1"/>
          </p:cNvSpPr>
          <p:nvPr>
            <p:ph type="title"/>
          </p:nvPr>
        </p:nvSpPr>
        <p:spPr/>
        <p:txBody>
          <a:bodyPr/>
          <a:lstStyle/>
          <a:p>
            <a:r>
              <a:rPr lang="fi-FI" dirty="0"/>
              <a:t>jatkuva, haitallinen ja ongelmallinen älypuhelimen käyttö (älypuhelinriippuvuus)</a:t>
            </a:r>
          </a:p>
        </p:txBody>
      </p:sp>
      <p:sp>
        <p:nvSpPr>
          <p:cNvPr id="3" name="Sisällön paikkamerkki 2">
            <a:extLst>
              <a:ext uri="{FF2B5EF4-FFF2-40B4-BE49-F238E27FC236}">
                <a16:creationId xmlns:a16="http://schemas.microsoft.com/office/drawing/2014/main" id="{D2A728BF-0674-2890-9837-D86884E54DBD}"/>
              </a:ext>
            </a:extLst>
          </p:cNvPr>
          <p:cNvSpPr>
            <a:spLocks noGrp="1"/>
          </p:cNvSpPr>
          <p:nvPr>
            <p:ph idx="1"/>
          </p:nvPr>
        </p:nvSpPr>
        <p:spPr/>
        <p:txBody>
          <a:bodyPr>
            <a:normAutofit fontScale="85000" lnSpcReduction="10000"/>
          </a:bodyPr>
          <a:lstStyle/>
          <a:p>
            <a:r>
              <a:rPr lang="fi-FI" dirty="0"/>
              <a:t>Verrattavissa mihin tahansa riippuvuuteen</a:t>
            </a:r>
          </a:p>
          <a:p>
            <a:pPr lvl="1"/>
            <a:r>
              <a:rPr lang="fi-FI" dirty="0"/>
              <a:t>Aivotasolla, tapariippuvuus</a:t>
            </a:r>
          </a:p>
          <a:p>
            <a:r>
              <a:rPr lang="fi-FI" dirty="0"/>
              <a:t>Nopeat, jatkuvat palkinnot ja dopamiiniryöpyt</a:t>
            </a:r>
          </a:p>
          <a:p>
            <a:pPr lvl="1"/>
            <a:r>
              <a:rPr lang="fi-FI" dirty="0" err="1"/>
              <a:t>Multitaskaus</a:t>
            </a:r>
            <a:endParaRPr lang="fi-FI" dirty="0"/>
          </a:p>
          <a:p>
            <a:pPr lvl="1"/>
            <a:r>
              <a:rPr lang="fi-FI" dirty="0"/>
              <a:t>Nopeasti vaihtuvat ärsykkeet =&gt; Aina uusi palkinto</a:t>
            </a:r>
          </a:p>
          <a:p>
            <a:r>
              <a:rPr lang="fi-FI" dirty="0"/>
              <a:t>Sosiaalinen sitovuus</a:t>
            </a:r>
          </a:p>
          <a:p>
            <a:r>
              <a:rPr lang="fi-FI" dirty="0"/>
              <a:t>Vaihtelevia tuloksia, mutta keskimäärin päivittäinen noin 3 tunnista ylöspäin vietetty aika haitallista</a:t>
            </a:r>
          </a:p>
          <a:p>
            <a:pPr lvl="1"/>
            <a:r>
              <a:rPr lang="fi-FI" dirty="0"/>
              <a:t>Keskittymiskyvylle, luovuudelle ja sitä kautta ongelmanratkaisukyvylle, mielenterveysongelmille, nukkumiselle, fyysiselle aktiivisuudelle</a:t>
            </a:r>
          </a:p>
        </p:txBody>
      </p:sp>
      <p:pic>
        <p:nvPicPr>
          <p:cNvPr id="5" name="Kuva 4" descr="Kuva, joka sisältää kohteen teksti, Matkapuhelin, vekotin, kuvakaappaus&#10;&#10;Kuvaus luotu automaattisesti">
            <a:extLst>
              <a:ext uri="{FF2B5EF4-FFF2-40B4-BE49-F238E27FC236}">
                <a16:creationId xmlns:a16="http://schemas.microsoft.com/office/drawing/2014/main" id="{0F94127D-5215-C2C8-EF8F-271DB61F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438" y="2015732"/>
            <a:ext cx="1922416" cy="2030552"/>
          </a:xfrm>
          <a:prstGeom prst="rect">
            <a:avLst/>
          </a:prstGeom>
        </p:spPr>
      </p:pic>
    </p:spTree>
    <p:extLst>
      <p:ext uri="{BB962C8B-B14F-4D97-AF65-F5344CB8AC3E}">
        <p14:creationId xmlns:p14="http://schemas.microsoft.com/office/powerpoint/2010/main" val="374377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70EBF9-EE6E-32EC-F52D-59D59F0B954C}"/>
              </a:ext>
            </a:extLst>
          </p:cNvPr>
          <p:cNvSpPr>
            <a:spLocks noGrp="1"/>
          </p:cNvSpPr>
          <p:nvPr>
            <p:ph type="title"/>
          </p:nvPr>
        </p:nvSpPr>
        <p:spPr/>
        <p:txBody>
          <a:bodyPr/>
          <a:lstStyle/>
          <a:p>
            <a:r>
              <a:rPr lang="fi-FI" dirty="0"/>
              <a:t>Tutkimustietoa liiallisen älypuhelimen käytöstä ja sen haittavaikutuksista</a:t>
            </a:r>
          </a:p>
        </p:txBody>
      </p:sp>
      <p:sp>
        <p:nvSpPr>
          <p:cNvPr id="3" name="Sisällön paikkamerkki 2">
            <a:extLst>
              <a:ext uri="{FF2B5EF4-FFF2-40B4-BE49-F238E27FC236}">
                <a16:creationId xmlns:a16="http://schemas.microsoft.com/office/drawing/2014/main" id="{756C92EF-16B8-07B7-5F53-4B0FA8E46EC2}"/>
              </a:ext>
            </a:extLst>
          </p:cNvPr>
          <p:cNvSpPr>
            <a:spLocks noGrp="1"/>
          </p:cNvSpPr>
          <p:nvPr>
            <p:ph idx="1"/>
          </p:nvPr>
        </p:nvSpPr>
        <p:spPr/>
        <p:txBody>
          <a:bodyPr>
            <a:normAutofit fontScale="92500" lnSpcReduction="20000"/>
          </a:bodyPr>
          <a:lstStyle/>
          <a:p>
            <a:r>
              <a:rPr lang="fi-FI" dirty="0"/>
              <a:t>Liiallinen älypuhelimen käyttö näyttäisi vaikuttavan heikentävästi tarkkaavuuden eri osa-alueisiin</a:t>
            </a:r>
          </a:p>
          <a:p>
            <a:pPr lvl="1"/>
            <a:r>
              <a:rPr lang="fi-FI" dirty="0"/>
              <a:t>Selektiivinen tarkkaavuus, jaettu tarkkaavuus, inhibitio, valppaus</a:t>
            </a:r>
          </a:p>
          <a:p>
            <a:pPr lvl="1"/>
            <a:r>
              <a:rPr lang="fi-FI" dirty="0"/>
              <a:t>Sisäinen kokemus hyperaktiivisuudesta ja impulsiivisuudesta lisääntyi</a:t>
            </a:r>
          </a:p>
          <a:p>
            <a:r>
              <a:rPr lang="fi-FI" dirty="0"/>
              <a:t>Tutkimustulokset viittasivat siihen, että liiallisella käytöllä oli yhteys lisääntyneeseen masennusoireiluun, ahdistuneisuuteen, univaikeuksiin, stressiin, tyytymättömyyteen omaan elämään, välttämiskäyttäytymiseen ja yksinäisyyteen</a:t>
            </a:r>
          </a:p>
          <a:p>
            <a:r>
              <a:rPr lang="fi-FI" dirty="0"/>
              <a:t>Lisäksi kognitiivisen suoriutumisen lasku</a:t>
            </a:r>
          </a:p>
          <a:p>
            <a:r>
              <a:rPr lang="fi-FI" dirty="0"/>
              <a:t>Aikaisessa lapsuudessa jatkuva altistuminen digitaaliselle medialle yhteydessä sosiaalisen vuorovaikutuksen vaikeuksille ja jopa viiveelle puheen kehityksessä</a:t>
            </a:r>
          </a:p>
        </p:txBody>
      </p:sp>
    </p:spTree>
    <p:extLst>
      <p:ext uri="{BB962C8B-B14F-4D97-AF65-F5344CB8AC3E}">
        <p14:creationId xmlns:p14="http://schemas.microsoft.com/office/powerpoint/2010/main" val="281067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FBC5C3-8A24-2BFE-47BC-560B51C8FD21}"/>
              </a:ext>
            </a:extLst>
          </p:cNvPr>
          <p:cNvSpPr>
            <a:spLocks noGrp="1"/>
          </p:cNvSpPr>
          <p:nvPr>
            <p:ph type="title"/>
          </p:nvPr>
        </p:nvSpPr>
        <p:spPr/>
        <p:txBody>
          <a:bodyPr>
            <a:normAutofit/>
          </a:bodyPr>
          <a:lstStyle/>
          <a:p>
            <a:r>
              <a:rPr lang="fi-FI" dirty="0"/>
              <a:t>Tutkimustietoa: sosiaalinen media ja tarkkaavuuden haasteet</a:t>
            </a:r>
          </a:p>
        </p:txBody>
      </p:sp>
      <p:sp>
        <p:nvSpPr>
          <p:cNvPr id="3" name="Sisällön paikkamerkki 2">
            <a:extLst>
              <a:ext uri="{FF2B5EF4-FFF2-40B4-BE49-F238E27FC236}">
                <a16:creationId xmlns:a16="http://schemas.microsoft.com/office/drawing/2014/main" id="{A3CA2904-0DCA-A2D9-E9DF-CC3AEBF9FFEE}"/>
              </a:ext>
            </a:extLst>
          </p:cNvPr>
          <p:cNvSpPr>
            <a:spLocks noGrp="1"/>
          </p:cNvSpPr>
          <p:nvPr>
            <p:ph idx="1"/>
          </p:nvPr>
        </p:nvSpPr>
        <p:spPr/>
        <p:txBody>
          <a:bodyPr>
            <a:normAutofit fontScale="85000" lnSpcReduction="20000"/>
          </a:bodyPr>
          <a:lstStyle/>
          <a:p>
            <a:r>
              <a:rPr lang="fi-FI" dirty="0"/>
              <a:t>Sosiaalisen median jatkuvat ilmoitukset vievät huomion käsillä olevasta toiminnosta</a:t>
            </a:r>
          </a:p>
          <a:p>
            <a:pPr lvl="1"/>
            <a:r>
              <a:rPr lang="fi-FI" dirty="0"/>
              <a:t>Voi haitata normatiivista tarkkaavuuden ylläpitämisen ja suuntaamisen ja organisoinnin kehittymistä</a:t>
            </a:r>
          </a:p>
          <a:p>
            <a:r>
              <a:rPr lang="fi-FI" dirty="0"/>
              <a:t>Nopeat palautteet tuottavat nopean palkinnon aivoille</a:t>
            </a:r>
          </a:p>
          <a:p>
            <a:pPr lvl="1"/>
            <a:r>
              <a:rPr lang="fi-FI" dirty="0"/>
              <a:t>Tottuminen tähän voi haitata normatiivista impulssikontrollin ja kärsivällisyyden kehittymistä</a:t>
            </a:r>
          </a:p>
          <a:p>
            <a:r>
              <a:rPr lang="fi-FI" dirty="0"/>
              <a:t>Jatkuva käyttö yhteydessä ADHD-oireiden pahenemiseen pitkäkestoisesti</a:t>
            </a:r>
          </a:p>
          <a:p>
            <a:pPr lvl="1"/>
            <a:r>
              <a:rPr lang="fi-FI" dirty="0"/>
              <a:t>Nopeat ärsykkeet ja niiden nopea vaihtuminen opettavat käyttämään tarkkaavuutta nopeasti ja sitä kautta vaikeuttavat pitää yllä keskittymistä</a:t>
            </a:r>
          </a:p>
          <a:p>
            <a:pPr lvl="1"/>
            <a:r>
              <a:rPr lang="fi-FI" dirty="0"/>
              <a:t>Lisää vaikeutta keskittyä vähemmän kiinnostaviin tehtäviin sisäisen keskittymisen säätelyn häiriintyessä</a:t>
            </a:r>
          </a:p>
          <a:p>
            <a:pPr lvl="1"/>
            <a:r>
              <a:rPr lang="fi-FI" dirty="0"/>
              <a:t>Lisää vaikeutta keskittyä yhteen asiaan kerrallaan, jatkuva ärsykkeiden hakeminen ympäristöstä tai lopulta ruudulta</a:t>
            </a:r>
          </a:p>
          <a:p>
            <a:pPr lvl="1"/>
            <a:r>
              <a:rPr lang="fi-FI" dirty="0"/>
              <a:t>Vaikeutta sietää pitkäjänteisyyttä vaativia tehtäviä ja toimintoja</a:t>
            </a:r>
          </a:p>
          <a:p>
            <a:pPr lvl="1"/>
            <a:r>
              <a:rPr lang="fi-FI" dirty="0"/>
              <a:t>Lisää tarkkaamattomuutta ja impulsiivisuutta, muttei vaikuta lisäävän hyperaktiivisuutta</a:t>
            </a:r>
          </a:p>
          <a:p>
            <a:endParaRPr lang="fi-FI" dirty="0"/>
          </a:p>
        </p:txBody>
      </p:sp>
    </p:spTree>
    <p:extLst>
      <p:ext uri="{BB962C8B-B14F-4D97-AF65-F5344CB8AC3E}">
        <p14:creationId xmlns:p14="http://schemas.microsoft.com/office/powerpoint/2010/main" val="403138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0FFE38-6CDC-E9A9-41A7-658D40007DC8}"/>
              </a:ext>
            </a:extLst>
          </p:cNvPr>
          <p:cNvSpPr>
            <a:spLocks noGrp="1"/>
          </p:cNvSpPr>
          <p:nvPr>
            <p:ph type="title"/>
          </p:nvPr>
        </p:nvSpPr>
        <p:spPr/>
        <p:txBody>
          <a:bodyPr/>
          <a:lstStyle/>
          <a:p>
            <a:r>
              <a:rPr lang="fi-FI" dirty="0"/>
              <a:t>Tutkimustietoa: Liiallinen älypuhelimen käyttö ja aivot</a:t>
            </a:r>
          </a:p>
        </p:txBody>
      </p:sp>
      <p:sp>
        <p:nvSpPr>
          <p:cNvPr id="3" name="Sisällön paikkamerkki 2">
            <a:extLst>
              <a:ext uri="{FF2B5EF4-FFF2-40B4-BE49-F238E27FC236}">
                <a16:creationId xmlns:a16="http://schemas.microsoft.com/office/drawing/2014/main" id="{7A591DCA-E332-1574-BA04-845149381AF8}"/>
              </a:ext>
            </a:extLst>
          </p:cNvPr>
          <p:cNvSpPr>
            <a:spLocks noGrp="1"/>
          </p:cNvSpPr>
          <p:nvPr>
            <p:ph idx="1"/>
          </p:nvPr>
        </p:nvSpPr>
        <p:spPr/>
        <p:txBody>
          <a:bodyPr>
            <a:normAutofit fontScale="47500" lnSpcReduction="20000"/>
          </a:bodyPr>
          <a:lstStyle/>
          <a:p>
            <a:r>
              <a:rPr lang="fi-FI" dirty="0"/>
              <a:t>Evoluutio luonut taipumuksen viehättyä uusista, vaihtuvista ärsykkeistä</a:t>
            </a:r>
          </a:p>
          <a:p>
            <a:pPr lvl="1"/>
            <a:r>
              <a:rPr lang="fi-FI" dirty="0" err="1"/>
              <a:t>Dopamiiniboosti</a:t>
            </a:r>
            <a:r>
              <a:rPr lang="fi-FI" dirty="0"/>
              <a:t>, mielihyvä</a:t>
            </a:r>
          </a:p>
          <a:p>
            <a:pPr lvl="1"/>
            <a:r>
              <a:rPr lang="fi-FI" dirty="0"/>
              <a:t>Jatkuva ympäristön ärsyketulva ja reagoiminen siihen johtaa aivojen ylikuormitustilaan</a:t>
            </a:r>
          </a:p>
          <a:p>
            <a:pPr lvl="1"/>
            <a:r>
              <a:rPr lang="fi-FI" dirty="0"/>
              <a:t>Hyödyllinen taito historiassa, kun ympäristö ollut muuttumaton ja sitä on täytynyt tarkkailla ja havaita mahdolliset uhat, ruuansaanti ym.</a:t>
            </a:r>
          </a:p>
          <a:p>
            <a:r>
              <a:rPr lang="fi-FI" dirty="0"/>
              <a:t>Aivojen harmaan aineen massan lasku eri aivoalueilla</a:t>
            </a:r>
          </a:p>
          <a:p>
            <a:pPr lvl="1"/>
            <a:r>
              <a:rPr lang="fi-FI" dirty="0" err="1"/>
              <a:t>Orbitofrontaalikorteksi</a:t>
            </a:r>
            <a:r>
              <a:rPr lang="fi-FI" dirty="0"/>
              <a:t>: yhteys adaptiivinen päätöksenteko, inhibitiokyky</a:t>
            </a:r>
          </a:p>
          <a:p>
            <a:pPr lvl="1"/>
            <a:r>
              <a:rPr lang="fi-FI" dirty="0"/>
              <a:t>Aivorunkoon (SCP):  yhdistää pikkuaivot keskiaivoihin, liittyy tunne-elämään ja käyttäytymiseen</a:t>
            </a:r>
          </a:p>
          <a:p>
            <a:r>
              <a:rPr lang="fi-FI" dirty="0"/>
              <a:t>Aivojen toiminnallisten rakenteiden muutokset</a:t>
            </a:r>
          </a:p>
          <a:p>
            <a:pPr lvl="1"/>
            <a:r>
              <a:rPr lang="fi-FI" dirty="0"/>
              <a:t>Pienempi aktivaatio </a:t>
            </a:r>
            <a:r>
              <a:rPr lang="fi-FI" dirty="0" err="1"/>
              <a:t>prefrontaalikorteksilla</a:t>
            </a:r>
            <a:r>
              <a:rPr lang="fi-FI" dirty="0"/>
              <a:t> ja temporaalialueilla, vaikutus luovuuden vähentymiseen</a:t>
            </a:r>
          </a:p>
          <a:p>
            <a:pPr lvl="1"/>
            <a:r>
              <a:rPr lang="fi-FI" dirty="0"/>
              <a:t>Toimintahäiriöt</a:t>
            </a:r>
          </a:p>
          <a:p>
            <a:pPr lvl="2"/>
            <a:r>
              <a:rPr lang="fi-FI" dirty="0" err="1"/>
              <a:t>Neokorteksi</a:t>
            </a:r>
            <a:r>
              <a:rPr lang="fi-FI" dirty="0"/>
              <a:t>: vähentynyt tietoinen päättely ja kielellinen kyvykkyys, kognitiivisen joustavuuden alentuminen</a:t>
            </a:r>
          </a:p>
          <a:p>
            <a:pPr lvl="2"/>
            <a:r>
              <a:rPr lang="fi-FI" dirty="0"/>
              <a:t>Mantelitumake: vähentynyt tunne-elämä, alentunut muisti ja ärtyneisyys</a:t>
            </a:r>
          </a:p>
          <a:p>
            <a:pPr lvl="2"/>
            <a:r>
              <a:rPr lang="fi-FI" dirty="0" err="1"/>
              <a:t>Cingulate</a:t>
            </a:r>
            <a:r>
              <a:rPr lang="fi-FI" dirty="0"/>
              <a:t> </a:t>
            </a:r>
            <a:r>
              <a:rPr lang="fi-FI" dirty="0" err="1"/>
              <a:t>gyrus</a:t>
            </a:r>
            <a:r>
              <a:rPr lang="fi-FI" dirty="0"/>
              <a:t>: masennus, ahdistus ja pakko-oireisuus</a:t>
            </a:r>
          </a:p>
          <a:p>
            <a:pPr lvl="2"/>
            <a:r>
              <a:rPr lang="fi-FI" dirty="0" err="1"/>
              <a:t>Parahippokampaalinen</a:t>
            </a:r>
            <a:r>
              <a:rPr lang="fi-FI" dirty="0"/>
              <a:t> </a:t>
            </a:r>
            <a:r>
              <a:rPr lang="fi-FI" dirty="0" err="1"/>
              <a:t>gyrus</a:t>
            </a:r>
            <a:r>
              <a:rPr lang="fi-FI" dirty="0"/>
              <a:t> ja hippokampus: muistiongelmat</a:t>
            </a:r>
          </a:p>
          <a:p>
            <a:pPr lvl="2"/>
            <a:r>
              <a:rPr lang="fi-FI" dirty="0"/>
              <a:t>Hyperaktiivinen mantelitumake-</a:t>
            </a:r>
            <a:r>
              <a:rPr lang="fi-FI" dirty="0" err="1"/>
              <a:t>striataalisysteemi</a:t>
            </a:r>
            <a:r>
              <a:rPr lang="fi-FI" dirty="0"/>
              <a:t>: riippuvuuden kehittymisen todennäköisyys suurempi</a:t>
            </a:r>
          </a:p>
          <a:p>
            <a:pPr lvl="2"/>
            <a:r>
              <a:rPr lang="fi-FI" dirty="0" err="1"/>
              <a:t>Orbitofrontaalikorteksi</a:t>
            </a:r>
            <a:r>
              <a:rPr lang="fi-FI" dirty="0"/>
              <a:t> ja </a:t>
            </a:r>
            <a:r>
              <a:rPr lang="fi-FI" dirty="0" err="1"/>
              <a:t>nucleus</a:t>
            </a:r>
            <a:r>
              <a:rPr lang="fi-FI" dirty="0"/>
              <a:t> </a:t>
            </a:r>
            <a:r>
              <a:rPr lang="fi-FI" dirty="0" err="1"/>
              <a:t>accumbens</a:t>
            </a:r>
            <a:r>
              <a:rPr lang="fi-FI" dirty="0"/>
              <a:t>: välinen yhteys heikentynyt, vetäytymiskäyttäytymistä ja kognitiivisen kontrollinen alentuminen </a:t>
            </a:r>
          </a:p>
          <a:p>
            <a:endParaRPr lang="fi-FI" dirty="0"/>
          </a:p>
        </p:txBody>
      </p:sp>
      <p:pic>
        <p:nvPicPr>
          <p:cNvPr id="5" name="Kuva 4" descr="Kuva, joka sisältää kohteen teksti, kuvakaappaus, ruoka&#10;&#10;Kuvaus luotu automaattisesti">
            <a:extLst>
              <a:ext uri="{FF2B5EF4-FFF2-40B4-BE49-F238E27FC236}">
                <a16:creationId xmlns:a16="http://schemas.microsoft.com/office/drawing/2014/main" id="{4F9557F4-8822-0B03-541C-E8CC5F748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020" y="2015731"/>
            <a:ext cx="2515834" cy="2984893"/>
          </a:xfrm>
          <a:prstGeom prst="rect">
            <a:avLst/>
          </a:prstGeom>
        </p:spPr>
      </p:pic>
    </p:spTree>
    <p:extLst>
      <p:ext uri="{BB962C8B-B14F-4D97-AF65-F5344CB8AC3E}">
        <p14:creationId xmlns:p14="http://schemas.microsoft.com/office/powerpoint/2010/main" val="34389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0FF0CB-A43E-97D8-C80C-38F5237B28C6}"/>
              </a:ext>
            </a:extLst>
          </p:cNvPr>
          <p:cNvSpPr>
            <a:spLocks noGrp="1"/>
          </p:cNvSpPr>
          <p:nvPr>
            <p:ph type="title"/>
          </p:nvPr>
        </p:nvSpPr>
        <p:spPr/>
        <p:txBody>
          <a:bodyPr/>
          <a:lstStyle/>
          <a:p>
            <a:r>
              <a:rPr lang="fi-FI" dirty="0"/>
              <a:t>Kysy itseltäsi 7 kysymystä ja selvitä, millaisessa terässä keskittymiskykysi on:</a:t>
            </a:r>
          </a:p>
        </p:txBody>
      </p:sp>
      <p:sp>
        <p:nvSpPr>
          <p:cNvPr id="3" name="Sisällön paikkamerkki 2">
            <a:extLst>
              <a:ext uri="{FF2B5EF4-FFF2-40B4-BE49-F238E27FC236}">
                <a16:creationId xmlns:a16="http://schemas.microsoft.com/office/drawing/2014/main" id="{446F237C-B9BD-71CE-61E6-5C8C2C01626C}"/>
              </a:ext>
            </a:extLst>
          </p:cNvPr>
          <p:cNvSpPr>
            <a:spLocks noGrp="1"/>
          </p:cNvSpPr>
          <p:nvPr>
            <p:ph idx="1"/>
          </p:nvPr>
        </p:nvSpPr>
        <p:spPr/>
        <p:txBody>
          <a:bodyPr>
            <a:normAutofit fontScale="70000" lnSpcReduction="20000"/>
          </a:bodyPr>
          <a:lstStyle/>
          <a:p>
            <a:r>
              <a:rPr lang="fi-FI" dirty="0"/>
              <a:t>Teetkö usein montaa asiaa yhtä aikaa?</a:t>
            </a:r>
          </a:p>
          <a:p>
            <a:r>
              <a:rPr lang="fi-FI" dirty="0"/>
              <a:t>Oletko kadottanut kykysi rauhoittua?</a:t>
            </a:r>
          </a:p>
          <a:p>
            <a:r>
              <a:rPr lang="fi-FI" dirty="0"/>
              <a:t>Onko nukkumaan rauhoittuminen illalla vaikeaa?</a:t>
            </a:r>
          </a:p>
          <a:p>
            <a:r>
              <a:rPr lang="fi-FI" dirty="0"/>
              <a:t>Huomaatko toistuvasti räplääväsi puhelinta elokuvan katselun tai oppituntien aikana?</a:t>
            </a:r>
          </a:p>
          <a:p>
            <a:r>
              <a:rPr lang="fi-FI" dirty="0"/>
              <a:t>Tuntuuko kirjan lukeminen niin tylsältä, että mieli harhailee jo ennen kuin olet päässyt ensimmäisen sivun loppuun?</a:t>
            </a:r>
          </a:p>
          <a:p>
            <a:r>
              <a:rPr lang="fi-FI" dirty="0"/>
              <a:t>Tulviiko mieleesi jatkuvasti uusia hoitamattomia asioita?</a:t>
            </a:r>
          </a:p>
          <a:p>
            <a:r>
              <a:rPr lang="fi-FI" dirty="0"/>
              <a:t>Huomaatko sählääväsi arjessa, jäävätkö asiat usein kesken tai tuleeko sinulle jatkuvasti huolimattomuusvirheitä?</a:t>
            </a:r>
          </a:p>
          <a:p>
            <a:pPr marL="0" indent="0">
              <a:buNone/>
            </a:pPr>
            <a:r>
              <a:rPr lang="fi-FI" dirty="0"/>
              <a:t>Mikäli kyllä-vastauksia tuli useampi, keskittymiskykysi taitaa kaivata elvyttämistä.</a:t>
            </a:r>
          </a:p>
          <a:p>
            <a:pPr marL="0" indent="0">
              <a:buNone/>
            </a:pPr>
            <a:r>
              <a:rPr lang="fi-FI" dirty="0"/>
              <a:t>Kysymykset pohjautuvat M. Huotilaisen ja M. Moisalan kirjaan </a:t>
            </a:r>
            <a:r>
              <a:rPr lang="fi-FI" i="1" dirty="0"/>
              <a:t>Keskittymiskyvyn elvytysopas (2018).</a:t>
            </a:r>
            <a:endParaRPr lang="fi-FI" dirty="0"/>
          </a:p>
        </p:txBody>
      </p:sp>
    </p:spTree>
    <p:extLst>
      <p:ext uri="{BB962C8B-B14F-4D97-AF65-F5344CB8AC3E}">
        <p14:creationId xmlns:p14="http://schemas.microsoft.com/office/powerpoint/2010/main" val="2446117954"/>
      </p:ext>
    </p:extLst>
  </p:cSld>
  <p:clrMapOvr>
    <a:masterClrMapping/>
  </p:clrMapOvr>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1970</TotalTime>
  <Words>2332</Words>
  <Application>Microsoft Office PowerPoint</Application>
  <PresentationFormat>Laajakuva</PresentationFormat>
  <Paragraphs>229</Paragraphs>
  <Slides>22</Slides>
  <Notes>15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Gill Sans MT</vt:lpstr>
      <vt:lpstr>Galleria</vt:lpstr>
      <vt:lpstr>tarkkaavuus ja liiallinen älypuhelimen käyttö</vt:lpstr>
      <vt:lpstr>Esityksen sisältö</vt:lpstr>
      <vt:lpstr>Adt vs. adhd</vt:lpstr>
      <vt:lpstr>Adt vs. adhd</vt:lpstr>
      <vt:lpstr>jatkuva, haitallinen ja ongelmallinen älypuhelimen käyttö (älypuhelinriippuvuus)</vt:lpstr>
      <vt:lpstr>Tutkimustietoa liiallisen älypuhelimen käytöstä ja sen haittavaikutuksista</vt:lpstr>
      <vt:lpstr>Tutkimustietoa: sosiaalinen media ja tarkkaavuuden haasteet</vt:lpstr>
      <vt:lpstr>Tutkimustietoa: Liiallinen älypuhelimen käyttö ja aivot</vt:lpstr>
      <vt:lpstr>Kysy itseltäsi 7 kysymystä ja selvitä, millaisessa terässä keskittymiskykysi on:</vt:lpstr>
      <vt:lpstr>Aivomme oppivat mitä niille opetetaan</vt:lpstr>
      <vt:lpstr>Keskittyneen tekemisen hyödyt verrattuna multitaskaukseen</vt:lpstr>
      <vt:lpstr>Millaista keskittynyt tekeminen on?</vt:lpstr>
      <vt:lpstr>Keskittyneen työskentelyn vaatimukset</vt:lpstr>
      <vt:lpstr>Keskittymiskykyä voi elvyttää ja kehittää</vt:lpstr>
      <vt:lpstr>Keskittymiskykyä voi elvyttää ja kehittää</vt:lpstr>
      <vt:lpstr>Keskittymiskykyä voi elvyttää ja kehittää</vt:lpstr>
      <vt:lpstr>Keskittymiskykyä voi elvyttää ja kehittää</vt:lpstr>
      <vt:lpstr>Haavoittuva nuoruusikä</vt:lpstr>
      <vt:lpstr>Aikuisen rooli lapsen ja nuoren digitaalisen median käytössä</vt:lpstr>
      <vt:lpstr>PowerPoint-esitys</vt:lpstr>
      <vt:lpstr>lähteet</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Adt ja liiallinen älypuhelimen käyttö</dc:title>
  <dc:creator>Hartikainen Toni</dc:creator>
  <cp:lastModifiedBy>Riitta Vehmas</cp:lastModifiedBy>
  <cp:revision>39</cp:revision>
  <dcterms:created xsi:type="dcterms:W3CDTF">2024-01-09T12:21:07Z</dcterms:created>
  <dcterms:modified xsi:type="dcterms:W3CDTF">2024-03-15T12:39:07Z</dcterms:modified>
</cp:coreProperties>
</file>