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8" r:id="rId5"/>
    <p:sldId id="265" r:id="rId6"/>
    <p:sldId id="259" r:id="rId7"/>
    <p:sldId id="260" r:id="rId8"/>
    <p:sldId id="266" r:id="rId9"/>
    <p:sldId id="261" r:id="rId10"/>
    <p:sldId id="262" r:id="rId11"/>
    <p:sldId id="267" r:id="rId12"/>
    <p:sldId id="263" r:id="rId13"/>
    <p:sldId id="264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i6igLCoXzCUh+QjKsEl9xWp5BzL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rpa Lappalain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55"/>
  </p:normalViewPr>
  <p:slideViewPr>
    <p:cSldViewPr snapToGrid="0" snapToObjects="1">
      <p:cViewPr varScale="1">
        <p:scale>
          <a:sx n="75" d="100"/>
          <a:sy n="75" d="100"/>
        </p:scale>
        <p:origin x="1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1-04T17:08:31.175" idx="1">
    <p:pos x="6000" y="0"/>
    <p:text>Tässä on vielä väärä kartta kirjan sivulta 105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LCMdRAs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title"/>
          </p:nvPr>
        </p:nvSpPr>
        <p:spPr>
          <a:xfrm>
            <a:off x="838200" y="18187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3600" dirty="0"/>
              <a:t>9. Hyvinvointi ja köyhyys</a:t>
            </a:r>
            <a:endParaRPr sz="3600"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body" idx="1"/>
          </p:nvPr>
        </p:nvSpPr>
        <p:spPr>
          <a:xfrm>
            <a:off x="838200" y="1343886"/>
            <a:ext cx="10515600" cy="5198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Char char="•"/>
            </a:pPr>
            <a:r>
              <a:rPr lang="fi-FI" sz="2000" dirty="0"/>
              <a:t>Kehitys ja hyvinvointi ovat jakautuneet epätasaisesti sekä globaalisti että myös pienempien alueiden sisällä. Rikkaillakin alueilla on kehittyneisyyseroja</a:t>
            </a:r>
            <a:r>
              <a:rPr lang="fi-FI" sz="2000" dirty="0" smtClean="0"/>
              <a:t>.</a:t>
            </a: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</a:pPr>
            <a:endParaRPr lang="fi-FI" sz="2000" dirty="0" smtClean="0"/>
          </a:p>
          <a:p>
            <a:pPr marL="685800" lvl="1" indent="-228600">
              <a:lnSpc>
                <a:spcPct val="70000"/>
              </a:lnSpc>
              <a:spcBef>
                <a:spcPts val="0"/>
              </a:spcBef>
              <a:buSzPts val="1750"/>
            </a:pPr>
            <a:r>
              <a:rPr lang="fi-FI" sz="2000" dirty="0" smtClean="0"/>
              <a:t>Esim. Lähi-idän öljyvaltiot, Euroopan metropolit</a:t>
            </a:r>
            <a:endParaRPr sz="2000"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Char char="•"/>
            </a:pPr>
            <a:r>
              <a:rPr lang="fi-FI" sz="2000" dirty="0" smtClean="0"/>
              <a:t>Kehittyneisyyden mittarit: </a:t>
            </a:r>
          </a:p>
          <a:p>
            <a:pPr marL="685800" lvl="1" indent="-228600">
              <a:lnSpc>
                <a:spcPct val="70000"/>
              </a:lnSpc>
              <a:spcBef>
                <a:spcPts val="1000"/>
              </a:spcBef>
              <a:buSzPts val="1750"/>
            </a:pPr>
            <a:r>
              <a:rPr lang="fi-FI" sz="2000" b="1" dirty="0" smtClean="0"/>
              <a:t>bruttokansantuotteen </a:t>
            </a:r>
            <a:r>
              <a:rPr lang="fi-FI" sz="2000" b="1" dirty="0"/>
              <a:t>(BKT), </a:t>
            </a:r>
            <a:endParaRPr lang="fi-FI" sz="2000" b="1" dirty="0" smtClean="0"/>
          </a:p>
          <a:p>
            <a:pPr marL="685800" lvl="1" indent="-228600">
              <a:lnSpc>
                <a:spcPct val="70000"/>
              </a:lnSpc>
              <a:spcBef>
                <a:spcPts val="1000"/>
              </a:spcBef>
              <a:buSzPts val="1750"/>
            </a:pPr>
            <a:r>
              <a:rPr lang="fi-FI" sz="2000" b="1" dirty="0" smtClean="0"/>
              <a:t>inhimillisen </a:t>
            </a:r>
            <a:r>
              <a:rPr lang="fi-FI" sz="2000" b="1" dirty="0"/>
              <a:t>kehityksen indeksin (HDI), </a:t>
            </a:r>
            <a:endParaRPr lang="fi-FI" sz="2000" b="1" dirty="0" smtClean="0"/>
          </a:p>
          <a:p>
            <a:pPr marL="685800" lvl="1" indent="-228600">
              <a:lnSpc>
                <a:spcPct val="70000"/>
              </a:lnSpc>
              <a:spcBef>
                <a:spcPts val="1000"/>
              </a:spcBef>
              <a:buSzPts val="1750"/>
            </a:pPr>
            <a:r>
              <a:rPr lang="fi-FI" sz="2000" b="1" dirty="0" smtClean="0"/>
              <a:t>aidon </a:t>
            </a:r>
            <a:r>
              <a:rPr lang="fi-FI" sz="2000" b="1" dirty="0"/>
              <a:t>kehityksen indikaattorin (GPI) </a:t>
            </a:r>
            <a:endParaRPr lang="fi-FI" sz="2000" b="1" dirty="0" smtClean="0"/>
          </a:p>
          <a:p>
            <a:pPr marL="685800" lvl="1" indent="-228600">
              <a:lnSpc>
                <a:spcPct val="70000"/>
              </a:lnSpc>
              <a:spcBef>
                <a:spcPts val="1000"/>
              </a:spcBef>
              <a:buSzPts val="1750"/>
            </a:pPr>
            <a:r>
              <a:rPr lang="fi-FI" sz="2000" b="1" dirty="0" smtClean="0"/>
              <a:t> </a:t>
            </a:r>
            <a:r>
              <a:rPr lang="fi-FI" sz="2000" b="1" dirty="0"/>
              <a:t>moniulotteisen köyhyysindeksin (MPI) avulla.</a:t>
            </a:r>
            <a:endParaRPr sz="2000" b="1"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Char char="•"/>
            </a:pPr>
            <a:r>
              <a:rPr lang="fi-FI" sz="2000" dirty="0"/>
              <a:t>Absoluuttinen </a:t>
            </a:r>
            <a:r>
              <a:rPr lang="fi-FI" sz="2000" dirty="0" smtClean="0"/>
              <a:t>köyhyys: Ei varaa perustarpeiden tyydyttämiseen (ravinto, asuminen, vaatetus) </a:t>
            </a:r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Char char="•"/>
            </a:pPr>
            <a:r>
              <a:rPr lang="fi-FI" sz="2000" dirty="0" smtClean="0"/>
              <a:t>Suhteellisessa </a:t>
            </a:r>
            <a:r>
              <a:rPr lang="fi-FI" sz="2000" dirty="0"/>
              <a:t>köyhyydessä ihmisten varallisuutta verrataan ympärillä olevien ihmisten varallisuuteen</a:t>
            </a:r>
            <a:r>
              <a:rPr lang="fi-FI" sz="2000" dirty="0" smtClean="0"/>
              <a:t>.</a:t>
            </a:r>
            <a:endParaRPr sz="20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49595994-A88F-9640-8D51-0F87FE979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677333" y="-63532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700" dirty="0"/>
              <a:t>Suomen BKT:n ja </a:t>
            </a:r>
            <a:r>
              <a:rPr lang="fi-FI" sz="2700" dirty="0" err="1"/>
              <a:t>GPI:n</a:t>
            </a:r>
            <a:r>
              <a:rPr lang="fi-FI" sz="2700" dirty="0"/>
              <a:t> kehitys vuosina 1945–2016 (USD asukasta kohden)</a:t>
            </a:r>
            <a:endParaRPr sz="27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A36B585-6B0D-3B49-8CFA-B022AC65A1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FC7EB4B0-0775-5343-9161-2C2AF98C26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333" y="1011387"/>
            <a:ext cx="9415887" cy="5278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"/>
          <p:cNvSpPr txBox="1">
            <a:spLocks noGrp="1"/>
          </p:cNvSpPr>
          <p:nvPr>
            <p:ph type="title"/>
          </p:nvPr>
        </p:nvSpPr>
        <p:spPr>
          <a:xfrm>
            <a:off x="287866" y="-210608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/>
              <a:t>Erot nuorten (15–24-vuotiaat) ja vanhusten (yli 64-vuotiaat) lukutaidossa vuonna 2016</a:t>
            </a:r>
            <a:endParaRPr sz="22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7B402F9-4BA5-6E43-A5AD-4025C0204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92B4577E-DECA-2641-8763-1F99A9BFFD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103" y="732172"/>
            <a:ext cx="10435126" cy="5393656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4BB12661-88FF-164C-AE47-8BF49CDA3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6" y="6021321"/>
            <a:ext cx="1455313" cy="818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321733" y="-208981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700" dirty="0"/>
              <a:t>Onnellisuus maailmassa 2019</a:t>
            </a:r>
            <a:endParaRPr sz="27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E770BE3-C335-6E4A-B657-C0C1951DAB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A10A0805-FDBC-E74F-AE27-BDEBD3BCED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392" y="812832"/>
            <a:ext cx="10375295" cy="5226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838200" y="-21697"/>
            <a:ext cx="10515600" cy="1325563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700" dirty="0"/>
              <a:t>Onnellisimpien ihmisten asuinmaat vuonna 2019</a:t>
            </a:r>
            <a:endParaRPr sz="2700" dirty="0"/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7380F40-ED54-FC45-AA93-BF71A92E4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03866"/>
            <a:ext cx="10515600" cy="5909733"/>
          </a:xfrm>
        </p:spPr>
        <p:txBody>
          <a:bodyPr numCol="2">
            <a:normAutofit/>
          </a:bodyPr>
          <a:lstStyle/>
          <a:p>
            <a:pPr marL="628650" indent="-514350">
              <a:buFont typeface="+mj-lt"/>
              <a:buAutoNum type="arabicPeriod"/>
            </a:pPr>
            <a:r>
              <a:rPr lang="fi-FI" dirty="0"/>
              <a:t>Suomi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Tanska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Norja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Islanti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Alankomaat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Sveitsi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Ruotsi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Uusi-Seelanti</a:t>
            </a:r>
          </a:p>
          <a:p>
            <a:pPr marL="628650" indent="-514350">
              <a:buFont typeface="+mj-lt"/>
              <a:buAutoNum type="arabicPeriod"/>
            </a:pPr>
            <a:endParaRPr lang="fi-FI" dirty="0"/>
          </a:p>
          <a:p>
            <a:pPr marL="628650" indent="-514350">
              <a:buFont typeface="+mj-lt"/>
              <a:buAutoNum type="arabicPeriod"/>
            </a:pPr>
            <a:endParaRPr lang="fi-FI" dirty="0"/>
          </a:p>
          <a:p>
            <a:pPr marL="628650" indent="-514350">
              <a:buFont typeface="+mj-lt"/>
              <a:buAutoNum type="arabicPeriod"/>
            </a:pPr>
            <a:endParaRPr lang="fi-FI" dirty="0"/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Kanada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Itävalta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Australia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Costa Rica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Israel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Luxemburg</a:t>
            </a:r>
          </a:p>
          <a:p>
            <a:pPr marL="628650" indent="-514350">
              <a:buFont typeface="+mj-lt"/>
              <a:buAutoNum type="arabicPeriod"/>
            </a:pPr>
            <a:r>
              <a:rPr lang="fi-FI" dirty="0"/>
              <a:t>Iso-Britannia</a:t>
            </a:r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r>
              <a:rPr lang="fi-FI" sz="1800" dirty="0"/>
              <a:t>Aineisto kerätty vuosina 2016–2018.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97A3F5E-D299-AF47-A52D-B48D944A3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Tehtävä satelliittikuvista (yksin/pareittain/3 hlö)</a:t>
            </a:r>
            <a:br>
              <a:rPr lang="fi-FI" dirty="0" smtClean="0"/>
            </a:br>
            <a:r>
              <a:rPr lang="fi-FI" dirty="0" smtClean="0"/>
              <a:t>-kehittyneisyyseroja eri aluetasoilla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Mene google Earth- sivulle/ sovellukseen</a:t>
            </a:r>
          </a:p>
          <a:p>
            <a:r>
              <a:rPr lang="fi-FI" dirty="0" smtClean="0"/>
              <a:t>Valitse kaksi eri aluetta ja nappaa kuvankaappaus. Nimeä alueet ja perustele lyhyesti miksi kyseiset alueet kuvaavat kehittyneisyyden eroja kyseisellä aluetasolla. </a:t>
            </a:r>
          </a:p>
          <a:p>
            <a:r>
              <a:rPr lang="fi-FI" dirty="0" smtClean="0"/>
              <a:t>Kuvaile alueen kehittyneisyyden mittareita (BKT, HDI, MPI, GPI)</a:t>
            </a:r>
          </a:p>
          <a:p>
            <a:pPr marL="0" indent="0">
              <a:buNone/>
            </a:pPr>
            <a:endParaRPr lang="fi-FI" dirty="0" smtClean="0"/>
          </a:p>
          <a:p>
            <a:pPr marL="1028700" lvl="1" indent="-457200">
              <a:buFont typeface="+mj-lt"/>
              <a:buAutoNum type="arabicPeriod"/>
            </a:pPr>
            <a:r>
              <a:rPr lang="fi-FI" dirty="0" smtClean="0"/>
              <a:t>Globaalilla tasolla </a:t>
            </a:r>
            <a:r>
              <a:rPr lang="fi-FI" dirty="0"/>
              <a:t>(rikkaat teollisuus maat – kehitysmaat)</a:t>
            </a:r>
          </a:p>
          <a:p>
            <a:pPr marL="1028700" lvl="1" indent="-457200">
              <a:buFont typeface="+mj-lt"/>
              <a:buAutoNum type="arabicPeriod"/>
            </a:pPr>
            <a:r>
              <a:rPr lang="fi-FI" dirty="0" smtClean="0"/>
              <a:t>Maanosa tasolla </a:t>
            </a:r>
            <a:r>
              <a:rPr lang="fi-FI" dirty="0"/>
              <a:t>(Länsi-Eurooppa – Itä-Eurooppa)</a:t>
            </a:r>
          </a:p>
          <a:p>
            <a:pPr marL="1028700" lvl="1" indent="-457200">
              <a:buFont typeface="+mj-lt"/>
              <a:buAutoNum type="arabicPeriod"/>
            </a:pPr>
            <a:r>
              <a:rPr lang="fi-FI" dirty="0" smtClean="0"/>
              <a:t>Valtio tasolla </a:t>
            </a:r>
            <a:r>
              <a:rPr lang="fi-FI" dirty="0"/>
              <a:t>(</a:t>
            </a:r>
            <a:r>
              <a:rPr lang="fi-FI" dirty="0" err="1"/>
              <a:t>Pohjois</a:t>
            </a:r>
            <a:r>
              <a:rPr lang="fi-FI" dirty="0"/>
              <a:t>-Italia – Etelä-Italia)</a:t>
            </a:r>
          </a:p>
          <a:p>
            <a:pPr marL="5715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266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567266" y="0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700" dirty="0"/>
              <a:t>Ostovoimakorjattu bruttokansantuote asukasta kohden 2018</a:t>
            </a:r>
            <a:endParaRPr sz="2700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B1875D6-D319-A04E-9F91-A03A657640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038" y="1185334"/>
            <a:ext cx="10557428" cy="5318305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1B6A393F-5D9E-3141-8FEA-5386DB204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title"/>
          </p:nvPr>
        </p:nvSpPr>
        <p:spPr>
          <a:xfrm>
            <a:off x="686753" y="-97367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700" dirty="0"/>
              <a:t>Inhimillinen kehitys maailmassa (HDI) 2018</a:t>
            </a:r>
            <a:endParaRPr sz="27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13CB860-ADCA-E74D-BB27-615234B7B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14FD7864-7B0E-1547-B236-06986B95DC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087" y="945397"/>
            <a:ext cx="10515600" cy="52972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lvl="0" indent="-228600">
              <a:lnSpc>
                <a:spcPct val="70000"/>
              </a:lnSpc>
              <a:buSzPts val="1750"/>
            </a:pPr>
            <a:r>
              <a:rPr lang="fi-FI" dirty="0" smtClean="0"/>
              <a:t>Valtioiden jako</a:t>
            </a:r>
          </a:p>
          <a:p>
            <a:pPr marL="685800" lvl="1" indent="-228600">
              <a:lnSpc>
                <a:spcPct val="70000"/>
              </a:lnSpc>
              <a:buSzPts val="1750"/>
            </a:pPr>
            <a:r>
              <a:rPr lang="fi-FI" dirty="0" smtClean="0"/>
              <a:t>Kehittyneet, rikkaat teollisuusmaat</a:t>
            </a:r>
          </a:p>
          <a:p>
            <a:pPr marL="685800" lvl="1" indent="-228600">
              <a:lnSpc>
                <a:spcPct val="70000"/>
              </a:lnSpc>
              <a:buSzPts val="1750"/>
            </a:pPr>
            <a:r>
              <a:rPr lang="fi-FI" dirty="0" smtClean="0"/>
              <a:t>Vähemmän kehittyneet, köyhät kehitysmaat</a:t>
            </a:r>
          </a:p>
          <a:p>
            <a:pPr marL="685800" lvl="1" indent="-228600">
              <a:lnSpc>
                <a:spcPct val="70000"/>
              </a:lnSpc>
              <a:buSzPts val="1750"/>
            </a:pPr>
            <a:r>
              <a:rPr lang="fi-FI" dirty="0" smtClean="0"/>
              <a:t>Miltä jako mielestäsi vaikuttaa?</a:t>
            </a:r>
            <a:endParaRPr lang="fi-FI" dirty="0"/>
          </a:p>
          <a:p>
            <a:pPr marL="228600" lvl="0" indent="-228600">
              <a:lnSpc>
                <a:spcPct val="70000"/>
              </a:lnSpc>
              <a:buSzPts val="1750"/>
            </a:pPr>
            <a:r>
              <a:rPr lang="fi-FI" dirty="0"/>
              <a:t>Kehitysmaat ovat keskenään erilaisia. </a:t>
            </a:r>
            <a:endParaRPr lang="fi-FI" dirty="0" smtClean="0"/>
          </a:p>
          <a:p>
            <a:pPr marL="685800" lvl="1" indent="-228600">
              <a:lnSpc>
                <a:spcPct val="70000"/>
              </a:lnSpc>
              <a:buSzPts val="1750"/>
            </a:pPr>
            <a:r>
              <a:rPr lang="fi-FI" dirty="0" smtClean="0"/>
              <a:t>Kehityksen esteinä </a:t>
            </a:r>
            <a:r>
              <a:rPr lang="fi-FI" dirty="0"/>
              <a:t>ovat esimerkiksi luonnonkatastrofit, sodat ja nopea väestönkasvu.</a:t>
            </a:r>
          </a:p>
          <a:p>
            <a:pPr marL="228600" lvl="0" indent="-228600">
              <a:lnSpc>
                <a:spcPct val="70000"/>
              </a:lnSpc>
              <a:buSzPts val="1750"/>
            </a:pPr>
            <a:r>
              <a:rPr lang="fi-FI" dirty="0" smtClean="0"/>
              <a:t>Kehitysyhteistyö on yksi ratkaisu varallisuuden epätasaiseen jakautumiseen.</a:t>
            </a:r>
            <a:endParaRPr lang="fi-FI" dirty="0"/>
          </a:p>
          <a:p>
            <a:pPr marL="228600" lvl="0" indent="-228600">
              <a:lnSpc>
                <a:spcPct val="70000"/>
              </a:lnSpc>
              <a:buSzPts val="1750"/>
            </a:pPr>
            <a:r>
              <a:rPr lang="fi-FI" dirty="0"/>
              <a:t>Koulutus vähentää </a:t>
            </a:r>
            <a:r>
              <a:rPr lang="fi-FI" dirty="0" smtClean="0"/>
              <a:t>köyhyyttä!</a:t>
            </a:r>
          </a:p>
          <a:p>
            <a:pPr marL="685800" lvl="1" indent="-228600">
              <a:lnSpc>
                <a:spcPct val="70000"/>
              </a:lnSpc>
              <a:buSzPts val="1750"/>
            </a:pPr>
            <a:r>
              <a:rPr lang="fi-FI" dirty="0" smtClean="0"/>
              <a:t>Erityisesti tyttöjen koulutus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018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"/>
          <p:cNvSpPr txBox="1">
            <a:spLocks noGrp="1"/>
          </p:cNvSpPr>
          <p:nvPr>
            <p:ph type="title"/>
          </p:nvPr>
        </p:nvSpPr>
        <p:spPr>
          <a:xfrm>
            <a:off x="221087" y="-96546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700" dirty="0"/>
              <a:t>Esimerkkejä erityyppisistä kehitysmaista</a:t>
            </a:r>
            <a:endParaRPr sz="27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CCBC4BBA-01EE-C347-97B0-8EA2D4E3E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255D8B95-B8ED-D14F-9AF3-2DD6FBB9BE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01765"/>
            <a:ext cx="12192000" cy="4654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4A24027B-B260-1E40-A6EC-BFF58CAF18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362B97A7-DE06-AC44-B301-C46AD1E9DC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053214"/>
            <a:ext cx="12192000" cy="27515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>
            <a:spLocks noGrp="1"/>
          </p:cNvSpPr>
          <p:nvPr>
            <p:ph type="title"/>
          </p:nvPr>
        </p:nvSpPr>
        <p:spPr>
          <a:xfrm>
            <a:off x="635000" y="-210609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700"/>
              <a:t>MPI:n laskemisessa käytetyt muuttujat</a:t>
            </a:r>
            <a:endParaRPr sz="270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E11816E-2EAC-0843-A840-FFEFFB818E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103940C2-F335-264C-B94A-16E1CDD676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866" y="780616"/>
            <a:ext cx="11870267" cy="50597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 txBox="1">
            <a:spLocks noGrp="1"/>
          </p:cNvSpPr>
          <p:nvPr>
            <p:ph type="title"/>
          </p:nvPr>
        </p:nvSpPr>
        <p:spPr>
          <a:xfrm>
            <a:off x="355600" y="280881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700" dirty="0"/>
              <a:t>Köyhyyden </a:t>
            </a:r>
            <a:br>
              <a:rPr lang="fi-FI" sz="2700" dirty="0"/>
            </a:br>
            <a:r>
              <a:rPr lang="fi-FI" sz="2700" dirty="0"/>
              <a:t>syitä ja </a:t>
            </a:r>
            <a:br>
              <a:rPr lang="fi-FI" sz="2700" dirty="0"/>
            </a:br>
            <a:r>
              <a:rPr lang="fi-FI" sz="2700" dirty="0"/>
              <a:t>seurauksia</a:t>
            </a:r>
            <a:endParaRPr sz="27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C1F97F7-18EA-0F4B-AB66-AA841E131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1D7E81DA-F317-CB4C-9E53-864DF29952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6990" y="152177"/>
            <a:ext cx="8179277" cy="65536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A0ECCC92-692A-8946-A8A8-6BB565CA4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687" y="6039387"/>
            <a:ext cx="1455313" cy="818613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1DA12479-82D3-F44B-9CE9-FD86ED7CEC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66" y="607297"/>
            <a:ext cx="11971867" cy="5432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284</Words>
  <Application>Microsoft Office PowerPoint</Application>
  <PresentationFormat>Laajakuva</PresentationFormat>
  <Paragraphs>57</Paragraphs>
  <Slides>14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Office-teema</vt:lpstr>
      <vt:lpstr>9. Hyvinvointi ja köyhyys</vt:lpstr>
      <vt:lpstr>Ostovoimakorjattu bruttokansantuote asukasta kohden 2018</vt:lpstr>
      <vt:lpstr>Inhimillinen kehitys maailmassa (HDI) 2018</vt:lpstr>
      <vt:lpstr>PowerPoint-esitys</vt:lpstr>
      <vt:lpstr>Esimerkkejä erityyppisistä kehitysmaista</vt:lpstr>
      <vt:lpstr>PowerPoint-esitys</vt:lpstr>
      <vt:lpstr>MPI:n laskemisessa käytetyt muuttujat</vt:lpstr>
      <vt:lpstr>Köyhyyden  syitä ja  seurauksia</vt:lpstr>
      <vt:lpstr>PowerPoint-esitys</vt:lpstr>
      <vt:lpstr>Suomen BKT:n ja GPI:n kehitys vuosina 1945–2016 (USD asukasta kohden)</vt:lpstr>
      <vt:lpstr>Erot nuorten (15–24-vuotiaat) ja vanhusten (yli 64-vuotiaat) lukutaidossa vuonna 2016</vt:lpstr>
      <vt:lpstr>Onnellisuus maailmassa 2019</vt:lpstr>
      <vt:lpstr>Onnellisimpien ihmisten asuinmaat vuonna 2019</vt:lpstr>
      <vt:lpstr>Tehtävä satelliittikuvista (yksin/pareittain/3 hlö) -kehittyneisyyseroja eri aluetasoilla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Hyvinvointi ja köyhyys</dc:title>
  <dc:creator>Heikki Jutila</dc:creator>
  <cp:lastModifiedBy>Valkeakosken kaupunki</cp:lastModifiedBy>
  <cp:revision>13</cp:revision>
  <dcterms:created xsi:type="dcterms:W3CDTF">2020-07-25T14:46:25Z</dcterms:created>
  <dcterms:modified xsi:type="dcterms:W3CDTF">2021-11-05T08:51:11Z</dcterms:modified>
</cp:coreProperties>
</file>