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71" r:id="rId8"/>
    <p:sldId id="273" r:id="rId9"/>
    <p:sldId id="275" r:id="rId10"/>
    <p:sldId id="278" r:id="rId11"/>
    <p:sldId id="276" r:id="rId12"/>
    <p:sldId id="272" r:id="rId13"/>
    <p:sldId id="277" r:id="rId14"/>
    <p:sldId id="281" r:id="rId15"/>
    <p:sldId id="282" r:id="rId16"/>
    <p:sldId id="279" r:id="rId17"/>
    <p:sldId id="267" r:id="rId18"/>
    <p:sldId id="268" r:id="rId19"/>
    <p:sldId id="269" r:id="rId20"/>
    <p:sldId id="270" r:id="rId21"/>
    <p:sldId id="280" r:id="rId22"/>
    <p:sldId id="284" r:id="rId23"/>
    <p:sldId id="285" r:id="rId24"/>
    <p:sldId id="259" r:id="rId25"/>
    <p:sldId id="258" r:id="rId26"/>
    <p:sldId id="260" r:id="rId27"/>
    <p:sldId id="288" r:id="rId28"/>
    <p:sldId id="289" r:id="rId29"/>
    <p:sldId id="286" r:id="rId30"/>
    <p:sldId id="287" r:id="rId31"/>
    <p:sldId id="290" r:id="rId32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8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9D9F-F0C9-4E12-A136-001F704AF6B9}" type="datetimeFigureOut">
              <a:rPr lang="fi-FI" smtClean="0"/>
              <a:t>22.8.2012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7CB3-4C55-4F47-959E-9D2598A63878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9D9F-F0C9-4E12-A136-001F704AF6B9}" type="datetimeFigureOut">
              <a:rPr lang="fi-FI" smtClean="0"/>
              <a:t>22.8.2012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7CB3-4C55-4F47-959E-9D2598A63878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9D9F-F0C9-4E12-A136-001F704AF6B9}" type="datetimeFigureOut">
              <a:rPr lang="fi-FI" smtClean="0"/>
              <a:t>22.8.2012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7CB3-4C55-4F47-959E-9D2598A63878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9D9F-F0C9-4E12-A136-001F704AF6B9}" type="datetimeFigureOut">
              <a:rPr lang="fi-FI" smtClean="0"/>
              <a:t>22.8.2012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7CB3-4C55-4F47-959E-9D2598A63878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9D9F-F0C9-4E12-A136-001F704AF6B9}" type="datetimeFigureOut">
              <a:rPr lang="fi-FI" smtClean="0"/>
              <a:t>22.8.2012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7CB3-4C55-4F47-959E-9D2598A63878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9D9F-F0C9-4E12-A136-001F704AF6B9}" type="datetimeFigureOut">
              <a:rPr lang="fi-FI" smtClean="0"/>
              <a:t>22.8.2012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7CB3-4C55-4F47-959E-9D2598A63878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9D9F-F0C9-4E12-A136-001F704AF6B9}" type="datetimeFigureOut">
              <a:rPr lang="fi-FI" smtClean="0"/>
              <a:t>22.8.2012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7CB3-4C55-4F47-959E-9D2598A63878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9D9F-F0C9-4E12-A136-001F704AF6B9}" type="datetimeFigureOut">
              <a:rPr lang="fi-FI" smtClean="0"/>
              <a:t>22.8.2012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7CB3-4C55-4F47-959E-9D2598A63878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9D9F-F0C9-4E12-A136-001F704AF6B9}" type="datetimeFigureOut">
              <a:rPr lang="fi-FI" smtClean="0"/>
              <a:t>22.8.2012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7CB3-4C55-4F47-959E-9D2598A63878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9D9F-F0C9-4E12-A136-001F704AF6B9}" type="datetimeFigureOut">
              <a:rPr lang="fi-FI" smtClean="0"/>
              <a:t>22.8.2012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7CB3-4C55-4F47-959E-9D2598A63878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9D9F-F0C9-4E12-A136-001F704AF6B9}" type="datetimeFigureOut">
              <a:rPr lang="fi-FI" smtClean="0"/>
              <a:t>22.8.2012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7CB3-4C55-4F47-959E-9D2598A63878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69D9F-F0C9-4E12-A136-001F704AF6B9}" type="datetimeFigureOut">
              <a:rPr lang="fi-FI" smtClean="0"/>
              <a:t>22.8.2012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97CB3-4C55-4F47-959E-9D2598A63878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Suomen kuvataiteen kultakausi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Simberg_Haavoittunut_enke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620688"/>
            <a:ext cx="3816425" cy="3068406"/>
          </a:xfrm>
          <a:prstGeom prst="rect">
            <a:avLst/>
          </a:prstGeom>
          <a:noFill/>
        </p:spPr>
      </p:pic>
      <p:pic>
        <p:nvPicPr>
          <p:cNvPr id="32772" name="Picture 4" descr="http://t2.gstatic.com/images?q=tbn:ANd9GcQ8rwbKfVA-cQhNf072XZhT-0Odh1EJ4tXp7rGUqFFnPApx8GQzfcMx8t90S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116188"/>
            <a:ext cx="3864843" cy="31920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Kansallisromantiikka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 smtClean="0"/>
              <a:t>Suomessa symbolismi muuntuu nopeasti kansallisromantiikaksi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/>
              <a:t>kansallista omaperäisyyttä </a:t>
            </a:r>
            <a:r>
              <a:rPr lang="fi-FI" dirty="0" smtClean="0"/>
              <a:t>korostava taide. 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/>
              <a:t>Venäjän </a:t>
            </a:r>
            <a:r>
              <a:rPr lang="fi-FI" dirty="0"/>
              <a:t>sortotoimenpiteiden kiihtyessä Suomen kansan oikeuksia halutaan puolustaa myös taiteen avulla. </a:t>
            </a:r>
            <a:endParaRPr lang="fi-FI" dirty="0" smtClean="0"/>
          </a:p>
          <a:p>
            <a:endParaRPr lang="fi-FI" dirty="0"/>
          </a:p>
        </p:txBody>
      </p:sp>
      <p:pic>
        <p:nvPicPr>
          <p:cNvPr id="5" name="Sisällön paikkamerkki 4" descr="http://www.essee.net/suomineito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484784"/>
            <a:ext cx="309634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Kalevala-taide voimisti </a:t>
            </a:r>
            <a:r>
              <a:rPr lang="fi-FI" dirty="0"/>
              <a:t>kansallista itsetuntoa ja </a:t>
            </a:r>
            <a:r>
              <a:rPr lang="fi-FI" dirty="0" smtClean="0"/>
              <a:t>kertoi ulkomaailmalle </a:t>
            </a:r>
            <a:r>
              <a:rPr lang="fi-FI" dirty="0"/>
              <a:t>Suomen erikoispiirteistä ja historiasta.</a:t>
            </a:r>
          </a:p>
        </p:txBody>
      </p:sp>
      <p:pic>
        <p:nvPicPr>
          <p:cNvPr id="5" name="Sisällön paikkamerkki 4" descr="File:Gallen Kallela Lemminkainens Mother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484784"/>
            <a:ext cx="417646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Karelianismi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1890-luku on </a:t>
            </a:r>
            <a:r>
              <a:rPr lang="fi-FI" dirty="0" smtClean="0"/>
              <a:t>myös </a:t>
            </a:r>
            <a:r>
              <a:rPr lang="fi-FI" b="1" dirty="0" smtClean="0"/>
              <a:t>karelianismiksi</a:t>
            </a:r>
            <a:r>
              <a:rPr lang="fi-FI" dirty="0"/>
              <a:t> </a:t>
            </a:r>
            <a:r>
              <a:rPr lang="fi-FI" dirty="0" smtClean="0"/>
              <a:t>kutsutun </a:t>
            </a:r>
            <a:r>
              <a:rPr lang="fi-FI" dirty="0"/>
              <a:t>liikkeen kulta-aikaa. </a:t>
            </a:r>
          </a:p>
          <a:p>
            <a:r>
              <a:rPr lang="fi-FI" dirty="0" smtClean="0"/>
              <a:t>Monet </a:t>
            </a:r>
            <a:r>
              <a:rPr lang="fi-FI" dirty="0"/>
              <a:t>taiteilijat, kirjailijat, muusikot ja valokuvaajat suuntaavat matkansa Itä-Suomeen ja Karjalaan etsiessään alkuperäistä suomalaista kansaa ja kulttuuria</a:t>
            </a:r>
            <a:r>
              <a:rPr lang="fi-FI" dirty="0" smtClean="0"/>
              <a:t>.</a:t>
            </a:r>
          </a:p>
          <a:p>
            <a:r>
              <a:rPr lang="fi-FI" dirty="0" smtClean="0">
                <a:solidFill>
                  <a:schemeClr val="accent1"/>
                </a:solidFill>
              </a:rPr>
              <a:t>I.K. Inhan valokuva Sortavalasta</a:t>
            </a:r>
            <a:endParaRPr lang="fi-FI" dirty="0">
              <a:solidFill>
                <a:schemeClr val="accent1"/>
              </a:solidFill>
            </a:endParaRPr>
          </a:p>
        </p:txBody>
      </p:sp>
      <p:pic>
        <p:nvPicPr>
          <p:cNvPr id="5" name="Sisällön paikkamerkki 4" descr="http://agricola.utu.fi/keskustelu/images/kuvitus/inha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204864"/>
            <a:ext cx="38100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Freskot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Pariisin maailmannäyttelyn jälkimainingeissa suomalaiset taiteilijat maalaavat monumentaalisia kansallisia aiheita. </a:t>
            </a:r>
            <a:endParaRPr lang="fi-FI" dirty="0" smtClean="0"/>
          </a:p>
          <a:p>
            <a:r>
              <a:rPr lang="fi-FI" dirty="0" smtClean="0"/>
              <a:t>Heitä </a:t>
            </a:r>
            <a:r>
              <a:rPr lang="fi-FI" dirty="0"/>
              <a:t>työllistävät myös useat julkiset fresko -tilaustyöt.</a:t>
            </a:r>
          </a:p>
        </p:txBody>
      </p:sp>
      <p:pic>
        <p:nvPicPr>
          <p:cNvPr id="5" name="Sisällön paikkamerkki 4" descr="http://aurora.turiba.lv/training/FI/CT_module_FI/CT_module_FI_files/image012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916832"/>
            <a:ext cx="4038600" cy="3032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922114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Tampereen tuomiokirkko</a:t>
            </a:r>
            <a:br>
              <a:rPr lang="fi-FI" dirty="0" smtClean="0"/>
            </a:br>
            <a:r>
              <a:rPr lang="fi-FI" dirty="0" smtClean="0"/>
              <a:t>Hugo Simberg – Magnus Enckell</a:t>
            </a:r>
            <a:endParaRPr lang="fi-FI" dirty="0"/>
          </a:p>
        </p:txBody>
      </p:sp>
      <p:pic>
        <p:nvPicPr>
          <p:cNvPr id="38914" name="Picture 2" descr="http://3.bp.blogspot.com/_V11opYv7juc/TPtU4taDroI/AAAAAAAAEcc/L0880WP_cL0/s1600/0412201013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6696744" cy="50225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Taide alkaa vapautua vähitellen sortokauden poliittisesta painolastista ja </a:t>
            </a:r>
            <a:r>
              <a:rPr lang="fi-FI" dirty="0" smtClean="0"/>
              <a:t>kansallisromantiikalle ominainen </a:t>
            </a:r>
            <a:r>
              <a:rPr lang="fi-FI" dirty="0"/>
              <a:t>raskassävyisyys väistyy. </a:t>
            </a:r>
            <a:endParaRPr lang="fi-FI" dirty="0" smtClean="0"/>
          </a:p>
          <a:p>
            <a:r>
              <a:rPr lang="fi-FI" dirty="0" smtClean="0"/>
              <a:t>Uuden </a:t>
            </a:r>
            <a:r>
              <a:rPr lang="fi-FI" dirty="0"/>
              <a:t>vuosisadan alkaessa teoksiin ilmestyy yhä enemmän heleitä, puhtaita värejä ja auringon valoa.</a:t>
            </a:r>
          </a:p>
        </p:txBody>
      </p:sp>
      <p:pic>
        <p:nvPicPr>
          <p:cNvPr id="5" name="Sisällön paikkamerkki 4" descr="http://www03.edu.fi/oppimateriaalit/kultakausi/jarnefelt/kesakuu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916832"/>
            <a:ext cx="403244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Kultakauden taiteilijoita: Albert </a:t>
            </a:r>
            <a:r>
              <a:rPr lang="fi-FI" dirty="0" err="1" smtClean="0"/>
              <a:t>Edefelt</a:t>
            </a:r>
            <a:endParaRPr lang="fi-FI" dirty="0"/>
          </a:p>
        </p:txBody>
      </p:sp>
      <p:pic>
        <p:nvPicPr>
          <p:cNvPr id="18434" name="Picture 2" descr="http://www03.edu.fi/oppimateriaalit/kultakausi/edelfelt/pojat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44824"/>
            <a:ext cx="5256584" cy="43650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Helene </a:t>
            </a:r>
            <a:r>
              <a:rPr lang="fi-FI" dirty="0" err="1" smtClean="0"/>
              <a:t>Scherfbeck</a:t>
            </a:r>
            <a:endParaRPr lang="fi-FI" dirty="0"/>
          </a:p>
        </p:txBody>
      </p:sp>
      <p:pic>
        <p:nvPicPr>
          <p:cNvPr id="25602" name="Picture 2" descr="http://upload.wikimedia.org/wikipedia/fi/b/bb/Toipilas%E2%80%93Helene_Schjerfbe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340768"/>
            <a:ext cx="5731396" cy="4904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Ferdinand von </a:t>
            </a:r>
            <a:r>
              <a:rPr lang="fi-FI" dirty="0" smtClean="0"/>
              <a:t>Wright</a:t>
            </a:r>
            <a:endParaRPr lang="fi-FI" dirty="0"/>
          </a:p>
        </p:txBody>
      </p:sp>
      <p:pic>
        <p:nvPicPr>
          <p:cNvPr id="26626" name="Picture 2" descr="http://www.arttailor.com/images/Ferdinand%20-%20Taistelevat%20mets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7338462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1880-1910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Vuosien 1880–1910 välistä aikaa kutsutaan Suomen kuvataiteen Kultakaudeksi.</a:t>
            </a:r>
            <a:r>
              <a:rPr lang="fi-FI" dirty="0"/>
              <a:t> </a:t>
            </a:r>
            <a:endParaRPr lang="fi-FI" dirty="0" smtClean="0"/>
          </a:p>
          <a:p>
            <a:pPr>
              <a:buNone/>
            </a:pPr>
            <a:endParaRPr lang="fi-FI" dirty="0" smtClean="0"/>
          </a:p>
          <a:p>
            <a:r>
              <a:rPr lang="fi-FI" dirty="0" smtClean="0"/>
              <a:t>Tuona </a:t>
            </a:r>
            <a:r>
              <a:rPr lang="fi-FI" dirty="0"/>
              <a:t>aikana syntyi perusta suomalaiselle taiteelle – sille luotiin oma, kansallinen ilme. </a:t>
            </a:r>
            <a:endParaRPr lang="fi-FI" dirty="0" smtClean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24578" name="Picture 2" descr="Pekka Halonen: Työstä lähtö, öljy 1907. Maalaus kuuluu Pohjanmaan museon kokoelmiin Vaasassa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72816"/>
            <a:ext cx="3867150" cy="3619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Pekka Halonen</a:t>
            </a:r>
            <a:endParaRPr lang="fi-FI" dirty="0"/>
          </a:p>
        </p:txBody>
      </p:sp>
      <p:pic>
        <p:nvPicPr>
          <p:cNvPr id="28674" name="Picture 2" descr="Pekka Halonen, Neiet niemien nenissä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2981741" cy="4320481"/>
          </a:xfrm>
          <a:prstGeom prst="rect">
            <a:avLst/>
          </a:prstGeom>
          <a:noFill/>
        </p:spPr>
      </p:pic>
      <p:pic>
        <p:nvPicPr>
          <p:cNvPr id="28676" name="Picture 4" descr="Pekka Halonen, Tienraivaajat Karjalas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772816"/>
            <a:ext cx="4579707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Eero Järnefelt</a:t>
            </a:r>
            <a:endParaRPr lang="fi-FI" dirty="0"/>
          </a:p>
        </p:txBody>
      </p:sp>
      <p:pic>
        <p:nvPicPr>
          <p:cNvPr id="36866" name="Picture 2" descr="http://kuva.fng.fi/shop/BIG/M09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556792"/>
            <a:ext cx="4824536" cy="4861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Ville </a:t>
            </a:r>
            <a:r>
              <a:rPr lang="fi-FI" dirty="0" err="1" smtClean="0"/>
              <a:t>Vallgren</a:t>
            </a:r>
            <a:endParaRPr lang="fi-FI" dirty="0"/>
          </a:p>
        </p:txBody>
      </p:sp>
      <p:pic>
        <p:nvPicPr>
          <p:cNvPr id="40962" name="Picture 2" descr="http://static.iltalehti.fi/helsinki/havisamandaLS_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700808"/>
            <a:ext cx="2808312" cy="4457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Akseli Gallen-Kallela</a:t>
            </a:r>
            <a:endParaRPr lang="fi-FI" dirty="0"/>
          </a:p>
        </p:txBody>
      </p:sp>
      <p:pic>
        <p:nvPicPr>
          <p:cNvPr id="3" name="Picture 2" descr="http://www.gallen-kallela.fi/img_kulps/kulps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340768"/>
            <a:ext cx="5256584" cy="51304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gallen-kallela.fi/img_kulps/kulps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488832" cy="5901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gallen-kallela.fi/img_kulps/kulps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7225" y="77787"/>
            <a:ext cx="4762500" cy="6457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www.arttailor.com/images/Joukahaisen%20kosto%20125x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04664"/>
            <a:ext cx="6336704" cy="6164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http://farm4.staticflickr.com/3536/3731380753_9273e4f8e1_z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71587"/>
            <a:ext cx="60960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43010" name="Picture 2" descr="D:\KIRSI\TYÖT\Kuvis\kaleva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2010" y="980728"/>
            <a:ext cx="6006334" cy="5053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5" name="Sisällön paikkamerkki 4" descr="http://www.cs.uta.fi/ipopp/www/ipopp99/koskenvaara-leikomaa/Luku3/aino.gif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187" y="1796256"/>
            <a:ext cx="347662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isällön paikkamerkki 5" descr="http://virtual.finland.fi/finfo/images/art/chibook2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916832"/>
            <a:ext cx="331236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38600" cy="5616624"/>
          </a:xfrm>
        </p:spPr>
        <p:txBody>
          <a:bodyPr>
            <a:normAutofit/>
          </a:bodyPr>
          <a:lstStyle/>
          <a:p>
            <a:r>
              <a:rPr lang="fi-FI" dirty="0" smtClean="0"/>
              <a:t>Taiteilijat alkoivat kuvata teoksissaan kotimaataan, sen ihmisiä, luontoa ja historiaa; 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/>
              <a:t>He opettivat suomalaiset huomaamaan oman maansa kauneuden ja erikoislaatuisuuden. </a:t>
            </a:r>
          </a:p>
          <a:p>
            <a:pPr>
              <a:buNone/>
            </a:pPr>
            <a:endParaRPr lang="fi-FI" dirty="0" smtClean="0"/>
          </a:p>
        </p:txBody>
      </p:sp>
      <p:pic>
        <p:nvPicPr>
          <p:cNvPr id="5" name="Sisällön paikkamerkki 4" descr="http://sivustot.tuusula.fi/liitetiedostot/materiaali_edit/7055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32656"/>
            <a:ext cx="468052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http://www.kolumbus.fi/paintings/images/gevorkyan/g0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140968"/>
            <a:ext cx="4010025" cy="3333750"/>
          </a:xfrm>
          <a:prstGeom prst="rect">
            <a:avLst/>
          </a:prstGeom>
          <a:noFill/>
        </p:spPr>
      </p:pic>
      <p:pic>
        <p:nvPicPr>
          <p:cNvPr id="23554" name="Picture 2" descr="http://t0.gstatic.com/images?q=tbn:ANd9GcQn8x-LbWSl7F3HFxYEB671MzxrzeRqamKxli6yAqhoLWhmaBKr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060848"/>
            <a:ext cx="2836007" cy="1584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Kullervon kirous</a:t>
            </a:r>
            <a:endParaRPr lang="fi-FI" dirty="0"/>
          </a:p>
        </p:txBody>
      </p:sp>
      <p:pic>
        <p:nvPicPr>
          <p:cNvPr id="5" name="Sisällön paikkamerkki 4" descr="http://t3.gstatic.com/images?q=tbn:ANd9GcS7n0K4CUbcy0jI9xc9hCxHzxvnJLRqDXkJKuk2CX25HAP7bBg_wxaOxSxp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060848"/>
            <a:ext cx="331236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isällön paikkamerkki 5" descr="http://www.arttailor.com/images/Kullervon%20kirous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5220" y="1600200"/>
            <a:ext cx="252255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http://3.bp.blogspot.com/-LFXcaiMcFS4/TWVTaXCHEYI/AAAAAAAAEzc/oKut4PKLuio/s1600/IMG_316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81000"/>
            <a:ext cx="4572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4038600" cy="5289451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Kultakauden taide kertoi tarinoita Suomesta, sen historiasta ja nykypäivästä, myös muulle maailmalle. 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/>
              <a:t>Taiteella osoitettiin, että Suomi oli kansakunta muiden joukossa ja sillä pohjustettiin tietä Suomen itsenäisyyteen.</a:t>
            </a:r>
          </a:p>
          <a:p>
            <a:endParaRPr lang="fi-FI" dirty="0"/>
          </a:p>
        </p:txBody>
      </p:sp>
      <p:pic>
        <p:nvPicPr>
          <p:cNvPr id="5" name="Sisällön paikkamerkki 4" descr="http://www.gallen-kallela.fi/img_kulps/kulps034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052736"/>
            <a:ext cx="333773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1880-luku: realismi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fi-FI" dirty="0" smtClean="0"/>
          </a:p>
          <a:p>
            <a:r>
              <a:rPr lang="fi-FI" dirty="0" smtClean="0"/>
              <a:t>Aiheiksi </a:t>
            </a:r>
            <a:r>
              <a:rPr lang="fi-FI" dirty="0"/>
              <a:t>kelpaavat nyt myös yhteiskunnan vähäosaiset, maaseudun väki, villit korpimaisemat. </a:t>
            </a:r>
            <a:endParaRPr lang="fi-FI" dirty="0" smtClean="0"/>
          </a:p>
          <a:p>
            <a:pPr>
              <a:buNone/>
            </a:pPr>
            <a:endParaRPr lang="fi-FI" dirty="0" smtClean="0"/>
          </a:p>
          <a:p>
            <a:r>
              <a:rPr lang="fi-FI" dirty="0" smtClean="0"/>
              <a:t>Tyyli oli kaunistelematon.</a:t>
            </a:r>
          </a:p>
          <a:p>
            <a:r>
              <a:rPr lang="fi-FI" dirty="0" smtClean="0"/>
              <a:t>Maalattiin paljon ulkona.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/>
              <a:t>Innostus tähän opittiin Pariisissa. </a:t>
            </a:r>
            <a:endParaRPr lang="fi-FI" dirty="0" smtClean="0"/>
          </a:p>
          <a:p>
            <a:pPr>
              <a:buNone/>
            </a:pPr>
            <a:endParaRPr lang="fi-FI" dirty="0"/>
          </a:p>
        </p:txBody>
      </p:sp>
      <p:pic>
        <p:nvPicPr>
          <p:cNvPr id="5" name="Sisällön paikkamerkki 4" descr="Eero Järnefelt maalasi Pyykkirannan Keuruulla kesällä 1899. 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916832"/>
            <a:ext cx="410445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Nuoret </a:t>
            </a:r>
            <a:r>
              <a:rPr lang="fi-FI" dirty="0"/>
              <a:t>realistit kuohuttavat </a:t>
            </a:r>
            <a:r>
              <a:rPr lang="fi-FI" dirty="0" smtClean="0"/>
              <a:t>taide-elämää </a:t>
            </a:r>
            <a:r>
              <a:rPr lang="fi-FI" dirty="0"/>
              <a:t>monien mielestä "rumilla", todellisuutta liian tarkasti kuvaavilla teoksillaan. "</a:t>
            </a:r>
          </a:p>
        </p:txBody>
      </p:sp>
      <p:pic>
        <p:nvPicPr>
          <p:cNvPr id="5" name="Sisällön paikkamerkki 4" descr="http://www.seurakunta.org/ruokolahti/images/eukot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556792"/>
            <a:ext cx="475252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Esimerkkinä tästä Elin </a:t>
            </a:r>
            <a:r>
              <a:rPr lang="fi-FI" dirty="0" err="1" smtClean="0"/>
              <a:t>Danielsonin</a:t>
            </a:r>
            <a:r>
              <a:rPr lang="fi-FI" dirty="0" smtClean="0"/>
              <a:t> tupakoiva nainen. 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/>
              <a:t>Jos </a:t>
            </a:r>
            <a:r>
              <a:rPr lang="fi-FI" dirty="0" err="1"/>
              <a:t>Danielsonin</a:t>
            </a:r>
            <a:r>
              <a:rPr lang="fi-FI" dirty="0"/>
              <a:t> maalaamat tupakoivat naiset herättivät ärtymystä, niin pienille pojille kyseinen huvi naureskellen suotiin, myös kuvissa esitettäväksi.</a:t>
            </a:r>
          </a:p>
        </p:txBody>
      </p:sp>
      <p:pic>
        <p:nvPicPr>
          <p:cNvPr id="5" name="Sisällön paikkamerkki 4" descr="http://2.bp.blogspot.com/-fXpUbfNjVtc/TtYCgWctDgI/AAAAAAAAKmw/rzqpZug_pG8/s400/NAISET_TAITEEN_RAJOILLA+1+AAMIAINEN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692696"/>
            <a:ext cx="4314056" cy="334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http://www03.edu.fi/oppimateriaalit/kultakausi/daniels/poiki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221088"/>
            <a:ext cx="3096344" cy="1991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764704"/>
            <a:ext cx="4038600" cy="5361459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Suomalaiset taiteilijat osallistuvat Pariisin maailmannäyttelyyn. </a:t>
            </a:r>
            <a:endParaRPr lang="fi-FI" dirty="0" smtClean="0"/>
          </a:p>
          <a:p>
            <a:r>
              <a:rPr lang="fi-FI" dirty="0" smtClean="0"/>
              <a:t>Tapahtumaa </a:t>
            </a:r>
            <a:r>
              <a:rPr lang="fi-FI" dirty="0"/>
              <a:t>leimaa kiista nuorten realistien ja vanhemman sukupolven taiteilijoiden </a:t>
            </a:r>
            <a:r>
              <a:rPr lang="fi-FI" dirty="0" smtClean="0"/>
              <a:t>välillä. 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/>
              <a:t>Nuoret taiteilijat saavat näyttelyssä kansainvälistä tunnustusta </a:t>
            </a:r>
            <a:r>
              <a:rPr lang="fi-FI" dirty="0"/>
              <a:t>(Akseli Gallen-Kallela, Eero Järnefelt ja Helene Schjerfbeck</a:t>
            </a:r>
            <a:r>
              <a:rPr lang="fi-FI" dirty="0" smtClean="0"/>
              <a:t>)</a:t>
            </a:r>
            <a:endParaRPr lang="fi-FI" dirty="0"/>
          </a:p>
        </p:txBody>
      </p:sp>
      <p:pic>
        <p:nvPicPr>
          <p:cNvPr id="5" name="Sisällön paikkamerkki 4" descr="MT_195J_sammontaonta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556792"/>
            <a:ext cx="439248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1890-luku: </a:t>
            </a:r>
            <a:r>
              <a:rPr lang="fi-FI" dirty="0" err="1" smtClean="0"/>
              <a:t>symbolisimi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i-FI" dirty="0" smtClean="0"/>
              <a:t>vastareaktio </a:t>
            </a:r>
            <a:r>
              <a:rPr lang="fi-FI" dirty="0"/>
              <a:t>realismille ja sen objektiivisuudelle. </a:t>
            </a:r>
          </a:p>
          <a:p>
            <a:r>
              <a:rPr lang="fi-FI" dirty="0" smtClean="0"/>
              <a:t>symbolismi </a:t>
            </a:r>
            <a:r>
              <a:rPr lang="fi-FI" dirty="0"/>
              <a:t>korosti taiteilijan henkilökohtaisia kokemuksia ja sisäisen, henkisen maailman tapahtumia: unia, mielikuvitusta, </a:t>
            </a:r>
            <a:r>
              <a:rPr lang="fi-FI" dirty="0" smtClean="0"/>
              <a:t>fantasioita.</a:t>
            </a:r>
          </a:p>
          <a:p>
            <a:r>
              <a:rPr lang="fi-FI" dirty="0" smtClean="0"/>
              <a:t>Tunteita </a:t>
            </a:r>
            <a:r>
              <a:rPr lang="fi-FI" dirty="0"/>
              <a:t>kuvattiin vertauskuvien, symbolien avulla. </a:t>
            </a:r>
            <a:endParaRPr lang="fi-FI" dirty="0" smtClean="0"/>
          </a:p>
          <a:p>
            <a:r>
              <a:rPr lang="fi-FI" dirty="0" smtClean="0"/>
              <a:t>Myös </a:t>
            </a:r>
            <a:r>
              <a:rPr lang="fi-FI" dirty="0"/>
              <a:t>väri saattoi olla jonkun tunteen symboli. </a:t>
            </a:r>
            <a:endParaRPr lang="fi-FI" dirty="0" smtClean="0"/>
          </a:p>
          <a:p>
            <a:r>
              <a:rPr lang="fi-FI" dirty="0" smtClean="0"/>
              <a:t>Symbolistit </a:t>
            </a:r>
            <a:r>
              <a:rPr lang="fi-FI" dirty="0"/>
              <a:t>suosivat teoksissaan yksinkertaistettua muotoa, yhtenäisiä värikenttiä ja voimakkaan ääriviivan käyttöä</a:t>
            </a:r>
            <a:r>
              <a:rPr lang="fi-FI" dirty="0" smtClean="0"/>
              <a:t>.</a:t>
            </a:r>
          </a:p>
          <a:p>
            <a:r>
              <a:rPr lang="fi-FI" dirty="0"/>
              <a:t>Magnus </a:t>
            </a:r>
            <a:r>
              <a:rPr lang="fi-FI" dirty="0" smtClean="0"/>
              <a:t>Enckell</a:t>
            </a:r>
            <a:r>
              <a:rPr lang="fi-FI" dirty="0"/>
              <a:t> </a:t>
            </a:r>
            <a:r>
              <a:rPr lang="fi-FI" dirty="0" smtClean="0"/>
              <a:t>– Poika ja pääkallo</a:t>
            </a:r>
            <a:endParaRPr lang="fi-FI" dirty="0"/>
          </a:p>
        </p:txBody>
      </p:sp>
      <p:pic>
        <p:nvPicPr>
          <p:cNvPr id="5" name="Sisällön paikkamerkki 4" descr="http://www03.edu.fi/oppimateriaalit/kultakausi/enckell/poikap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988840"/>
            <a:ext cx="417646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331</Words>
  <Application>Microsoft Office PowerPoint</Application>
  <PresentationFormat>Näytössä katseltava diaesitys (4:3)</PresentationFormat>
  <Paragraphs>70</Paragraphs>
  <Slides>31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31</vt:i4>
      </vt:variant>
    </vt:vector>
  </HeadingPairs>
  <TitlesOfParts>
    <vt:vector size="32" baseType="lpstr">
      <vt:lpstr>Office-teema</vt:lpstr>
      <vt:lpstr>Suomen kuvataiteen kultakausi</vt:lpstr>
      <vt:lpstr> 1880-1910</vt:lpstr>
      <vt:lpstr> </vt:lpstr>
      <vt:lpstr> </vt:lpstr>
      <vt:lpstr>1880-luku: realismi</vt:lpstr>
      <vt:lpstr> </vt:lpstr>
      <vt:lpstr> </vt:lpstr>
      <vt:lpstr> </vt:lpstr>
      <vt:lpstr>1890-luku: symbolisimi</vt:lpstr>
      <vt:lpstr>Dia 10</vt:lpstr>
      <vt:lpstr>Kansallisromantiikka</vt:lpstr>
      <vt:lpstr> </vt:lpstr>
      <vt:lpstr>Karelianismi</vt:lpstr>
      <vt:lpstr>Freskot</vt:lpstr>
      <vt:lpstr>Tampereen tuomiokirkko Hugo Simberg – Magnus Enckell</vt:lpstr>
      <vt:lpstr> </vt:lpstr>
      <vt:lpstr>Kultakauden taiteilijoita: Albert Edefelt</vt:lpstr>
      <vt:lpstr>Helene Scherfbeck</vt:lpstr>
      <vt:lpstr>Ferdinand von Wright</vt:lpstr>
      <vt:lpstr>Pekka Halonen</vt:lpstr>
      <vt:lpstr>Eero Järnefelt</vt:lpstr>
      <vt:lpstr>Ville Vallgren</vt:lpstr>
      <vt:lpstr>Akseli Gallen-Kallela</vt:lpstr>
      <vt:lpstr>Dia 24</vt:lpstr>
      <vt:lpstr>Dia 25</vt:lpstr>
      <vt:lpstr>Dia 26</vt:lpstr>
      <vt:lpstr>Dia 27</vt:lpstr>
      <vt:lpstr> </vt:lpstr>
      <vt:lpstr> </vt:lpstr>
      <vt:lpstr>Kullervon kirous</vt:lpstr>
      <vt:lpstr>Dia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Suomen kuvataiteen kultakausi</dc:title>
  <dc:creator>Kirsi Pajarinen</dc:creator>
  <cp:lastModifiedBy>Kirsi Pajarinen</cp:lastModifiedBy>
  <cp:revision>15</cp:revision>
  <dcterms:created xsi:type="dcterms:W3CDTF">2012-08-22T17:00:05Z</dcterms:created>
  <dcterms:modified xsi:type="dcterms:W3CDTF">2012-08-22T19:27:20Z</dcterms:modified>
</cp:coreProperties>
</file>