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89212" y="578224"/>
            <a:ext cx="10206317" cy="5527295"/>
          </a:xfrm>
        </p:spPr>
        <p:txBody>
          <a:bodyPr>
            <a:normAutofit/>
          </a:bodyPr>
          <a:lstStyle/>
          <a:p>
            <a:r>
              <a:rPr lang="fi-FI" sz="4800" dirty="0" smtClean="0"/>
              <a:t>JÄMSÄN LUKION KANSAINVÄLISYYSOPINNOT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79713" y="2246811"/>
            <a:ext cx="9065623" cy="3858709"/>
          </a:xfrm>
        </p:spPr>
        <p:txBody>
          <a:bodyPr>
            <a:noAutofit/>
          </a:bodyPr>
          <a:lstStyle/>
          <a:p>
            <a:pPr algn="l"/>
            <a:r>
              <a:rPr lang="fi-FI" sz="2800" dirty="0" smtClean="0"/>
              <a:t>Ryhmä I Kielet (vähintään 3 kurssia)</a:t>
            </a:r>
          </a:p>
          <a:p>
            <a:pPr algn="l"/>
            <a:r>
              <a:rPr lang="fi-FI" sz="2800" dirty="0" smtClean="0"/>
              <a:t>Ryhmä II Muut aineet (vähintään 2 kurssia)</a:t>
            </a:r>
          </a:p>
          <a:p>
            <a:pPr algn="l"/>
            <a:r>
              <a:rPr lang="fi-FI" sz="2800" dirty="0" smtClean="0"/>
              <a:t>Ryhmä III Kansainvälinen toiminta (vähintään 3 kurssia)</a:t>
            </a:r>
          </a:p>
          <a:p>
            <a:pPr algn="l"/>
            <a:endParaRPr lang="fi-FI" sz="2800" dirty="0"/>
          </a:p>
          <a:p>
            <a:pPr algn="l"/>
            <a:endParaRPr lang="fi-FI" sz="2800" dirty="0" smtClean="0"/>
          </a:p>
          <a:p>
            <a:pPr algn="l"/>
            <a:r>
              <a:rPr lang="fi-FI" sz="2800" dirty="0" smtClean="0"/>
              <a:t>Opiskelija kerää jokaisesta ryhmästä kansainvälisyysopintoja </a:t>
            </a:r>
            <a:r>
              <a:rPr lang="fi-FI" sz="2800" dirty="0" err="1" smtClean="0"/>
              <a:t>kv</a:t>
            </a:r>
            <a:r>
              <a:rPr lang="fi-FI" sz="2800" dirty="0" smtClean="0"/>
              <a:t>-passiin ja suorittamalla vähintään 10 kurssia </a:t>
            </a:r>
            <a:r>
              <a:rPr lang="fi-FI" sz="2800" dirty="0" err="1" smtClean="0"/>
              <a:t>kv</a:t>
            </a:r>
            <a:r>
              <a:rPr lang="fi-FI" sz="2800" dirty="0" smtClean="0"/>
              <a:t>-opintoja saa kansainvälisyystoiminnasta erillisen todistuksen.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052815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RYHMÄ I: KIELET (vähintään 3 kurssia)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ENA8	  	A-kielen 8.kurssi		RUA8		RUB6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B25		B37</a:t>
            </a:r>
          </a:p>
          <a:p>
            <a:pPr marL="0" indent="0">
              <a:buNone/>
            </a:pPr>
            <a:r>
              <a:rPr lang="fi-FI" dirty="0" smtClean="0"/>
              <a:t>B26</a:t>
            </a:r>
            <a:r>
              <a:rPr lang="fi-FI" dirty="0" smtClean="0"/>
              <a:t>		B38		Muun kielen opinnot (väh.38 tuntia)</a:t>
            </a:r>
          </a:p>
          <a:p>
            <a:pPr marL="0" indent="0">
              <a:buNone/>
            </a:pPr>
            <a:r>
              <a:rPr lang="fi-FI" dirty="0" smtClean="0"/>
              <a:t>B27</a:t>
            </a:r>
          </a:p>
          <a:p>
            <a:pPr marL="0" indent="0">
              <a:buNone/>
            </a:pPr>
            <a:r>
              <a:rPr lang="fi-FI" dirty="0" smtClean="0"/>
              <a:t>B28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2701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RYHMÄ II: Muut kurssit (vähintään 2 kurssia)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GE3 (Yhteinen maailma)</a:t>
            </a:r>
          </a:p>
          <a:p>
            <a:pPr marL="0" indent="0">
              <a:buNone/>
            </a:pPr>
            <a:r>
              <a:rPr lang="fi-FI" dirty="0" smtClean="0"/>
              <a:t>HI2 (Kansainväliset suhteet)</a:t>
            </a:r>
          </a:p>
          <a:p>
            <a:pPr marL="0" indent="0">
              <a:buNone/>
            </a:pPr>
            <a:r>
              <a:rPr lang="fi-FI" dirty="0" smtClean="0"/>
              <a:t>HI4 (Eurooppalaisen maailmankuvan kehitys)</a:t>
            </a:r>
          </a:p>
          <a:p>
            <a:pPr marL="0" indent="0">
              <a:buNone/>
            </a:pPr>
            <a:r>
              <a:rPr lang="fi-FI" dirty="0" smtClean="0"/>
              <a:t>HI6 (Maailman kulttuurit kohtaavat)</a:t>
            </a:r>
          </a:p>
          <a:p>
            <a:pPr marL="0" indent="0">
              <a:buNone/>
            </a:pPr>
            <a:r>
              <a:rPr lang="fi-FI" dirty="0" smtClean="0"/>
              <a:t>HI7 (USA:n ja Venäjän historiaa)</a:t>
            </a:r>
          </a:p>
          <a:p>
            <a:pPr marL="0" indent="0">
              <a:buNone/>
            </a:pPr>
            <a:r>
              <a:rPr lang="fi-FI" dirty="0" smtClean="0"/>
              <a:t>YH3 (Suomi, Eurooppa ja muuttuva maailma)</a:t>
            </a:r>
          </a:p>
          <a:p>
            <a:pPr marL="0" indent="0">
              <a:buNone/>
            </a:pPr>
            <a:r>
              <a:rPr lang="fi-FI" dirty="0" smtClean="0"/>
              <a:t>UE3 (Maailman uskontoja ja uskonnollisia liikkeitä)</a:t>
            </a:r>
          </a:p>
          <a:p>
            <a:pPr marL="0" indent="0">
              <a:buNone/>
            </a:pPr>
            <a:r>
              <a:rPr lang="fi-FI" dirty="0" smtClean="0"/>
              <a:t>ET5 (Katsomusten maailma)</a:t>
            </a:r>
          </a:p>
          <a:p>
            <a:pPr marL="0" indent="0">
              <a:buNone/>
            </a:pPr>
            <a:r>
              <a:rPr lang="fi-FI" dirty="0" smtClean="0"/>
              <a:t>KU4 (Taiteen monet maailmat)</a:t>
            </a:r>
          </a:p>
          <a:p>
            <a:pPr marL="0" indent="0">
              <a:buNone/>
            </a:pPr>
            <a:r>
              <a:rPr lang="fi-FI" dirty="0" smtClean="0"/>
              <a:t>MU3 (Ovat auki musiikille)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7856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 dirty="0" smtClean="0"/>
              <a:t>RYHMÄ III: KANSAINVÄLINEN TOIMINTA (yht. vähintään 3 kurssia kohdista A ja/tai B, laajaa toimintaa täytyy sisältyä </a:t>
            </a:r>
            <a:r>
              <a:rPr lang="fi-FI" sz="3600" dirty="0" err="1" smtClean="0"/>
              <a:t>kv</a:t>
            </a:r>
            <a:r>
              <a:rPr lang="fi-FI" sz="3600" dirty="0" smtClean="0"/>
              <a:t>-opintoihin)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A. LAAJA </a:t>
            </a:r>
            <a:r>
              <a:rPr lang="fi-FI" dirty="0" smtClean="0"/>
              <a:t>ANSAINVÄLISYYSTOIMINTA</a:t>
            </a:r>
            <a:r>
              <a:rPr lang="fi-FI" dirty="0"/>
              <a:t> </a:t>
            </a:r>
            <a:r>
              <a:rPr lang="fi-FI" dirty="0" smtClean="0"/>
              <a:t>esim.</a:t>
            </a:r>
            <a:endParaRPr lang="fi-FI" dirty="0" smtClean="0"/>
          </a:p>
          <a:p>
            <a:r>
              <a:rPr lang="fi-FI" dirty="0" smtClean="0"/>
              <a:t> Vaihto-oppilasvuosi ulkomailla (enintään 3 kurssia)</a:t>
            </a:r>
          </a:p>
          <a:p>
            <a:r>
              <a:rPr lang="fi-FI" dirty="0" smtClean="0"/>
              <a:t> Kielikurssi ulkomailla (enintään 1 kurssi)</a:t>
            </a:r>
          </a:p>
          <a:p>
            <a:r>
              <a:rPr lang="fi-FI" dirty="0" smtClean="0"/>
              <a:t> Koulun </a:t>
            </a:r>
            <a:r>
              <a:rPr lang="fi-FI" dirty="0" err="1" smtClean="0"/>
              <a:t>kv</a:t>
            </a:r>
            <a:r>
              <a:rPr lang="fi-FI" dirty="0" smtClean="0"/>
              <a:t>-projekti tai </a:t>
            </a:r>
            <a:r>
              <a:rPr lang="fi-FI" dirty="0" err="1" smtClean="0"/>
              <a:t>kv</a:t>
            </a:r>
            <a:r>
              <a:rPr lang="fi-FI" dirty="0" smtClean="0"/>
              <a:t>-opintomatka (1-2 kurssia)</a:t>
            </a:r>
          </a:p>
          <a:p>
            <a:r>
              <a:rPr lang="fi-FI" dirty="0" smtClean="0"/>
              <a:t>  Maailmankansalaisen kypsyyskoe (1 kurssi)</a:t>
            </a:r>
          </a:p>
          <a:p>
            <a:r>
              <a:rPr lang="fi-FI" dirty="0" smtClean="0"/>
              <a:t>Vaihto-oppilaan isäntäperheenä toimiminen (1-2 kurssia)</a:t>
            </a:r>
          </a:p>
          <a:p>
            <a:r>
              <a:rPr lang="fi-FI" dirty="0" smtClean="0"/>
              <a:t>Päätoiminen opiskelu ulkomailla (38h = 1 kurssi)</a:t>
            </a:r>
          </a:p>
          <a:p>
            <a:r>
              <a:rPr lang="fi-FI" dirty="0" smtClean="0"/>
              <a:t>Työtehtävät tai asuminen ulkomailla (2 viikkoa = 1 kurssi)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976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9086" y="410844"/>
            <a:ext cx="10110651" cy="561703"/>
          </a:xfrm>
        </p:spPr>
        <p:txBody>
          <a:bodyPr>
            <a:noAutofit/>
          </a:bodyPr>
          <a:lstStyle/>
          <a:p>
            <a:r>
              <a:rPr lang="fi-FI" sz="3600" dirty="0" smtClean="0"/>
              <a:t>RYHMÄ III: KANSAINVÄLINEN TOIMINTA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25937" y="1272993"/>
            <a:ext cx="10233800" cy="576611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B. LYHYTKESTOINEN KANSAINVÄLISYYSTOIMINTA (</a:t>
            </a:r>
            <a:r>
              <a:rPr lang="fi-FI" dirty="0" err="1" smtClean="0"/>
              <a:t>kv</a:t>
            </a:r>
            <a:r>
              <a:rPr lang="fi-FI" dirty="0" smtClean="0"/>
              <a:t>-opintoihin voi sisällyttää enintään 2 kurssia lyhytkestoista toimintaa, kurssimäärät tapauskohtaisia, yleensä 38h = 1 kurssi)</a:t>
            </a:r>
          </a:p>
          <a:p>
            <a:pPr marL="0" indent="0">
              <a:buNone/>
            </a:pPr>
            <a:r>
              <a:rPr lang="fi-FI" dirty="0" smtClean="0"/>
              <a:t>   Esim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Tutorointi</a:t>
            </a:r>
            <a:r>
              <a:rPr lang="fi-FI" dirty="0" smtClean="0"/>
              <a:t> vieraalla kielellä/ Vaihto-oppilaan </a:t>
            </a:r>
            <a:r>
              <a:rPr lang="fi-FI" dirty="0" err="1" smtClean="0"/>
              <a:t>tutorointi</a:t>
            </a:r>
            <a:r>
              <a:rPr lang="fi-FI" dirty="0" smtClean="0"/>
              <a:t> </a:t>
            </a:r>
          </a:p>
          <a:p>
            <a:r>
              <a:rPr lang="fi-FI" dirty="0" smtClean="0"/>
              <a:t>Koulun ulkomaalaisen vierailijan isäntänä/emäntänä/majoittajana toimiminen</a:t>
            </a:r>
          </a:p>
          <a:p>
            <a:r>
              <a:rPr lang="fi-FI" dirty="0" smtClean="0"/>
              <a:t>Koulun </a:t>
            </a:r>
            <a:r>
              <a:rPr lang="fi-FI" dirty="0" err="1" smtClean="0"/>
              <a:t>kv</a:t>
            </a:r>
            <a:r>
              <a:rPr lang="fi-FI" dirty="0" smtClean="0"/>
              <a:t>-tapahtumaan ja sen järjestelyihin osallistuminen </a:t>
            </a:r>
          </a:p>
          <a:p>
            <a:r>
              <a:rPr lang="fi-FI" dirty="0" smtClean="0"/>
              <a:t>Kirjoittaminen koulun kotisivuille vieraalla kielellä </a:t>
            </a:r>
          </a:p>
          <a:p>
            <a:r>
              <a:rPr lang="fi-FI" dirty="0" smtClean="0"/>
              <a:t>Tietotekniikkaprojekti vieraalla kielellä</a:t>
            </a:r>
          </a:p>
          <a:p>
            <a:r>
              <a:rPr lang="fi-FI" dirty="0" smtClean="0"/>
              <a:t>Sähköisen median sisällön tuottaminen vieraalla kielellä</a:t>
            </a:r>
          </a:p>
          <a:p>
            <a:r>
              <a:rPr lang="fi-FI" dirty="0" smtClean="0"/>
              <a:t>Blogin tai esitelmän kirjoittaminen ja esittäminen vieraalla kielellä</a:t>
            </a:r>
          </a:p>
          <a:p>
            <a:r>
              <a:rPr lang="fi-FI" dirty="0" err="1" smtClean="0"/>
              <a:t>Kv</a:t>
            </a:r>
            <a:r>
              <a:rPr lang="fi-FI" dirty="0" smtClean="0"/>
              <a:t>-järjestötoimintaan osallistuminen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8987"/>
      </p:ext>
    </p:extLst>
  </p:cSld>
  <p:clrMapOvr>
    <a:masterClrMapping/>
  </p:clrMapOvr>
</p:sld>
</file>

<file path=ppt/theme/theme1.xml><?xml version="1.0" encoding="utf-8"?>
<a:theme xmlns:a="http://schemas.openxmlformats.org/drawingml/2006/main" name="Syvyys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TM04033923[[fn=Syvyys]]</Template>
  <TotalTime>87</TotalTime>
  <Words>288</Words>
  <Application>Microsoft Office PowerPoint</Application>
  <PresentationFormat>Laajakuva</PresentationFormat>
  <Paragraphs>45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Corbel</vt:lpstr>
      <vt:lpstr>Syvyys</vt:lpstr>
      <vt:lpstr>JÄMSÄN LUKION KANSAINVÄLISYYSOPINNOT</vt:lpstr>
      <vt:lpstr>RYHMÄ I: KIELET (vähintään 3 kurssia)</vt:lpstr>
      <vt:lpstr>RYHMÄ II: Muut kurssit (vähintään 2 kurssia)</vt:lpstr>
      <vt:lpstr>RYHMÄ III: KANSAINVÄLINEN TOIMINTA (yht. vähintään 3 kurssia kohdista A ja/tai B, laajaa toimintaa täytyy sisältyä kv-opintoihin)</vt:lpstr>
      <vt:lpstr>RYHMÄ III: KANSAINVÄLINEN TOIMINTA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JÄMSÄN LUKION KANSAINVÄLISYYSOPINNOT</dc:title>
  <dc:creator>Piia Hytönen</dc:creator>
  <cp:lastModifiedBy>Piia Hytönen</cp:lastModifiedBy>
  <cp:revision>21</cp:revision>
  <dcterms:created xsi:type="dcterms:W3CDTF">2016-03-16T09:12:09Z</dcterms:created>
  <dcterms:modified xsi:type="dcterms:W3CDTF">2016-03-18T08:46:05Z</dcterms:modified>
</cp:coreProperties>
</file>