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Verdana" panose="020B0604030504040204" pitchFamily="34" charset="0"/>
      <p:regular r:id="rId14"/>
      <p:bold r:id="rId15"/>
      <p:italic r:id="rId16"/>
      <p:boldItalic r:id="rId17"/>
    </p:embeddedFont>
    <p:embeddedFont>
      <p:font typeface="Merriweather Sans" panose="020B0604020202020204" charset="0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073540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4998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2313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0746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8727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4331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6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6499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0284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01 – Johdatus filosofiaan</a:t>
            </a:r>
          </a:p>
        </p:txBody>
      </p:sp>
      <p:pic>
        <p:nvPicPr>
          <p:cNvPr id="13" name="Shape 13" descr="Idea3_pp_kehys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/>
        </p:nvSpPr>
        <p:spPr>
          <a:xfrm>
            <a:off x="206895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UVUWD38Fx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 descr="Idea3_pp_etusivu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267200" y="2035760"/>
            <a:ext cx="4472072" cy="19389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endParaRPr lang="fi-FI"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Yksilöitä ja yhteisöjä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Virittäytyminen aiheeseen: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>
                <a:solidFill>
                  <a:schemeClr val="dk1"/>
                </a:solidFill>
              </a:rPr>
              <a:t>Yksilöitä ja yhteisöjä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99416" y="1313800"/>
            <a:ext cx="8241856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i="1" dirty="0"/>
              <a:t>Yksikään ihminen ei ole saari, täydellinen itsestään</a:t>
            </a:r>
          </a:p>
          <a:p>
            <a:pPr marL="22860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John </a:t>
            </a:r>
            <a:r>
              <a:rPr lang="fi-FI" dirty="0" err="1"/>
              <a:t>Donne</a:t>
            </a:r>
            <a:r>
              <a:rPr lang="fi-FI" dirty="0"/>
              <a:t> (1572-1631), runoilija	 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b="1" dirty="0"/>
              <a:t>Joukon</a:t>
            </a:r>
            <a:r>
              <a:rPr lang="fi-FI" dirty="0"/>
              <a:t> muodostamiseksi riittää yksilöiden jakama tavoite</a:t>
            </a:r>
          </a:p>
          <a:p>
            <a:pPr marL="914400" marR="0" lvl="1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 esim. bussissa matkustajia yhdistää tavoite päästä perille</a:t>
            </a:r>
          </a:p>
          <a:p>
            <a:pPr marL="457200" marR="0" lvl="0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b="1" dirty="0"/>
              <a:t>Yhteisö</a:t>
            </a:r>
            <a:r>
              <a:rPr lang="fi-FI" dirty="0"/>
              <a:t> on joukkoa kiinteämpi ihmisryhmä</a:t>
            </a:r>
          </a:p>
          <a:p>
            <a:pPr marL="914400" marR="0" lvl="1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</a:t>
            </a:r>
            <a:r>
              <a:rPr lang="fi-FI" dirty="0" smtClean="0"/>
              <a:t>perhe</a:t>
            </a:r>
            <a:r>
              <a:rPr lang="fi-FI" dirty="0"/>
              <a:t>, harrastusseura, joukkue, tiivis kaveripiiri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Tutustukaa </a:t>
            </a:r>
            <a:r>
              <a:rPr lang="fi-FI" dirty="0" smtClean="0"/>
              <a:t>oppikirjan 1. luvun kuvioon Yhteisöä </a:t>
            </a:r>
            <a:r>
              <a:rPr lang="fi-FI" dirty="0"/>
              <a:t>koossapitäviä voimia</a:t>
            </a:r>
          </a:p>
          <a:p>
            <a:pPr marL="457200" marR="0" lvl="0" indent="-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Pohtikaa parin kanssa tai pienryhmissä:</a:t>
            </a:r>
          </a:p>
          <a:p>
            <a:pPr marL="914400" marR="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Mihin erilaisiin yhteisöihin kuulutte?</a:t>
            </a:r>
          </a:p>
          <a:p>
            <a:pPr marL="914400" marR="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Miten kirjassa esitellyt koossa pitävät voimat ilmenevät näissä yhteisöissä?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Yhteisö, yhteiskunta ja </a:t>
            </a:r>
            <a:r>
              <a:rPr lang="fi-FI" dirty="0" smtClean="0"/>
              <a:t>valtio 1/2</a:t>
            </a:r>
            <a:endParaRPr lang="fi-FI" dirty="0"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22670" y="1378424"/>
            <a:ext cx="8209800" cy="44408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66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b="1" dirty="0" smtClean="0"/>
              <a:t>Yhteisö </a:t>
            </a:r>
            <a:r>
              <a:rPr lang="fi-FI" dirty="0" smtClean="0"/>
              <a:t>on ihmisryhmä</a:t>
            </a:r>
            <a:r>
              <a:rPr lang="fi-FI" dirty="0"/>
              <a:t>, jota yhdistää jaetut tavoitteet, arvot ja normit.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j</a:t>
            </a:r>
            <a:r>
              <a:rPr lang="fi-FI" dirty="0" smtClean="0"/>
              <a:t>äsenet </a:t>
            </a:r>
            <a:r>
              <a:rPr lang="fi-FI" dirty="0"/>
              <a:t>tietävät paikkansa, tehtävänsä ja vastuunsa</a:t>
            </a: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342900" marR="0" lvl="0" indent="-266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b="1" dirty="0" smtClean="0"/>
              <a:t>Yhteiskunta</a:t>
            </a:r>
            <a:r>
              <a:rPr lang="fi-FI" dirty="0" smtClean="0"/>
              <a:t> on</a:t>
            </a:r>
            <a:r>
              <a:rPr lang="fi-FI" b="1" dirty="0" smtClean="0"/>
              <a:t> </a:t>
            </a:r>
            <a:r>
              <a:rPr lang="fi-FI" dirty="0" smtClean="0"/>
              <a:t>l</a:t>
            </a:r>
            <a:r>
              <a:rPr lang="fi-FI" dirty="0" smtClean="0"/>
              <a:t>aajaan </a:t>
            </a:r>
            <a:r>
              <a:rPr lang="fi-FI" dirty="0"/>
              <a:t>ilmiöön viittaava </a:t>
            </a:r>
            <a:r>
              <a:rPr lang="fi-FI" dirty="0" smtClean="0"/>
              <a:t>kattokäsite.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Yksilöt ja yhteisöt </a:t>
            </a:r>
            <a:r>
              <a:rPr lang="fi-FI" dirty="0" err="1"/>
              <a:t>tietyllä</a:t>
            </a:r>
            <a:r>
              <a:rPr lang="fi-FI" dirty="0"/>
              <a:t> maantieteellisellä alueella muodostavat </a:t>
            </a:r>
            <a:r>
              <a:rPr lang="fi-FI" dirty="0" smtClean="0"/>
              <a:t>yhteiskunnan.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Voi viitata esim. </a:t>
            </a:r>
            <a:r>
              <a:rPr lang="fi-FI" dirty="0" err="1"/>
              <a:t>tietyn</a:t>
            </a:r>
            <a:r>
              <a:rPr lang="fi-FI" dirty="0"/>
              <a:t> alueen yhteisöön, valtioon, poliittisiin käytäntöihin, elämäntapaan, infrastruktuuriin, kansalaisten toimintaan, mediaan ja </a:t>
            </a:r>
            <a:r>
              <a:rPr lang="fi-FI" dirty="0" smtClean="0"/>
              <a:t>kulttuuriin.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b="1" dirty="0" smtClean="0"/>
              <a:t>Sosiologi </a:t>
            </a:r>
            <a:r>
              <a:rPr lang="fi-FI" b="1" dirty="0"/>
              <a:t>Ferdinand </a:t>
            </a:r>
            <a:r>
              <a:rPr lang="fi-FI" b="1" dirty="0" err="1"/>
              <a:t>Tönnies</a:t>
            </a:r>
            <a:r>
              <a:rPr lang="fi-FI" b="1" dirty="0"/>
              <a:t> (</a:t>
            </a:r>
            <a:r>
              <a:rPr lang="fi-FI" b="1" dirty="0" smtClean="0"/>
              <a:t>1855-1936): </a:t>
            </a:r>
            <a:r>
              <a:rPr lang="fi-FI" dirty="0" smtClean="0"/>
              <a:t>Modernisaatio </a:t>
            </a:r>
            <a:r>
              <a:rPr lang="fi-FI" dirty="0"/>
              <a:t>on siirtymä tiiviistä lähiyhteisöstä väljempään muodollisten sääntöjen ohjaamaan </a:t>
            </a:r>
            <a:r>
              <a:rPr lang="fi-FI" dirty="0" smtClean="0"/>
              <a:t>yhteiskuntaan.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Yhteisö, yhteiskunta ja </a:t>
            </a:r>
            <a:r>
              <a:rPr lang="fi-FI" dirty="0" smtClean="0"/>
              <a:t>valtio 2/2</a:t>
            </a:r>
            <a:endParaRPr lang="fi-FI" dirty="0"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22670" y="1282890"/>
            <a:ext cx="8209800" cy="45363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dirty="0"/>
          </a:p>
          <a:p>
            <a:pPr lvl="0" indent="76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•"/>
            </a:pPr>
            <a:r>
              <a:rPr lang="fi-FI" b="1" dirty="0" smtClean="0"/>
              <a:t>Valtio </a:t>
            </a:r>
            <a:r>
              <a:rPr lang="fi-FI" dirty="0" smtClean="0"/>
              <a:t>muodostuu</a:t>
            </a:r>
            <a:r>
              <a:rPr lang="fi-FI" b="1" dirty="0" smtClean="0"/>
              <a:t> </a:t>
            </a:r>
            <a:r>
              <a:rPr lang="fi-FI" dirty="0" err="1"/>
              <a:t>t</a:t>
            </a:r>
            <a:r>
              <a:rPr lang="fi-FI" dirty="0" err="1" smtClean="0"/>
              <a:t>ietyn</a:t>
            </a:r>
            <a:r>
              <a:rPr lang="fi-FI" dirty="0" smtClean="0"/>
              <a:t> </a:t>
            </a:r>
            <a:r>
              <a:rPr lang="fi-FI" dirty="0"/>
              <a:t>alueen </a:t>
            </a:r>
            <a:r>
              <a:rPr lang="fi-FI" dirty="0" smtClean="0"/>
              <a:t>hallintomuodosta </a:t>
            </a:r>
            <a:r>
              <a:rPr lang="fi-FI" dirty="0"/>
              <a:t>ja </a:t>
            </a:r>
            <a:r>
              <a:rPr lang="fi-FI" dirty="0" smtClean="0"/>
              <a:t>laeista.</a:t>
            </a:r>
            <a:endParaRPr lang="fi-FI" dirty="0"/>
          </a:p>
          <a:p>
            <a:pPr lvl="1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y</a:t>
            </a:r>
            <a:r>
              <a:rPr lang="fi-FI" dirty="0" smtClean="0"/>
              <a:t>hteiskuntaa </a:t>
            </a:r>
            <a:r>
              <a:rPr lang="fi-FI" dirty="0"/>
              <a:t>suppeampi käsite</a:t>
            </a:r>
          </a:p>
          <a:p>
            <a:pPr lvl="1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b="1" dirty="0"/>
              <a:t>Max Weber (1864-1920):</a:t>
            </a:r>
            <a:r>
              <a:rPr lang="fi-FI" dirty="0"/>
              <a:t> Valtio on organisaatio, jolla </a:t>
            </a:r>
            <a:r>
              <a:rPr lang="fi-FI" dirty="0" smtClean="0"/>
              <a:t>on yksinoikeus </a:t>
            </a:r>
            <a:r>
              <a:rPr lang="fi-FI" dirty="0"/>
              <a:t>käyttää väkivaltaa </a:t>
            </a:r>
            <a:r>
              <a:rPr lang="fi-FI" dirty="0" err="1"/>
              <a:t>tietyllä</a:t>
            </a:r>
            <a:r>
              <a:rPr lang="fi-FI" dirty="0"/>
              <a:t> maantieteellisellä </a:t>
            </a:r>
            <a:r>
              <a:rPr lang="fi-FI" dirty="0" smtClean="0"/>
              <a:t>alueelle.</a:t>
            </a:r>
            <a:endParaRPr lang="fi-FI" dirty="0"/>
          </a:p>
          <a:p>
            <a:pPr lvl="2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Ulkoiset uhat: Armeija</a:t>
            </a:r>
          </a:p>
          <a:p>
            <a:pPr lvl="2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Sisäiset uhat: Poliisi</a:t>
            </a:r>
          </a:p>
        </p:txBody>
      </p:sp>
    </p:spTree>
    <p:extLst>
      <p:ext uri="{BB962C8B-B14F-4D97-AF65-F5344CB8AC3E}">
        <p14:creationId xmlns:p14="http://schemas.microsoft.com/office/powerpoint/2010/main" val="178269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232011" y="378700"/>
            <a:ext cx="8625385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Yhteiskuntatieteet, politiikka ja filosofia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544203" y="1477370"/>
            <a:ext cx="80010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921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Yhteiskuntatieteet</a:t>
            </a:r>
            <a:r>
              <a:rPr lang="fi-FI" dirty="0"/>
              <a:t> pyrkivät selvittämään, miten asiat ovat ja mitkä mekanismit vaikuttavat </a:t>
            </a:r>
            <a:r>
              <a:rPr lang="fi-FI" dirty="0" smtClean="0"/>
              <a:t>yhteiskunnassa.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t</a:t>
            </a:r>
            <a:r>
              <a:rPr lang="fi-FI" dirty="0" smtClean="0"/>
              <a:t>avoite </a:t>
            </a:r>
            <a:r>
              <a:rPr lang="fi-FI" b="1" dirty="0"/>
              <a:t>deskriptiivinen</a:t>
            </a:r>
            <a:r>
              <a:rPr lang="fi-FI" dirty="0"/>
              <a:t> eli kuvaava</a:t>
            </a:r>
          </a:p>
          <a:p>
            <a:pPr marL="342900" marR="0" lvl="0" indent="-2921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Politiikka</a:t>
            </a:r>
            <a:r>
              <a:rPr lang="fi-FI" dirty="0"/>
              <a:t> pyrkii muuttamaan yhteiskuntaa toivottuun </a:t>
            </a:r>
            <a:r>
              <a:rPr lang="fi-FI" dirty="0" smtClean="0"/>
              <a:t>suuntaan.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t</a:t>
            </a:r>
            <a:r>
              <a:rPr lang="fi-FI" dirty="0" smtClean="0"/>
              <a:t>avoite </a:t>
            </a:r>
            <a:r>
              <a:rPr lang="fi-FI" b="1" dirty="0"/>
              <a:t>pragmaattinen </a:t>
            </a:r>
            <a:r>
              <a:rPr lang="fi-FI" dirty="0"/>
              <a:t>eli käytännöllinen</a:t>
            </a:r>
          </a:p>
          <a:p>
            <a:pPr marL="342900" marR="0" lvl="0" indent="-2921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Yhteiskuntafilosofia </a:t>
            </a:r>
            <a:r>
              <a:rPr lang="fi-FI" dirty="0"/>
              <a:t>pohtii tieteen kuvaaman nykytilanteen tai politiikan tavoitteleman muutoksen </a:t>
            </a:r>
            <a:r>
              <a:rPr lang="fi-FI" dirty="0" smtClean="0"/>
              <a:t>oikeutusta.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Tavoite </a:t>
            </a:r>
            <a:r>
              <a:rPr lang="fi-FI" b="1" dirty="0"/>
              <a:t>normatiivinen</a:t>
            </a:r>
            <a:r>
              <a:rPr lang="fi-FI" dirty="0"/>
              <a:t> eli arvioiva</a:t>
            </a:r>
          </a:p>
          <a:p>
            <a:pPr lvl="0" indent="-292100">
              <a:lnSpc>
                <a:spcPct val="115000"/>
              </a:lnSpc>
              <a:spcBef>
                <a:spcPts val="560"/>
              </a:spcBef>
            </a:pPr>
            <a:r>
              <a:rPr lang="fi-FI" dirty="0" smtClean="0"/>
              <a:t>Tutustukaa oppikirjan 1. luvun taulukkoon Yhteiskuntaa koskevia kysymyksiä.</a:t>
            </a:r>
            <a:endParaRPr lang="fi-FI" dirty="0"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2800" dirty="0"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685800" y="3787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Millä tavalla yhteiskunnat ovat olemassa?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571500" y="1828800"/>
            <a:ext cx="8001000" cy="42838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Yhteiskuntafilosofian kaikki kysymykset eivät välttämättä ole </a:t>
            </a:r>
            <a:r>
              <a:rPr lang="fi-FI" dirty="0" smtClean="0"/>
              <a:t>normatiivisia.</a:t>
            </a:r>
            <a:endParaRPr lang="fi-FI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342900" marR="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Sosiaalinen ontologia </a:t>
            </a:r>
            <a:r>
              <a:rPr lang="fi-FI" dirty="0"/>
              <a:t>tutkii yhteiskunnan ja yhteisön olemassaolon </a:t>
            </a:r>
            <a:r>
              <a:rPr lang="fi-FI" dirty="0" smtClean="0"/>
              <a:t>tapaa.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b="1" dirty="0"/>
              <a:t>Konstruktivismi</a:t>
            </a:r>
            <a:r>
              <a:rPr lang="fi-FI" dirty="0"/>
              <a:t>: yhteiskunta on sosiaalisen kanssakäymisen muodostama rakennelma</a:t>
            </a:r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b="1" dirty="0"/>
              <a:t>Realismi</a:t>
            </a:r>
            <a:r>
              <a:rPr lang="fi-FI" dirty="0"/>
              <a:t>: yhteiskunnallisilla ilmiöillä on todellisia ihmisestä riippumattomia ominaisuuksia (esim. talouden lait)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/>
              <a:t>Lopuksi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6641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Katsokaa yhdessä digikirjan</a:t>
            </a:r>
            <a:r>
              <a:rPr lang="fi-FI" b="1" dirty="0"/>
              <a:t> luvun 1 </a:t>
            </a:r>
            <a:r>
              <a:rPr lang="fi-FI" dirty="0"/>
              <a:t>lopusta löytyvä video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Kiusaako yhteiskunta meitä?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dirty="0"/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</a:pPr>
            <a:r>
              <a:rPr lang="fi-FI" dirty="0"/>
              <a:t>Pohtikaa kiusaamista eri </a:t>
            </a:r>
            <a:r>
              <a:rPr lang="fi-FI" dirty="0" smtClean="0"/>
              <a:t>näkökulmista.</a:t>
            </a:r>
            <a:endParaRPr lang="fi-FI" dirty="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Millaisesta ilmiöstä on kysymys yksilön, yhteisön ja yhteiskunnan tasolla?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Miten yhteiskuntatiede, politiikka ja filosofia lähestyvät ilmiötä?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Miten kiusaamista voidaan ehkäistä nämä näkökulmat huomioiden? Mihin kannattaisi mielestäsi erityisesti panostaa?</a:t>
            </a:r>
          </a:p>
          <a:p>
            <a:pPr marL="45720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2000" dirty="0"/>
          </a:p>
          <a:p>
            <a:pPr marL="457200" lvl="0" indent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311</Words>
  <Application>Microsoft Office PowerPoint</Application>
  <PresentationFormat>Näytössä katseltava diaesitys (4:3)</PresentationFormat>
  <Paragraphs>57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Calibri</vt:lpstr>
      <vt:lpstr>Verdana</vt:lpstr>
      <vt:lpstr>Merriweather Sans</vt:lpstr>
      <vt:lpstr>Arial</vt:lpstr>
      <vt:lpstr>Idea3_pp-ope_pohja</vt:lpstr>
      <vt:lpstr>PowerPoint-esitys</vt:lpstr>
      <vt:lpstr>Virittäytyminen aiheeseen:  Yksilöitä ja yhteisöjä</vt:lpstr>
      <vt:lpstr>Yhteisö, yhteiskunta ja valtio 1/2</vt:lpstr>
      <vt:lpstr>Yhteisö, yhteiskunta ja valtio 2/2</vt:lpstr>
      <vt:lpstr>Yhteiskuntatieteet, politiikka ja filosofia</vt:lpstr>
      <vt:lpstr>Millä tavalla yhteiskunnat ovat olemassa?</vt:lpstr>
      <vt:lpstr>Lopuksi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Rakkolainen Mari</dc:creator>
  <cp:lastModifiedBy>Rakkolainen Mari</cp:lastModifiedBy>
  <cp:revision>4</cp:revision>
  <dcterms:modified xsi:type="dcterms:W3CDTF">2017-08-30T07:16:54Z</dcterms:modified>
</cp:coreProperties>
</file>