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71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70" r:id="rId1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fi-FI" smtClean="0"/>
              <a:t>Lisää kuva napsauttamalla kuvaketta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F0064-E2E7-4B7E-BE97-9528641A2390}" type="datetimeFigureOut">
              <a:rPr lang="fi-FI" smtClean="0"/>
              <a:t>3.10.2022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5E7B8-A932-47F0-B8C2-CC2A6EB020D3}" type="slidenum">
              <a:rPr lang="fi-FI" smtClean="0"/>
              <a:t>‹#›</a:t>
            </a:fld>
            <a:endParaRPr lang="fi-FI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117180" cy="1470025"/>
          </a:xfrm>
        </p:spPr>
        <p:txBody>
          <a:bodyPr/>
          <a:lstStyle/>
          <a:p>
            <a:r>
              <a:rPr lang="fi-FI" dirty="0" smtClean="0"/>
              <a:t>MUUNTELU LUONNOSSA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117180" cy="861420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fi-FI" dirty="0" smtClean="0"/>
              <a:t>TUOTTAA AINEISTOA LUONNONVALINNALLE</a:t>
            </a:r>
          </a:p>
          <a:p>
            <a:pPr marL="342900" indent="-342900">
              <a:buFontTx/>
              <a:buChar char="-"/>
            </a:pPr>
            <a:r>
              <a:rPr lang="fi-FI" dirty="0" smtClean="0"/>
              <a:t>TAUSTALLA PERIMÄ JA YMPÄRISTÖ</a:t>
            </a:r>
            <a:endParaRPr lang="fi-FI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56992"/>
            <a:ext cx="496855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24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3. HAJOTTAVA VALINTA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23528" y="1700808"/>
            <a:ext cx="7811027" cy="2376264"/>
          </a:xfrm>
        </p:spPr>
        <p:txBody>
          <a:bodyPr/>
          <a:lstStyle/>
          <a:p>
            <a:r>
              <a:rPr lang="fi-FI" dirty="0"/>
              <a:t>v</a:t>
            </a:r>
            <a:r>
              <a:rPr lang="fi-FI" dirty="0" smtClean="0"/>
              <a:t>alinta suosii vaihtelevassa ympäristössä kahta tai useampaa genotyyppiä, jotka edustavat muuntelun ääripäitä – esim. hyvin vaaleita ja hyvin tummia</a:t>
            </a:r>
          </a:p>
          <a:p>
            <a:r>
              <a:rPr lang="fi-FI" dirty="0"/>
              <a:t>l</a:t>
            </a:r>
            <a:r>
              <a:rPr lang="fi-FI" dirty="0" smtClean="0"/>
              <a:t>ajilla laaja levinneisyysalue – erilaisia ekologisia lokeroita</a:t>
            </a:r>
          </a:p>
          <a:p>
            <a:endParaRPr lang="fi-F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03799"/>
            <a:ext cx="4310321" cy="332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1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SOPEUTUMISLEVITTÄYTYMINEN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412776"/>
            <a:ext cx="7595003" cy="2448272"/>
          </a:xfrm>
        </p:spPr>
        <p:txBody>
          <a:bodyPr>
            <a:normAutofit/>
          </a:bodyPr>
          <a:lstStyle/>
          <a:p>
            <a:r>
              <a:rPr lang="fi-FI" dirty="0" smtClean="0"/>
              <a:t> eliölajin perinnöllinen erilaistuminen ja sopeutuminen erilaisin ekologisiin lokeroihin</a:t>
            </a:r>
            <a:endParaRPr lang="fi-FI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43497"/>
            <a:ext cx="4574569" cy="390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88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ISOLAATIO = eristyneisyys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Ennen hedelmöitystä vaikuttavat isolaatiomekanismit:</a:t>
            </a:r>
          </a:p>
          <a:p>
            <a:pPr marL="0" indent="0">
              <a:buNone/>
            </a:pPr>
            <a:r>
              <a:rPr lang="fi-FI" dirty="0" smtClean="0"/>
              <a:t>      - maantieteellinen isolaatio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- käyttäytymisisolaatio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- lisääntymisaikaisolaatio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- </a:t>
            </a:r>
            <a:r>
              <a:rPr lang="fi-FI" dirty="0" err="1" smtClean="0"/>
              <a:t>gametofyyttisolaatio</a:t>
            </a:r>
            <a:endParaRPr lang="fi-FI" dirty="0" smtClean="0"/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Hedelmöityksen jälkeen vaikuttavat isolaatiomekanismit: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- hybridien heikko elinkyky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- hybridien elinkelvottomat sukusolut</a:t>
            </a:r>
            <a:endParaRPr lang="fi-FI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97152"/>
            <a:ext cx="2732922" cy="1819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2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ELIÖIDEN LISÄÄNTYMNEN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1560" y="1807361"/>
            <a:ext cx="7522995" cy="2269711"/>
          </a:xfrm>
        </p:spPr>
        <p:txBody>
          <a:bodyPr/>
          <a:lstStyle/>
          <a:p>
            <a:r>
              <a:rPr lang="fi-FI" dirty="0" smtClean="0"/>
              <a:t>SUVUTON LISÄÄNTYMINEN – </a:t>
            </a:r>
            <a:r>
              <a:rPr lang="fi-FI" dirty="0" err="1" smtClean="0"/>
              <a:t>lisääntyminen</a:t>
            </a:r>
            <a:r>
              <a:rPr lang="fi-FI" dirty="0" smtClean="0"/>
              <a:t> ilman sukusoluja, kasvullinen lisääntyminen</a:t>
            </a:r>
          </a:p>
          <a:p>
            <a:r>
              <a:rPr lang="fi-FI" dirty="0" smtClean="0"/>
              <a:t>SUVULLINEN LISÄÄNTYMINEN – </a:t>
            </a:r>
            <a:r>
              <a:rPr lang="fi-FI" dirty="0" err="1" smtClean="0"/>
              <a:t>lisääntyminen</a:t>
            </a:r>
            <a:r>
              <a:rPr lang="fi-FI" dirty="0" smtClean="0"/>
              <a:t> sukusolujen avulla</a:t>
            </a:r>
            <a:endParaRPr lang="fi-FI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65578"/>
            <a:ext cx="42862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89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3568" y="1196752"/>
            <a:ext cx="7306971" cy="3205815"/>
          </a:xfrm>
        </p:spPr>
        <p:txBody>
          <a:bodyPr/>
          <a:lstStyle/>
          <a:p>
            <a:r>
              <a:rPr lang="fi-FI" dirty="0" smtClean="0"/>
              <a:t>PARTENOGENEESI = munasolun kehitys alkaa ilma hedelmöitystä</a:t>
            </a:r>
          </a:p>
          <a:p>
            <a:r>
              <a:rPr lang="fi-FI" dirty="0" smtClean="0"/>
              <a:t>SUKUPOLVEN VUOROTTELU= suvuton ja suvullinen vaihe vuorottelevat säännöllisesti – esim. sammalet, korvameduusa</a:t>
            </a:r>
            <a:endParaRPr lang="fi-FI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73016"/>
            <a:ext cx="5508104" cy="30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54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SUVULLISEN LISÄÄNTYMISEN EDUT JA HAITAT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ETUJA:</a:t>
            </a:r>
          </a:p>
          <a:p>
            <a:r>
              <a:rPr lang="fi-FI" dirty="0"/>
              <a:t>j</a:t>
            </a:r>
            <a:r>
              <a:rPr lang="fi-FI" dirty="0" smtClean="0"/>
              <a:t>älkeläiset yleensä keskenään erilaisia (vanhempien perimän ja </a:t>
            </a:r>
            <a:r>
              <a:rPr lang="fi-FI" dirty="0" err="1" smtClean="0"/>
              <a:t>mutatioiden</a:t>
            </a:r>
            <a:r>
              <a:rPr lang="fi-FI" dirty="0" smtClean="0"/>
              <a:t> takia)</a:t>
            </a:r>
          </a:p>
          <a:p>
            <a:r>
              <a:rPr lang="fi-FI" dirty="0" smtClean="0"/>
              <a:t>Uudenlaisia perimäyhdistelmiä </a:t>
            </a:r>
          </a:p>
          <a:p>
            <a:pPr marL="0" indent="0">
              <a:buNone/>
            </a:pPr>
            <a:endParaRPr lang="fi-FI" dirty="0" smtClean="0"/>
          </a:p>
          <a:p>
            <a:r>
              <a:rPr lang="fi-FI" dirty="0" smtClean="0"/>
              <a:t>HAITTOJA:</a:t>
            </a:r>
          </a:p>
          <a:p>
            <a:r>
              <a:rPr lang="fi-FI" dirty="0" smtClean="0"/>
              <a:t>Tarvitaan paljon sukusoluja</a:t>
            </a:r>
          </a:p>
          <a:p>
            <a:r>
              <a:rPr lang="fi-FI" dirty="0" smtClean="0"/>
              <a:t>Lisääntyminen hidasta</a:t>
            </a:r>
          </a:p>
          <a:p>
            <a:endParaRPr lang="fi-FI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87487"/>
            <a:ext cx="3863751" cy="386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23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02195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SUVUTTOMAN LISÄÄNTYMISEN EDUT JA HAITAT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ETUJA:</a:t>
            </a:r>
          </a:p>
          <a:p>
            <a:r>
              <a:rPr lang="fi-FI" dirty="0" smtClean="0"/>
              <a:t>lisääntyminen nopeaa</a:t>
            </a:r>
          </a:p>
          <a:p>
            <a:r>
              <a:rPr lang="fi-FI" dirty="0"/>
              <a:t>e</a:t>
            </a:r>
            <a:r>
              <a:rPr lang="fi-FI" dirty="0" smtClean="0"/>
              <a:t>i tarvita lisääntymiskumppania</a:t>
            </a:r>
          </a:p>
          <a:p>
            <a:pPr marL="0" indent="0">
              <a:buNone/>
            </a:pPr>
            <a:endParaRPr lang="fi-FI" dirty="0" smtClean="0"/>
          </a:p>
          <a:p>
            <a:r>
              <a:rPr lang="fi-FI" dirty="0" smtClean="0"/>
              <a:t>HAITTOJA:</a:t>
            </a:r>
          </a:p>
          <a:p>
            <a:r>
              <a:rPr lang="fi-FI" dirty="0"/>
              <a:t>s</a:t>
            </a:r>
            <a:r>
              <a:rPr lang="fi-FI" dirty="0" smtClean="0"/>
              <a:t>yntyvät yksilöt perimältään samanlaisia</a:t>
            </a:r>
          </a:p>
          <a:p>
            <a:r>
              <a:rPr lang="fi-FI" dirty="0"/>
              <a:t>m</a:t>
            </a:r>
            <a:r>
              <a:rPr lang="fi-FI" dirty="0" smtClean="0"/>
              <a:t>uuttuvissa oloissa samanlaisten yksilöiden joukko voi tuhoutua </a:t>
            </a:r>
            <a:endParaRPr lang="fi-FI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156" y="1232756"/>
            <a:ext cx="3902588" cy="219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55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11560" y="16091"/>
            <a:ext cx="7197121" cy="1396685"/>
          </a:xfrm>
        </p:spPr>
        <p:txBody>
          <a:bodyPr/>
          <a:lstStyle/>
          <a:p>
            <a:r>
              <a:rPr lang="fi-FI" dirty="0" smtClean="0"/>
              <a:t>PERINNÖLLINEN MUUNTELU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23528" y="692696"/>
            <a:ext cx="7125112" cy="4051437"/>
          </a:xfrm>
        </p:spPr>
        <p:txBody>
          <a:bodyPr/>
          <a:lstStyle/>
          <a:p>
            <a:r>
              <a:rPr lang="fi-FI" dirty="0" smtClean="0"/>
              <a:t>- yksilöt perintötekijöiltään erilaisia (identtiset kaksoset ja klooni </a:t>
            </a:r>
            <a:r>
              <a:rPr lang="fi-FI" dirty="0" err="1" smtClean="0"/>
              <a:t>poikkeksia</a:t>
            </a:r>
            <a:r>
              <a:rPr lang="fi-FI" dirty="0" smtClean="0"/>
              <a:t>)</a:t>
            </a:r>
          </a:p>
          <a:p>
            <a:r>
              <a:rPr lang="fi-FI" dirty="0"/>
              <a:t>l</a:t>
            </a:r>
            <a:r>
              <a:rPr lang="fi-FI" dirty="0" smtClean="0"/>
              <a:t>aadulliset ominaisuudet</a:t>
            </a:r>
          </a:p>
          <a:p>
            <a:r>
              <a:rPr lang="fi-FI" dirty="0" smtClean="0"/>
              <a:t>määrälliset ominaisuudet – ominaisuus muuntelee suuressa joukossa normaalijakauman tavoin</a:t>
            </a:r>
          </a:p>
          <a:p>
            <a:r>
              <a:rPr lang="fi-FI" dirty="0" smtClean="0"/>
              <a:t>Aineistoa evoluutiolle</a:t>
            </a:r>
          </a:p>
        </p:txBody>
      </p:sp>
      <p:pic>
        <p:nvPicPr>
          <p:cNvPr id="1026" name="Picture 2" descr="http://yle.fi/aihe/sites/aihe/files/migrated/oppiminen/images/voikukka_48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73016"/>
            <a:ext cx="5616083" cy="315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99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YMPÄRISTÖN AIHEUTTAMA MUUNTELU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>
          <a:xfrm>
            <a:off x="467544" y="1772816"/>
            <a:ext cx="7197120" cy="2160240"/>
          </a:xfrm>
        </p:spPr>
        <p:txBody>
          <a:bodyPr/>
          <a:lstStyle/>
          <a:p>
            <a:r>
              <a:rPr lang="fi-FI" dirty="0" smtClean="0"/>
              <a:t>Muovaa yksilön ominaisuuksia ympäristöön sopivaksi – esim. mänty erilaisilla kasvupaikoilla </a:t>
            </a:r>
          </a:p>
          <a:p>
            <a:pPr marL="0" indent="0">
              <a:buNone/>
            </a:pPr>
            <a:r>
              <a:rPr lang="fi-FI" dirty="0" smtClean="0"/>
              <a:t>     = hankinnaisominaisuuksia – eivät periydy</a:t>
            </a:r>
            <a:endParaRPr lang="fi-FI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25203"/>
            <a:ext cx="4325466" cy="31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0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LUONNONVALINTA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79472" y="1484784"/>
            <a:ext cx="7125112" cy="3600400"/>
          </a:xfrm>
        </p:spPr>
        <p:txBody>
          <a:bodyPr/>
          <a:lstStyle/>
          <a:p>
            <a:r>
              <a:rPr lang="fi-FI" dirty="0" smtClean="0"/>
              <a:t>VALITA = PERIMÄLTÄÄN ERILAISTEN ELIÖIDEN ERITEHOINEN LISÄÄNTYMINEN</a:t>
            </a:r>
          </a:p>
          <a:p>
            <a:r>
              <a:rPr lang="fi-FI" dirty="0" smtClean="0"/>
              <a:t>VALINTAETU = PERINNÖLLISESTI ERILAISTEN YKSILÖIDEN KYKY TUOTTAA JÄLKELÄISIÄ MUITA YKSILÖITÄ TEHOKKAAMMIN</a:t>
            </a:r>
          </a:p>
          <a:p>
            <a:r>
              <a:rPr lang="fi-FI" dirty="0" smtClean="0"/>
              <a:t>VALINTAPAINE = LUONNONVALINNAN TEHOKKUS, JOKA HAVAITAAN POPULAATIOSSA OMINAISUUDEN MUUTOKSENA</a:t>
            </a:r>
            <a:endParaRPr lang="fi-F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53627"/>
            <a:ext cx="3272880" cy="24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42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836712"/>
            <a:ext cx="7306971" cy="2861846"/>
          </a:xfrm>
        </p:spPr>
        <p:txBody>
          <a:bodyPr>
            <a:normAutofit/>
          </a:bodyPr>
          <a:lstStyle/>
          <a:p>
            <a:r>
              <a:rPr lang="fi-FI" sz="2000" dirty="0"/>
              <a:t>y</a:t>
            </a:r>
            <a:r>
              <a:rPr lang="fi-FI" sz="2000" dirty="0" smtClean="0"/>
              <a:t>ksilön kelpoisuus = kyky saada lisääntymiskykyisiä jälkeläisiä</a:t>
            </a:r>
          </a:p>
          <a:p>
            <a:r>
              <a:rPr lang="fi-FI" sz="2000" dirty="0" smtClean="0"/>
              <a:t>Millaiset yksilöt kelpoisimpia eri ympäristöissä  </a:t>
            </a:r>
            <a:r>
              <a:rPr lang="fi-FI" sz="2000" dirty="0" smtClean="0">
                <a:latin typeface="Adobe Ming Std L"/>
                <a:ea typeface="Adobe Ming Std L"/>
              </a:rPr>
              <a:t>→</a:t>
            </a:r>
          </a:p>
          <a:p>
            <a:pPr marL="0" indent="0">
              <a:buNone/>
            </a:pPr>
            <a:r>
              <a:rPr lang="fi-FI" sz="2000" dirty="0">
                <a:latin typeface="Adobe Ming Std L"/>
                <a:ea typeface="Adobe Ming Std L"/>
              </a:rPr>
              <a:t> </a:t>
            </a:r>
            <a:r>
              <a:rPr lang="fi-FI" sz="2000" dirty="0" smtClean="0">
                <a:latin typeface="Adobe Ming Std L"/>
                <a:ea typeface="Adobe Ming Std L"/>
              </a:rPr>
              <a:t>      </a:t>
            </a:r>
            <a:r>
              <a:rPr lang="fi-FI" sz="2000" dirty="0" smtClean="0">
                <a:latin typeface="Arial" panose="020B0604020202020204" pitchFamily="34" charset="0"/>
                <a:ea typeface="Adobe Ming Std L"/>
                <a:cs typeface="Arial" panose="020B0604020202020204" pitchFamily="34" charset="0"/>
              </a:rPr>
              <a:t>luonnonvalinta luokitellaan erilaisiksi valintatyypeiksi</a:t>
            </a:r>
          </a:p>
          <a:p>
            <a:pPr marL="0" indent="0">
              <a:buNone/>
            </a:pPr>
            <a:r>
              <a:rPr lang="fi-FI" sz="2000" dirty="0" smtClean="0">
                <a:latin typeface="Arial" panose="020B0604020202020204" pitchFamily="34" charset="0"/>
                <a:ea typeface="Adobe Ming Std L"/>
                <a:cs typeface="Arial" panose="020B0604020202020204" pitchFamily="34" charset="0"/>
              </a:rPr>
              <a:t>Muista! Esimerkki </a:t>
            </a:r>
            <a:r>
              <a:rPr lang="fi-FI" sz="2000" dirty="0" err="1" smtClean="0">
                <a:latin typeface="Arial" panose="020B0604020202020204" pitchFamily="34" charset="0"/>
                <a:ea typeface="Adobe Ming Std L"/>
                <a:cs typeface="Arial" panose="020B0604020202020204" pitchFamily="34" charset="0"/>
              </a:rPr>
              <a:t>kyykärmeiden</a:t>
            </a:r>
            <a:r>
              <a:rPr lang="fi-FI" sz="2000" dirty="0" smtClean="0">
                <a:latin typeface="Arial" panose="020B0604020202020204" pitchFamily="34" charset="0"/>
                <a:ea typeface="Adobe Ming Std L"/>
                <a:cs typeface="Arial" panose="020B0604020202020204" pitchFamily="34" charset="0"/>
              </a:rPr>
              <a:t> väristä ja valintaedusta siinä</a:t>
            </a:r>
            <a:endParaRPr lang="fi-FI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19999"/>
            <a:ext cx="5285387" cy="33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4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          LUONNONVALINTA</a:t>
            </a:r>
            <a:endParaRPr lang="fi-FI" dirty="0"/>
          </a:p>
        </p:txBody>
      </p:sp>
      <p:pic>
        <p:nvPicPr>
          <p:cNvPr id="1026" name="Picture 2" descr="Siltajoen Sirkus - kanamaisia kirjoituksia: Angora lemmikkinä - VIERASKYNÄ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4788024" cy="478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26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1. TASAPAINOTTAVA VALINTA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700808"/>
            <a:ext cx="7197120" cy="2564904"/>
          </a:xfrm>
        </p:spPr>
        <p:txBody>
          <a:bodyPr/>
          <a:lstStyle/>
          <a:p>
            <a:r>
              <a:rPr lang="fi-FI" dirty="0" smtClean="0"/>
              <a:t>Vaikuttaa </a:t>
            </a:r>
            <a:r>
              <a:rPr lang="fi-FI" dirty="0" err="1" smtClean="0"/>
              <a:t>muutumattomassa</a:t>
            </a:r>
            <a:r>
              <a:rPr lang="fi-FI" dirty="0" smtClean="0"/>
              <a:t> ympäristössä </a:t>
            </a:r>
          </a:p>
          <a:p>
            <a:r>
              <a:rPr lang="fi-FI" dirty="0" smtClean="0"/>
              <a:t>Valinta suosii keskiarvotyyppejä </a:t>
            </a:r>
            <a:r>
              <a:rPr lang="fi-FI" dirty="0" smtClean="0">
                <a:latin typeface="Adobe Ming Std L"/>
                <a:ea typeface="Adobe Ming Std L"/>
              </a:rPr>
              <a:t>→ </a:t>
            </a:r>
            <a:r>
              <a:rPr lang="fi-FI" dirty="0" smtClean="0">
                <a:latin typeface="Arial" panose="020B0604020202020204" pitchFamily="34" charset="0"/>
                <a:ea typeface="Adobe Ming Std L"/>
                <a:cs typeface="Arial" panose="020B0604020202020204" pitchFamily="34" charset="0"/>
              </a:rPr>
              <a:t> populaatio ei muutu</a:t>
            </a:r>
            <a:endParaRPr lang="fi-F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8073"/>
            <a:ext cx="4860032" cy="3244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5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2</a:t>
            </a:r>
            <a:r>
              <a:rPr lang="fi-FI" dirty="0" smtClean="0"/>
              <a:t>. SUUNTAAVA VALNTA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556792"/>
            <a:ext cx="7125112" cy="2755293"/>
          </a:xfrm>
        </p:spPr>
        <p:txBody>
          <a:bodyPr/>
          <a:lstStyle/>
          <a:p>
            <a:r>
              <a:rPr lang="fi-FI" dirty="0" smtClean="0"/>
              <a:t>- ympäristöoloissa tapahtuu muutos</a:t>
            </a:r>
          </a:p>
          <a:p>
            <a:r>
              <a:rPr lang="fi-FI" dirty="0" err="1"/>
              <a:t>m</a:t>
            </a:r>
            <a:r>
              <a:rPr lang="fi-FI" dirty="0" err="1" smtClean="0"/>
              <a:t>uttuvien</a:t>
            </a:r>
            <a:r>
              <a:rPr lang="fi-FI" dirty="0" smtClean="0"/>
              <a:t> olosuhteiden ja sitä seuraavan luonnonvalinnan seurauksena alleelifrekvenssit</a:t>
            </a:r>
          </a:p>
          <a:p>
            <a:pPr marL="0" indent="0">
              <a:buNone/>
            </a:pPr>
            <a:r>
              <a:rPr lang="fi-FI" dirty="0" smtClean="0"/>
              <a:t>     ja siten populaation ominaisuudet muuttuvat        </a:t>
            </a:r>
            <a:r>
              <a:rPr lang="fi-FI" dirty="0" err="1" smtClean="0"/>
              <a:t>määräsuutaisesti</a:t>
            </a:r>
            <a:endParaRPr lang="fi-FI" dirty="0" smtClean="0"/>
          </a:p>
          <a:p>
            <a:pPr marL="0" indent="0">
              <a:buNone/>
            </a:pPr>
            <a:r>
              <a:rPr lang="fi-FI" dirty="0"/>
              <a:t>e</a:t>
            </a:r>
            <a:r>
              <a:rPr lang="fi-FI" dirty="0" smtClean="0"/>
              <a:t>sim. koivumittarin väri teollistuneilla alueilla</a:t>
            </a:r>
            <a:endParaRPr lang="fi-FI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21088"/>
            <a:ext cx="5292080" cy="249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6672"/>
            <a:ext cx="23812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8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sä">
  <a:themeElements>
    <a:clrScheme name="Kesä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Kesä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esä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TM01972873[[fn=Kesä]]</Template>
  <TotalTime>189</TotalTime>
  <Words>325</Words>
  <Application>Microsoft Office PowerPoint</Application>
  <PresentationFormat>Näytössä katseltava diaesitys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3" baseType="lpstr">
      <vt:lpstr>Adobe Ming Std L</vt:lpstr>
      <vt:lpstr>Arial</vt:lpstr>
      <vt:lpstr>Courier New</vt:lpstr>
      <vt:lpstr>Trebuchet MS</vt:lpstr>
      <vt:lpstr>Verdana</vt:lpstr>
      <vt:lpstr>Wingdings 2</vt:lpstr>
      <vt:lpstr>Kesä</vt:lpstr>
      <vt:lpstr>MUUNTELU LUONNOSSA</vt:lpstr>
      <vt:lpstr>SUVUTTOMAN LISÄÄNTYMISEN EDUT JA HAITAT</vt:lpstr>
      <vt:lpstr>PERINNÖLLINEN MUUNTELU</vt:lpstr>
      <vt:lpstr>YMPÄRISTÖN AIHEUTTAMA MUUNTELU</vt:lpstr>
      <vt:lpstr>LUONNONVALINTA</vt:lpstr>
      <vt:lpstr>PowerPoint-esitys</vt:lpstr>
      <vt:lpstr>          LUONNONVALINTA</vt:lpstr>
      <vt:lpstr>1. TASAPAINOTTAVA VALINTA</vt:lpstr>
      <vt:lpstr>2. SUUNTAAVA VALNTA</vt:lpstr>
      <vt:lpstr>3. HAJOTTAVA VALINTA</vt:lpstr>
      <vt:lpstr>SOPEUTUMISLEVITTÄYTYMINEN</vt:lpstr>
      <vt:lpstr>ISOLAATIO = eristyneisyys</vt:lpstr>
      <vt:lpstr>ELIÖIDEN LISÄÄNTYMNEN</vt:lpstr>
      <vt:lpstr>PowerPoint-esitys</vt:lpstr>
      <vt:lpstr>SUVULLISEN LISÄÄNTYMISEN EDUT JA HAITAT</vt:lpstr>
      <vt:lpstr>PowerPoint-esitys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MUUNTELU LUONNOSSA</dc:title>
  <dc:creator>Väyrynen Tuula</dc:creator>
  <cp:lastModifiedBy>Väyrynen Tuula</cp:lastModifiedBy>
  <cp:revision>15</cp:revision>
  <dcterms:created xsi:type="dcterms:W3CDTF">2016-02-23T07:51:49Z</dcterms:created>
  <dcterms:modified xsi:type="dcterms:W3CDTF">2022-10-03T09:26:28Z</dcterms:modified>
</cp:coreProperties>
</file>