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660" r:id="rId6"/>
  </p:sldMasterIdLst>
  <p:notesMasterIdLst>
    <p:notesMasterId r:id="rId32"/>
  </p:notesMasterIdLst>
  <p:sldIdLst>
    <p:sldId id="283" r:id="rId7"/>
    <p:sldId id="260" r:id="rId8"/>
    <p:sldId id="293" r:id="rId9"/>
    <p:sldId id="295" r:id="rId10"/>
    <p:sldId id="261" r:id="rId11"/>
    <p:sldId id="289" r:id="rId12"/>
    <p:sldId id="287" r:id="rId13"/>
    <p:sldId id="291" r:id="rId14"/>
    <p:sldId id="290" r:id="rId15"/>
    <p:sldId id="292" r:id="rId16"/>
    <p:sldId id="296" r:id="rId17"/>
    <p:sldId id="288" r:id="rId18"/>
    <p:sldId id="306" r:id="rId19"/>
    <p:sldId id="285" r:id="rId20"/>
    <p:sldId id="298" r:id="rId21"/>
    <p:sldId id="284" r:id="rId22"/>
    <p:sldId id="299" r:id="rId23"/>
    <p:sldId id="301" r:id="rId24"/>
    <p:sldId id="281" r:id="rId25"/>
    <p:sldId id="267" r:id="rId26"/>
    <p:sldId id="303" r:id="rId27"/>
    <p:sldId id="304" r:id="rId28"/>
    <p:sldId id="302" r:id="rId29"/>
    <p:sldId id="305" r:id="rId30"/>
    <p:sldId id="269" r:id="rId31"/>
  </p:sldIdLst>
  <p:sldSz cx="9144000" cy="6858000" type="screen4x3"/>
  <p:notesSz cx="6842125" cy="9983788"/>
  <p:defaultTextStyle>
    <a:defPPr>
      <a:defRPr lang="fi-FI"/>
    </a:defPPr>
    <a:lvl1pPr algn="l" rtl="0" fontAlgn="base">
      <a:spcBef>
        <a:spcPct val="0"/>
      </a:spcBef>
      <a:spcAft>
        <a:spcPct val="0"/>
      </a:spcAft>
      <a:buFont typeface="Wingdings" pitchFamily="2" charset="2"/>
      <a:buChar char="§"/>
      <a:defRPr sz="28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Wingdings" pitchFamily="2" charset="2"/>
      <a:buChar char="§"/>
      <a:defRPr sz="28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Wingdings" pitchFamily="2" charset="2"/>
      <a:buChar char="§"/>
      <a:defRPr sz="28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Wingdings" pitchFamily="2" charset="2"/>
      <a:buChar char="§"/>
      <a:defRPr sz="28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Wingdings" pitchFamily="2" charset="2"/>
      <a:buChar char="§"/>
      <a:defRPr sz="28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ppo Sokk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CC66"/>
    <a:srgbClr val="0066CC"/>
    <a:srgbClr val="0099FF"/>
    <a:srgbClr val="99CCFF"/>
    <a:srgbClr val="3366FF"/>
    <a:srgbClr val="CC3300"/>
    <a:srgbClr val="FF9900"/>
    <a:srgbClr val="3366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9645" autoAdjust="0"/>
  </p:normalViewPr>
  <p:slideViewPr>
    <p:cSldViewPr>
      <p:cViewPr>
        <p:scale>
          <a:sx n="110" d="100"/>
          <a:sy n="110" d="100"/>
        </p:scale>
        <p:origin x="-342" y="588"/>
      </p:cViewPr>
      <p:guideLst>
        <p:guide orient="horz" pos="225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88" y="-102"/>
      </p:cViewPr>
      <p:guideLst>
        <p:guide orient="horz" pos="3145"/>
        <p:guide pos="215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50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258239280602814E-2"/>
          <c:y val="0.14956728552230877"/>
          <c:w val="0.83972614153982894"/>
          <c:h val="0.82649844461726474"/>
        </c:manualLayout>
      </c:layout>
      <c:pie3D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op</c:v>
                </c:pt>
              </c:strCache>
            </c:strRef>
          </c:tx>
          <c:spPr>
            <a:ln w="19050">
              <a:solidFill>
                <a:schemeClr val="tx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2"/>
            <c:bubble3D val="0"/>
            <c:spPr>
              <a:solidFill>
                <a:srgbClr val="CC6600"/>
              </a:solidFill>
              <a:ln w="1905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Lbls>
            <c:txPr>
              <a:bodyPr/>
              <a:lstStyle/>
              <a:p>
                <a:pPr>
                  <a:defRPr sz="2400" b="1">
                    <a:latin typeface="Arial Rounded MT Bold" panose="020F070403050403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28575"/>
              </c:spPr>
            </c:leaderLines>
          </c:dLbls>
          <c:cat>
            <c:strRef>
              <c:f>Taul1!$A$2:$A$6</c:f>
              <c:strCache>
                <c:ptCount val="5"/>
                <c:pt idx="0">
                  <c:v>90 op</c:v>
                </c:pt>
                <c:pt idx="1">
                  <c:v>60 op</c:v>
                </c:pt>
                <c:pt idx="2">
                  <c:v>30 op</c:v>
                </c:pt>
                <c:pt idx="3">
                  <c:v>15 op</c:v>
                </c:pt>
                <c:pt idx="4">
                  <c:v>15 op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90</c:v>
                </c:pt>
                <c:pt idx="1">
                  <c:v>60</c:v>
                </c:pt>
                <c:pt idx="2">
                  <c:v>30</c:v>
                </c:pt>
                <c:pt idx="3">
                  <c:v>15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50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258239280602814E-2"/>
          <c:y val="0.14956728552230877"/>
          <c:w val="0.83972614153982894"/>
          <c:h val="0.82649844461726474"/>
        </c:manualLayout>
      </c:layout>
      <c:pie3D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op</c:v>
                </c:pt>
              </c:strCache>
            </c:strRef>
          </c:tx>
          <c:spPr>
            <a:ln w="19050">
              <a:solidFill>
                <a:schemeClr val="tx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1"/>
            <c:bubble3D val="0"/>
            <c:spPr>
              <a:solidFill>
                <a:srgbClr val="CC6600"/>
              </a:solidFill>
              <a:ln w="1905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2"/>
            <c:bubble3D val="0"/>
            <c:spPr>
              <a:solidFill>
                <a:srgbClr val="FFCC66"/>
              </a:solidFill>
              <a:ln w="1905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Lbls>
            <c:txPr>
              <a:bodyPr/>
              <a:lstStyle/>
              <a:p>
                <a:pPr>
                  <a:defRPr sz="2400" b="1">
                    <a:latin typeface="Arial Rounded MT Bold" panose="020F070403050403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28575"/>
              </c:spPr>
            </c:leaderLines>
          </c:dLbls>
          <c:cat>
            <c:strRef>
              <c:f>Taul1!$A$2:$A$4</c:f>
              <c:strCache>
                <c:ptCount val="3"/>
                <c:pt idx="0">
                  <c:v>30 op</c:v>
                </c:pt>
                <c:pt idx="1">
                  <c:v>25 op</c:v>
                </c:pt>
                <c:pt idx="2">
                  <c:v>5 op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30</c:v>
                </c:pt>
                <c:pt idx="1">
                  <c:v>25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n w="635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Taul1!$A$2:$A$13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 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Taul1!$B$2:$B$13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50"/>
      <c:rotY val="0"/>
      <c:depthPercent val="100"/>
      <c:rAngAx val="0"/>
      <c:perspective val="30"/>
    </c:view3D>
    <c:floor>
      <c:thickness val="0"/>
    </c:floor>
    <c:sideWall>
      <c:thickness val="0"/>
      <c:spPr>
        <a:noFill/>
        <a:ln w="13202">
          <a:solidFill>
            <a:schemeClr val="tx1"/>
          </a:solidFill>
          <a:prstDash val="solid"/>
        </a:ln>
      </c:spPr>
    </c:sideWall>
    <c:backWall>
      <c:thickness val="0"/>
      <c:spPr>
        <a:noFill/>
        <a:ln w="13202">
          <a:solidFill>
            <a:schemeClr val="tx1"/>
          </a:solidFill>
          <a:prstDash val="solid"/>
        </a:ln>
      </c:spPr>
    </c:backWall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 w="13202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FF9900"/>
              </a:solidFill>
              <a:ln w="13202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3202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C00000"/>
              </a:solidFill>
              <a:ln w="13202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6600"/>
              </a:solidFill>
              <a:ln w="13202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3202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00B050"/>
              </a:solidFill>
              <a:ln w="13202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FFCC66"/>
              </a:solidFill>
              <a:ln w="13202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92D050"/>
              </a:solidFill>
              <a:ln w="13202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0">
                      <a:latin typeface="Arial Rounded MT Bold" panose="020F0704030504030204" pitchFamily="34" charset="0"/>
                    </a:defRPr>
                  </a:pPr>
                  <a:endParaRPr lang="fi-FI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600" b="0">
                      <a:latin typeface="Arial Rounded MT Bold" panose="020F0704030504030204" pitchFamily="34" charset="0"/>
                    </a:defRPr>
                  </a:pPr>
                  <a:endParaRPr lang="fi-FI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sz="1600" b="0">
                      <a:latin typeface="Arial Rounded MT Bold" panose="020F0704030504030204" pitchFamily="34" charset="0"/>
                    </a:defRPr>
                  </a:pPr>
                  <a:endParaRPr lang="fi-FI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 b="0">
                    <a:latin typeface="Arial Rounded MT Bold" panose="020F070403050403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Sheet1!$B$1:$I$1</c:f>
              <c:strCache>
                <c:ptCount val="8"/>
                <c:pt idx="0">
                  <c:v>Humanistinen ja kasvatusala</c:v>
                </c:pt>
                <c:pt idx="1">
                  <c:v>Kulttuuriala</c:v>
                </c:pt>
                <c:pt idx="2">
                  <c:v>Yhteiskuntat., liiketalous ja hallinto</c:v>
                </c:pt>
                <c:pt idx="3">
                  <c:v>Luonnontieteiden ala</c:v>
                </c:pt>
                <c:pt idx="4">
                  <c:v>Tekniikka ja liikenne</c:v>
                </c:pt>
                <c:pt idx="5">
                  <c:v>Luonnonvara- ja ympäristöala</c:v>
                </c:pt>
                <c:pt idx="6">
                  <c:v>Sosiaali-, terveys- ja liikunta-ala</c:v>
                </c:pt>
                <c:pt idx="7">
                  <c:v>Matkailu-, ravitsemis- ja talousala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2</c:v>
                </c:pt>
                <c:pt idx="1">
                  <c:v>6</c:v>
                </c:pt>
                <c:pt idx="2">
                  <c:v>21</c:v>
                </c:pt>
                <c:pt idx="3">
                  <c:v>3</c:v>
                </c:pt>
                <c:pt idx="4">
                  <c:v>35</c:v>
                </c:pt>
                <c:pt idx="5">
                  <c:v>4</c:v>
                </c:pt>
                <c:pt idx="6">
                  <c:v>25</c:v>
                </c:pt>
                <c:pt idx="7">
                  <c:v>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 w="13202">
      <a:noFill/>
      <a:prstDash val="solid"/>
    </a:ln>
  </c:spPr>
  <c:txPr>
    <a:bodyPr/>
    <a:lstStyle/>
    <a:p>
      <a:pPr>
        <a:defRPr sz="145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EE8CA6-FFDF-44BC-9FEE-10FAA1651A90}" type="doc">
      <dgm:prSet loTypeId="urn:microsoft.com/office/officeart/2005/8/layout/venn3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5E3FF660-B4AE-4311-B1B3-DB74FF8974E0}">
      <dgm:prSet phldrT="[Teksti]"/>
      <dgm:spPr/>
      <dgm:t>
        <a:bodyPr/>
        <a:lstStyle/>
        <a:p>
          <a:r>
            <a:rPr lang="fi-FI" b="1" dirty="0" smtClean="0"/>
            <a:t>L/E</a:t>
          </a:r>
          <a:endParaRPr lang="fi-FI" b="1" dirty="0"/>
        </a:p>
      </dgm:t>
    </dgm:pt>
    <dgm:pt modelId="{AF257F97-A213-4A1C-8D09-F9022E1B2BC7}" type="parTrans" cxnId="{AFE2DD05-E084-4E7A-892D-DD3287FD0F8E}">
      <dgm:prSet/>
      <dgm:spPr/>
      <dgm:t>
        <a:bodyPr/>
        <a:lstStyle/>
        <a:p>
          <a:endParaRPr lang="fi-FI" b="1"/>
        </a:p>
      </dgm:t>
    </dgm:pt>
    <dgm:pt modelId="{F1C95478-7EDE-4417-8041-F90EFFC32940}" type="sibTrans" cxnId="{AFE2DD05-E084-4E7A-892D-DD3287FD0F8E}">
      <dgm:prSet/>
      <dgm:spPr/>
      <dgm:t>
        <a:bodyPr/>
        <a:lstStyle/>
        <a:p>
          <a:endParaRPr lang="fi-FI" b="1"/>
        </a:p>
      </dgm:t>
    </dgm:pt>
    <dgm:pt modelId="{DA1BA100-2491-4E9C-89D5-FE6E00326050}">
      <dgm:prSet phldrT="[Teksti]"/>
      <dgm:spPr/>
      <dgm:t>
        <a:bodyPr/>
        <a:lstStyle/>
        <a:p>
          <a:r>
            <a:rPr lang="fi-FI" b="1" dirty="0" smtClean="0"/>
            <a:t>M</a:t>
          </a:r>
          <a:endParaRPr lang="fi-FI" b="1" dirty="0"/>
        </a:p>
      </dgm:t>
    </dgm:pt>
    <dgm:pt modelId="{2D00A7B7-25E3-445F-90DE-3EA0103D4932}" type="parTrans" cxnId="{1DCFB960-0659-4B43-8D53-341E5229F508}">
      <dgm:prSet/>
      <dgm:spPr/>
      <dgm:t>
        <a:bodyPr/>
        <a:lstStyle/>
        <a:p>
          <a:endParaRPr lang="fi-FI" b="1"/>
        </a:p>
      </dgm:t>
    </dgm:pt>
    <dgm:pt modelId="{8AB78EE0-27AF-451E-807D-9B9CDDD10226}" type="sibTrans" cxnId="{1DCFB960-0659-4B43-8D53-341E5229F508}">
      <dgm:prSet/>
      <dgm:spPr/>
      <dgm:t>
        <a:bodyPr/>
        <a:lstStyle/>
        <a:p>
          <a:endParaRPr lang="fi-FI" b="1"/>
        </a:p>
      </dgm:t>
    </dgm:pt>
    <dgm:pt modelId="{1C573E7F-E05E-4684-94A9-9FCF36E31C70}">
      <dgm:prSet phldrT="[Teksti]"/>
      <dgm:spPr/>
      <dgm:t>
        <a:bodyPr/>
        <a:lstStyle/>
        <a:p>
          <a:r>
            <a:rPr lang="fi-FI" b="1" dirty="0" smtClean="0"/>
            <a:t>C</a:t>
          </a:r>
          <a:endParaRPr lang="fi-FI" b="1" dirty="0"/>
        </a:p>
      </dgm:t>
    </dgm:pt>
    <dgm:pt modelId="{EB22E7DC-AF52-43E0-9A8A-2C4CA2B76F42}" type="parTrans" cxnId="{C7ECCFA2-D782-4E36-8E6D-4C3949C0E83A}">
      <dgm:prSet/>
      <dgm:spPr/>
      <dgm:t>
        <a:bodyPr/>
        <a:lstStyle/>
        <a:p>
          <a:endParaRPr lang="fi-FI" b="1"/>
        </a:p>
      </dgm:t>
    </dgm:pt>
    <dgm:pt modelId="{F7491EE1-AFAB-477C-8EE2-75132D4565FF}" type="sibTrans" cxnId="{C7ECCFA2-D782-4E36-8E6D-4C3949C0E83A}">
      <dgm:prSet/>
      <dgm:spPr/>
      <dgm:t>
        <a:bodyPr/>
        <a:lstStyle/>
        <a:p>
          <a:endParaRPr lang="fi-FI" b="1"/>
        </a:p>
      </dgm:t>
    </dgm:pt>
    <dgm:pt modelId="{78158CD0-3E63-4FC3-9B05-158859D59BA6}">
      <dgm:prSet phldrT="[Teksti]"/>
      <dgm:spPr/>
      <dgm:t>
        <a:bodyPr/>
        <a:lstStyle/>
        <a:p>
          <a:r>
            <a:rPr lang="fi-FI" b="1" dirty="0" smtClean="0"/>
            <a:t>B</a:t>
          </a:r>
          <a:endParaRPr lang="fi-FI" b="1" dirty="0"/>
        </a:p>
      </dgm:t>
    </dgm:pt>
    <dgm:pt modelId="{4381EF57-3F29-4E0B-9CBA-8A1B14C0267A}" type="parTrans" cxnId="{8A66C38E-E36E-4672-89B0-569490C0EA17}">
      <dgm:prSet/>
      <dgm:spPr/>
      <dgm:t>
        <a:bodyPr/>
        <a:lstStyle/>
        <a:p>
          <a:endParaRPr lang="fi-FI" b="1"/>
        </a:p>
      </dgm:t>
    </dgm:pt>
    <dgm:pt modelId="{BCFC41EB-8900-4832-8B35-2F7AF915F679}" type="sibTrans" cxnId="{8A66C38E-E36E-4672-89B0-569490C0EA17}">
      <dgm:prSet/>
      <dgm:spPr/>
      <dgm:t>
        <a:bodyPr/>
        <a:lstStyle/>
        <a:p>
          <a:endParaRPr lang="fi-FI" b="1"/>
        </a:p>
      </dgm:t>
    </dgm:pt>
    <dgm:pt modelId="{894C1576-036E-49CA-9919-8A3D6BF60B65}">
      <dgm:prSet phldrT="[Teksti]"/>
      <dgm:spPr/>
      <dgm:t>
        <a:bodyPr/>
        <a:lstStyle/>
        <a:p>
          <a:r>
            <a:rPr lang="fi-FI" b="1" dirty="0" smtClean="0"/>
            <a:t>A</a:t>
          </a:r>
          <a:endParaRPr lang="fi-FI" b="1" dirty="0"/>
        </a:p>
      </dgm:t>
    </dgm:pt>
    <dgm:pt modelId="{AF495ECD-09A0-4F32-978E-77B02CAAB996}" type="parTrans" cxnId="{BF9F3279-1A6B-49E9-BDC0-D846E1B9A0DE}">
      <dgm:prSet/>
      <dgm:spPr/>
      <dgm:t>
        <a:bodyPr/>
        <a:lstStyle/>
        <a:p>
          <a:endParaRPr lang="fi-FI" b="1"/>
        </a:p>
      </dgm:t>
    </dgm:pt>
    <dgm:pt modelId="{6B072B51-AE55-46BC-97A6-C971AE3CCDD0}" type="sibTrans" cxnId="{BF9F3279-1A6B-49E9-BDC0-D846E1B9A0DE}">
      <dgm:prSet/>
      <dgm:spPr/>
      <dgm:t>
        <a:bodyPr/>
        <a:lstStyle/>
        <a:p>
          <a:endParaRPr lang="fi-FI" b="1"/>
        </a:p>
      </dgm:t>
    </dgm:pt>
    <dgm:pt modelId="{6B70248B-9D9F-4F1A-BEB2-ABEF82A62961}" type="pres">
      <dgm:prSet presAssocID="{92EE8CA6-FFDF-44BC-9FEE-10FAA1651A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7B5961A-B536-4346-9BB4-5FCF9CCCB126}" type="pres">
      <dgm:prSet presAssocID="{5E3FF660-B4AE-4311-B1B3-DB74FF8974E0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A4E8D6C-C69E-49A7-BC0B-DD454F720429}" type="pres">
      <dgm:prSet presAssocID="{F1C95478-7EDE-4417-8041-F90EFFC32940}" presName="space" presStyleCnt="0"/>
      <dgm:spPr/>
    </dgm:pt>
    <dgm:pt modelId="{9979E2D3-AECB-411C-B84A-209769EAE385}" type="pres">
      <dgm:prSet presAssocID="{DA1BA100-2491-4E9C-89D5-FE6E00326050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D413EAC-EAED-4090-8514-AC4A743E86E8}" type="pres">
      <dgm:prSet presAssocID="{8AB78EE0-27AF-451E-807D-9B9CDDD10226}" presName="space" presStyleCnt="0"/>
      <dgm:spPr/>
    </dgm:pt>
    <dgm:pt modelId="{B6D55906-1BB4-49A9-A96B-0623318F3827}" type="pres">
      <dgm:prSet presAssocID="{1C573E7F-E05E-4684-94A9-9FCF36E31C7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EAB0878-3CB8-4E14-BC0C-9D12BFD29D25}" type="pres">
      <dgm:prSet presAssocID="{F7491EE1-AFAB-477C-8EE2-75132D4565FF}" presName="space" presStyleCnt="0"/>
      <dgm:spPr/>
    </dgm:pt>
    <dgm:pt modelId="{86E595F9-6D90-47F7-A2C6-09B56322C7EF}" type="pres">
      <dgm:prSet presAssocID="{78158CD0-3E63-4FC3-9B05-158859D59BA6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FB74B77-18A6-462B-BE24-576AB331B1D6}" type="pres">
      <dgm:prSet presAssocID="{BCFC41EB-8900-4832-8B35-2F7AF915F679}" presName="space" presStyleCnt="0"/>
      <dgm:spPr/>
    </dgm:pt>
    <dgm:pt modelId="{9C331B13-AA0D-49C6-A000-0CB3895738E6}" type="pres">
      <dgm:prSet presAssocID="{894C1576-036E-49CA-9919-8A3D6BF60B65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8A66C38E-E36E-4672-89B0-569490C0EA17}" srcId="{92EE8CA6-FFDF-44BC-9FEE-10FAA1651A90}" destId="{78158CD0-3E63-4FC3-9B05-158859D59BA6}" srcOrd="3" destOrd="0" parTransId="{4381EF57-3F29-4E0B-9CBA-8A1B14C0267A}" sibTransId="{BCFC41EB-8900-4832-8B35-2F7AF915F679}"/>
    <dgm:cxn modelId="{C7ECCFA2-D782-4E36-8E6D-4C3949C0E83A}" srcId="{92EE8CA6-FFDF-44BC-9FEE-10FAA1651A90}" destId="{1C573E7F-E05E-4684-94A9-9FCF36E31C70}" srcOrd="2" destOrd="0" parTransId="{EB22E7DC-AF52-43E0-9A8A-2C4CA2B76F42}" sibTransId="{F7491EE1-AFAB-477C-8EE2-75132D4565FF}"/>
    <dgm:cxn modelId="{39C62BE7-BC52-41E6-AF25-466878F7BCCB}" type="presOf" srcId="{92EE8CA6-FFDF-44BC-9FEE-10FAA1651A90}" destId="{6B70248B-9D9F-4F1A-BEB2-ABEF82A62961}" srcOrd="0" destOrd="0" presId="urn:microsoft.com/office/officeart/2005/8/layout/venn3"/>
    <dgm:cxn modelId="{782938B9-9BD2-43CF-A121-57A18CBBE920}" type="presOf" srcId="{894C1576-036E-49CA-9919-8A3D6BF60B65}" destId="{9C331B13-AA0D-49C6-A000-0CB3895738E6}" srcOrd="0" destOrd="0" presId="urn:microsoft.com/office/officeart/2005/8/layout/venn3"/>
    <dgm:cxn modelId="{78A2A2AC-0B42-41E1-BBC0-7EDB95E88CC6}" type="presOf" srcId="{DA1BA100-2491-4E9C-89D5-FE6E00326050}" destId="{9979E2D3-AECB-411C-B84A-209769EAE385}" srcOrd="0" destOrd="0" presId="urn:microsoft.com/office/officeart/2005/8/layout/venn3"/>
    <dgm:cxn modelId="{AFE2DD05-E084-4E7A-892D-DD3287FD0F8E}" srcId="{92EE8CA6-FFDF-44BC-9FEE-10FAA1651A90}" destId="{5E3FF660-B4AE-4311-B1B3-DB74FF8974E0}" srcOrd="0" destOrd="0" parTransId="{AF257F97-A213-4A1C-8D09-F9022E1B2BC7}" sibTransId="{F1C95478-7EDE-4417-8041-F90EFFC32940}"/>
    <dgm:cxn modelId="{AAB3C0E2-9164-4075-8E8E-A531ED48DDA1}" type="presOf" srcId="{1C573E7F-E05E-4684-94A9-9FCF36E31C70}" destId="{B6D55906-1BB4-49A9-A96B-0623318F3827}" srcOrd="0" destOrd="0" presId="urn:microsoft.com/office/officeart/2005/8/layout/venn3"/>
    <dgm:cxn modelId="{1DCFB960-0659-4B43-8D53-341E5229F508}" srcId="{92EE8CA6-FFDF-44BC-9FEE-10FAA1651A90}" destId="{DA1BA100-2491-4E9C-89D5-FE6E00326050}" srcOrd="1" destOrd="0" parTransId="{2D00A7B7-25E3-445F-90DE-3EA0103D4932}" sibTransId="{8AB78EE0-27AF-451E-807D-9B9CDDD10226}"/>
    <dgm:cxn modelId="{E764B341-B99B-4AB6-81C1-61A788847A98}" type="presOf" srcId="{5E3FF660-B4AE-4311-B1B3-DB74FF8974E0}" destId="{C7B5961A-B536-4346-9BB4-5FCF9CCCB126}" srcOrd="0" destOrd="0" presId="urn:microsoft.com/office/officeart/2005/8/layout/venn3"/>
    <dgm:cxn modelId="{6B576382-FF4D-495E-B252-0DD4917B18E2}" type="presOf" srcId="{78158CD0-3E63-4FC3-9B05-158859D59BA6}" destId="{86E595F9-6D90-47F7-A2C6-09B56322C7EF}" srcOrd="0" destOrd="0" presId="urn:microsoft.com/office/officeart/2005/8/layout/venn3"/>
    <dgm:cxn modelId="{BF9F3279-1A6B-49E9-BDC0-D846E1B9A0DE}" srcId="{92EE8CA6-FFDF-44BC-9FEE-10FAA1651A90}" destId="{894C1576-036E-49CA-9919-8A3D6BF60B65}" srcOrd="4" destOrd="0" parTransId="{AF495ECD-09A0-4F32-978E-77B02CAAB996}" sibTransId="{6B072B51-AE55-46BC-97A6-C971AE3CCDD0}"/>
    <dgm:cxn modelId="{029BDEDE-FE3F-4656-B6F2-9894576FACEA}" type="presParOf" srcId="{6B70248B-9D9F-4F1A-BEB2-ABEF82A62961}" destId="{C7B5961A-B536-4346-9BB4-5FCF9CCCB126}" srcOrd="0" destOrd="0" presId="urn:microsoft.com/office/officeart/2005/8/layout/venn3"/>
    <dgm:cxn modelId="{86FF6C40-4B24-4CDC-BC4E-A9FBE974304D}" type="presParOf" srcId="{6B70248B-9D9F-4F1A-BEB2-ABEF82A62961}" destId="{0A4E8D6C-C69E-49A7-BC0B-DD454F720429}" srcOrd="1" destOrd="0" presId="urn:microsoft.com/office/officeart/2005/8/layout/venn3"/>
    <dgm:cxn modelId="{32F8675F-F2F4-4AB1-A1D7-CA6DC010FC5D}" type="presParOf" srcId="{6B70248B-9D9F-4F1A-BEB2-ABEF82A62961}" destId="{9979E2D3-AECB-411C-B84A-209769EAE385}" srcOrd="2" destOrd="0" presId="urn:microsoft.com/office/officeart/2005/8/layout/venn3"/>
    <dgm:cxn modelId="{72EB1221-7DFD-4B77-AB9E-FABFAA756976}" type="presParOf" srcId="{6B70248B-9D9F-4F1A-BEB2-ABEF82A62961}" destId="{0D413EAC-EAED-4090-8514-AC4A743E86E8}" srcOrd="3" destOrd="0" presId="urn:microsoft.com/office/officeart/2005/8/layout/venn3"/>
    <dgm:cxn modelId="{3997D646-6C8E-41B5-BFE5-1FA1D1A3B571}" type="presParOf" srcId="{6B70248B-9D9F-4F1A-BEB2-ABEF82A62961}" destId="{B6D55906-1BB4-49A9-A96B-0623318F3827}" srcOrd="4" destOrd="0" presId="urn:microsoft.com/office/officeart/2005/8/layout/venn3"/>
    <dgm:cxn modelId="{F9962646-2183-4076-B0AA-525AF338767A}" type="presParOf" srcId="{6B70248B-9D9F-4F1A-BEB2-ABEF82A62961}" destId="{AEAB0878-3CB8-4E14-BC0C-9D12BFD29D25}" srcOrd="5" destOrd="0" presId="urn:microsoft.com/office/officeart/2005/8/layout/venn3"/>
    <dgm:cxn modelId="{B2B6DB44-9B2C-4AD8-A5F4-5675305CBDD6}" type="presParOf" srcId="{6B70248B-9D9F-4F1A-BEB2-ABEF82A62961}" destId="{86E595F9-6D90-47F7-A2C6-09B56322C7EF}" srcOrd="6" destOrd="0" presId="urn:microsoft.com/office/officeart/2005/8/layout/venn3"/>
    <dgm:cxn modelId="{B5021C8D-30F7-4825-AFD9-6EE285EB95F0}" type="presParOf" srcId="{6B70248B-9D9F-4F1A-BEB2-ABEF82A62961}" destId="{DFB74B77-18A6-462B-BE24-576AB331B1D6}" srcOrd="7" destOrd="0" presId="urn:microsoft.com/office/officeart/2005/8/layout/venn3"/>
    <dgm:cxn modelId="{F00C8894-8423-4858-9AE1-6692712561BF}" type="presParOf" srcId="{6B70248B-9D9F-4F1A-BEB2-ABEF82A62961}" destId="{9C331B13-AA0D-49C6-A000-0CB3895738E6}" srcOrd="8" destOrd="0" presId="urn:microsoft.com/office/officeart/2005/8/layout/venn3"/>
  </dgm:cxnLst>
  <dgm:bg>
    <a:noFill/>
  </dgm:bg>
  <dgm:whole>
    <a:ln w="12700"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EE8CA6-FFDF-44BC-9FEE-10FAA1651A90}" type="doc">
      <dgm:prSet loTypeId="urn:microsoft.com/office/officeart/2005/8/layout/venn3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5E3FF660-B4AE-4311-B1B3-DB74FF8974E0}">
      <dgm:prSet phldrT="[Teksti]"/>
      <dgm:spPr/>
      <dgm:t>
        <a:bodyPr/>
        <a:lstStyle/>
        <a:p>
          <a:r>
            <a:rPr lang="fi-FI" b="1" dirty="0" smtClean="0"/>
            <a:t>5</a:t>
          </a:r>
          <a:endParaRPr lang="fi-FI" b="1" dirty="0"/>
        </a:p>
      </dgm:t>
    </dgm:pt>
    <dgm:pt modelId="{AF257F97-A213-4A1C-8D09-F9022E1B2BC7}" type="parTrans" cxnId="{AFE2DD05-E084-4E7A-892D-DD3287FD0F8E}">
      <dgm:prSet/>
      <dgm:spPr/>
      <dgm:t>
        <a:bodyPr/>
        <a:lstStyle/>
        <a:p>
          <a:endParaRPr lang="fi-FI" b="1"/>
        </a:p>
      </dgm:t>
    </dgm:pt>
    <dgm:pt modelId="{F1C95478-7EDE-4417-8041-F90EFFC32940}" type="sibTrans" cxnId="{AFE2DD05-E084-4E7A-892D-DD3287FD0F8E}">
      <dgm:prSet/>
      <dgm:spPr/>
      <dgm:t>
        <a:bodyPr/>
        <a:lstStyle/>
        <a:p>
          <a:endParaRPr lang="fi-FI" b="1"/>
        </a:p>
      </dgm:t>
    </dgm:pt>
    <dgm:pt modelId="{DA1BA100-2491-4E9C-89D5-FE6E00326050}">
      <dgm:prSet phldrT="[Teksti]"/>
      <dgm:spPr/>
      <dgm:t>
        <a:bodyPr/>
        <a:lstStyle/>
        <a:p>
          <a:r>
            <a:rPr lang="fi-FI" b="1" dirty="0" smtClean="0"/>
            <a:t>4</a:t>
          </a:r>
          <a:endParaRPr lang="fi-FI" b="1" dirty="0"/>
        </a:p>
      </dgm:t>
    </dgm:pt>
    <dgm:pt modelId="{2D00A7B7-25E3-445F-90DE-3EA0103D4932}" type="parTrans" cxnId="{1DCFB960-0659-4B43-8D53-341E5229F508}">
      <dgm:prSet/>
      <dgm:spPr/>
      <dgm:t>
        <a:bodyPr/>
        <a:lstStyle/>
        <a:p>
          <a:endParaRPr lang="fi-FI" b="1"/>
        </a:p>
      </dgm:t>
    </dgm:pt>
    <dgm:pt modelId="{8AB78EE0-27AF-451E-807D-9B9CDDD10226}" type="sibTrans" cxnId="{1DCFB960-0659-4B43-8D53-341E5229F508}">
      <dgm:prSet/>
      <dgm:spPr/>
      <dgm:t>
        <a:bodyPr/>
        <a:lstStyle/>
        <a:p>
          <a:endParaRPr lang="fi-FI" b="1"/>
        </a:p>
      </dgm:t>
    </dgm:pt>
    <dgm:pt modelId="{1C573E7F-E05E-4684-94A9-9FCF36E31C70}">
      <dgm:prSet phldrT="[Teksti]"/>
      <dgm:spPr/>
      <dgm:t>
        <a:bodyPr/>
        <a:lstStyle/>
        <a:p>
          <a:r>
            <a:rPr lang="fi-FI" b="1" dirty="0" smtClean="0"/>
            <a:t>3</a:t>
          </a:r>
          <a:endParaRPr lang="fi-FI" b="1" dirty="0"/>
        </a:p>
      </dgm:t>
    </dgm:pt>
    <dgm:pt modelId="{EB22E7DC-AF52-43E0-9A8A-2C4CA2B76F42}" type="parTrans" cxnId="{C7ECCFA2-D782-4E36-8E6D-4C3949C0E83A}">
      <dgm:prSet/>
      <dgm:spPr/>
      <dgm:t>
        <a:bodyPr/>
        <a:lstStyle/>
        <a:p>
          <a:endParaRPr lang="fi-FI" b="1"/>
        </a:p>
      </dgm:t>
    </dgm:pt>
    <dgm:pt modelId="{F7491EE1-AFAB-477C-8EE2-75132D4565FF}" type="sibTrans" cxnId="{C7ECCFA2-D782-4E36-8E6D-4C3949C0E83A}">
      <dgm:prSet/>
      <dgm:spPr/>
      <dgm:t>
        <a:bodyPr/>
        <a:lstStyle/>
        <a:p>
          <a:endParaRPr lang="fi-FI" b="1"/>
        </a:p>
      </dgm:t>
    </dgm:pt>
    <dgm:pt modelId="{78158CD0-3E63-4FC3-9B05-158859D59BA6}">
      <dgm:prSet phldrT="[Teksti]"/>
      <dgm:spPr/>
      <dgm:t>
        <a:bodyPr/>
        <a:lstStyle/>
        <a:p>
          <a:r>
            <a:rPr lang="fi-FI" b="1" dirty="0" smtClean="0"/>
            <a:t>2</a:t>
          </a:r>
          <a:endParaRPr lang="fi-FI" b="1" dirty="0"/>
        </a:p>
      </dgm:t>
    </dgm:pt>
    <dgm:pt modelId="{4381EF57-3F29-4E0B-9CBA-8A1B14C0267A}" type="parTrans" cxnId="{8A66C38E-E36E-4672-89B0-569490C0EA17}">
      <dgm:prSet/>
      <dgm:spPr/>
      <dgm:t>
        <a:bodyPr/>
        <a:lstStyle/>
        <a:p>
          <a:endParaRPr lang="fi-FI" b="1"/>
        </a:p>
      </dgm:t>
    </dgm:pt>
    <dgm:pt modelId="{BCFC41EB-8900-4832-8B35-2F7AF915F679}" type="sibTrans" cxnId="{8A66C38E-E36E-4672-89B0-569490C0EA17}">
      <dgm:prSet/>
      <dgm:spPr/>
      <dgm:t>
        <a:bodyPr/>
        <a:lstStyle/>
        <a:p>
          <a:endParaRPr lang="fi-FI" b="1"/>
        </a:p>
      </dgm:t>
    </dgm:pt>
    <dgm:pt modelId="{894C1576-036E-49CA-9919-8A3D6BF60B65}">
      <dgm:prSet phldrT="[Teksti]"/>
      <dgm:spPr/>
      <dgm:t>
        <a:bodyPr/>
        <a:lstStyle/>
        <a:p>
          <a:r>
            <a:rPr lang="fi-FI" b="1" dirty="0" smtClean="0"/>
            <a:t>1</a:t>
          </a:r>
          <a:endParaRPr lang="fi-FI" b="1" dirty="0"/>
        </a:p>
      </dgm:t>
    </dgm:pt>
    <dgm:pt modelId="{AF495ECD-09A0-4F32-978E-77B02CAAB996}" type="parTrans" cxnId="{BF9F3279-1A6B-49E9-BDC0-D846E1B9A0DE}">
      <dgm:prSet/>
      <dgm:spPr/>
      <dgm:t>
        <a:bodyPr/>
        <a:lstStyle/>
        <a:p>
          <a:endParaRPr lang="fi-FI" b="1"/>
        </a:p>
      </dgm:t>
    </dgm:pt>
    <dgm:pt modelId="{6B072B51-AE55-46BC-97A6-C971AE3CCDD0}" type="sibTrans" cxnId="{BF9F3279-1A6B-49E9-BDC0-D846E1B9A0DE}">
      <dgm:prSet/>
      <dgm:spPr/>
      <dgm:t>
        <a:bodyPr/>
        <a:lstStyle/>
        <a:p>
          <a:endParaRPr lang="fi-FI" b="1"/>
        </a:p>
      </dgm:t>
    </dgm:pt>
    <dgm:pt modelId="{6B70248B-9D9F-4F1A-BEB2-ABEF82A62961}" type="pres">
      <dgm:prSet presAssocID="{92EE8CA6-FFDF-44BC-9FEE-10FAA1651A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7B5961A-B536-4346-9BB4-5FCF9CCCB126}" type="pres">
      <dgm:prSet presAssocID="{5E3FF660-B4AE-4311-B1B3-DB74FF8974E0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A4E8D6C-C69E-49A7-BC0B-DD454F720429}" type="pres">
      <dgm:prSet presAssocID="{F1C95478-7EDE-4417-8041-F90EFFC32940}" presName="space" presStyleCnt="0"/>
      <dgm:spPr/>
    </dgm:pt>
    <dgm:pt modelId="{9979E2D3-AECB-411C-B84A-209769EAE385}" type="pres">
      <dgm:prSet presAssocID="{DA1BA100-2491-4E9C-89D5-FE6E00326050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D413EAC-EAED-4090-8514-AC4A743E86E8}" type="pres">
      <dgm:prSet presAssocID="{8AB78EE0-27AF-451E-807D-9B9CDDD10226}" presName="space" presStyleCnt="0"/>
      <dgm:spPr/>
    </dgm:pt>
    <dgm:pt modelId="{B6D55906-1BB4-49A9-A96B-0623318F3827}" type="pres">
      <dgm:prSet presAssocID="{1C573E7F-E05E-4684-94A9-9FCF36E31C7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EAB0878-3CB8-4E14-BC0C-9D12BFD29D25}" type="pres">
      <dgm:prSet presAssocID="{F7491EE1-AFAB-477C-8EE2-75132D4565FF}" presName="space" presStyleCnt="0"/>
      <dgm:spPr/>
    </dgm:pt>
    <dgm:pt modelId="{86E595F9-6D90-47F7-A2C6-09B56322C7EF}" type="pres">
      <dgm:prSet presAssocID="{78158CD0-3E63-4FC3-9B05-158859D59BA6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FB74B77-18A6-462B-BE24-576AB331B1D6}" type="pres">
      <dgm:prSet presAssocID="{BCFC41EB-8900-4832-8B35-2F7AF915F679}" presName="space" presStyleCnt="0"/>
      <dgm:spPr/>
    </dgm:pt>
    <dgm:pt modelId="{9C331B13-AA0D-49C6-A000-0CB3895738E6}" type="pres">
      <dgm:prSet presAssocID="{894C1576-036E-49CA-9919-8A3D6BF60B65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2E234038-35E1-4761-96FD-A15D9831DDEC}" type="presOf" srcId="{92EE8CA6-FFDF-44BC-9FEE-10FAA1651A90}" destId="{6B70248B-9D9F-4F1A-BEB2-ABEF82A62961}" srcOrd="0" destOrd="0" presId="urn:microsoft.com/office/officeart/2005/8/layout/venn3"/>
    <dgm:cxn modelId="{8A66C38E-E36E-4672-89B0-569490C0EA17}" srcId="{92EE8CA6-FFDF-44BC-9FEE-10FAA1651A90}" destId="{78158CD0-3E63-4FC3-9B05-158859D59BA6}" srcOrd="3" destOrd="0" parTransId="{4381EF57-3F29-4E0B-9CBA-8A1B14C0267A}" sibTransId="{BCFC41EB-8900-4832-8B35-2F7AF915F679}"/>
    <dgm:cxn modelId="{C7ECCFA2-D782-4E36-8E6D-4C3949C0E83A}" srcId="{92EE8CA6-FFDF-44BC-9FEE-10FAA1651A90}" destId="{1C573E7F-E05E-4684-94A9-9FCF36E31C70}" srcOrd="2" destOrd="0" parTransId="{EB22E7DC-AF52-43E0-9A8A-2C4CA2B76F42}" sibTransId="{F7491EE1-AFAB-477C-8EE2-75132D4565FF}"/>
    <dgm:cxn modelId="{4D577528-454F-4C2E-9906-A44147B3F6F4}" type="presOf" srcId="{894C1576-036E-49CA-9919-8A3D6BF60B65}" destId="{9C331B13-AA0D-49C6-A000-0CB3895738E6}" srcOrd="0" destOrd="0" presId="urn:microsoft.com/office/officeart/2005/8/layout/venn3"/>
    <dgm:cxn modelId="{487225A4-0315-4E4E-B2D4-D3524701FA24}" type="presOf" srcId="{1C573E7F-E05E-4684-94A9-9FCF36E31C70}" destId="{B6D55906-1BB4-49A9-A96B-0623318F3827}" srcOrd="0" destOrd="0" presId="urn:microsoft.com/office/officeart/2005/8/layout/venn3"/>
    <dgm:cxn modelId="{AFE2DD05-E084-4E7A-892D-DD3287FD0F8E}" srcId="{92EE8CA6-FFDF-44BC-9FEE-10FAA1651A90}" destId="{5E3FF660-B4AE-4311-B1B3-DB74FF8974E0}" srcOrd="0" destOrd="0" parTransId="{AF257F97-A213-4A1C-8D09-F9022E1B2BC7}" sibTransId="{F1C95478-7EDE-4417-8041-F90EFFC32940}"/>
    <dgm:cxn modelId="{0FB630C1-14B0-40DD-8ADF-D497E8FED2F5}" type="presOf" srcId="{78158CD0-3E63-4FC3-9B05-158859D59BA6}" destId="{86E595F9-6D90-47F7-A2C6-09B56322C7EF}" srcOrd="0" destOrd="0" presId="urn:microsoft.com/office/officeart/2005/8/layout/venn3"/>
    <dgm:cxn modelId="{5B3401C6-F90E-4CB6-BAED-97E7917DB635}" type="presOf" srcId="{5E3FF660-B4AE-4311-B1B3-DB74FF8974E0}" destId="{C7B5961A-B536-4346-9BB4-5FCF9CCCB126}" srcOrd="0" destOrd="0" presId="urn:microsoft.com/office/officeart/2005/8/layout/venn3"/>
    <dgm:cxn modelId="{1DCFB960-0659-4B43-8D53-341E5229F508}" srcId="{92EE8CA6-FFDF-44BC-9FEE-10FAA1651A90}" destId="{DA1BA100-2491-4E9C-89D5-FE6E00326050}" srcOrd="1" destOrd="0" parTransId="{2D00A7B7-25E3-445F-90DE-3EA0103D4932}" sibTransId="{8AB78EE0-27AF-451E-807D-9B9CDDD10226}"/>
    <dgm:cxn modelId="{BF9F3279-1A6B-49E9-BDC0-D846E1B9A0DE}" srcId="{92EE8CA6-FFDF-44BC-9FEE-10FAA1651A90}" destId="{894C1576-036E-49CA-9919-8A3D6BF60B65}" srcOrd="4" destOrd="0" parTransId="{AF495ECD-09A0-4F32-978E-77B02CAAB996}" sibTransId="{6B072B51-AE55-46BC-97A6-C971AE3CCDD0}"/>
    <dgm:cxn modelId="{A1945B3A-B3BC-4D89-A013-5299AD6D640E}" type="presOf" srcId="{DA1BA100-2491-4E9C-89D5-FE6E00326050}" destId="{9979E2D3-AECB-411C-B84A-209769EAE385}" srcOrd="0" destOrd="0" presId="urn:microsoft.com/office/officeart/2005/8/layout/venn3"/>
    <dgm:cxn modelId="{3543DF3B-6465-49B0-9113-06C5A27A796B}" type="presParOf" srcId="{6B70248B-9D9F-4F1A-BEB2-ABEF82A62961}" destId="{C7B5961A-B536-4346-9BB4-5FCF9CCCB126}" srcOrd="0" destOrd="0" presId="urn:microsoft.com/office/officeart/2005/8/layout/venn3"/>
    <dgm:cxn modelId="{E0C3F1E2-AC81-4E10-8CE3-FA431A7E8F61}" type="presParOf" srcId="{6B70248B-9D9F-4F1A-BEB2-ABEF82A62961}" destId="{0A4E8D6C-C69E-49A7-BC0B-DD454F720429}" srcOrd="1" destOrd="0" presId="urn:microsoft.com/office/officeart/2005/8/layout/venn3"/>
    <dgm:cxn modelId="{3074F302-4952-42F4-AAC0-3761C1803772}" type="presParOf" srcId="{6B70248B-9D9F-4F1A-BEB2-ABEF82A62961}" destId="{9979E2D3-AECB-411C-B84A-209769EAE385}" srcOrd="2" destOrd="0" presId="urn:microsoft.com/office/officeart/2005/8/layout/venn3"/>
    <dgm:cxn modelId="{A269CAB7-3AD4-4125-A24D-B5602BEA4624}" type="presParOf" srcId="{6B70248B-9D9F-4F1A-BEB2-ABEF82A62961}" destId="{0D413EAC-EAED-4090-8514-AC4A743E86E8}" srcOrd="3" destOrd="0" presId="urn:microsoft.com/office/officeart/2005/8/layout/venn3"/>
    <dgm:cxn modelId="{6A53EFFC-9FCF-44D4-8AF4-74077BF4B910}" type="presParOf" srcId="{6B70248B-9D9F-4F1A-BEB2-ABEF82A62961}" destId="{B6D55906-1BB4-49A9-A96B-0623318F3827}" srcOrd="4" destOrd="0" presId="urn:microsoft.com/office/officeart/2005/8/layout/venn3"/>
    <dgm:cxn modelId="{17D2CB9D-E6F4-4FA4-BC92-D0203F027B0E}" type="presParOf" srcId="{6B70248B-9D9F-4F1A-BEB2-ABEF82A62961}" destId="{AEAB0878-3CB8-4E14-BC0C-9D12BFD29D25}" srcOrd="5" destOrd="0" presId="urn:microsoft.com/office/officeart/2005/8/layout/venn3"/>
    <dgm:cxn modelId="{8CB80DB4-1CA7-4DB6-88ED-A7FF28D5BDE1}" type="presParOf" srcId="{6B70248B-9D9F-4F1A-BEB2-ABEF82A62961}" destId="{86E595F9-6D90-47F7-A2C6-09B56322C7EF}" srcOrd="6" destOrd="0" presId="urn:microsoft.com/office/officeart/2005/8/layout/venn3"/>
    <dgm:cxn modelId="{F741C34E-D36B-492D-B575-AFF0E8437393}" type="presParOf" srcId="{6B70248B-9D9F-4F1A-BEB2-ABEF82A62961}" destId="{DFB74B77-18A6-462B-BE24-576AB331B1D6}" srcOrd="7" destOrd="0" presId="urn:microsoft.com/office/officeart/2005/8/layout/venn3"/>
    <dgm:cxn modelId="{CD58AD6E-F84D-4DED-B621-57131113BD0B}" type="presParOf" srcId="{6B70248B-9D9F-4F1A-BEB2-ABEF82A62961}" destId="{9C331B13-AA0D-49C6-A000-0CB3895738E6}" srcOrd="8" destOrd="0" presId="urn:microsoft.com/office/officeart/2005/8/layout/ven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EE8CA6-FFDF-44BC-9FEE-10FAA1651A90}" type="doc">
      <dgm:prSet loTypeId="urn:microsoft.com/office/officeart/2005/8/layout/venn3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5E3FF660-B4AE-4311-B1B3-DB74FF8974E0}">
      <dgm:prSet phldrT="[Teksti]" custT="1"/>
      <dgm:spPr/>
      <dgm:t>
        <a:bodyPr/>
        <a:lstStyle/>
        <a:p>
          <a:r>
            <a:rPr lang="fi-FI" sz="1400" b="1" dirty="0" smtClean="0"/>
            <a:t>5(4)</a:t>
          </a:r>
          <a:endParaRPr lang="fi-FI" sz="1400" b="1" dirty="0"/>
        </a:p>
      </dgm:t>
    </dgm:pt>
    <dgm:pt modelId="{AF257F97-A213-4A1C-8D09-F9022E1B2BC7}" type="parTrans" cxnId="{AFE2DD05-E084-4E7A-892D-DD3287FD0F8E}">
      <dgm:prSet/>
      <dgm:spPr/>
      <dgm:t>
        <a:bodyPr/>
        <a:lstStyle/>
        <a:p>
          <a:endParaRPr lang="fi-FI" sz="1400" b="1"/>
        </a:p>
      </dgm:t>
    </dgm:pt>
    <dgm:pt modelId="{F1C95478-7EDE-4417-8041-F90EFFC32940}" type="sibTrans" cxnId="{AFE2DD05-E084-4E7A-892D-DD3287FD0F8E}">
      <dgm:prSet/>
      <dgm:spPr/>
      <dgm:t>
        <a:bodyPr/>
        <a:lstStyle/>
        <a:p>
          <a:endParaRPr lang="fi-FI" sz="1400" b="1"/>
        </a:p>
      </dgm:t>
    </dgm:pt>
    <dgm:pt modelId="{DA1BA100-2491-4E9C-89D5-FE6E00326050}">
      <dgm:prSet phldrT="[Teksti]" custT="1"/>
      <dgm:spPr/>
      <dgm:t>
        <a:bodyPr/>
        <a:lstStyle/>
        <a:p>
          <a:r>
            <a:rPr lang="fi-FI" sz="1400" b="1" dirty="0" smtClean="0"/>
            <a:t>4(3)</a:t>
          </a:r>
          <a:endParaRPr lang="fi-FI" sz="1400" b="1" dirty="0"/>
        </a:p>
      </dgm:t>
    </dgm:pt>
    <dgm:pt modelId="{2D00A7B7-25E3-445F-90DE-3EA0103D4932}" type="parTrans" cxnId="{1DCFB960-0659-4B43-8D53-341E5229F508}">
      <dgm:prSet/>
      <dgm:spPr/>
      <dgm:t>
        <a:bodyPr/>
        <a:lstStyle/>
        <a:p>
          <a:endParaRPr lang="fi-FI" sz="1400" b="1"/>
        </a:p>
      </dgm:t>
    </dgm:pt>
    <dgm:pt modelId="{8AB78EE0-27AF-451E-807D-9B9CDDD10226}" type="sibTrans" cxnId="{1DCFB960-0659-4B43-8D53-341E5229F508}">
      <dgm:prSet/>
      <dgm:spPr/>
      <dgm:t>
        <a:bodyPr/>
        <a:lstStyle/>
        <a:p>
          <a:endParaRPr lang="fi-FI" sz="1400" b="1"/>
        </a:p>
      </dgm:t>
    </dgm:pt>
    <dgm:pt modelId="{1C573E7F-E05E-4684-94A9-9FCF36E31C70}">
      <dgm:prSet phldrT="[Teksti]" custT="1"/>
      <dgm:spPr/>
      <dgm:t>
        <a:bodyPr/>
        <a:lstStyle/>
        <a:p>
          <a:r>
            <a:rPr lang="fi-FI" sz="1400" b="1" dirty="0" smtClean="0"/>
            <a:t>3(2)</a:t>
          </a:r>
          <a:endParaRPr lang="fi-FI" sz="1400" b="1" dirty="0"/>
        </a:p>
      </dgm:t>
    </dgm:pt>
    <dgm:pt modelId="{EB22E7DC-AF52-43E0-9A8A-2C4CA2B76F42}" type="parTrans" cxnId="{C7ECCFA2-D782-4E36-8E6D-4C3949C0E83A}">
      <dgm:prSet/>
      <dgm:spPr/>
      <dgm:t>
        <a:bodyPr/>
        <a:lstStyle/>
        <a:p>
          <a:endParaRPr lang="fi-FI" sz="1400" b="1"/>
        </a:p>
      </dgm:t>
    </dgm:pt>
    <dgm:pt modelId="{F7491EE1-AFAB-477C-8EE2-75132D4565FF}" type="sibTrans" cxnId="{C7ECCFA2-D782-4E36-8E6D-4C3949C0E83A}">
      <dgm:prSet/>
      <dgm:spPr/>
      <dgm:t>
        <a:bodyPr/>
        <a:lstStyle/>
        <a:p>
          <a:endParaRPr lang="fi-FI" sz="1400" b="1"/>
        </a:p>
      </dgm:t>
    </dgm:pt>
    <dgm:pt modelId="{78158CD0-3E63-4FC3-9B05-158859D59BA6}">
      <dgm:prSet phldrT="[Teksti]" custT="1"/>
      <dgm:spPr/>
      <dgm:t>
        <a:bodyPr/>
        <a:lstStyle/>
        <a:p>
          <a:r>
            <a:rPr lang="fi-FI" sz="1400" b="1" dirty="0" smtClean="0"/>
            <a:t>2(1)</a:t>
          </a:r>
          <a:endParaRPr lang="fi-FI" sz="1400" b="1" dirty="0"/>
        </a:p>
      </dgm:t>
    </dgm:pt>
    <dgm:pt modelId="{4381EF57-3F29-4E0B-9CBA-8A1B14C0267A}" type="parTrans" cxnId="{8A66C38E-E36E-4672-89B0-569490C0EA17}">
      <dgm:prSet/>
      <dgm:spPr/>
      <dgm:t>
        <a:bodyPr/>
        <a:lstStyle/>
        <a:p>
          <a:endParaRPr lang="fi-FI" sz="1400" b="1"/>
        </a:p>
      </dgm:t>
    </dgm:pt>
    <dgm:pt modelId="{BCFC41EB-8900-4832-8B35-2F7AF915F679}" type="sibTrans" cxnId="{8A66C38E-E36E-4672-89B0-569490C0EA17}">
      <dgm:prSet/>
      <dgm:spPr/>
      <dgm:t>
        <a:bodyPr/>
        <a:lstStyle/>
        <a:p>
          <a:endParaRPr lang="fi-FI" sz="1400" b="1"/>
        </a:p>
      </dgm:t>
    </dgm:pt>
    <dgm:pt modelId="{894C1576-036E-49CA-9919-8A3D6BF60B65}">
      <dgm:prSet phldrT="[Teksti]" custT="1"/>
      <dgm:spPr/>
      <dgm:t>
        <a:bodyPr/>
        <a:lstStyle/>
        <a:p>
          <a:r>
            <a:rPr lang="fi-FI" sz="1400" b="1" dirty="0" smtClean="0"/>
            <a:t>1(1)</a:t>
          </a:r>
          <a:endParaRPr lang="fi-FI" sz="1400" b="1" dirty="0"/>
        </a:p>
      </dgm:t>
    </dgm:pt>
    <dgm:pt modelId="{AF495ECD-09A0-4F32-978E-77B02CAAB996}" type="parTrans" cxnId="{BF9F3279-1A6B-49E9-BDC0-D846E1B9A0DE}">
      <dgm:prSet/>
      <dgm:spPr/>
      <dgm:t>
        <a:bodyPr/>
        <a:lstStyle/>
        <a:p>
          <a:endParaRPr lang="fi-FI" sz="1400" b="1"/>
        </a:p>
      </dgm:t>
    </dgm:pt>
    <dgm:pt modelId="{6B072B51-AE55-46BC-97A6-C971AE3CCDD0}" type="sibTrans" cxnId="{BF9F3279-1A6B-49E9-BDC0-D846E1B9A0DE}">
      <dgm:prSet/>
      <dgm:spPr/>
      <dgm:t>
        <a:bodyPr/>
        <a:lstStyle/>
        <a:p>
          <a:endParaRPr lang="fi-FI" sz="1400" b="1"/>
        </a:p>
      </dgm:t>
    </dgm:pt>
    <dgm:pt modelId="{6B70248B-9D9F-4F1A-BEB2-ABEF82A62961}" type="pres">
      <dgm:prSet presAssocID="{92EE8CA6-FFDF-44BC-9FEE-10FAA1651A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7B5961A-B536-4346-9BB4-5FCF9CCCB126}" type="pres">
      <dgm:prSet presAssocID="{5E3FF660-B4AE-4311-B1B3-DB74FF8974E0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A4E8D6C-C69E-49A7-BC0B-DD454F720429}" type="pres">
      <dgm:prSet presAssocID="{F1C95478-7EDE-4417-8041-F90EFFC32940}" presName="space" presStyleCnt="0"/>
      <dgm:spPr/>
    </dgm:pt>
    <dgm:pt modelId="{9979E2D3-AECB-411C-B84A-209769EAE385}" type="pres">
      <dgm:prSet presAssocID="{DA1BA100-2491-4E9C-89D5-FE6E00326050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D413EAC-EAED-4090-8514-AC4A743E86E8}" type="pres">
      <dgm:prSet presAssocID="{8AB78EE0-27AF-451E-807D-9B9CDDD10226}" presName="space" presStyleCnt="0"/>
      <dgm:spPr/>
    </dgm:pt>
    <dgm:pt modelId="{B6D55906-1BB4-49A9-A96B-0623318F3827}" type="pres">
      <dgm:prSet presAssocID="{1C573E7F-E05E-4684-94A9-9FCF36E31C7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EAB0878-3CB8-4E14-BC0C-9D12BFD29D25}" type="pres">
      <dgm:prSet presAssocID="{F7491EE1-AFAB-477C-8EE2-75132D4565FF}" presName="space" presStyleCnt="0"/>
      <dgm:spPr/>
    </dgm:pt>
    <dgm:pt modelId="{86E595F9-6D90-47F7-A2C6-09B56322C7EF}" type="pres">
      <dgm:prSet presAssocID="{78158CD0-3E63-4FC3-9B05-158859D59BA6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FB74B77-18A6-462B-BE24-576AB331B1D6}" type="pres">
      <dgm:prSet presAssocID="{BCFC41EB-8900-4832-8B35-2F7AF915F679}" presName="space" presStyleCnt="0"/>
      <dgm:spPr/>
    </dgm:pt>
    <dgm:pt modelId="{9C331B13-AA0D-49C6-A000-0CB3895738E6}" type="pres">
      <dgm:prSet presAssocID="{894C1576-036E-49CA-9919-8A3D6BF60B65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8A66C38E-E36E-4672-89B0-569490C0EA17}" srcId="{92EE8CA6-FFDF-44BC-9FEE-10FAA1651A90}" destId="{78158CD0-3E63-4FC3-9B05-158859D59BA6}" srcOrd="3" destOrd="0" parTransId="{4381EF57-3F29-4E0B-9CBA-8A1B14C0267A}" sibTransId="{BCFC41EB-8900-4832-8B35-2F7AF915F679}"/>
    <dgm:cxn modelId="{C7ECCFA2-D782-4E36-8E6D-4C3949C0E83A}" srcId="{92EE8CA6-FFDF-44BC-9FEE-10FAA1651A90}" destId="{1C573E7F-E05E-4684-94A9-9FCF36E31C70}" srcOrd="2" destOrd="0" parTransId="{EB22E7DC-AF52-43E0-9A8A-2C4CA2B76F42}" sibTransId="{F7491EE1-AFAB-477C-8EE2-75132D4565FF}"/>
    <dgm:cxn modelId="{352AE29E-03E9-42F2-A0F1-CDBF4E5E6C42}" type="presOf" srcId="{5E3FF660-B4AE-4311-B1B3-DB74FF8974E0}" destId="{C7B5961A-B536-4346-9BB4-5FCF9CCCB126}" srcOrd="0" destOrd="0" presId="urn:microsoft.com/office/officeart/2005/8/layout/venn3"/>
    <dgm:cxn modelId="{AFE2DD05-E084-4E7A-892D-DD3287FD0F8E}" srcId="{92EE8CA6-FFDF-44BC-9FEE-10FAA1651A90}" destId="{5E3FF660-B4AE-4311-B1B3-DB74FF8974E0}" srcOrd="0" destOrd="0" parTransId="{AF257F97-A213-4A1C-8D09-F9022E1B2BC7}" sibTransId="{F1C95478-7EDE-4417-8041-F90EFFC32940}"/>
    <dgm:cxn modelId="{12FB6659-013C-4355-8565-31D1E3D0883B}" type="presOf" srcId="{1C573E7F-E05E-4684-94A9-9FCF36E31C70}" destId="{B6D55906-1BB4-49A9-A96B-0623318F3827}" srcOrd="0" destOrd="0" presId="urn:microsoft.com/office/officeart/2005/8/layout/venn3"/>
    <dgm:cxn modelId="{690D98CB-940F-49E9-B768-3649D72EAE23}" type="presOf" srcId="{894C1576-036E-49CA-9919-8A3D6BF60B65}" destId="{9C331B13-AA0D-49C6-A000-0CB3895738E6}" srcOrd="0" destOrd="0" presId="urn:microsoft.com/office/officeart/2005/8/layout/venn3"/>
    <dgm:cxn modelId="{1DCFB960-0659-4B43-8D53-341E5229F508}" srcId="{92EE8CA6-FFDF-44BC-9FEE-10FAA1651A90}" destId="{DA1BA100-2491-4E9C-89D5-FE6E00326050}" srcOrd="1" destOrd="0" parTransId="{2D00A7B7-25E3-445F-90DE-3EA0103D4932}" sibTransId="{8AB78EE0-27AF-451E-807D-9B9CDDD10226}"/>
    <dgm:cxn modelId="{240FB462-F826-4285-A1CB-790BF37849CC}" type="presOf" srcId="{DA1BA100-2491-4E9C-89D5-FE6E00326050}" destId="{9979E2D3-AECB-411C-B84A-209769EAE385}" srcOrd="0" destOrd="0" presId="urn:microsoft.com/office/officeart/2005/8/layout/venn3"/>
    <dgm:cxn modelId="{BF9F3279-1A6B-49E9-BDC0-D846E1B9A0DE}" srcId="{92EE8CA6-FFDF-44BC-9FEE-10FAA1651A90}" destId="{894C1576-036E-49CA-9919-8A3D6BF60B65}" srcOrd="4" destOrd="0" parTransId="{AF495ECD-09A0-4F32-978E-77B02CAAB996}" sibTransId="{6B072B51-AE55-46BC-97A6-C971AE3CCDD0}"/>
    <dgm:cxn modelId="{0DCA70F1-D042-43E1-AA21-74AB40F2410A}" type="presOf" srcId="{92EE8CA6-FFDF-44BC-9FEE-10FAA1651A90}" destId="{6B70248B-9D9F-4F1A-BEB2-ABEF82A62961}" srcOrd="0" destOrd="0" presId="urn:microsoft.com/office/officeart/2005/8/layout/venn3"/>
    <dgm:cxn modelId="{2545397D-5C1A-4AE9-8AA2-5F4D692F93D7}" type="presOf" srcId="{78158CD0-3E63-4FC3-9B05-158859D59BA6}" destId="{86E595F9-6D90-47F7-A2C6-09B56322C7EF}" srcOrd="0" destOrd="0" presId="urn:microsoft.com/office/officeart/2005/8/layout/venn3"/>
    <dgm:cxn modelId="{931BBD8E-897F-4DCD-8B0F-578EE5722EF8}" type="presParOf" srcId="{6B70248B-9D9F-4F1A-BEB2-ABEF82A62961}" destId="{C7B5961A-B536-4346-9BB4-5FCF9CCCB126}" srcOrd="0" destOrd="0" presId="urn:microsoft.com/office/officeart/2005/8/layout/venn3"/>
    <dgm:cxn modelId="{07B64C99-09BF-4664-B04D-5A18BBC9089E}" type="presParOf" srcId="{6B70248B-9D9F-4F1A-BEB2-ABEF82A62961}" destId="{0A4E8D6C-C69E-49A7-BC0B-DD454F720429}" srcOrd="1" destOrd="0" presId="urn:microsoft.com/office/officeart/2005/8/layout/venn3"/>
    <dgm:cxn modelId="{A80AC0BC-B175-4628-84C2-82D4E6DCF2C6}" type="presParOf" srcId="{6B70248B-9D9F-4F1A-BEB2-ABEF82A62961}" destId="{9979E2D3-AECB-411C-B84A-209769EAE385}" srcOrd="2" destOrd="0" presId="urn:microsoft.com/office/officeart/2005/8/layout/venn3"/>
    <dgm:cxn modelId="{0B2CD325-A52B-449A-AA0A-8E93107D33BF}" type="presParOf" srcId="{6B70248B-9D9F-4F1A-BEB2-ABEF82A62961}" destId="{0D413EAC-EAED-4090-8514-AC4A743E86E8}" srcOrd="3" destOrd="0" presId="urn:microsoft.com/office/officeart/2005/8/layout/venn3"/>
    <dgm:cxn modelId="{BCD9827C-F1C2-4ED3-B1C7-31F63F157E05}" type="presParOf" srcId="{6B70248B-9D9F-4F1A-BEB2-ABEF82A62961}" destId="{B6D55906-1BB4-49A9-A96B-0623318F3827}" srcOrd="4" destOrd="0" presId="urn:microsoft.com/office/officeart/2005/8/layout/venn3"/>
    <dgm:cxn modelId="{C21BE0B9-F78C-49E3-8EFA-CC9F05896160}" type="presParOf" srcId="{6B70248B-9D9F-4F1A-BEB2-ABEF82A62961}" destId="{AEAB0878-3CB8-4E14-BC0C-9D12BFD29D25}" srcOrd="5" destOrd="0" presId="urn:microsoft.com/office/officeart/2005/8/layout/venn3"/>
    <dgm:cxn modelId="{26E40500-EC50-4D3E-81E0-2C66AD54D115}" type="presParOf" srcId="{6B70248B-9D9F-4F1A-BEB2-ABEF82A62961}" destId="{86E595F9-6D90-47F7-A2C6-09B56322C7EF}" srcOrd="6" destOrd="0" presId="urn:microsoft.com/office/officeart/2005/8/layout/venn3"/>
    <dgm:cxn modelId="{8D2991BD-BB49-457A-865D-09E373CBD056}" type="presParOf" srcId="{6B70248B-9D9F-4F1A-BEB2-ABEF82A62961}" destId="{DFB74B77-18A6-462B-BE24-576AB331B1D6}" srcOrd="7" destOrd="0" presId="urn:microsoft.com/office/officeart/2005/8/layout/venn3"/>
    <dgm:cxn modelId="{E60CB01E-AF6F-43D9-9D03-3536F250E026}" type="presParOf" srcId="{6B70248B-9D9F-4F1A-BEB2-ABEF82A62961}" destId="{9C331B13-AA0D-49C6-A000-0CB3895738E6}" srcOrd="8" destOrd="0" presId="urn:microsoft.com/office/officeart/2005/8/layout/ven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EE8CA6-FFDF-44BC-9FEE-10FAA1651A90}" type="doc">
      <dgm:prSet loTypeId="urn:microsoft.com/office/officeart/2005/8/layout/venn3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5E3FF660-B4AE-4311-B1B3-DB74FF8974E0}">
      <dgm:prSet phldrT="[Teksti]"/>
      <dgm:spPr/>
      <dgm:t>
        <a:bodyPr/>
        <a:lstStyle/>
        <a:p>
          <a:r>
            <a:rPr lang="fi-FI" b="1" dirty="0" smtClean="0"/>
            <a:t>5</a:t>
          </a:r>
          <a:endParaRPr lang="fi-FI" b="1" dirty="0"/>
        </a:p>
      </dgm:t>
    </dgm:pt>
    <dgm:pt modelId="{AF257F97-A213-4A1C-8D09-F9022E1B2BC7}" type="parTrans" cxnId="{AFE2DD05-E084-4E7A-892D-DD3287FD0F8E}">
      <dgm:prSet/>
      <dgm:spPr/>
      <dgm:t>
        <a:bodyPr/>
        <a:lstStyle/>
        <a:p>
          <a:endParaRPr lang="fi-FI" b="1"/>
        </a:p>
      </dgm:t>
    </dgm:pt>
    <dgm:pt modelId="{F1C95478-7EDE-4417-8041-F90EFFC32940}" type="sibTrans" cxnId="{AFE2DD05-E084-4E7A-892D-DD3287FD0F8E}">
      <dgm:prSet/>
      <dgm:spPr/>
      <dgm:t>
        <a:bodyPr/>
        <a:lstStyle/>
        <a:p>
          <a:endParaRPr lang="fi-FI" b="1"/>
        </a:p>
      </dgm:t>
    </dgm:pt>
    <dgm:pt modelId="{DA1BA100-2491-4E9C-89D5-FE6E00326050}">
      <dgm:prSet phldrT="[Teksti]"/>
      <dgm:spPr/>
      <dgm:t>
        <a:bodyPr/>
        <a:lstStyle/>
        <a:p>
          <a:r>
            <a:rPr lang="fi-FI" b="1" dirty="0" smtClean="0"/>
            <a:t>4</a:t>
          </a:r>
          <a:endParaRPr lang="fi-FI" b="1" dirty="0"/>
        </a:p>
      </dgm:t>
    </dgm:pt>
    <dgm:pt modelId="{2D00A7B7-25E3-445F-90DE-3EA0103D4932}" type="parTrans" cxnId="{1DCFB960-0659-4B43-8D53-341E5229F508}">
      <dgm:prSet/>
      <dgm:spPr/>
      <dgm:t>
        <a:bodyPr/>
        <a:lstStyle/>
        <a:p>
          <a:endParaRPr lang="fi-FI" b="1"/>
        </a:p>
      </dgm:t>
    </dgm:pt>
    <dgm:pt modelId="{8AB78EE0-27AF-451E-807D-9B9CDDD10226}" type="sibTrans" cxnId="{1DCFB960-0659-4B43-8D53-341E5229F508}">
      <dgm:prSet/>
      <dgm:spPr/>
      <dgm:t>
        <a:bodyPr/>
        <a:lstStyle/>
        <a:p>
          <a:endParaRPr lang="fi-FI" b="1"/>
        </a:p>
      </dgm:t>
    </dgm:pt>
    <dgm:pt modelId="{1C573E7F-E05E-4684-94A9-9FCF36E31C70}">
      <dgm:prSet phldrT="[Teksti]"/>
      <dgm:spPr/>
      <dgm:t>
        <a:bodyPr/>
        <a:lstStyle/>
        <a:p>
          <a:r>
            <a:rPr lang="fi-FI" b="1" dirty="0" smtClean="0"/>
            <a:t>3</a:t>
          </a:r>
          <a:endParaRPr lang="fi-FI" b="1" dirty="0"/>
        </a:p>
      </dgm:t>
    </dgm:pt>
    <dgm:pt modelId="{EB22E7DC-AF52-43E0-9A8A-2C4CA2B76F42}" type="parTrans" cxnId="{C7ECCFA2-D782-4E36-8E6D-4C3949C0E83A}">
      <dgm:prSet/>
      <dgm:spPr/>
      <dgm:t>
        <a:bodyPr/>
        <a:lstStyle/>
        <a:p>
          <a:endParaRPr lang="fi-FI" b="1"/>
        </a:p>
      </dgm:t>
    </dgm:pt>
    <dgm:pt modelId="{F7491EE1-AFAB-477C-8EE2-75132D4565FF}" type="sibTrans" cxnId="{C7ECCFA2-D782-4E36-8E6D-4C3949C0E83A}">
      <dgm:prSet/>
      <dgm:spPr/>
      <dgm:t>
        <a:bodyPr/>
        <a:lstStyle/>
        <a:p>
          <a:endParaRPr lang="fi-FI" b="1"/>
        </a:p>
      </dgm:t>
    </dgm:pt>
    <dgm:pt modelId="{78158CD0-3E63-4FC3-9B05-158859D59BA6}">
      <dgm:prSet phldrT="[Teksti]"/>
      <dgm:spPr/>
      <dgm:t>
        <a:bodyPr/>
        <a:lstStyle/>
        <a:p>
          <a:r>
            <a:rPr lang="fi-FI" b="1" dirty="0" smtClean="0"/>
            <a:t>2</a:t>
          </a:r>
          <a:endParaRPr lang="fi-FI" b="1" dirty="0"/>
        </a:p>
      </dgm:t>
    </dgm:pt>
    <dgm:pt modelId="{4381EF57-3F29-4E0B-9CBA-8A1B14C0267A}" type="parTrans" cxnId="{8A66C38E-E36E-4672-89B0-569490C0EA17}">
      <dgm:prSet/>
      <dgm:spPr/>
      <dgm:t>
        <a:bodyPr/>
        <a:lstStyle/>
        <a:p>
          <a:endParaRPr lang="fi-FI" b="1"/>
        </a:p>
      </dgm:t>
    </dgm:pt>
    <dgm:pt modelId="{BCFC41EB-8900-4832-8B35-2F7AF915F679}" type="sibTrans" cxnId="{8A66C38E-E36E-4672-89B0-569490C0EA17}">
      <dgm:prSet/>
      <dgm:spPr/>
      <dgm:t>
        <a:bodyPr/>
        <a:lstStyle/>
        <a:p>
          <a:endParaRPr lang="fi-FI" b="1"/>
        </a:p>
      </dgm:t>
    </dgm:pt>
    <dgm:pt modelId="{894C1576-036E-49CA-9919-8A3D6BF60B65}">
      <dgm:prSet phldrT="[Teksti]"/>
      <dgm:spPr/>
      <dgm:t>
        <a:bodyPr/>
        <a:lstStyle/>
        <a:p>
          <a:r>
            <a:rPr lang="fi-FI" b="1" dirty="0" smtClean="0"/>
            <a:t>1</a:t>
          </a:r>
          <a:endParaRPr lang="fi-FI" b="1" dirty="0"/>
        </a:p>
      </dgm:t>
    </dgm:pt>
    <dgm:pt modelId="{AF495ECD-09A0-4F32-978E-77B02CAAB996}" type="parTrans" cxnId="{BF9F3279-1A6B-49E9-BDC0-D846E1B9A0DE}">
      <dgm:prSet/>
      <dgm:spPr/>
      <dgm:t>
        <a:bodyPr/>
        <a:lstStyle/>
        <a:p>
          <a:endParaRPr lang="fi-FI" b="1"/>
        </a:p>
      </dgm:t>
    </dgm:pt>
    <dgm:pt modelId="{6B072B51-AE55-46BC-97A6-C971AE3CCDD0}" type="sibTrans" cxnId="{BF9F3279-1A6B-49E9-BDC0-D846E1B9A0DE}">
      <dgm:prSet/>
      <dgm:spPr/>
      <dgm:t>
        <a:bodyPr/>
        <a:lstStyle/>
        <a:p>
          <a:endParaRPr lang="fi-FI" b="1"/>
        </a:p>
      </dgm:t>
    </dgm:pt>
    <dgm:pt modelId="{6B70248B-9D9F-4F1A-BEB2-ABEF82A62961}" type="pres">
      <dgm:prSet presAssocID="{92EE8CA6-FFDF-44BC-9FEE-10FAA1651A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7B5961A-B536-4346-9BB4-5FCF9CCCB126}" type="pres">
      <dgm:prSet presAssocID="{5E3FF660-B4AE-4311-B1B3-DB74FF8974E0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A4E8D6C-C69E-49A7-BC0B-DD454F720429}" type="pres">
      <dgm:prSet presAssocID="{F1C95478-7EDE-4417-8041-F90EFFC32940}" presName="space" presStyleCnt="0"/>
      <dgm:spPr/>
    </dgm:pt>
    <dgm:pt modelId="{9979E2D3-AECB-411C-B84A-209769EAE385}" type="pres">
      <dgm:prSet presAssocID="{DA1BA100-2491-4E9C-89D5-FE6E00326050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D413EAC-EAED-4090-8514-AC4A743E86E8}" type="pres">
      <dgm:prSet presAssocID="{8AB78EE0-27AF-451E-807D-9B9CDDD10226}" presName="space" presStyleCnt="0"/>
      <dgm:spPr/>
    </dgm:pt>
    <dgm:pt modelId="{B6D55906-1BB4-49A9-A96B-0623318F3827}" type="pres">
      <dgm:prSet presAssocID="{1C573E7F-E05E-4684-94A9-9FCF36E31C7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EAB0878-3CB8-4E14-BC0C-9D12BFD29D25}" type="pres">
      <dgm:prSet presAssocID="{F7491EE1-AFAB-477C-8EE2-75132D4565FF}" presName="space" presStyleCnt="0"/>
      <dgm:spPr/>
    </dgm:pt>
    <dgm:pt modelId="{86E595F9-6D90-47F7-A2C6-09B56322C7EF}" type="pres">
      <dgm:prSet presAssocID="{78158CD0-3E63-4FC3-9B05-158859D59BA6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FB74B77-18A6-462B-BE24-576AB331B1D6}" type="pres">
      <dgm:prSet presAssocID="{BCFC41EB-8900-4832-8B35-2F7AF915F679}" presName="space" presStyleCnt="0"/>
      <dgm:spPr/>
    </dgm:pt>
    <dgm:pt modelId="{9C331B13-AA0D-49C6-A000-0CB3895738E6}" type="pres">
      <dgm:prSet presAssocID="{894C1576-036E-49CA-9919-8A3D6BF60B65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DFEE37D3-D1DD-4F2B-BAEE-11A867CEF45F}" type="presOf" srcId="{5E3FF660-B4AE-4311-B1B3-DB74FF8974E0}" destId="{C7B5961A-B536-4346-9BB4-5FCF9CCCB126}" srcOrd="0" destOrd="0" presId="urn:microsoft.com/office/officeart/2005/8/layout/venn3"/>
    <dgm:cxn modelId="{8A66C38E-E36E-4672-89B0-569490C0EA17}" srcId="{92EE8CA6-FFDF-44BC-9FEE-10FAA1651A90}" destId="{78158CD0-3E63-4FC3-9B05-158859D59BA6}" srcOrd="3" destOrd="0" parTransId="{4381EF57-3F29-4E0B-9CBA-8A1B14C0267A}" sibTransId="{BCFC41EB-8900-4832-8B35-2F7AF915F679}"/>
    <dgm:cxn modelId="{F538861D-182E-40FA-8C61-90BADC9341EE}" type="presOf" srcId="{78158CD0-3E63-4FC3-9B05-158859D59BA6}" destId="{86E595F9-6D90-47F7-A2C6-09B56322C7EF}" srcOrd="0" destOrd="0" presId="urn:microsoft.com/office/officeart/2005/8/layout/venn3"/>
    <dgm:cxn modelId="{C7ECCFA2-D782-4E36-8E6D-4C3949C0E83A}" srcId="{92EE8CA6-FFDF-44BC-9FEE-10FAA1651A90}" destId="{1C573E7F-E05E-4684-94A9-9FCF36E31C70}" srcOrd="2" destOrd="0" parTransId="{EB22E7DC-AF52-43E0-9A8A-2C4CA2B76F42}" sibTransId="{F7491EE1-AFAB-477C-8EE2-75132D4565FF}"/>
    <dgm:cxn modelId="{C5881D69-5F73-44CC-8092-483600BFDAD8}" type="presOf" srcId="{DA1BA100-2491-4E9C-89D5-FE6E00326050}" destId="{9979E2D3-AECB-411C-B84A-209769EAE385}" srcOrd="0" destOrd="0" presId="urn:microsoft.com/office/officeart/2005/8/layout/venn3"/>
    <dgm:cxn modelId="{AFE2DD05-E084-4E7A-892D-DD3287FD0F8E}" srcId="{92EE8CA6-FFDF-44BC-9FEE-10FAA1651A90}" destId="{5E3FF660-B4AE-4311-B1B3-DB74FF8974E0}" srcOrd="0" destOrd="0" parTransId="{AF257F97-A213-4A1C-8D09-F9022E1B2BC7}" sibTransId="{F1C95478-7EDE-4417-8041-F90EFFC32940}"/>
    <dgm:cxn modelId="{0D73700D-FC77-4636-84BA-7D6E953811D8}" type="presOf" srcId="{894C1576-036E-49CA-9919-8A3D6BF60B65}" destId="{9C331B13-AA0D-49C6-A000-0CB3895738E6}" srcOrd="0" destOrd="0" presId="urn:microsoft.com/office/officeart/2005/8/layout/venn3"/>
    <dgm:cxn modelId="{1DCFB960-0659-4B43-8D53-341E5229F508}" srcId="{92EE8CA6-FFDF-44BC-9FEE-10FAA1651A90}" destId="{DA1BA100-2491-4E9C-89D5-FE6E00326050}" srcOrd="1" destOrd="0" parTransId="{2D00A7B7-25E3-445F-90DE-3EA0103D4932}" sibTransId="{8AB78EE0-27AF-451E-807D-9B9CDDD10226}"/>
    <dgm:cxn modelId="{0952819D-EE84-4FE5-A345-44D7A64C8242}" type="presOf" srcId="{1C573E7F-E05E-4684-94A9-9FCF36E31C70}" destId="{B6D55906-1BB4-49A9-A96B-0623318F3827}" srcOrd="0" destOrd="0" presId="urn:microsoft.com/office/officeart/2005/8/layout/venn3"/>
    <dgm:cxn modelId="{BF9F3279-1A6B-49E9-BDC0-D846E1B9A0DE}" srcId="{92EE8CA6-FFDF-44BC-9FEE-10FAA1651A90}" destId="{894C1576-036E-49CA-9919-8A3D6BF60B65}" srcOrd="4" destOrd="0" parTransId="{AF495ECD-09A0-4F32-978E-77B02CAAB996}" sibTransId="{6B072B51-AE55-46BC-97A6-C971AE3CCDD0}"/>
    <dgm:cxn modelId="{0E182E0C-96AA-4CA4-B626-EE27F001E7C1}" type="presOf" srcId="{92EE8CA6-FFDF-44BC-9FEE-10FAA1651A90}" destId="{6B70248B-9D9F-4F1A-BEB2-ABEF82A62961}" srcOrd="0" destOrd="0" presId="urn:microsoft.com/office/officeart/2005/8/layout/venn3"/>
    <dgm:cxn modelId="{87C7DEAC-5051-448F-A10D-9DEDB5BAEB20}" type="presParOf" srcId="{6B70248B-9D9F-4F1A-BEB2-ABEF82A62961}" destId="{C7B5961A-B536-4346-9BB4-5FCF9CCCB126}" srcOrd="0" destOrd="0" presId="urn:microsoft.com/office/officeart/2005/8/layout/venn3"/>
    <dgm:cxn modelId="{6ADD5A3B-83D2-471F-AA7A-B54DB10A46C5}" type="presParOf" srcId="{6B70248B-9D9F-4F1A-BEB2-ABEF82A62961}" destId="{0A4E8D6C-C69E-49A7-BC0B-DD454F720429}" srcOrd="1" destOrd="0" presId="urn:microsoft.com/office/officeart/2005/8/layout/venn3"/>
    <dgm:cxn modelId="{DAB7DBD9-103B-491C-9015-07ECC03419F6}" type="presParOf" srcId="{6B70248B-9D9F-4F1A-BEB2-ABEF82A62961}" destId="{9979E2D3-AECB-411C-B84A-209769EAE385}" srcOrd="2" destOrd="0" presId="urn:microsoft.com/office/officeart/2005/8/layout/venn3"/>
    <dgm:cxn modelId="{15276A3E-CAF3-4D79-9C85-CC49927E6B28}" type="presParOf" srcId="{6B70248B-9D9F-4F1A-BEB2-ABEF82A62961}" destId="{0D413EAC-EAED-4090-8514-AC4A743E86E8}" srcOrd="3" destOrd="0" presId="urn:microsoft.com/office/officeart/2005/8/layout/venn3"/>
    <dgm:cxn modelId="{AF6DC4C1-6AA4-4FA1-89F6-3BFCEAC3C241}" type="presParOf" srcId="{6B70248B-9D9F-4F1A-BEB2-ABEF82A62961}" destId="{B6D55906-1BB4-49A9-A96B-0623318F3827}" srcOrd="4" destOrd="0" presId="urn:microsoft.com/office/officeart/2005/8/layout/venn3"/>
    <dgm:cxn modelId="{A22DBD51-02D2-4F5E-80BB-E00DC0C7D82F}" type="presParOf" srcId="{6B70248B-9D9F-4F1A-BEB2-ABEF82A62961}" destId="{AEAB0878-3CB8-4E14-BC0C-9D12BFD29D25}" srcOrd="5" destOrd="0" presId="urn:microsoft.com/office/officeart/2005/8/layout/venn3"/>
    <dgm:cxn modelId="{B4B19504-AB76-4D99-86B8-D6A4D2C40777}" type="presParOf" srcId="{6B70248B-9D9F-4F1A-BEB2-ABEF82A62961}" destId="{86E595F9-6D90-47F7-A2C6-09B56322C7EF}" srcOrd="6" destOrd="0" presId="urn:microsoft.com/office/officeart/2005/8/layout/venn3"/>
    <dgm:cxn modelId="{1B0A6009-06C4-4C81-90EB-F649ECCDF166}" type="presParOf" srcId="{6B70248B-9D9F-4F1A-BEB2-ABEF82A62961}" destId="{DFB74B77-18A6-462B-BE24-576AB331B1D6}" srcOrd="7" destOrd="0" presId="urn:microsoft.com/office/officeart/2005/8/layout/venn3"/>
    <dgm:cxn modelId="{C7B3ED25-AFEA-4C46-ABE2-FB799461F720}" type="presParOf" srcId="{6B70248B-9D9F-4F1A-BEB2-ABEF82A62961}" destId="{9C331B13-AA0D-49C6-A000-0CB3895738E6}" srcOrd="8" destOrd="0" presId="urn:microsoft.com/office/officeart/2005/8/layout/ven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EE8CA6-FFDF-44BC-9FEE-10FAA1651A90}" type="doc">
      <dgm:prSet loTypeId="urn:microsoft.com/office/officeart/2005/8/layout/venn3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5E3FF660-B4AE-4311-B1B3-DB74FF8974E0}">
      <dgm:prSet phldrT="[Teksti]"/>
      <dgm:spPr/>
      <dgm:t>
        <a:bodyPr/>
        <a:lstStyle/>
        <a:p>
          <a:r>
            <a:rPr lang="fi-FI" b="1" dirty="0" smtClean="0"/>
            <a:t>L/E</a:t>
          </a:r>
          <a:endParaRPr lang="fi-FI" b="1" dirty="0"/>
        </a:p>
      </dgm:t>
    </dgm:pt>
    <dgm:pt modelId="{AF257F97-A213-4A1C-8D09-F9022E1B2BC7}" type="parTrans" cxnId="{AFE2DD05-E084-4E7A-892D-DD3287FD0F8E}">
      <dgm:prSet/>
      <dgm:spPr/>
      <dgm:t>
        <a:bodyPr/>
        <a:lstStyle/>
        <a:p>
          <a:endParaRPr lang="fi-FI" b="1"/>
        </a:p>
      </dgm:t>
    </dgm:pt>
    <dgm:pt modelId="{F1C95478-7EDE-4417-8041-F90EFFC32940}" type="sibTrans" cxnId="{AFE2DD05-E084-4E7A-892D-DD3287FD0F8E}">
      <dgm:prSet/>
      <dgm:spPr/>
      <dgm:t>
        <a:bodyPr/>
        <a:lstStyle/>
        <a:p>
          <a:endParaRPr lang="fi-FI" b="1"/>
        </a:p>
      </dgm:t>
    </dgm:pt>
    <dgm:pt modelId="{DA1BA100-2491-4E9C-89D5-FE6E00326050}">
      <dgm:prSet phldrT="[Teksti]"/>
      <dgm:spPr/>
      <dgm:t>
        <a:bodyPr/>
        <a:lstStyle/>
        <a:p>
          <a:r>
            <a:rPr lang="fi-FI" b="1" dirty="0" smtClean="0"/>
            <a:t>M</a:t>
          </a:r>
          <a:endParaRPr lang="fi-FI" b="1" dirty="0"/>
        </a:p>
      </dgm:t>
    </dgm:pt>
    <dgm:pt modelId="{2D00A7B7-25E3-445F-90DE-3EA0103D4932}" type="parTrans" cxnId="{1DCFB960-0659-4B43-8D53-341E5229F508}">
      <dgm:prSet/>
      <dgm:spPr/>
      <dgm:t>
        <a:bodyPr/>
        <a:lstStyle/>
        <a:p>
          <a:endParaRPr lang="fi-FI" b="1"/>
        </a:p>
      </dgm:t>
    </dgm:pt>
    <dgm:pt modelId="{8AB78EE0-27AF-451E-807D-9B9CDDD10226}" type="sibTrans" cxnId="{1DCFB960-0659-4B43-8D53-341E5229F508}">
      <dgm:prSet/>
      <dgm:spPr/>
      <dgm:t>
        <a:bodyPr/>
        <a:lstStyle/>
        <a:p>
          <a:endParaRPr lang="fi-FI" b="1"/>
        </a:p>
      </dgm:t>
    </dgm:pt>
    <dgm:pt modelId="{1C573E7F-E05E-4684-94A9-9FCF36E31C70}">
      <dgm:prSet phldrT="[Teksti]"/>
      <dgm:spPr/>
      <dgm:t>
        <a:bodyPr/>
        <a:lstStyle/>
        <a:p>
          <a:r>
            <a:rPr lang="fi-FI" b="1" dirty="0" smtClean="0"/>
            <a:t>C</a:t>
          </a:r>
          <a:endParaRPr lang="fi-FI" b="1" dirty="0"/>
        </a:p>
      </dgm:t>
    </dgm:pt>
    <dgm:pt modelId="{EB22E7DC-AF52-43E0-9A8A-2C4CA2B76F42}" type="parTrans" cxnId="{C7ECCFA2-D782-4E36-8E6D-4C3949C0E83A}">
      <dgm:prSet/>
      <dgm:spPr/>
      <dgm:t>
        <a:bodyPr/>
        <a:lstStyle/>
        <a:p>
          <a:endParaRPr lang="fi-FI" b="1"/>
        </a:p>
      </dgm:t>
    </dgm:pt>
    <dgm:pt modelId="{F7491EE1-AFAB-477C-8EE2-75132D4565FF}" type="sibTrans" cxnId="{C7ECCFA2-D782-4E36-8E6D-4C3949C0E83A}">
      <dgm:prSet/>
      <dgm:spPr/>
      <dgm:t>
        <a:bodyPr/>
        <a:lstStyle/>
        <a:p>
          <a:endParaRPr lang="fi-FI" b="1"/>
        </a:p>
      </dgm:t>
    </dgm:pt>
    <dgm:pt modelId="{78158CD0-3E63-4FC3-9B05-158859D59BA6}">
      <dgm:prSet phldrT="[Teksti]"/>
      <dgm:spPr/>
      <dgm:t>
        <a:bodyPr/>
        <a:lstStyle/>
        <a:p>
          <a:r>
            <a:rPr lang="fi-FI" b="1" dirty="0" smtClean="0"/>
            <a:t>B</a:t>
          </a:r>
          <a:endParaRPr lang="fi-FI" b="1" dirty="0"/>
        </a:p>
      </dgm:t>
    </dgm:pt>
    <dgm:pt modelId="{4381EF57-3F29-4E0B-9CBA-8A1B14C0267A}" type="parTrans" cxnId="{8A66C38E-E36E-4672-89B0-569490C0EA17}">
      <dgm:prSet/>
      <dgm:spPr/>
      <dgm:t>
        <a:bodyPr/>
        <a:lstStyle/>
        <a:p>
          <a:endParaRPr lang="fi-FI" b="1"/>
        </a:p>
      </dgm:t>
    </dgm:pt>
    <dgm:pt modelId="{BCFC41EB-8900-4832-8B35-2F7AF915F679}" type="sibTrans" cxnId="{8A66C38E-E36E-4672-89B0-569490C0EA17}">
      <dgm:prSet/>
      <dgm:spPr/>
      <dgm:t>
        <a:bodyPr/>
        <a:lstStyle/>
        <a:p>
          <a:endParaRPr lang="fi-FI" b="1"/>
        </a:p>
      </dgm:t>
    </dgm:pt>
    <dgm:pt modelId="{894C1576-036E-49CA-9919-8A3D6BF60B65}">
      <dgm:prSet phldrT="[Teksti]"/>
      <dgm:spPr/>
      <dgm:t>
        <a:bodyPr/>
        <a:lstStyle/>
        <a:p>
          <a:r>
            <a:rPr lang="fi-FI" b="1" dirty="0" smtClean="0"/>
            <a:t>A</a:t>
          </a:r>
          <a:endParaRPr lang="fi-FI" b="1" dirty="0"/>
        </a:p>
      </dgm:t>
    </dgm:pt>
    <dgm:pt modelId="{AF495ECD-09A0-4F32-978E-77B02CAAB996}" type="parTrans" cxnId="{BF9F3279-1A6B-49E9-BDC0-D846E1B9A0DE}">
      <dgm:prSet/>
      <dgm:spPr/>
      <dgm:t>
        <a:bodyPr/>
        <a:lstStyle/>
        <a:p>
          <a:endParaRPr lang="fi-FI" b="1"/>
        </a:p>
      </dgm:t>
    </dgm:pt>
    <dgm:pt modelId="{6B072B51-AE55-46BC-97A6-C971AE3CCDD0}" type="sibTrans" cxnId="{BF9F3279-1A6B-49E9-BDC0-D846E1B9A0DE}">
      <dgm:prSet/>
      <dgm:spPr/>
      <dgm:t>
        <a:bodyPr/>
        <a:lstStyle/>
        <a:p>
          <a:endParaRPr lang="fi-FI" b="1"/>
        </a:p>
      </dgm:t>
    </dgm:pt>
    <dgm:pt modelId="{6B70248B-9D9F-4F1A-BEB2-ABEF82A62961}" type="pres">
      <dgm:prSet presAssocID="{92EE8CA6-FFDF-44BC-9FEE-10FAA1651A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7B5961A-B536-4346-9BB4-5FCF9CCCB126}" type="pres">
      <dgm:prSet presAssocID="{5E3FF660-B4AE-4311-B1B3-DB74FF8974E0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A4E8D6C-C69E-49A7-BC0B-DD454F720429}" type="pres">
      <dgm:prSet presAssocID="{F1C95478-7EDE-4417-8041-F90EFFC32940}" presName="space" presStyleCnt="0"/>
      <dgm:spPr/>
    </dgm:pt>
    <dgm:pt modelId="{9979E2D3-AECB-411C-B84A-209769EAE385}" type="pres">
      <dgm:prSet presAssocID="{DA1BA100-2491-4E9C-89D5-FE6E00326050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D413EAC-EAED-4090-8514-AC4A743E86E8}" type="pres">
      <dgm:prSet presAssocID="{8AB78EE0-27AF-451E-807D-9B9CDDD10226}" presName="space" presStyleCnt="0"/>
      <dgm:spPr/>
    </dgm:pt>
    <dgm:pt modelId="{B6D55906-1BB4-49A9-A96B-0623318F3827}" type="pres">
      <dgm:prSet presAssocID="{1C573E7F-E05E-4684-94A9-9FCF36E31C7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EAB0878-3CB8-4E14-BC0C-9D12BFD29D25}" type="pres">
      <dgm:prSet presAssocID="{F7491EE1-AFAB-477C-8EE2-75132D4565FF}" presName="space" presStyleCnt="0"/>
      <dgm:spPr/>
    </dgm:pt>
    <dgm:pt modelId="{86E595F9-6D90-47F7-A2C6-09B56322C7EF}" type="pres">
      <dgm:prSet presAssocID="{78158CD0-3E63-4FC3-9B05-158859D59BA6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FB74B77-18A6-462B-BE24-576AB331B1D6}" type="pres">
      <dgm:prSet presAssocID="{BCFC41EB-8900-4832-8B35-2F7AF915F679}" presName="space" presStyleCnt="0"/>
      <dgm:spPr/>
    </dgm:pt>
    <dgm:pt modelId="{9C331B13-AA0D-49C6-A000-0CB3895738E6}" type="pres">
      <dgm:prSet presAssocID="{894C1576-036E-49CA-9919-8A3D6BF60B65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8A66C38E-E36E-4672-89B0-569490C0EA17}" srcId="{92EE8CA6-FFDF-44BC-9FEE-10FAA1651A90}" destId="{78158CD0-3E63-4FC3-9B05-158859D59BA6}" srcOrd="3" destOrd="0" parTransId="{4381EF57-3F29-4E0B-9CBA-8A1B14C0267A}" sibTransId="{BCFC41EB-8900-4832-8B35-2F7AF915F679}"/>
    <dgm:cxn modelId="{C7ECCFA2-D782-4E36-8E6D-4C3949C0E83A}" srcId="{92EE8CA6-FFDF-44BC-9FEE-10FAA1651A90}" destId="{1C573E7F-E05E-4684-94A9-9FCF36E31C70}" srcOrd="2" destOrd="0" parTransId="{EB22E7DC-AF52-43E0-9A8A-2C4CA2B76F42}" sibTransId="{F7491EE1-AFAB-477C-8EE2-75132D4565FF}"/>
    <dgm:cxn modelId="{AFE2DD05-E084-4E7A-892D-DD3287FD0F8E}" srcId="{92EE8CA6-FFDF-44BC-9FEE-10FAA1651A90}" destId="{5E3FF660-B4AE-4311-B1B3-DB74FF8974E0}" srcOrd="0" destOrd="0" parTransId="{AF257F97-A213-4A1C-8D09-F9022E1B2BC7}" sibTransId="{F1C95478-7EDE-4417-8041-F90EFFC32940}"/>
    <dgm:cxn modelId="{5CDC753E-CBD9-420B-A7FD-00DB1756DBE9}" type="presOf" srcId="{1C573E7F-E05E-4684-94A9-9FCF36E31C70}" destId="{B6D55906-1BB4-49A9-A96B-0623318F3827}" srcOrd="0" destOrd="0" presId="urn:microsoft.com/office/officeart/2005/8/layout/venn3"/>
    <dgm:cxn modelId="{BA2BFDA2-A29C-49B2-9DED-ACA88D872AEA}" type="presOf" srcId="{894C1576-036E-49CA-9919-8A3D6BF60B65}" destId="{9C331B13-AA0D-49C6-A000-0CB3895738E6}" srcOrd="0" destOrd="0" presId="urn:microsoft.com/office/officeart/2005/8/layout/venn3"/>
    <dgm:cxn modelId="{7EBD657F-FE89-460F-ADF9-1B7BF8F19E63}" type="presOf" srcId="{DA1BA100-2491-4E9C-89D5-FE6E00326050}" destId="{9979E2D3-AECB-411C-B84A-209769EAE385}" srcOrd="0" destOrd="0" presId="urn:microsoft.com/office/officeart/2005/8/layout/venn3"/>
    <dgm:cxn modelId="{1DCFB960-0659-4B43-8D53-341E5229F508}" srcId="{92EE8CA6-FFDF-44BC-9FEE-10FAA1651A90}" destId="{DA1BA100-2491-4E9C-89D5-FE6E00326050}" srcOrd="1" destOrd="0" parTransId="{2D00A7B7-25E3-445F-90DE-3EA0103D4932}" sibTransId="{8AB78EE0-27AF-451E-807D-9B9CDDD10226}"/>
    <dgm:cxn modelId="{2F785B41-3CFB-44CD-A558-E4E37E36FCB1}" type="presOf" srcId="{92EE8CA6-FFDF-44BC-9FEE-10FAA1651A90}" destId="{6B70248B-9D9F-4F1A-BEB2-ABEF82A62961}" srcOrd="0" destOrd="0" presId="urn:microsoft.com/office/officeart/2005/8/layout/venn3"/>
    <dgm:cxn modelId="{5E80C1E3-7331-4675-888F-D1E2952DCC74}" type="presOf" srcId="{5E3FF660-B4AE-4311-B1B3-DB74FF8974E0}" destId="{C7B5961A-B536-4346-9BB4-5FCF9CCCB126}" srcOrd="0" destOrd="0" presId="urn:microsoft.com/office/officeart/2005/8/layout/venn3"/>
    <dgm:cxn modelId="{BF9F3279-1A6B-49E9-BDC0-D846E1B9A0DE}" srcId="{92EE8CA6-FFDF-44BC-9FEE-10FAA1651A90}" destId="{894C1576-036E-49CA-9919-8A3D6BF60B65}" srcOrd="4" destOrd="0" parTransId="{AF495ECD-09A0-4F32-978E-77B02CAAB996}" sibTransId="{6B072B51-AE55-46BC-97A6-C971AE3CCDD0}"/>
    <dgm:cxn modelId="{2F766F76-187C-4B87-90DB-0EF1A079B135}" type="presOf" srcId="{78158CD0-3E63-4FC3-9B05-158859D59BA6}" destId="{86E595F9-6D90-47F7-A2C6-09B56322C7EF}" srcOrd="0" destOrd="0" presId="urn:microsoft.com/office/officeart/2005/8/layout/venn3"/>
    <dgm:cxn modelId="{51B4E2E3-DA84-4754-9376-3841FC7FFA44}" type="presParOf" srcId="{6B70248B-9D9F-4F1A-BEB2-ABEF82A62961}" destId="{C7B5961A-B536-4346-9BB4-5FCF9CCCB126}" srcOrd="0" destOrd="0" presId="urn:microsoft.com/office/officeart/2005/8/layout/venn3"/>
    <dgm:cxn modelId="{B2075CEB-7784-4CDB-AE33-A636697AEA1D}" type="presParOf" srcId="{6B70248B-9D9F-4F1A-BEB2-ABEF82A62961}" destId="{0A4E8D6C-C69E-49A7-BC0B-DD454F720429}" srcOrd="1" destOrd="0" presId="urn:microsoft.com/office/officeart/2005/8/layout/venn3"/>
    <dgm:cxn modelId="{5701FD00-87B3-4170-827A-1812E4C68D07}" type="presParOf" srcId="{6B70248B-9D9F-4F1A-BEB2-ABEF82A62961}" destId="{9979E2D3-AECB-411C-B84A-209769EAE385}" srcOrd="2" destOrd="0" presId="urn:microsoft.com/office/officeart/2005/8/layout/venn3"/>
    <dgm:cxn modelId="{3503045B-A981-4107-88BD-A4BBBDF39DCC}" type="presParOf" srcId="{6B70248B-9D9F-4F1A-BEB2-ABEF82A62961}" destId="{0D413EAC-EAED-4090-8514-AC4A743E86E8}" srcOrd="3" destOrd="0" presId="urn:microsoft.com/office/officeart/2005/8/layout/venn3"/>
    <dgm:cxn modelId="{E9DE6873-FE60-434E-837D-103EABCD4155}" type="presParOf" srcId="{6B70248B-9D9F-4F1A-BEB2-ABEF82A62961}" destId="{B6D55906-1BB4-49A9-A96B-0623318F3827}" srcOrd="4" destOrd="0" presId="urn:microsoft.com/office/officeart/2005/8/layout/venn3"/>
    <dgm:cxn modelId="{96AC3176-7E01-4385-8C96-594AE945EA09}" type="presParOf" srcId="{6B70248B-9D9F-4F1A-BEB2-ABEF82A62961}" destId="{AEAB0878-3CB8-4E14-BC0C-9D12BFD29D25}" srcOrd="5" destOrd="0" presId="urn:microsoft.com/office/officeart/2005/8/layout/venn3"/>
    <dgm:cxn modelId="{8039F4FE-DE47-4417-923A-41BF428E00CC}" type="presParOf" srcId="{6B70248B-9D9F-4F1A-BEB2-ABEF82A62961}" destId="{86E595F9-6D90-47F7-A2C6-09B56322C7EF}" srcOrd="6" destOrd="0" presId="urn:microsoft.com/office/officeart/2005/8/layout/venn3"/>
    <dgm:cxn modelId="{FE797351-B8E9-4CEF-9E9A-FC65DD497995}" type="presParOf" srcId="{6B70248B-9D9F-4F1A-BEB2-ABEF82A62961}" destId="{DFB74B77-18A6-462B-BE24-576AB331B1D6}" srcOrd="7" destOrd="0" presId="urn:microsoft.com/office/officeart/2005/8/layout/venn3"/>
    <dgm:cxn modelId="{8BC524A8-03E9-4A35-B34D-D591C6A34B1D}" type="presParOf" srcId="{6B70248B-9D9F-4F1A-BEB2-ABEF82A62961}" destId="{9C331B13-AA0D-49C6-A000-0CB3895738E6}" srcOrd="8" destOrd="0" presId="urn:microsoft.com/office/officeart/2005/8/layout/venn3"/>
  </dgm:cxnLst>
  <dgm:bg>
    <a:noFill/>
  </dgm:bg>
  <dgm:whole>
    <a:ln w="12700"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EE8CA6-FFDF-44BC-9FEE-10FAA1651A90}" type="doc">
      <dgm:prSet loTypeId="urn:microsoft.com/office/officeart/2005/8/layout/venn3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5E3FF660-B4AE-4311-B1B3-DB74FF8974E0}">
      <dgm:prSet phldrT="[Teksti]"/>
      <dgm:spPr/>
      <dgm:t>
        <a:bodyPr/>
        <a:lstStyle/>
        <a:p>
          <a:r>
            <a:rPr lang="fi-FI" b="1" dirty="0" smtClean="0"/>
            <a:t>12</a:t>
          </a:r>
          <a:endParaRPr lang="fi-FI" b="1" dirty="0"/>
        </a:p>
      </dgm:t>
    </dgm:pt>
    <dgm:pt modelId="{AF257F97-A213-4A1C-8D09-F9022E1B2BC7}" type="parTrans" cxnId="{AFE2DD05-E084-4E7A-892D-DD3287FD0F8E}">
      <dgm:prSet/>
      <dgm:spPr/>
      <dgm:t>
        <a:bodyPr/>
        <a:lstStyle/>
        <a:p>
          <a:endParaRPr lang="fi-FI" b="1"/>
        </a:p>
      </dgm:t>
    </dgm:pt>
    <dgm:pt modelId="{F1C95478-7EDE-4417-8041-F90EFFC32940}" type="sibTrans" cxnId="{AFE2DD05-E084-4E7A-892D-DD3287FD0F8E}">
      <dgm:prSet/>
      <dgm:spPr/>
      <dgm:t>
        <a:bodyPr/>
        <a:lstStyle/>
        <a:p>
          <a:endParaRPr lang="fi-FI" b="1"/>
        </a:p>
      </dgm:t>
    </dgm:pt>
    <dgm:pt modelId="{DA1BA100-2491-4E9C-89D5-FE6E00326050}">
      <dgm:prSet phldrT="[Teksti]"/>
      <dgm:spPr/>
      <dgm:t>
        <a:bodyPr/>
        <a:lstStyle/>
        <a:p>
          <a:r>
            <a:rPr lang="fi-FI" b="1" dirty="0" smtClean="0"/>
            <a:t>11</a:t>
          </a:r>
          <a:endParaRPr lang="fi-FI" b="1" dirty="0"/>
        </a:p>
      </dgm:t>
    </dgm:pt>
    <dgm:pt modelId="{2D00A7B7-25E3-445F-90DE-3EA0103D4932}" type="parTrans" cxnId="{1DCFB960-0659-4B43-8D53-341E5229F508}">
      <dgm:prSet/>
      <dgm:spPr/>
      <dgm:t>
        <a:bodyPr/>
        <a:lstStyle/>
        <a:p>
          <a:endParaRPr lang="fi-FI" b="1"/>
        </a:p>
      </dgm:t>
    </dgm:pt>
    <dgm:pt modelId="{8AB78EE0-27AF-451E-807D-9B9CDDD10226}" type="sibTrans" cxnId="{1DCFB960-0659-4B43-8D53-341E5229F508}">
      <dgm:prSet/>
      <dgm:spPr/>
      <dgm:t>
        <a:bodyPr/>
        <a:lstStyle/>
        <a:p>
          <a:endParaRPr lang="fi-FI" b="1"/>
        </a:p>
      </dgm:t>
    </dgm:pt>
    <dgm:pt modelId="{1C573E7F-E05E-4684-94A9-9FCF36E31C70}">
      <dgm:prSet phldrT="[Teksti]"/>
      <dgm:spPr/>
      <dgm:t>
        <a:bodyPr/>
        <a:lstStyle/>
        <a:p>
          <a:r>
            <a:rPr lang="fi-FI" b="1" dirty="0" smtClean="0"/>
            <a:t>9</a:t>
          </a:r>
          <a:endParaRPr lang="fi-FI" b="1" dirty="0"/>
        </a:p>
      </dgm:t>
    </dgm:pt>
    <dgm:pt modelId="{EB22E7DC-AF52-43E0-9A8A-2C4CA2B76F42}" type="parTrans" cxnId="{C7ECCFA2-D782-4E36-8E6D-4C3949C0E83A}">
      <dgm:prSet/>
      <dgm:spPr/>
      <dgm:t>
        <a:bodyPr/>
        <a:lstStyle/>
        <a:p>
          <a:endParaRPr lang="fi-FI" b="1"/>
        </a:p>
      </dgm:t>
    </dgm:pt>
    <dgm:pt modelId="{F7491EE1-AFAB-477C-8EE2-75132D4565FF}" type="sibTrans" cxnId="{C7ECCFA2-D782-4E36-8E6D-4C3949C0E83A}">
      <dgm:prSet/>
      <dgm:spPr/>
      <dgm:t>
        <a:bodyPr/>
        <a:lstStyle/>
        <a:p>
          <a:endParaRPr lang="fi-FI" b="1"/>
        </a:p>
      </dgm:t>
    </dgm:pt>
    <dgm:pt modelId="{78158CD0-3E63-4FC3-9B05-158859D59BA6}">
      <dgm:prSet phldrT="[Teksti]"/>
      <dgm:spPr/>
      <dgm:t>
        <a:bodyPr/>
        <a:lstStyle/>
        <a:p>
          <a:r>
            <a:rPr lang="fi-FI" b="1" dirty="0" smtClean="0"/>
            <a:t>4</a:t>
          </a:r>
          <a:endParaRPr lang="fi-FI" b="1" dirty="0"/>
        </a:p>
      </dgm:t>
    </dgm:pt>
    <dgm:pt modelId="{4381EF57-3F29-4E0B-9CBA-8A1B14C0267A}" type="parTrans" cxnId="{8A66C38E-E36E-4672-89B0-569490C0EA17}">
      <dgm:prSet/>
      <dgm:spPr/>
      <dgm:t>
        <a:bodyPr/>
        <a:lstStyle/>
        <a:p>
          <a:endParaRPr lang="fi-FI" b="1"/>
        </a:p>
      </dgm:t>
    </dgm:pt>
    <dgm:pt modelId="{BCFC41EB-8900-4832-8B35-2F7AF915F679}" type="sibTrans" cxnId="{8A66C38E-E36E-4672-89B0-569490C0EA17}">
      <dgm:prSet/>
      <dgm:spPr/>
      <dgm:t>
        <a:bodyPr/>
        <a:lstStyle/>
        <a:p>
          <a:endParaRPr lang="fi-FI" b="1"/>
        </a:p>
      </dgm:t>
    </dgm:pt>
    <dgm:pt modelId="{894C1576-036E-49CA-9919-8A3D6BF60B65}">
      <dgm:prSet phldrT="[Teksti]"/>
      <dgm:spPr/>
      <dgm:t>
        <a:bodyPr/>
        <a:lstStyle/>
        <a:p>
          <a:r>
            <a:rPr lang="fi-FI" b="1" dirty="0" smtClean="0"/>
            <a:t>2</a:t>
          </a:r>
          <a:endParaRPr lang="fi-FI" b="1" dirty="0"/>
        </a:p>
      </dgm:t>
    </dgm:pt>
    <dgm:pt modelId="{AF495ECD-09A0-4F32-978E-77B02CAAB996}" type="parTrans" cxnId="{BF9F3279-1A6B-49E9-BDC0-D846E1B9A0DE}">
      <dgm:prSet/>
      <dgm:spPr/>
      <dgm:t>
        <a:bodyPr/>
        <a:lstStyle/>
        <a:p>
          <a:endParaRPr lang="fi-FI" b="1"/>
        </a:p>
      </dgm:t>
    </dgm:pt>
    <dgm:pt modelId="{6B072B51-AE55-46BC-97A6-C971AE3CCDD0}" type="sibTrans" cxnId="{BF9F3279-1A6B-49E9-BDC0-D846E1B9A0DE}">
      <dgm:prSet/>
      <dgm:spPr/>
      <dgm:t>
        <a:bodyPr/>
        <a:lstStyle/>
        <a:p>
          <a:endParaRPr lang="fi-FI" b="1"/>
        </a:p>
      </dgm:t>
    </dgm:pt>
    <dgm:pt modelId="{6B70248B-9D9F-4F1A-BEB2-ABEF82A62961}" type="pres">
      <dgm:prSet presAssocID="{92EE8CA6-FFDF-44BC-9FEE-10FAA1651A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7B5961A-B536-4346-9BB4-5FCF9CCCB126}" type="pres">
      <dgm:prSet presAssocID="{5E3FF660-B4AE-4311-B1B3-DB74FF8974E0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A4E8D6C-C69E-49A7-BC0B-DD454F720429}" type="pres">
      <dgm:prSet presAssocID="{F1C95478-7EDE-4417-8041-F90EFFC32940}" presName="space" presStyleCnt="0"/>
      <dgm:spPr/>
    </dgm:pt>
    <dgm:pt modelId="{9979E2D3-AECB-411C-B84A-209769EAE385}" type="pres">
      <dgm:prSet presAssocID="{DA1BA100-2491-4E9C-89D5-FE6E00326050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D413EAC-EAED-4090-8514-AC4A743E86E8}" type="pres">
      <dgm:prSet presAssocID="{8AB78EE0-27AF-451E-807D-9B9CDDD10226}" presName="space" presStyleCnt="0"/>
      <dgm:spPr/>
    </dgm:pt>
    <dgm:pt modelId="{B6D55906-1BB4-49A9-A96B-0623318F3827}" type="pres">
      <dgm:prSet presAssocID="{1C573E7F-E05E-4684-94A9-9FCF36E31C7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EAB0878-3CB8-4E14-BC0C-9D12BFD29D25}" type="pres">
      <dgm:prSet presAssocID="{F7491EE1-AFAB-477C-8EE2-75132D4565FF}" presName="space" presStyleCnt="0"/>
      <dgm:spPr/>
    </dgm:pt>
    <dgm:pt modelId="{86E595F9-6D90-47F7-A2C6-09B56322C7EF}" type="pres">
      <dgm:prSet presAssocID="{78158CD0-3E63-4FC3-9B05-158859D59BA6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FB74B77-18A6-462B-BE24-576AB331B1D6}" type="pres">
      <dgm:prSet presAssocID="{BCFC41EB-8900-4832-8B35-2F7AF915F679}" presName="space" presStyleCnt="0"/>
      <dgm:spPr/>
    </dgm:pt>
    <dgm:pt modelId="{9C331B13-AA0D-49C6-A000-0CB3895738E6}" type="pres">
      <dgm:prSet presAssocID="{894C1576-036E-49CA-9919-8A3D6BF60B65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95570A3A-0FB4-4036-A1F9-2C8F8E5B4BBF}" type="presOf" srcId="{5E3FF660-B4AE-4311-B1B3-DB74FF8974E0}" destId="{C7B5961A-B536-4346-9BB4-5FCF9CCCB126}" srcOrd="0" destOrd="0" presId="urn:microsoft.com/office/officeart/2005/8/layout/venn3"/>
    <dgm:cxn modelId="{C02042BE-ED4C-42F5-A189-83C254D954BC}" type="presOf" srcId="{92EE8CA6-FFDF-44BC-9FEE-10FAA1651A90}" destId="{6B70248B-9D9F-4F1A-BEB2-ABEF82A62961}" srcOrd="0" destOrd="0" presId="urn:microsoft.com/office/officeart/2005/8/layout/venn3"/>
    <dgm:cxn modelId="{BF9F3279-1A6B-49E9-BDC0-D846E1B9A0DE}" srcId="{92EE8CA6-FFDF-44BC-9FEE-10FAA1651A90}" destId="{894C1576-036E-49CA-9919-8A3D6BF60B65}" srcOrd="4" destOrd="0" parTransId="{AF495ECD-09A0-4F32-978E-77B02CAAB996}" sibTransId="{6B072B51-AE55-46BC-97A6-C971AE3CCDD0}"/>
    <dgm:cxn modelId="{3981E7FB-125F-42C2-B9D2-46CCB754DC94}" type="presOf" srcId="{894C1576-036E-49CA-9919-8A3D6BF60B65}" destId="{9C331B13-AA0D-49C6-A000-0CB3895738E6}" srcOrd="0" destOrd="0" presId="urn:microsoft.com/office/officeart/2005/8/layout/venn3"/>
    <dgm:cxn modelId="{8A66C38E-E36E-4672-89B0-569490C0EA17}" srcId="{92EE8CA6-FFDF-44BC-9FEE-10FAA1651A90}" destId="{78158CD0-3E63-4FC3-9B05-158859D59BA6}" srcOrd="3" destOrd="0" parTransId="{4381EF57-3F29-4E0B-9CBA-8A1B14C0267A}" sibTransId="{BCFC41EB-8900-4832-8B35-2F7AF915F679}"/>
    <dgm:cxn modelId="{84303112-8F5A-40F0-BA90-064FEB43CF8A}" type="presOf" srcId="{DA1BA100-2491-4E9C-89D5-FE6E00326050}" destId="{9979E2D3-AECB-411C-B84A-209769EAE385}" srcOrd="0" destOrd="0" presId="urn:microsoft.com/office/officeart/2005/8/layout/venn3"/>
    <dgm:cxn modelId="{AFE2DD05-E084-4E7A-892D-DD3287FD0F8E}" srcId="{92EE8CA6-FFDF-44BC-9FEE-10FAA1651A90}" destId="{5E3FF660-B4AE-4311-B1B3-DB74FF8974E0}" srcOrd="0" destOrd="0" parTransId="{AF257F97-A213-4A1C-8D09-F9022E1B2BC7}" sibTransId="{F1C95478-7EDE-4417-8041-F90EFFC32940}"/>
    <dgm:cxn modelId="{C7ECCFA2-D782-4E36-8E6D-4C3949C0E83A}" srcId="{92EE8CA6-FFDF-44BC-9FEE-10FAA1651A90}" destId="{1C573E7F-E05E-4684-94A9-9FCF36E31C70}" srcOrd="2" destOrd="0" parTransId="{EB22E7DC-AF52-43E0-9A8A-2C4CA2B76F42}" sibTransId="{F7491EE1-AFAB-477C-8EE2-75132D4565FF}"/>
    <dgm:cxn modelId="{7EC6D2F2-81E2-4E46-92AE-0D70F8DAD60A}" type="presOf" srcId="{1C573E7F-E05E-4684-94A9-9FCF36E31C70}" destId="{B6D55906-1BB4-49A9-A96B-0623318F3827}" srcOrd="0" destOrd="0" presId="urn:microsoft.com/office/officeart/2005/8/layout/venn3"/>
    <dgm:cxn modelId="{1DCFB960-0659-4B43-8D53-341E5229F508}" srcId="{92EE8CA6-FFDF-44BC-9FEE-10FAA1651A90}" destId="{DA1BA100-2491-4E9C-89D5-FE6E00326050}" srcOrd="1" destOrd="0" parTransId="{2D00A7B7-25E3-445F-90DE-3EA0103D4932}" sibTransId="{8AB78EE0-27AF-451E-807D-9B9CDDD10226}"/>
    <dgm:cxn modelId="{F4CE6565-934B-4422-9307-B0839EB1FD6A}" type="presOf" srcId="{78158CD0-3E63-4FC3-9B05-158859D59BA6}" destId="{86E595F9-6D90-47F7-A2C6-09B56322C7EF}" srcOrd="0" destOrd="0" presId="urn:microsoft.com/office/officeart/2005/8/layout/venn3"/>
    <dgm:cxn modelId="{7E641EB8-9207-4570-BCCA-1328A95BF613}" type="presParOf" srcId="{6B70248B-9D9F-4F1A-BEB2-ABEF82A62961}" destId="{C7B5961A-B536-4346-9BB4-5FCF9CCCB126}" srcOrd="0" destOrd="0" presId="urn:microsoft.com/office/officeart/2005/8/layout/venn3"/>
    <dgm:cxn modelId="{4743727B-43AE-477C-BCE0-A2D67BB0CB45}" type="presParOf" srcId="{6B70248B-9D9F-4F1A-BEB2-ABEF82A62961}" destId="{0A4E8D6C-C69E-49A7-BC0B-DD454F720429}" srcOrd="1" destOrd="0" presId="urn:microsoft.com/office/officeart/2005/8/layout/venn3"/>
    <dgm:cxn modelId="{8788329A-9830-48B6-891D-DFE4E5B6942B}" type="presParOf" srcId="{6B70248B-9D9F-4F1A-BEB2-ABEF82A62961}" destId="{9979E2D3-AECB-411C-B84A-209769EAE385}" srcOrd="2" destOrd="0" presId="urn:microsoft.com/office/officeart/2005/8/layout/venn3"/>
    <dgm:cxn modelId="{3DF3A430-7DDD-45C7-9365-8E8C68CB95A8}" type="presParOf" srcId="{6B70248B-9D9F-4F1A-BEB2-ABEF82A62961}" destId="{0D413EAC-EAED-4090-8514-AC4A743E86E8}" srcOrd="3" destOrd="0" presId="urn:microsoft.com/office/officeart/2005/8/layout/venn3"/>
    <dgm:cxn modelId="{D892BD05-32D9-43C4-821D-9E430F7C99F3}" type="presParOf" srcId="{6B70248B-9D9F-4F1A-BEB2-ABEF82A62961}" destId="{B6D55906-1BB4-49A9-A96B-0623318F3827}" srcOrd="4" destOrd="0" presId="urn:microsoft.com/office/officeart/2005/8/layout/venn3"/>
    <dgm:cxn modelId="{1DF56026-E5B2-42FE-AA0F-6F4860CA06C6}" type="presParOf" srcId="{6B70248B-9D9F-4F1A-BEB2-ABEF82A62961}" destId="{AEAB0878-3CB8-4E14-BC0C-9D12BFD29D25}" srcOrd="5" destOrd="0" presId="urn:microsoft.com/office/officeart/2005/8/layout/venn3"/>
    <dgm:cxn modelId="{189C5E7E-B0D4-4B4B-9CB8-90D1C13723DD}" type="presParOf" srcId="{6B70248B-9D9F-4F1A-BEB2-ABEF82A62961}" destId="{86E595F9-6D90-47F7-A2C6-09B56322C7EF}" srcOrd="6" destOrd="0" presId="urn:microsoft.com/office/officeart/2005/8/layout/venn3"/>
    <dgm:cxn modelId="{252E3E27-C44B-4B67-9F1D-69320D706642}" type="presParOf" srcId="{6B70248B-9D9F-4F1A-BEB2-ABEF82A62961}" destId="{DFB74B77-18A6-462B-BE24-576AB331B1D6}" srcOrd="7" destOrd="0" presId="urn:microsoft.com/office/officeart/2005/8/layout/venn3"/>
    <dgm:cxn modelId="{99CF4BCB-E247-4D3A-A063-243B50445514}" type="presParOf" srcId="{6B70248B-9D9F-4F1A-BEB2-ABEF82A62961}" destId="{9C331B13-AA0D-49C6-A000-0CB3895738E6}" srcOrd="8" destOrd="0" presId="urn:microsoft.com/office/officeart/2005/8/layout/ven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EE8CA6-FFDF-44BC-9FEE-10FAA1651A90}" type="doc">
      <dgm:prSet loTypeId="urn:microsoft.com/office/officeart/2005/8/layout/venn3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5E3FF660-B4AE-4311-B1B3-DB74FF8974E0}">
      <dgm:prSet phldrT="[Teksti]" custT="1"/>
      <dgm:spPr/>
      <dgm:t>
        <a:bodyPr/>
        <a:lstStyle/>
        <a:p>
          <a:r>
            <a:rPr lang="fi-FI" sz="1400" b="1" dirty="0" smtClean="0"/>
            <a:t>12/9</a:t>
          </a:r>
          <a:endParaRPr lang="fi-FI" sz="1400" b="1" dirty="0"/>
        </a:p>
      </dgm:t>
    </dgm:pt>
    <dgm:pt modelId="{AF257F97-A213-4A1C-8D09-F9022E1B2BC7}" type="parTrans" cxnId="{AFE2DD05-E084-4E7A-892D-DD3287FD0F8E}">
      <dgm:prSet/>
      <dgm:spPr/>
      <dgm:t>
        <a:bodyPr/>
        <a:lstStyle/>
        <a:p>
          <a:endParaRPr lang="fi-FI" sz="1400" b="1"/>
        </a:p>
      </dgm:t>
    </dgm:pt>
    <dgm:pt modelId="{F1C95478-7EDE-4417-8041-F90EFFC32940}" type="sibTrans" cxnId="{AFE2DD05-E084-4E7A-892D-DD3287FD0F8E}">
      <dgm:prSet/>
      <dgm:spPr/>
      <dgm:t>
        <a:bodyPr/>
        <a:lstStyle/>
        <a:p>
          <a:endParaRPr lang="fi-FI" sz="1400" b="1"/>
        </a:p>
      </dgm:t>
    </dgm:pt>
    <dgm:pt modelId="{DA1BA100-2491-4E9C-89D5-FE6E00326050}">
      <dgm:prSet phldrT="[Teksti]" custT="1"/>
      <dgm:spPr/>
      <dgm:t>
        <a:bodyPr/>
        <a:lstStyle/>
        <a:p>
          <a:r>
            <a:rPr lang="fi-FI" sz="1400" b="1" dirty="0" smtClean="0"/>
            <a:t>11/7</a:t>
          </a:r>
          <a:endParaRPr lang="fi-FI" sz="1400" b="1" dirty="0"/>
        </a:p>
      </dgm:t>
    </dgm:pt>
    <dgm:pt modelId="{2D00A7B7-25E3-445F-90DE-3EA0103D4932}" type="parTrans" cxnId="{1DCFB960-0659-4B43-8D53-341E5229F508}">
      <dgm:prSet/>
      <dgm:spPr/>
      <dgm:t>
        <a:bodyPr/>
        <a:lstStyle/>
        <a:p>
          <a:endParaRPr lang="fi-FI" sz="1400" b="1"/>
        </a:p>
      </dgm:t>
    </dgm:pt>
    <dgm:pt modelId="{8AB78EE0-27AF-451E-807D-9B9CDDD10226}" type="sibTrans" cxnId="{1DCFB960-0659-4B43-8D53-341E5229F508}">
      <dgm:prSet/>
      <dgm:spPr/>
      <dgm:t>
        <a:bodyPr/>
        <a:lstStyle/>
        <a:p>
          <a:endParaRPr lang="fi-FI" sz="1400" b="1"/>
        </a:p>
      </dgm:t>
    </dgm:pt>
    <dgm:pt modelId="{1C573E7F-E05E-4684-94A9-9FCF36E31C70}">
      <dgm:prSet phldrT="[Teksti]" custT="1"/>
      <dgm:spPr/>
      <dgm:t>
        <a:bodyPr/>
        <a:lstStyle/>
        <a:p>
          <a:r>
            <a:rPr lang="fi-FI" sz="1400" b="1" dirty="0" smtClean="0"/>
            <a:t>9/5</a:t>
          </a:r>
          <a:endParaRPr lang="fi-FI" sz="1400" b="1" dirty="0"/>
        </a:p>
      </dgm:t>
    </dgm:pt>
    <dgm:pt modelId="{EB22E7DC-AF52-43E0-9A8A-2C4CA2B76F42}" type="parTrans" cxnId="{C7ECCFA2-D782-4E36-8E6D-4C3949C0E83A}">
      <dgm:prSet/>
      <dgm:spPr/>
      <dgm:t>
        <a:bodyPr/>
        <a:lstStyle/>
        <a:p>
          <a:endParaRPr lang="fi-FI" sz="1400" b="1"/>
        </a:p>
      </dgm:t>
    </dgm:pt>
    <dgm:pt modelId="{F7491EE1-AFAB-477C-8EE2-75132D4565FF}" type="sibTrans" cxnId="{C7ECCFA2-D782-4E36-8E6D-4C3949C0E83A}">
      <dgm:prSet/>
      <dgm:spPr/>
      <dgm:t>
        <a:bodyPr/>
        <a:lstStyle/>
        <a:p>
          <a:endParaRPr lang="fi-FI" sz="1400" b="1"/>
        </a:p>
      </dgm:t>
    </dgm:pt>
    <dgm:pt modelId="{78158CD0-3E63-4FC3-9B05-158859D59BA6}">
      <dgm:prSet phldrT="[Teksti]" custT="1"/>
      <dgm:spPr/>
      <dgm:t>
        <a:bodyPr/>
        <a:lstStyle/>
        <a:p>
          <a:r>
            <a:rPr lang="fi-FI" sz="1400" b="1" dirty="0" smtClean="0"/>
            <a:t>4/1</a:t>
          </a:r>
          <a:endParaRPr lang="fi-FI" sz="1400" b="1" dirty="0"/>
        </a:p>
      </dgm:t>
    </dgm:pt>
    <dgm:pt modelId="{4381EF57-3F29-4E0B-9CBA-8A1B14C0267A}" type="parTrans" cxnId="{8A66C38E-E36E-4672-89B0-569490C0EA17}">
      <dgm:prSet/>
      <dgm:spPr/>
      <dgm:t>
        <a:bodyPr/>
        <a:lstStyle/>
        <a:p>
          <a:endParaRPr lang="fi-FI" sz="1400" b="1"/>
        </a:p>
      </dgm:t>
    </dgm:pt>
    <dgm:pt modelId="{BCFC41EB-8900-4832-8B35-2F7AF915F679}" type="sibTrans" cxnId="{8A66C38E-E36E-4672-89B0-569490C0EA17}">
      <dgm:prSet/>
      <dgm:spPr/>
      <dgm:t>
        <a:bodyPr/>
        <a:lstStyle/>
        <a:p>
          <a:endParaRPr lang="fi-FI" sz="1400" b="1"/>
        </a:p>
      </dgm:t>
    </dgm:pt>
    <dgm:pt modelId="{894C1576-036E-49CA-9919-8A3D6BF60B65}">
      <dgm:prSet phldrT="[Teksti]" custT="1"/>
      <dgm:spPr/>
      <dgm:t>
        <a:bodyPr/>
        <a:lstStyle/>
        <a:p>
          <a:r>
            <a:rPr lang="fi-FI" sz="1400" b="1" dirty="0" smtClean="0"/>
            <a:t>2/1</a:t>
          </a:r>
          <a:endParaRPr lang="fi-FI" sz="1400" b="1" dirty="0"/>
        </a:p>
      </dgm:t>
    </dgm:pt>
    <dgm:pt modelId="{AF495ECD-09A0-4F32-978E-77B02CAAB996}" type="parTrans" cxnId="{BF9F3279-1A6B-49E9-BDC0-D846E1B9A0DE}">
      <dgm:prSet/>
      <dgm:spPr/>
      <dgm:t>
        <a:bodyPr/>
        <a:lstStyle/>
        <a:p>
          <a:endParaRPr lang="fi-FI" sz="1400" b="1"/>
        </a:p>
      </dgm:t>
    </dgm:pt>
    <dgm:pt modelId="{6B072B51-AE55-46BC-97A6-C971AE3CCDD0}" type="sibTrans" cxnId="{BF9F3279-1A6B-49E9-BDC0-D846E1B9A0DE}">
      <dgm:prSet/>
      <dgm:spPr/>
      <dgm:t>
        <a:bodyPr/>
        <a:lstStyle/>
        <a:p>
          <a:endParaRPr lang="fi-FI" sz="1400" b="1"/>
        </a:p>
      </dgm:t>
    </dgm:pt>
    <dgm:pt modelId="{6B70248B-9D9F-4F1A-BEB2-ABEF82A62961}" type="pres">
      <dgm:prSet presAssocID="{92EE8CA6-FFDF-44BC-9FEE-10FAA1651A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7B5961A-B536-4346-9BB4-5FCF9CCCB126}" type="pres">
      <dgm:prSet presAssocID="{5E3FF660-B4AE-4311-B1B3-DB74FF8974E0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A4E8D6C-C69E-49A7-BC0B-DD454F720429}" type="pres">
      <dgm:prSet presAssocID="{F1C95478-7EDE-4417-8041-F90EFFC32940}" presName="space" presStyleCnt="0"/>
      <dgm:spPr/>
    </dgm:pt>
    <dgm:pt modelId="{9979E2D3-AECB-411C-B84A-209769EAE385}" type="pres">
      <dgm:prSet presAssocID="{DA1BA100-2491-4E9C-89D5-FE6E00326050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D413EAC-EAED-4090-8514-AC4A743E86E8}" type="pres">
      <dgm:prSet presAssocID="{8AB78EE0-27AF-451E-807D-9B9CDDD10226}" presName="space" presStyleCnt="0"/>
      <dgm:spPr/>
    </dgm:pt>
    <dgm:pt modelId="{B6D55906-1BB4-49A9-A96B-0623318F3827}" type="pres">
      <dgm:prSet presAssocID="{1C573E7F-E05E-4684-94A9-9FCF36E31C7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EAB0878-3CB8-4E14-BC0C-9D12BFD29D25}" type="pres">
      <dgm:prSet presAssocID="{F7491EE1-AFAB-477C-8EE2-75132D4565FF}" presName="space" presStyleCnt="0"/>
      <dgm:spPr/>
    </dgm:pt>
    <dgm:pt modelId="{86E595F9-6D90-47F7-A2C6-09B56322C7EF}" type="pres">
      <dgm:prSet presAssocID="{78158CD0-3E63-4FC3-9B05-158859D59BA6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FB74B77-18A6-462B-BE24-576AB331B1D6}" type="pres">
      <dgm:prSet presAssocID="{BCFC41EB-8900-4832-8B35-2F7AF915F679}" presName="space" presStyleCnt="0"/>
      <dgm:spPr/>
    </dgm:pt>
    <dgm:pt modelId="{9C331B13-AA0D-49C6-A000-0CB3895738E6}" type="pres">
      <dgm:prSet presAssocID="{894C1576-036E-49CA-9919-8A3D6BF60B65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1E5AD117-57EB-4418-A650-DEA09BC08A73}" type="presOf" srcId="{92EE8CA6-FFDF-44BC-9FEE-10FAA1651A90}" destId="{6B70248B-9D9F-4F1A-BEB2-ABEF82A62961}" srcOrd="0" destOrd="0" presId="urn:microsoft.com/office/officeart/2005/8/layout/venn3"/>
    <dgm:cxn modelId="{8174D882-4D7E-48ED-94C3-F84FC4229E2D}" type="presOf" srcId="{894C1576-036E-49CA-9919-8A3D6BF60B65}" destId="{9C331B13-AA0D-49C6-A000-0CB3895738E6}" srcOrd="0" destOrd="0" presId="urn:microsoft.com/office/officeart/2005/8/layout/venn3"/>
    <dgm:cxn modelId="{BF9F3279-1A6B-49E9-BDC0-D846E1B9A0DE}" srcId="{92EE8CA6-FFDF-44BC-9FEE-10FAA1651A90}" destId="{894C1576-036E-49CA-9919-8A3D6BF60B65}" srcOrd="4" destOrd="0" parTransId="{AF495ECD-09A0-4F32-978E-77B02CAAB996}" sibTransId="{6B072B51-AE55-46BC-97A6-C971AE3CCDD0}"/>
    <dgm:cxn modelId="{8A66C38E-E36E-4672-89B0-569490C0EA17}" srcId="{92EE8CA6-FFDF-44BC-9FEE-10FAA1651A90}" destId="{78158CD0-3E63-4FC3-9B05-158859D59BA6}" srcOrd="3" destOrd="0" parTransId="{4381EF57-3F29-4E0B-9CBA-8A1B14C0267A}" sibTransId="{BCFC41EB-8900-4832-8B35-2F7AF915F679}"/>
    <dgm:cxn modelId="{C7ECCFA2-D782-4E36-8E6D-4C3949C0E83A}" srcId="{92EE8CA6-FFDF-44BC-9FEE-10FAA1651A90}" destId="{1C573E7F-E05E-4684-94A9-9FCF36E31C70}" srcOrd="2" destOrd="0" parTransId="{EB22E7DC-AF52-43E0-9A8A-2C4CA2B76F42}" sibTransId="{F7491EE1-AFAB-477C-8EE2-75132D4565FF}"/>
    <dgm:cxn modelId="{AFE2DD05-E084-4E7A-892D-DD3287FD0F8E}" srcId="{92EE8CA6-FFDF-44BC-9FEE-10FAA1651A90}" destId="{5E3FF660-B4AE-4311-B1B3-DB74FF8974E0}" srcOrd="0" destOrd="0" parTransId="{AF257F97-A213-4A1C-8D09-F9022E1B2BC7}" sibTransId="{F1C95478-7EDE-4417-8041-F90EFFC32940}"/>
    <dgm:cxn modelId="{D4A6AD77-4B6E-4BE8-ABAA-3C632A08BD5B}" type="presOf" srcId="{5E3FF660-B4AE-4311-B1B3-DB74FF8974E0}" destId="{C7B5961A-B536-4346-9BB4-5FCF9CCCB126}" srcOrd="0" destOrd="0" presId="urn:microsoft.com/office/officeart/2005/8/layout/venn3"/>
    <dgm:cxn modelId="{989A31DE-B278-4A64-BD38-79FCADC9E2AE}" type="presOf" srcId="{DA1BA100-2491-4E9C-89D5-FE6E00326050}" destId="{9979E2D3-AECB-411C-B84A-209769EAE385}" srcOrd="0" destOrd="0" presId="urn:microsoft.com/office/officeart/2005/8/layout/venn3"/>
    <dgm:cxn modelId="{9EF897B2-B591-4A03-9486-4448B0D7E4A9}" type="presOf" srcId="{78158CD0-3E63-4FC3-9B05-158859D59BA6}" destId="{86E595F9-6D90-47F7-A2C6-09B56322C7EF}" srcOrd="0" destOrd="0" presId="urn:microsoft.com/office/officeart/2005/8/layout/venn3"/>
    <dgm:cxn modelId="{1DCFB960-0659-4B43-8D53-341E5229F508}" srcId="{92EE8CA6-FFDF-44BC-9FEE-10FAA1651A90}" destId="{DA1BA100-2491-4E9C-89D5-FE6E00326050}" srcOrd="1" destOrd="0" parTransId="{2D00A7B7-25E3-445F-90DE-3EA0103D4932}" sibTransId="{8AB78EE0-27AF-451E-807D-9B9CDDD10226}"/>
    <dgm:cxn modelId="{70F11F41-A7AF-47E8-A705-B16F38DB573B}" type="presOf" srcId="{1C573E7F-E05E-4684-94A9-9FCF36E31C70}" destId="{B6D55906-1BB4-49A9-A96B-0623318F3827}" srcOrd="0" destOrd="0" presId="urn:microsoft.com/office/officeart/2005/8/layout/venn3"/>
    <dgm:cxn modelId="{EEBEDB27-6DA3-4838-B7BF-8D7E12F7488E}" type="presParOf" srcId="{6B70248B-9D9F-4F1A-BEB2-ABEF82A62961}" destId="{C7B5961A-B536-4346-9BB4-5FCF9CCCB126}" srcOrd="0" destOrd="0" presId="urn:microsoft.com/office/officeart/2005/8/layout/venn3"/>
    <dgm:cxn modelId="{8CAA0C09-3632-4713-8CFD-0188D02693FA}" type="presParOf" srcId="{6B70248B-9D9F-4F1A-BEB2-ABEF82A62961}" destId="{0A4E8D6C-C69E-49A7-BC0B-DD454F720429}" srcOrd="1" destOrd="0" presId="urn:microsoft.com/office/officeart/2005/8/layout/venn3"/>
    <dgm:cxn modelId="{93467FCC-94B9-4CD1-ADD4-00E01D2C534D}" type="presParOf" srcId="{6B70248B-9D9F-4F1A-BEB2-ABEF82A62961}" destId="{9979E2D3-AECB-411C-B84A-209769EAE385}" srcOrd="2" destOrd="0" presId="urn:microsoft.com/office/officeart/2005/8/layout/venn3"/>
    <dgm:cxn modelId="{F10478AB-502B-4C2F-A5BD-6CC135CDA071}" type="presParOf" srcId="{6B70248B-9D9F-4F1A-BEB2-ABEF82A62961}" destId="{0D413EAC-EAED-4090-8514-AC4A743E86E8}" srcOrd="3" destOrd="0" presId="urn:microsoft.com/office/officeart/2005/8/layout/venn3"/>
    <dgm:cxn modelId="{15C77FAE-40FE-4372-A6D9-CC80C36B6286}" type="presParOf" srcId="{6B70248B-9D9F-4F1A-BEB2-ABEF82A62961}" destId="{B6D55906-1BB4-49A9-A96B-0623318F3827}" srcOrd="4" destOrd="0" presId="urn:microsoft.com/office/officeart/2005/8/layout/venn3"/>
    <dgm:cxn modelId="{E9DCEAEF-1E13-4863-B92C-0ED23019E5AE}" type="presParOf" srcId="{6B70248B-9D9F-4F1A-BEB2-ABEF82A62961}" destId="{AEAB0878-3CB8-4E14-BC0C-9D12BFD29D25}" srcOrd="5" destOrd="0" presId="urn:microsoft.com/office/officeart/2005/8/layout/venn3"/>
    <dgm:cxn modelId="{7F547E05-2779-4DC3-A71D-E6E41EF589F3}" type="presParOf" srcId="{6B70248B-9D9F-4F1A-BEB2-ABEF82A62961}" destId="{86E595F9-6D90-47F7-A2C6-09B56322C7EF}" srcOrd="6" destOrd="0" presId="urn:microsoft.com/office/officeart/2005/8/layout/venn3"/>
    <dgm:cxn modelId="{D60CA5DC-1167-4571-A3DE-99EFC0FE2950}" type="presParOf" srcId="{6B70248B-9D9F-4F1A-BEB2-ABEF82A62961}" destId="{DFB74B77-18A6-462B-BE24-576AB331B1D6}" srcOrd="7" destOrd="0" presId="urn:microsoft.com/office/officeart/2005/8/layout/venn3"/>
    <dgm:cxn modelId="{03632503-CB94-4E97-8D77-CC779974DD0A}" type="presParOf" srcId="{6B70248B-9D9F-4F1A-BEB2-ABEF82A62961}" destId="{9C331B13-AA0D-49C6-A000-0CB3895738E6}" srcOrd="8" destOrd="0" presId="urn:microsoft.com/office/officeart/2005/8/layout/ven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EE8CA6-FFDF-44BC-9FEE-10FAA1651A90}" type="doc">
      <dgm:prSet loTypeId="urn:microsoft.com/office/officeart/2005/8/layout/venn3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5E3FF660-B4AE-4311-B1B3-DB74FF8974E0}">
      <dgm:prSet phldrT="[Teksti]"/>
      <dgm:spPr/>
      <dgm:t>
        <a:bodyPr/>
        <a:lstStyle/>
        <a:p>
          <a:r>
            <a:rPr lang="fi-FI" b="1" dirty="0" smtClean="0"/>
            <a:t>12</a:t>
          </a:r>
          <a:endParaRPr lang="fi-FI" b="1" dirty="0"/>
        </a:p>
      </dgm:t>
    </dgm:pt>
    <dgm:pt modelId="{AF257F97-A213-4A1C-8D09-F9022E1B2BC7}" type="parTrans" cxnId="{AFE2DD05-E084-4E7A-892D-DD3287FD0F8E}">
      <dgm:prSet/>
      <dgm:spPr/>
      <dgm:t>
        <a:bodyPr/>
        <a:lstStyle/>
        <a:p>
          <a:endParaRPr lang="fi-FI" b="1"/>
        </a:p>
      </dgm:t>
    </dgm:pt>
    <dgm:pt modelId="{F1C95478-7EDE-4417-8041-F90EFFC32940}" type="sibTrans" cxnId="{AFE2DD05-E084-4E7A-892D-DD3287FD0F8E}">
      <dgm:prSet/>
      <dgm:spPr/>
      <dgm:t>
        <a:bodyPr/>
        <a:lstStyle/>
        <a:p>
          <a:endParaRPr lang="fi-FI" b="1"/>
        </a:p>
      </dgm:t>
    </dgm:pt>
    <dgm:pt modelId="{DA1BA100-2491-4E9C-89D5-FE6E00326050}">
      <dgm:prSet phldrT="[Teksti]"/>
      <dgm:spPr/>
      <dgm:t>
        <a:bodyPr/>
        <a:lstStyle/>
        <a:p>
          <a:r>
            <a:rPr lang="fi-FI" b="1" dirty="0" smtClean="0"/>
            <a:t>11</a:t>
          </a:r>
          <a:endParaRPr lang="fi-FI" b="1" dirty="0"/>
        </a:p>
      </dgm:t>
    </dgm:pt>
    <dgm:pt modelId="{2D00A7B7-25E3-445F-90DE-3EA0103D4932}" type="parTrans" cxnId="{1DCFB960-0659-4B43-8D53-341E5229F508}">
      <dgm:prSet/>
      <dgm:spPr/>
      <dgm:t>
        <a:bodyPr/>
        <a:lstStyle/>
        <a:p>
          <a:endParaRPr lang="fi-FI" b="1"/>
        </a:p>
      </dgm:t>
    </dgm:pt>
    <dgm:pt modelId="{8AB78EE0-27AF-451E-807D-9B9CDDD10226}" type="sibTrans" cxnId="{1DCFB960-0659-4B43-8D53-341E5229F508}">
      <dgm:prSet/>
      <dgm:spPr/>
      <dgm:t>
        <a:bodyPr/>
        <a:lstStyle/>
        <a:p>
          <a:endParaRPr lang="fi-FI" b="1"/>
        </a:p>
      </dgm:t>
    </dgm:pt>
    <dgm:pt modelId="{1C573E7F-E05E-4684-94A9-9FCF36E31C70}">
      <dgm:prSet phldrT="[Teksti]"/>
      <dgm:spPr/>
      <dgm:t>
        <a:bodyPr/>
        <a:lstStyle/>
        <a:p>
          <a:r>
            <a:rPr lang="fi-FI" b="1" dirty="0" smtClean="0"/>
            <a:t>9</a:t>
          </a:r>
          <a:endParaRPr lang="fi-FI" b="1" dirty="0"/>
        </a:p>
      </dgm:t>
    </dgm:pt>
    <dgm:pt modelId="{EB22E7DC-AF52-43E0-9A8A-2C4CA2B76F42}" type="parTrans" cxnId="{C7ECCFA2-D782-4E36-8E6D-4C3949C0E83A}">
      <dgm:prSet/>
      <dgm:spPr/>
      <dgm:t>
        <a:bodyPr/>
        <a:lstStyle/>
        <a:p>
          <a:endParaRPr lang="fi-FI" b="1"/>
        </a:p>
      </dgm:t>
    </dgm:pt>
    <dgm:pt modelId="{F7491EE1-AFAB-477C-8EE2-75132D4565FF}" type="sibTrans" cxnId="{C7ECCFA2-D782-4E36-8E6D-4C3949C0E83A}">
      <dgm:prSet/>
      <dgm:spPr/>
      <dgm:t>
        <a:bodyPr/>
        <a:lstStyle/>
        <a:p>
          <a:endParaRPr lang="fi-FI" b="1"/>
        </a:p>
      </dgm:t>
    </dgm:pt>
    <dgm:pt modelId="{78158CD0-3E63-4FC3-9B05-158859D59BA6}">
      <dgm:prSet phldrT="[Teksti]"/>
      <dgm:spPr/>
      <dgm:t>
        <a:bodyPr/>
        <a:lstStyle/>
        <a:p>
          <a:r>
            <a:rPr lang="fi-FI" b="1" dirty="0" smtClean="0"/>
            <a:t>4</a:t>
          </a:r>
          <a:endParaRPr lang="fi-FI" b="1" dirty="0"/>
        </a:p>
      </dgm:t>
    </dgm:pt>
    <dgm:pt modelId="{4381EF57-3F29-4E0B-9CBA-8A1B14C0267A}" type="parTrans" cxnId="{8A66C38E-E36E-4672-89B0-569490C0EA17}">
      <dgm:prSet/>
      <dgm:spPr/>
      <dgm:t>
        <a:bodyPr/>
        <a:lstStyle/>
        <a:p>
          <a:endParaRPr lang="fi-FI" b="1"/>
        </a:p>
      </dgm:t>
    </dgm:pt>
    <dgm:pt modelId="{BCFC41EB-8900-4832-8B35-2F7AF915F679}" type="sibTrans" cxnId="{8A66C38E-E36E-4672-89B0-569490C0EA17}">
      <dgm:prSet/>
      <dgm:spPr/>
      <dgm:t>
        <a:bodyPr/>
        <a:lstStyle/>
        <a:p>
          <a:endParaRPr lang="fi-FI" b="1"/>
        </a:p>
      </dgm:t>
    </dgm:pt>
    <dgm:pt modelId="{894C1576-036E-49CA-9919-8A3D6BF60B65}">
      <dgm:prSet phldrT="[Teksti]"/>
      <dgm:spPr/>
      <dgm:t>
        <a:bodyPr/>
        <a:lstStyle/>
        <a:p>
          <a:r>
            <a:rPr lang="fi-FI" b="1" dirty="0" smtClean="0"/>
            <a:t>2</a:t>
          </a:r>
          <a:endParaRPr lang="fi-FI" b="1" dirty="0"/>
        </a:p>
      </dgm:t>
    </dgm:pt>
    <dgm:pt modelId="{AF495ECD-09A0-4F32-978E-77B02CAAB996}" type="parTrans" cxnId="{BF9F3279-1A6B-49E9-BDC0-D846E1B9A0DE}">
      <dgm:prSet/>
      <dgm:spPr/>
      <dgm:t>
        <a:bodyPr/>
        <a:lstStyle/>
        <a:p>
          <a:endParaRPr lang="fi-FI" b="1"/>
        </a:p>
      </dgm:t>
    </dgm:pt>
    <dgm:pt modelId="{6B072B51-AE55-46BC-97A6-C971AE3CCDD0}" type="sibTrans" cxnId="{BF9F3279-1A6B-49E9-BDC0-D846E1B9A0DE}">
      <dgm:prSet/>
      <dgm:spPr/>
      <dgm:t>
        <a:bodyPr/>
        <a:lstStyle/>
        <a:p>
          <a:endParaRPr lang="fi-FI" b="1"/>
        </a:p>
      </dgm:t>
    </dgm:pt>
    <dgm:pt modelId="{6B70248B-9D9F-4F1A-BEB2-ABEF82A62961}" type="pres">
      <dgm:prSet presAssocID="{92EE8CA6-FFDF-44BC-9FEE-10FAA1651A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7B5961A-B536-4346-9BB4-5FCF9CCCB126}" type="pres">
      <dgm:prSet presAssocID="{5E3FF660-B4AE-4311-B1B3-DB74FF8974E0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A4E8D6C-C69E-49A7-BC0B-DD454F720429}" type="pres">
      <dgm:prSet presAssocID="{F1C95478-7EDE-4417-8041-F90EFFC32940}" presName="space" presStyleCnt="0"/>
      <dgm:spPr/>
    </dgm:pt>
    <dgm:pt modelId="{9979E2D3-AECB-411C-B84A-209769EAE385}" type="pres">
      <dgm:prSet presAssocID="{DA1BA100-2491-4E9C-89D5-FE6E00326050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D413EAC-EAED-4090-8514-AC4A743E86E8}" type="pres">
      <dgm:prSet presAssocID="{8AB78EE0-27AF-451E-807D-9B9CDDD10226}" presName="space" presStyleCnt="0"/>
      <dgm:spPr/>
    </dgm:pt>
    <dgm:pt modelId="{B6D55906-1BB4-49A9-A96B-0623318F3827}" type="pres">
      <dgm:prSet presAssocID="{1C573E7F-E05E-4684-94A9-9FCF36E31C7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EAB0878-3CB8-4E14-BC0C-9D12BFD29D25}" type="pres">
      <dgm:prSet presAssocID="{F7491EE1-AFAB-477C-8EE2-75132D4565FF}" presName="space" presStyleCnt="0"/>
      <dgm:spPr/>
    </dgm:pt>
    <dgm:pt modelId="{86E595F9-6D90-47F7-A2C6-09B56322C7EF}" type="pres">
      <dgm:prSet presAssocID="{78158CD0-3E63-4FC3-9B05-158859D59BA6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FB74B77-18A6-462B-BE24-576AB331B1D6}" type="pres">
      <dgm:prSet presAssocID="{BCFC41EB-8900-4832-8B35-2F7AF915F679}" presName="space" presStyleCnt="0"/>
      <dgm:spPr/>
    </dgm:pt>
    <dgm:pt modelId="{9C331B13-AA0D-49C6-A000-0CB3895738E6}" type="pres">
      <dgm:prSet presAssocID="{894C1576-036E-49CA-9919-8A3D6BF60B65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2E3B23F6-5390-47A8-B41C-5241A97D5B60}" type="presOf" srcId="{78158CD0-3E63-4FC3-9B05-158859D59BA6}" destId="{86E595F9-6D90-47F7-A2C6-09B56322C7EF}" srcOrd="0" destOrd="0" presId="urn:microsoft.com/office/officeart/2005/8/layout/venn3"/>
    <dgm:cxn modelId="{8A66C38E-E36E-4672-89B0-569490C0EA17}" srcId="{92EE8CA6-FFDF-44BC-9FEE-10FAA1651A90}" destId="{78158CD0-3E63-4FC3-9B05-158859D59BA6}" srcOrd="3" destOrd="0" parTransId="{4381EF57-3F29-4E0B-9CBA-8A1B14C0267A}" sibTransId="{BCFC41EB-8900-4832-8B35-2F7AF915F679}"/>
    <dgm:cxn modelId="{C7ECCFA2-D782-4E36-8E6D-4C3949C0E83A}" srcId="{92EE8CA6-FFDF-44BC-9FEE-10FAA1651A90}" destId="{1C573E7F-E05E-4684-94A9-9FCF36E31C70}" srcOrd="2" destOrd="0" parTransId="{EB22E7DC-AF52-43E0-9A8A-2C4CA2B76F42}" sibTransId="{F7491EE1-AFAB-477C-8EE2-75132D4565FF}"/>
    <dgm:cxn modelId="{236FFB57-0B05-4BA1-AAB9-143AEBBE0432}" type="presOf" srcId="{894C1576-036E-49CA-9919-8A3D6BF60B65}" destId="{9C331B13-AA0D-49C6-A000-0CB3895738E6}" srcOrd="0" destOrd="0" presId="urn:microsoft.com/office/officeart/2005/8/layout/venn3"/>
    <dgm:cxn modelId="{AFE2DD05-E084-4E7A-892D-DD3287FD0F8E}" srcId="{92EE8CA6-FFDF-44BC-9FEE-10FAA1651A90}" destId="{5E3FF660-B4AE-4311-B1B3-DB74FF8974E0}" srcOrd="0" destOrd="0" parTransId="{AF257F97-A213-4A1C-8D09-F9022E1B2BC7}" sibTransId="{F1C95478-7EDE-4417-8041-F90EFFC32940}"/>
    <dgm:cxn modelId="{1DCFB960-0659-4B43-8D53-341E5229F508}" srcId="{92EE8CA6-FFDF-44BC-9FEE-10FAA1651A90}" destId="{DA1BA100-2491-4E9C-89D5-FE6E00326050}" srcOrd="1" destOrd="0" parTransId="{2D00A7B7-25E3-445F-90DE-3EA0103D4932}" sibTransId="{8AB78EE0-27AF-451E-807D-9B9CDDD10226}"/>
    <dgm:cxn modelId="{291A1448-7EEF-479E-814B-36A7960B1A73}" type="presOf" srcId="{DA1BA100-2491-4E9C-89D5-FE6E00326050}" destId="{9979E2D3-AECB-411C-B84A-209769EAE385}" srcOrd="0" destOrd="0" presId="urn:microsoft.com/office/officeart/2005/8/layout/venn3"/>
    <dgm:cxn modelId="{298DE6D0-5141-4B6E-95B6-97DB6F97CAD9}" type="presOf" srcId="{92EE8CA6-FFDF-44BC-9FEE-10FAA1651A90}" destId="{6B70248B-9D9F-4F1A-BEB2-ABEF82A62961}" srcOrd="0" destOrd="0" presId="urn:microsoft.com/office/officeart/2005/8/layout/venn3"/>
    <dgm:cxn modelId="{BF9F3279-1A6B-49E9-BDC0-D846E1B9A0DE}" srcId="{92EE8CA6-FFDF-44BC-9FEE-10FAA1651A90}" destId="{894C1576-036E-49CA-9919-8A3D6BF60B65}" srcOrd="4" destOrd="0" parTransId="{AF495ECD-09A0-4F32-978E-77B02CAAB996}" sibTransId="{6B072B51-AE55-46BC-97A6-C971AE3CCDD0}"/>
    <dgm:cxn modelId="{1CE0CF24-EEE7-40BA-B2F3-B8180F9C6758}" type="presOf" srcId="{5E3FF660-B4AE-4311-B1B3-DB74FF8974E0}" destId="{C7B5961A-B536-4346-9BB4-5FCF9CCCB126}" srcOrd="0" destOrd="0" presId="urn:microsoft.com/office/officeart/2005/8/layout/venn3"/>
    <dgm:cxn modelId="{97D89727-A3D1-436A-9363-17CC30A2FE33}" type="presOf" srcId="{1C573E7F-E05E-4684-94A9-9FCF36E31C70}" destId="{B6D55906-1BB4-49A9-A96B-0623318F3827}" srcOrd="0" destOrd="0" presId="urn:microsoft.com/office/officeart/2005/8/layout/venn3"/>
    <dgm:cxn modelId="{B5EF4CEE-9D6D-4BAF-B48F-9C95AB51EEAB}" type="presParOf" srcId="{6B70248B-9D9F-4F1A-BEB2-ABEF82A62961}" destId="{C7B5961A-B536-4346-9BB4-5FCF9CCCB126}" srcOrd="0" destOrd="0" presId="urn:microsoft.com/office/officeart/2005/8/layout/venn3"/>
    <dgm:cxn modelId="{3C89C2E9-E459-418A-99C2-24A5D57EC507}" type="presParOf" srcId="{6B70248B-9D9F-4F1A-BEB2-ABEF82A62961}" destId="{0A4E8D6C-C69E-49A7-BC0B-DD454F720429}" srcOrd="1" destOrd="0" presId="urn:microsoft.com/office/officeart/2005/8/layout/venn3"/>
    <dgm:cxn modelId="{24426E0D-6273-498A-A39C-25E4FCB49F13}" type="presParOf" srcId="{6B70248B-9D9F-4F1A-BEB2-ABEF82A62961}" destId="{9979E2D3-AECB-411C-B84A-209769EAE385}" srcOrd="2" destOrd="0" presId="urn:microsoft.com/office/officeart/2005/8/layout/venn3"/>
    <dgm:cxn modelId="{E43CE058-8DE6-4913-8D29-86541032827F}" type="presParOf" srcId="{6B70248B-9D9F-4F1A-BEB2-ABEF82A62961}" destId="{0D413EAC-EAED-4090-8514-AC4A743E86E8}" srcOrd="3" destOrd="0" presId="urn:microsoft.com/office/officeart/2005/8/layout/venn3"/>
    <dgm:cxn modelId="{F54943A8-D810-421B-BA31-F6E27C9E6329}" type="presParOf" srcId="{6B70248B-9D9F-4F1A-BEB2-ABEF82A62961}" destId="{B6D55906-1BB4-49A9-A96B-0623318F3827}" srcOrd="4" destOrd="0" presId="urn:microsoft.com/office/officeart/2005/8/layout/venn3"/>
    <dgm:cxn modelId="{2F93DECA-7D10-464C-AE94-F192C601DB36}" type="presParOf" srcId="{6B70248B-9D9F-4F1A-BEB2-ABEF82A62961}" destId="{AEAB0878-3CB8-4E14-BC0C-9D12BFD29D25}" srcOrd="5" destOrd="0" presId="urn:microsoft.com/office/officeart/2005/8/layout/venn3"/>
    <dgm:cxn modelId="{9F11C9E7-B858-4E20-8641-1D88FEF236B5}" type="presParOf" srcId="{6B70248B-9D9F-4F1A-BEB2-ABEF82A62961}" destId="{86E595F9-6D90-47F7-A2C6-09B56322C7EF}" srcOrd="6" destOrd="0" presId="urn:microsoft.com/office/officeart/2005/8/layout/venn3"/>
    <dgm:cxn modelId="{8079755C-3E76-467D-84E2-A5A7125908EC}" type="presParOf" srcId="{6B70248B-9D9F-4F1A-BEB2-ABEF82A62961}" destId="{DFB74B77-18A6-462B-BE24-576AB331B1D6}" srcOrd="7" destOrd="0" presId="urn:microsoft.com/office/officeart/2005/8/layout/venn3"/>
    <dgm:cxn modelId="{5F672863-1FF6-4B88-AFCE-F046EF9DD05F}" type="presParOf" srcId="{6B70248B-9D9F-4F1A-BEB2-ABEF82A62961}" destId="{9C331B13-AA0D-49C6-A000-0CB3895738E6}" srcOrd="8" destOrd="0" presId="urn:microsoft.com/office/officeart/2005/8/layout/ven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CB766D2-CD78-4F54-B617-2FEE7B99A956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A5BE31A3-12E5-40DA-9929-15AE476B2846}">
      <dgm:prSet phldrT="[Teksti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i-FI" b="1" dirty="0" smtClean="0">
              <a:solidFill>
                <a:schemeClr val="bg1"/>
              </a:solidFill>
              <a:latin typeface="Arial Rounded MT Bold" panose="020F0704030504030204" pitchFamily="34" charset="0"/>
            </a:rPr>
            <a:t>Mitä hyötyä</a:t>
          </a:r>
          <a:endParaRPr lang="fi-FI" b="1" dirty="0">
            <a:solidFill>
              <a:schemeClr val="bg1"/>
            </a:solidFill>
            <a:latin typeface="Arial Rounded MT Bold" panose="020F0704030504030204" pitchFamily="34" charset="0"/>
          </a:endParaRPr>
        </a:p>
      </dgm:t>
    </dgm:pt>
    <dgm:pt modelId="{180CE752-C522-402C-AA0C-6BA54D7F4EEE}" type="parTrans" cxnId="{C9F3ACA7-F945-48A7-9483-16C311A24B53}">
      <dgm:prSet/>
      <dgm:spPr/>
      <dgm:t>
        <a:bodyPr/>
        <a:lstStyle/>
        <a:p>
          <a:endParaRPr lang="fi-FI"/>
        </a:p>
      </dgm:t>
    </dgm:pt>
    <dgm:pt modelId="{7C71A6AC-803A-4F0E-8B29-15C2C134C880}" type="sibTrans" cxnId="{C9F3ACA7-F945-48A7-9483-16C311A24B53}">
      <dgm:prSet/>
      <dgm:spPr/>
      <dgm:t>
        <a:bodyPr/>
        <a:lstStyle/>
        <a:p>
          <a:endParaRPr lang="fi-FI"/>
        </a:p>
      </dgm:t>
    </dgm:pt>
    <dgm:pt modelId="{3BF21DFE-FC7F-4FB9-B706-715BF35C8ECD}">
      <dgm:prSet phldrT="[Teksti]"/>
      <dgm:spPr/>
      <dgm:t>
        <a:bodyPr/>
        <a:lstStyle/>
        <a:p>
          <a:r>
            <a:rPr lang="fi-FI" dirty="0" smtClean="0">
              <a:solidFill>
                <a:schemeClr val="tx1"/>
              </a:solidFill>
              <a:latin typeface="Arial Rounded MT Bold" panose="020F0704030504030204" pitchFamily="34" charset="0"/>
            </a:rPr>
            <a:t>Voit tutustua ja etsiä omaa alaasi</a:t>
          </a:r>
          <a:endParaRPr lang="fi-FI" dirty="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D4D3AE68-CEBB-468F-AEB8-F1AB078157C5}" type="parTrans" cxnId="{ECABE38D-1288-4ED6-963A-9AC58A72EB69}">
      <dgm:prSet/>
      <dgm:spPr/>
      <dgm:t>
        <a:bodyPr/>
        <a:lstStyle/>
        <a:p>
          <a:endParaRPr lang="fi-FI"/>
        </a:p>
      </dgm:t>
    </dgm:pt>
    <dgm:pt modelId="{0596566E-50A3-41EE-A63D-F236442DBC7A}" type="sibTrans" cxnId="{ECABE38D-1288-4ED6-963A-9AC58A72EB69}">
      <dgm:prSet/>
      <dgm:spPr/>
      <dgm:t>
        <a:bodyPr/>
        <a:lstStyle/>
        <a:p>
          <a:endParaRPr lang="fi-FI"/>
        </a:p>
      </dgm:t>
    </dgm:pt>
    <dgm:pt modelId="{DFF09259-FF4E-4887-A101-070E6B2E4898}">
      <dgm:prSet phldrT="[Teksti]"/>
      <dgm:spPr/>
      <dgm:t>
        <a:bodyPr/>
        <a:lstStyle/>
        <a:p>
          <a:r>
            <a:rPr lang="fi-FI" dirty="0" smtClean="0">
              <a:solidFill>
                <a:schemeClr val="tx1"/>
              </a:solidFill>
              <a:latin typeface="Arial Rounded MT Bold" panose="020F0704030504030204" pitchFamily="34" charset="0"/>
            </a:rPr>
            <a:t>Hyödynnät välivuotta</a:t>
          </a:r>
          <a:endParaRPr lang="fi-FI" dirty="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CD59B960-6E7E-4874-8139-BF0EC6EA5BD8}" type="parTrans" cxnId="{1C60E33F-8637-433C-8682-920897E6D68A}">
      <dgm:prSet/>
      <dgm:spPr/>
      <dgm:t>
        <a:bodyPr/>
        <a:lstStyle/>
        <a:p>
          <a:endParaRPr lang="fi-FI"/>
        </a:p>
      </dgm:t>
    </dgm:pt>
    <dgm:pt modelId="{E01183D0-5E96-43E1-BEBB-5827F1CD3525}" type="sibTrans" cxnId="{1C60E33F-8637-433C-8682-920897E6D68A}">
      <dgm:prSet/>
      <dgm:spPr/>
      <dgm:t>
        <a:bodyPr/>
        <a:lstStyle/>
        <a:p>
          <a:endParaRPr lang="fi-FI"/>
        </a:p>
      </dgm:t>
    </dgm:pt>
    <dgm:pt modelId="{4037A64B-B44D-45E0-9A25-3A2211E0814C}">
      <dgm:prSet phldrT="[Teksti]"/>
      <dgm:spPr/>
      <dgm:t>
        <a:bodyPr/>
        <a:lstStyle/>
        <a:p>
          <a:r>
            <a:rPr lang="fi-FI" dirty="0" smtClean="0">
              <a:solidFill>
                <a:schemeClr val="tx1"/>
              </a:solidFill>
              <a:latin typeface="Arial Rounded MT Bold" panose="020F0704030504030204" pitchFamily="34" charset="0"/>
            </a:rPr>
            <a:t>Voit  sovittaa omaan aikatauluusi</a:t>
          </a:r>
          <a:endParaRPr lang="fi-FI" dirty="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2D2963E8-9F45-4B40-8C0A-8BA18DB9F050}" type="parTrans" cxnId="{97CDFD8F-9B83-4AA0-848A-A7D5B2DF90E4}">
      <dgm:prSet/>
      <dgm:spPr/>
      <dgm:t>
        <a:bodyPr/>
        <a:lstStyle/>
        <a:p>
          <a:endParaRPr lang="fi-FI"/>
        </a:p>
      </dgm:t>
    </dgm:pt>
    <dgm:pt modelId="{BEBCDB2D-9453-437D-94C1-247DB028585A}" type="sibTrans" cxnId="{97CDFD8F-9B83-4AA0-848A-A7D5B2DF90E4}">
      <dgm:prSet/>
      <dgm:spPr/>
      <dgm:t>
        <a:bodyPr/>
        <a:lstStyle/>
        <a:p>
          <a:endParaRPr lang="fi-FI"/>
        </a:p>
      </dgm:t>
    </dgm:pt>
    <dgm:pt modelId="{A3FBF2B1-49AE-4E26-BB0F-1DD1A43A6465}">
      <dgm:prSet/>
      <dgm:spPr/>
      <dgm:t>
        <a:bodyPr/>
        <a:lstStyle/>
        <a:p>
          <a:r>
            <a:rPr lang="fi-FI" dirty="0" smtClean="0">
              <a:solidFill>
                <a:schemeClr val="tx1"/>
              </a:solidFill>
              <a:latin typeface="Arial Rounded MT Bold" panose="020F0704030504030204" pitchFamily="34" charset="0"/>
            </a:rPr>
            <a:t>Kehität ammattitaitoasi</a:t>
          </a:r>
          <a:endParaRPr lang="fi-FI" dirty="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63EF9EB6-B9A9-4A0D-80F7-9FF7CFD3A75A}" type="parTrans" cxnId="{A84ECC1D-C677-4AC1-9E2A-376BC6620DD3}">
      <dgm:prSet/>
      <dgm:spPr/>
      <dgm:t>
        <a:bodyPr/>
        <a:lstStyle/>
        <a:p>
          <a:endParaRPr lang="fi-FI"/>
        </a:p>
      </dgm:t>
    </dgm:pt>
    <dgm:pt modelId="{1B6E34F8-D13A-464A-BBC3-989FEC1FEE1E}" type="sibTrans" cxnId="{A84ECC1D-C677-4AC1-9E2A-376BC6620DD3}">
      <dgm:prSet/>
      <dgm:spPr/>
      <dgm:t>
        <a:bodyPr/>
        <a:lstStyle/>
        <a:p>
          <a:endParaRPr lang="fi-FI"/>
        </a:p>
      </dgm:t>
    </dgm:pt>
    <dgm:pt modelId="{4B2A2A08-ECB5-4520-BD0C-A7473218253B}" type="pres">
      <dgm:prSet presAssocID="{BCB766D2-CD78-4F54-B617-2FEE7B99A95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1BF3ADEF-8BA1-4466-B53C-964F1F984F0C}" type="pres">
      <dgm:prSet presAssocID="{A5BE31A3-12E5-40DA-9929-15AE476B2846}" presName="centerShape" presStyleLbl="node0" presStyleIdx="0" presStyleCnt="1"/>
      <dgm:spPr/>
      <dgm:t>
        <a:bodyPr/>
        <a:lstStyle/>
        <a:p>
          <a:endParaRPr lang="fi-FI"/>
        </a:p>
      </dgm:t>
    </dgm:pt>
    <dgm:pt modelId="{5DBD77CA-5C91-4F5A-A45A-2A60E023B7DD}" type="pres">
      <dgm:prSet presAssocID="{D4D3AE68-CEBB-468F-AEB8-F1AB078157C5}" presName="parTrans" presStyleLbl="bgSibTrans2D1" presStyleIdx="0" presStyleCnt="4"/>
      <dgm:spPr/>
      <dgm:t>
        <a:bodyPr/>
        <a:lstStyle/>
        <a:p>
          <a:endParaRPr lang="fi-FI"/>
        </a:p>
      </dgm:t>
    </dgm:pt>
    <dgm:pt modelId="{D531334C-E1C4-48E6-8514-E45D704D7522}" type="pres">
      <dgm:prSet presAssocID="{3BF21DFE-FC7F-4FB9-B706-715BF35C8EC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F3B46D8-6F06-4532-96E0-C71FEE6E25C4}" type="pres">
      <dgm:prSet presAssocID="{CD59B960-6E7E-4874-8139-BF0EC6EA5BD8}" presName="parTrans" presStyleLbl="bgSibTrans2D1" presStyleIdx="1" presStyleCnt="4"/>
      <dgm:spPr/>
      <dgm:t>
        <a:bodyPr/>
        <a:lstStyle/>
        <a:p>
          <a:endParaRPr lang="fi-FI"/>
        </a:p>
      </dgm:t>
    </dgm:pt>
    <dgm:pt modelId="{436081D4-1053-41ED-A870-A71738495F22}" type="pres">
      <dgm:prSet presAssocID="{DFF09259-FF4E-4887-A101-070E6B2E489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92B677C-41D0-47C2-AD9B-D12199E08D9E}" type="pres">
      <dgm:prSet presAssocID="{2D2963E8-9F45-4B40-8C0A-8BA18DB9F050}" presName="parTrans" presStyleLbl="bgSibTrans2D1" presStyleIdx="2" presStyleCnt="4"/>
      <dgm:spPr/>
      <dgm:t>
        <a:bodyPr/>
        <a:lstStyle/>
        <a:p>
          <a:endParaRPr lang="fi-FI"/>
        </a:p>
      </dgm:t>
    </dgm:pt>
    <dgm:pt modelId="{934F7BC8-C7FA-45CD-AA1D-16C7168F47D0}" type="pres">
      <dgm:prSet presAssocID="{4037A64B-B44D-45E0-9A25-3A2211E0814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12EEE82-8358-4568-97C4-6EDF77A4A0B2}" type="pres">
      <dgm:prSet presAssocID="{63EF9EB6-B9A9-4A0D-80F7-9FF7CFD3A75A}" presName="parTrans" presStyleLbl="bgSibTrans2D1" presStyleIdx="3" presStyleCnt="4"/>
      <dgm:spPr/>
      <dgm:t>
        <a:bodyPr/>
        <a:lstStyle/>
        <a:p>
          <a:endParaRPr lang="fi-FI"/>
        </a:p>
      </dgm:t>
    </dgm:pt>
    <dgm:pt modelId="{4B2CF8BE-6F64-4542-8384-D9C60BC7A337}" type="pres">
      <dgm:prSet presAssocID="{A3FBF2B1-49AE-4E26-BB0F-1DD1A43A646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C9F3ACA7-F945-48A7-9483-16C311A24B53}" srcId="{BCB766D2-CD78-4F54-B617-2FEE7B99A956}" destId="{A5BE31A3-12E5-40DA-9929-15AE476B2846}" srcOrd="0" destOrd="0" parTransId="{180CE752-C522-402C-AA0C-6BA54D7F4EEE}" sibTransId="{7C71A6AC-803A-4F0E-8B29-15C2C134C880}"/>
    <dgm:cxn modelId="{C9895B2A-0D15-4C2F-8656-3D825DBBE3C9}" type="presOf" srcId="{63EF9EB6-B9A9-4A0D-80F7-9FF7CFD3A75A}" destId="{F12EEE82-8358-4568-97C4-6EDF77A4A0B2}" srcOrd="0" destOrd="0" presId="urn:microsoft.com/office/officeart/2005/8/layout/radial4"/>
    <dgm:cxn modelId="{45D946D9-1325-4B51-B01A-1C17B5FC5FE6}" type="presOf" srcId="{4037A64B-B44D-45E0-9A25-3A2211E0814C}" destId="{934F7BC8-C7FA-45CD-AA1D-16C7168F47D0}" srcOrd="0" destOrd="0" presId="urn:microsoft.com/office/officeart/2005/8/layout/radial4"/>
    <dgm:cxn modelId="{A84ECC1D-C677-4AC1-9E2A-376BC6620DD3}" srcId="{A5BE31A3-12E5-40DA-9929-15AE476B2846}" destId="{A3FBF2B1-49AE-4E26-BB0F-1DD1A43A6465}" srcOrd="3" destOrd="0" parTransId="{63EF9EB6-B9A9-4A0D-80F7-9FF7CFD3A75A}" sibTransId="{1B6E34F8-D13A-464A-BBC3-989FEC1FEE1E}"/>
    <dgm:cxn modelId="{6DF8EF1A-67DA-4BF8-A99C-DB8EE3FBD6DC}" type="presOf" srcId="{DFF09259-FF4E-4887-A101-070E6B2E4898}" destId="{436081D4-1053-41ED-A870-A71738495F22}" srcOrd="0" destOrd="0" presId="urn:microsoft.com/office/officeart/2005/8/layout/radial4"/>
    <dgm:cxn modelId="{B7C6287B-9B52-4669-BBF5-7F77368EC89A}" type="presOf" srcId="{2D2963E8-9F45-4B40-8C0A-8BA18DB9F050}" destId="{D92B677C-41D0-47C2-AD9B-D12199E08D9E}" srcOrd="0" destOrd="0" presId="urn:microsoft.com/office/officeart/2005/8/layout/radial4"/>
    <dgm:cxn modelId="{97CDFD8F-9B83-4AA0-848A-A7D5B2DF90E4}" srcId="{A5BE31A3-12E5-40DA-9929-15AE476B2846}" destId="{4037A64B-B44D-45E0-9A25-3A2211E0814C}" srcOrd="2" destOrd="0" parTransId="{2D2963E8-9F45-4B40-8C0A-8BA18DB9F050}" sibTransId="{BEBCDB2D-9453-437D-94C1-247DB028585A}"/>
    <dgm:cxn modelId="{1C60E33F-8637-433C-8682-920897E6D68A}" srcId="{A5BE31A3-12E5-40DA-9929-15AE476B2846}" destId="{DFF09259-FF4E-4887-A101-070E6B2E4898}" srcOrd="1" destOrd="0" parTransId="{CD59B960-6E7E-4874-8139-BF0EC6EA5BD8}" sibTransId="{E01183D0-5E96-43E1-BEBB-5827F1CD3525}"/>
    <dgm:cxn modelId="{5F79D582-9659-4F8F-B774-898EB5FB0A19}" type="presOf" srcId="{A5BE31A3-12E5-40DA-9929-15AE476B2846}" destId="{1BF3ADEF-8BA1-4466-B53C-964F1F984F0C}" srcOrd="0" destOrd="0" presId="urn:microsoft.com/office/officeart/2005/8/layout/radial4"/>
    <dgm:cxn modelId="{ECABE38D-1288-4ED6-963A-9AC58A72EB69}" srcId="{A5BE31A3-12E5-40DA-9929-15AE476B2846}" destId="{3BF21DFE-FC7F-4FB9-B706-715BF35C8ECD}" srcOrd="0" destOrd="0" parTransId="{D4D3AE68-CEBB-468F-AEB8-F1AB078157C5}" sibTransId="{0596566E-50A3-41EE-A63D-F236442DBC7A}"/>
    <dgm:cxn modelId="{64FE2513-F7C1-40D4-BF69-FE58E766DA91}" type="presOf" srcId="{BCB766D2-CD78-4F54-B617-2FEE7B99A956}" destId="{4B2A2A08-ECB5-4520-BD0C-A7473218253B}" srcOrd="0" destOrd="0" presId="urn:microsoft.com/office/officeart/2005/8/layout/radial4"/>
    <dgm:cxn modelId="{9CC27486-EF02-4AC8-B2BB-C1F0A63B283D}" type="presOf" srcId="{3BF21DFE-FC7F-4FB9-B706-715BF35C8ECD}" destId="{D531334C-E1C4-48E6-8514-E45D704D7522}" srcOrd="0" destOrd="0" presId="urn:microsoft.com/office/officeart/2005/8/layout/radial4"/>
    <dgm:cxn modelId="{9D9C8923-3D35-4B6D-8837-ADBD30190F1E}" type="presOf" srcId="{D4D3AE68-CEBB-468F-AEB8-F1AB078157C5}" destId="{5DBD77CA-5C91-4F5A-A45A-2A60E023B7DD}" srcOrd="0" destOrd="0" presId="urn:microsoft.com/office/officeart/2005/8/layout/radial4"/>
    <dgm:cxn modelId="{1C652CCB-C4C9-4C47-A304-4E49AFDA21B9}" type="presOf" srcId="{A3FBF2B1-49AE-4E26-BB0F-1DD1A43A6465}" destId="{4B2CF8BE-6F64-4542-8384-D9C60BC7A337}" srcOrd="0" destOrd="0" presId="urn:microsoft.com/office/officeart/2005/8/layout/radial4"/>
    <dgm:cxn modelId="{28DBE59B-5505-49EE-B70A-734DFB5FF73C}" type="presOf" srcId="{CD59B960-6E7E-4874-8139-BF0EC6EA5BD8}" destId="{FF3B46D8-6F06-4532-96E0-C71FEE6E25C4}" srcOrd="0" destOrd="0" presId="urn:microsoft.com/office/officeart/2005/8/layout/radial4"/>
    <dgm:cxn modelId="{47E91C0E-9DE5-44CE-B93F-842A06A4E96D}" type="presParOf" srcId="{4B2A2A08-ECB5-4520-BD0C-A7473218253B}" destId="{1BF3ADEF-8BA1-4466-B53C-964F1F984F0C}" srcOrd="0" destOrd="0" presId="urn:microsoft.com/office/officeart/2005/8/layout/radial4"/>
    <dgm:cxn modelId="{5F092AF4-EC1B-4EE3-A0A2-ED2749DCAC50}" type="presParOf" srcId="{4B2A2A08-ECB5-4520-BD0C-A7473218253B}" destId="{5DBD77CA-5C91-4F5A-A45A-2A60E023B7DD}" srcOrd="1" destOrd="0" presId="urn:microsoft.com/office/officeart/2005/8/layout/radial4"/>
    <dgm:cxn modelId="{036B259D-67D3-47A2-85F4-1D70609853AE}" type="presParOf" srcId="{4B2A2A08-ECB5-4520-BD0C-A7473218253B}" destId="{D531334C-E1C4-48E6-8514-E45D704D7522}" srcOrd="2" destOrd="0" presId="urn:microsoft.com/office/officeart/2005/8/layout/radial4"/>
    <dgm:cxn modelId="{1E76A66F-D95B-4448-9621-2E7F6D93FEC1}" type="presParOf" srcId="{4B2A2A08-ECB5-4520-BD0C-A7473218253B}" destId="{FF3B46D8-6F06-4532-96E0-C71FEE6E25C4}" srcOrd="3" destOrd="0" presId="urn:microsoft.com/office/officeart/2005/8/layout/radial4"/>
    <dgm:cxn modelId="{32558B9C-D7DB-40EA-B790-AC507A6793F0}" type="presParOf" srcId="{4B2A2A08-ECB5-4520-BD0C-A7473218253B}" destId="{436081D4-1053-41ED-A870-A71738495F22}" srcOrd="4" destOrd="0" presId="urn:microsoft.com/office/officeart/2005/8/layout/radial4"/>
    <dgm:cxn modelId="{533B04D1-06F1-42EE-B3B5-52939D843334}" type="presParOf" srcId="{4B2A2A08-ECB5-4520-BD0C-A7473218253B}" destId="{D92B677C-41D0-47C2-AD9B-D12199E08D9E}" srcOrd="5" destOrd="0" presId="urn:microsoft.com/office/officeart/2005/8/layout/radial4"/>
    <dgm:cxn modelId="{F6E97B3C-CA81-4217-BB2C-2D25995A9B19}" type="presParOf" srcId="{4B2A2A08-ECB5-4520-BD0C-A7473218253B}" destId="{934F7BC8-C7FA-45CD-AA1D-16C7168F47D0}" srcOrd="6" destOrd="0" presId="urn:microsoft.com/office/officeart/2005/8/layout/radial4"/>
    <dgm:cxn modelId="{505E58DC-78ED-4D28-8018-AC3D6A54676B}" type="presParOf" srcId="{4B2A2A08-ECB5-4520-BD0C-A7473218253B}" destId="{F12EEE82-8358-4568-97C4-6EDF77A4A0B2}" srcOrd="7" destOrd="0" presId="urn:microsoft.com/office/officeart/2005/8/layout/radial4"/>
    <dgm:cxn modelId="{0F89D318-A78A-46BD-9864-775D3B743CF0}" type="presParOf" srcId="{4B2A2A08-ECB5-4520-BD0C-A7473218253B}" destId="{4B2CF8BE-6F64-4542-8384-D9C60BC7A33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4921" cy="49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fi-FI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5621" y="0"/>
            <a:ext cx="2964921" cy="49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endParaRPr lang="fi-FI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49300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742299"/>
            <a:ext cx="5473700" cy="449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2866"/>
            <a:ext cx="2964921" cy="49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fi-FI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5621" y="9482866"/>
            <a:ext cx="2964921" cy="49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fld id="{007B0E39-2151-44A3-9F06-7C7525B7A252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2441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6A40-06F3-477F-92B5-B3B96B4296F4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466-62B6-4242-8836-9235246B542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6A40-06F3-477F-92B5-B3B96B4296F4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466-62B6-4242-8836-9235246B542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6A40-06F3-477F-92B5-B3B96B4296F4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466-62B6-4242-8836-9235246B542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6A40-06F3-477F-92B5-B3B96B4296F4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466-62B6-4242-8836-9235246B542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6A40-06F3-477F-92B5-B3B96B4296F4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466-62B6-4242-8836-9235246B542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6A40-06F3-477F-92B5-B3B96B4296F4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466-62B6-4242-8836-9235246B542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6A40-06F3-477F-92B5-B3B96B4296F4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466-62B6-4242-8836-9235246B542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6A40-06F3-477F-92B5-B3B96B4296F4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466-62B6-4242-8836-9235246B542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6A40-06F3-477F-92B5-B3B96B4296F4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466-62B6-4242-8836-9235246B542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6A40-06F3-477F-92B5-B3B96B4296F4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466-62B6-4242-8836-9235246B542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6A40-06F3-477F-92B5-B3B96B4296F4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466-62B6-4242-8836-9235246B542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ABAF-DE42-46D1-82D3-2ABA13EFFCEA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DC9E-9188-47FD-B1A4-6CA7BDEF118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ABAF-DE42-46D1-82D3-2ABA13EFFCEA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DC9E-9188-47FD-B1A4-6CA7BDEF118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ABAF-DE42-46D1-82D3-2ABA13EFFCEA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DC9E-9188-47FD-B1A4-6CA7BDEF118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ABAF-DE42-46D1-82D3-2ABA13EFFCEA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DC9E-9188-47FD-B1A4-6CA7BDEF118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ABAF-DE42-46D1-82D3-2ABA13EFFCEA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DC9E-9188-47FD-B1A4-6CA7BDEF118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ABAF-DE42-46D1-82D3-2ABA13EFFCEA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DC9E-9188-47FD-B1A4-6CA7BDEF118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ABAF-DE42-46D1-82D3-2ABA13EFFCEA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DC9E-9188-47FD-B1A4-6CA7BDEF118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ABAF-DE42-46D1-82D3-2ABA13EFFCEA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DC9E-9188-47FD-B1A4-6CA7BDEF118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ABAF-DE42-46D1-82D3-2ABA13EFFCEA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DC9E-9188-47FD-B1A4-6CA7BDEF118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ABAF-DE42-46D1-82D3-2ABA13EFFCEA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DC9E-9188-47FD-B1A4-6CA7BDEF118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ABAF-DE42-46D1-82D3-2ABA13EFFCEA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DC9E-9188-47FD-B1A4-6CA7BDEF118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9540-EA0D-46F9-86DD-FC7AA8AA45AB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BD16-54CE-4F66-858D-3F504A9444A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9540-EA0D-46F9-86DD-FC7AA8AA45AB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BD16-54CE-4F66-858D-3F504A9444A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9540-EA0D-46F9-86DD-FC7AA8AA45AB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BD16-54CE-4F66-858D-3F504A9444A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9540-EA0D-46F9-86DD-FC7AA8AA45AB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BD16-54CE-4F66-858D-3F504A9444A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9540-EA0D-46F9-86DD-FC7AA8AA45AB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BD16-54CE-4F66-858D-3F504A9444A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9540-EA0D-46F9-86DD-FC7AA8AA45AB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BD16-54CE-4F66-858D-3F504A9444A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9540-EA0D-46F9-86DD-FC7AA8AA45AB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BD16-54CE-4F66-858D-3F504A9444A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9540-EA0D-46F9-86DD-FC7AA8AA45AB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BD16-54CE-4F66-858D-3F504A9444A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9540-EA0D-46F9-86DD-FC7AA8AA45AB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BD16-54CE-4F66-858D-3F504A9444A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9540-EA0D-46F9-86DD-FC7AA8AA45AB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BD16-54CE-4F66-858D-3F504A9444A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9540-EA0D-46F9-86DD-FC7AA8AA45AB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BD16-54CE-4F66-858D-3F504A9444A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790-7665-457C-BA1A-D57740BE9C14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682A-7DB5-46B0-8225-351D64C7B2B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790-7665-457C-BA1A-D57740BE9C14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682A-7DB5-46B0-8225-351D64C7B2B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790-7665-457C-BA1A-D57740BE9C14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682A-7DB5-46B0-8225-351D64C7B2B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790-7665-457C-BA1A-D57740BE9C14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682A-7DB5-46B0-8225-351D64C7B2B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790-7665-457C-BA1A-D57740BE9C14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682A-7DB5-46B0-8225-351D64C7B2B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790-7665-457C-BA1A-D57740BE9C14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682A-7DB5-46B0-8225-351D64C7B2B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790-7665-457C-BA1A-D57740BE9C14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682A-7DB5-46B0-8225-351D64C7B2B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790-7665-457C-BA1A-D57740BE9C14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682A-7DB5-46B0-8225-351D64C7B2B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790-7665-457C-BA1A-D57740BE9C14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682A-7DB5-46B0-8225-351D64C7B2B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790-7665-457C-BA1A-D57740BE9C14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682A-7DB5-46B0-8225-351D64C7B2B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790-7665-457C-BA1A-D57740BE9C14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682A-7DB5-46B0-8225-351D64C7B2B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F9D-2972-49FC-A1D1-E59203D6FEBE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B10-D727-477F-B003-1F831AFF0B8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F9D-2972-49FC-A1D1-E59203D6FEBE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B10-D727-477F-B003-1F831AFF0B8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F9D-2972-49FC-A1D1-E59203D6FEBE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B10-D727-477F-B003-1F831AFF0B8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F9D-2972-49FC-A1D1-E59203D6FEBE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B10-D727-477F-B003-1F831AFF0B8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 Rounded MT Bold" panose="020F0704030504030204" pitchFamily="34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F9D-2972-49FC-A1D1-E59203D6FEBE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B10-D727-477F-B003-1F831AFF0B8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F9D-2972-49FC-A1D1-E59203D6FEBE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B10-D727-477F-B003-1F831AFF0B8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F9D-2972-49FC-A1D1-E59203D6FEBE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B10-D727-477F-B003-1F831AFF0B8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F9D-2972-49FC-A1D1-E59203D6FEBE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B10-D727-477F-B003-1F831AFF0B8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F9D-2972-49FC-A1D1-E59203D6FEBE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B10-D727-477F-B003-1F831AFF0B8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F9D-2972-49FC-A1D1-E59203D6FEBE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B10-D727-477F-B003-1F831AFF0B8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F9D-2972-49FC-A1D1-E59203D6FEBE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B10-D727-477F-B003-1F831AFF0B8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-36512" y="6697663"/>
            <a:ext cx="13684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600" dirty="0">
                <a:latin typeface="Arial" charset="0"/>
              </a:rPr>
              <a:t>© Present-</a:t>
            </a:r>
            <a:r>
              <a:rPr lang="en-US" sz="600" dirty="0" err="1">
                <a:latin typeface="Arial" charset="0"/>
              </a:rPr>
              <a:t>äSSä</a:t>
            </a:r>
            <a:r>
              <a:rPr lang="en-US" sz="600" dirty="0">
                <a:latin typeface="Arial" charset="0"/>
              </a:rPr>
              <a:t> </a:t>
            </a:r>
            <a:r>
              <a:rPr lang="en-US" sz="600" dirty="0" smtClean="0">
                <a:latin typeface="Arial" charset="0"/>
              </a:rPr>
              <a:t>2014</a:t>
            </a:r>
            <a:endParaRPr lang="fi-FI" sz="600" dirty="0">
              <a:latin typeface="Arial" charset="0"/>
            </a:endParaRPr>
          </a:p>
        </p:txBody>
      </p:sp>
      <p:sp>
        <p:nvSpPr>
          <p:cNvPr id="2" name="Suorakulmio 1"/>
          <p:cNvSpPr/>
          <p:nvPr userDrawn="1"/>
        </p:nvSpPr>
        <p:spPr bwMode="auto">
          <a:xfrm>
            <a:off x="1296393" y="116632"/>
            <a:ext cx="6624736" cy="57606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Tekstiruutu 2"/>
          <p:cNvSpPr txBox="1"/>
          <p:nvPr userDrawn="1"/>
        </p:nvSpPr>
        <p:spPr>
          <a:xfrm>
            <a:off x="2771800" y="250775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400" dirty="0" smtClean="0">
                <a:solidFill>
                  <a:srgbClr val="FF0000"/>
                </a:solidFill>
              </a:rPr>
              <a:t>Älä muuta dian perustyyliä</a:t>
            </a:r>
            <a:endParaRPr lang="fi-FI" sz="1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756" y="-531440"/>
            <a:ext cx="9693276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A6A40-06F3-477F-92B5-B3B96B4296F4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9D466-62B6-4242-8836-9235246B5426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DABAF-DE42-46D1-82D3-2ABA13EFFCEA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7DC9E-9188-47FD-B1A4-6CA7BDEF1189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99540-EA0D-46F9-86DD-FC7AA8AA45AB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6BD16-54CE-4F66-858D-3F504A9444A6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7790-7665-457C-BA1A-D57740BE9C14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F682A-7DB5-46B0-8225-351D64C7B2B0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0DF9D-2972-49FC-A1D1-E59203D6FEBE}" type="datetimeFigureOut">
              <a:rPr lang="fi-FI" smtClean="0"/>
              <a:pPr/>
              <a:t>27.10.2015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56B10-D727-477F-B003-1F831AFF0B85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7.xml"/><Relationship Id="rId7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1.xml"/><Relationship Id="rId11" Type="http://schemas.openxmlformats.org/officeDocument/2006/relationships/slide" Target="slide2.xml"/><Relationship Id="rId5" Type="http://schemas.openxmlformats.org/officeDocument/2006/relationships/slide" Target="slide6.xml"/><Relationship Id="rId10" Type="http://schemas.openxmlformats.org/officeDocument/2006/relationships/slide" Target="slide13.xml"/><Relationship Id="rId4" Type="http://schemas.openxmlformats.org/officeDocument/2006/relationships/slide" Target="slide12.xml"/><Relationship Id="rId9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intopolku.fi/app/#!/haku/rakennusmestari%2520(amk)?page=1&amp;facetFilters=teachingLangCode_ffm:FI&amp;tab=los" TargetMode="External"/><Relationship Id="rId7" Type="http://schemas.openxmlformats.org/officeDocument/2006/relationships/hyperlink" Target="https://opintopolku.fi/wp/fi/ammattikorkeakoulu/mita-amkssa-voi-opiskella/tekniikan-ja-liikenteen-ala/" TargetMode="External"/><Relationship Id="rId2" Type="http://schemas.openxmlformats.org/officeDocument/2006/relationships/hyperlink" Target="https://opintopolku.fi/app/#!/haku/insin%25C3%25B6%25C3%25B6ri%2520(amk)?page=1&amp;facetFilters=teachingLangCode_ffm:FI&amp;tab=los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hyperlink" Target="https://opintopolku.fi/app/#!/haku/merikapteeni%2520(amk)?page=1&amp;facetFilters=teachingLangCode_ffm:FI&amp;tab=los" TargetMode="External"/><Relationship Id="rId4" Type="http://schemas.openxmlformats.org/officeDocument/2006/relationships/hyperlink" Target="https://opintopolku.fi/app/#!/haku/laboratorioanalyytikko%2520(amk)?page=1&amp;facetFilters=teachingLangCode_ffm:FI&amp;tab=los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www.laurea.fi/fi/opiskelu/koulutus/amk-tutkinnot/rikosseuraamusala/Sivut/default.aspx" TargetMode="External"/><Relationship Id="rId7" Type="http://schemas.openxmlformats.org/officeDocument/2006/relationships/image" Target="../media/image17.jpeg"/><Relationship Id="rId2" Type="http://schemas.openxmlformats.org/officeDocument/2006/relationships/hyperlink" Target="http://www.polamk.fi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hyperlink" Target="http://www.polamk.fi/poliisi/poliisioppilaitos/home.nsf/pages/74A48BC9227D8AD2C2257C29003FCA34?opendocument" TargetMode="External"/><Relationship Id="rId4" Type="http://schemas.openxmlformats.org/officeDocument/2006/relationships/hyperlink" Target="https://opintopolku.fi/app/#!/haku/turvallisuusalan%2520tradenomi?page=1&amp;facetFilters=teachingLangCode_ffm:FI&amp;tab=los" TargetMode="External"/><Relationship Id="rId9" Type="http://schemas.openxmlformats.org/officeDocument/2006/relationships/hyperlink" Target="https://opintopolku.fi/wp/fi/ammattikorkeakoulu/mita-amkssa-voi-opiskella/turvallisuusala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opintopolku.fi/app/#!/haku/tradenomi%2520(amk)%252C%2520liiketalous?page=1&amp;facetFilters=teachingLangCode_ffm:FI&amp;tab=los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opintopolku.fi/wp/fi/ammattikorkeakoulu/mita-amkssa-voi-opiskella/yhteiskuntatieteiden-liiketalouden-ja-hallinnon-ala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opintopolku.fi/wp/fi/ammattikorkeakoulu/kuka-voi-hakea-ammattikorkeakouluun/opiskelijaksi-ottamisen-rajoitukset-ammattikorkeakouluun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samk.fi/" TargetMode="External"/><Relationship Id="rId18" Type="http://schemas.openxmlformats.org/officeDocument/2006/relationships/image" Target="../media/image29.png"/><Relationship Id="rId26" Type="http://schemas.openxmlformats.org/officeDocument/2006/relationships/image" Target="../media/image33.png"/><Relationship Id="rId39" Type="http://schemas.openxmlformats.org/officeDocument/2006/relationships/hyperlink" Target="http://www.laurea.fi/fi/Sivut/default.aspx" TargetMode="External"/><Relationship Id="rId3" Type="http://schemas.openxmlformats.org/officeDocument/2006/relationships/hyperlink" Target="http://www.lapinamk.fi/fi" TargetMode="External"/><Relationship Id="rId21" Type="http://schemas.openxmlformats.org/officeDocument/2006/relationships/hyperlink" Target="http://www.kamk.fi/fi" TargetMode="External"/><Relationship Id="rId34" Type="http://schemas.openxmlformats.org/officeDocument/2006/relationships/image" Target="../media/image37.jpeg"/><Relationship Id="rId42" Type="http://schemas.openxmlformats.org/officeDocument/2006/relationships/image" Target="../media/image41.png"/><Relationship Id="rId47" Type="http://schemas.openxmlformats.org/officeDocument/2006/relationships/hyperlink" Target="http://www.haaga-helia.fi/fi/etusivu" TargetMode="External"/><Relationship Id="rId50" Type="http://schemas.openxmlformats.org/officeDocument/2006/relationships/image" Target="../media/image45.jpeg"/><Relationship Id="rId7" Type="http://schemas.openxmlformats.org/officeDocument/2006/relationships/hyperlink" Target="http://web.centria.fi/" TargetMode="External"/><Relationship Id="rId12" Type="http://schemas.openxmlformats.org/officeDocument/2006/relationships/image" Target="../media/image26.png"/><Relationship Id="rId17" Type="http://schemas.openxmlformats.org/officeDocument/2006/relationships/hyperlink" Target="http://www.hamk.fi/" TargetMode="External"/><Relationship Id="rId25" Type="http://schemas.openxmlformats.org/officeDocument/2006/relationships/hyperlink" Target="http://www.karelia.fi/fi/" TargetMode="External"/><Relationship Id="rId33" Type="http://schemas.openxmlformats.org/officeDocument/2006/relationships/hyperlink" Target="http://www.kyamk.fi/" TargetMode="External"/><Relationship Id="rId38" Type="http://schemas.openxmlformats.org/officeDocument/2006/relationships/image" Target="../media/image39.gif"/><Relationship Id="rId46" Type="http://schemas.openxmlformats.org/officeDocument/2006/relationships/image" Target="../media/image43.png"/><Relationship Id="rId2" Type="http://schemas.openxmlformats.org/officeDocument/2006/relationships/image" Target="../media/image21.png"/><Relationship Id="rId16" Type="http://schemas.openxmlformats.org/officeDocument/2006/relationships/image" Target="../media/image28.jpeg"/><Relationship Id="rId20" Type="http://schemas.openxmlformats.org/officeDocument/2006/relationships/image" Target="../media/image30.png"/><Relationship Id="rId29" Type="http://schemas.openxmlformats.org/officeDocument/2006/relationships/hyperlink" Target="http://www.mamk.fi/" TargetMode="External"/><Relationship Id="rId41" Type="http://schemas.openxmlformats.org/officeDocument/2006/relationships/hyperlink" Target="http://www.diak.fi/Sivut/default.aspx" TargetMode="External"/><Relationship Id="rId54" Type="http://schemas.openxmlformats.org/officeDocument/2006/relationships/image" Target="../media/image47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hyperlink" Target="http://www.tamk.fi/" TargetMode="External"/><Relationship Id="rId24" Type="http://schemas.openxmlformats.org/officeDocument/2006/relationships/image" Target="../media/image32.png"/><Relationship Id="rId32" Type="http://schemas.openxmlformats.org/officeDocument/2006/relationships/image" Target="../media/image36.png"/><Relationship Id="rId37" Type="http://schemas.openxmlformats.org/officeDocument/2006/relationships/hyperlink" Target="http://www.metropolia.fi/" TargetMode="External"/><Relationship Id="rId40" Type="http://schemas.openxmlformats.org/officeDocument/2006/relationships/image" Target="../media/image40.png"/><Relationship Id="rId45" Type="http://schemas.openxmlformats.org/officeDocument/2006/relationships/hyperlink" Target="http://www.arcada.fi/sv" TargetMode="External"/><Relationship Id="rId53" Type="http://schemas.openxmlformats.org/officeDocument/2006/relationships/hyperlink" Target="http://www.poliisiammattikorkeakoulu.fi/poliisi/poliisioppilaitos/home.nsf/pages/indexfin" TargetMode="External"/><Relationship Id="rId5" Type="http://schemas.openxmlformats.org/officeDocument/2006/relationships/hyperlink" Target="http://www.oamk.fi/" TargetMode="External"/><Relationship Id="rId15" Type="http://schemas.openxmlformats.org/officeDocument/2006/relationships/hyperlink" Target="http://www.turkuamk.fi/" TargetMode="External"/><Relationship Id="rId23" Type="http://schemas.openxmlformats.org/officeDocument/2006/relationships/hyperlink" Target="http://portal.savonia.fi/amk/fi" TargetMode="External"/><Relationship Id="rId28" Type="http://schemas.openxmlformats.org/officeDocument/2006/relationships/image" Target="../media/image34.png"/><Relationship Id="rId36" Type="http://schemas.openxmlformats.org/officeDocument/2006/relationships/image" Target="../media/image38.jpeg"/><Relationship Id="rId49" Type="http://schemas.openxmlformats.org/officeDocument/2006/relationships/hyperlink" Target="http://www.novia.fi/" TargetMode="External"/><Relationship Id="rId10" Type="http://schemas.openxmlformats.org/officeDocument/2006/relationships/image" Target="../media/image25.png"/><Relationship Id="rId19" Type="http://schemas.openxmlformats.org/officeDocument/2006/relationships/hyperlink" Target="http://www.ha.ax/" TargetMode="External"/><Relationship Id="rId31" Type="http://schemas.openxmlformats.org/officeDocument/2006/relationships/hyperlink" Target="http://www.saimia.fi/fi-FI/" TargetMode="External"/><Relationship Id="rId44" Type="http://schemas.openxmlformats.org/officeDocument/2006/relationships/image" Target="../media/image42.png"/><Relationship Id="rId52" Type="http://schemas.openxmlformats.org/officeDocument/2006/relationships/image" Target="../media/image46.jpeg"/><Relationship Id="rId4" Type="http://schemas.openxmlformats.org/officeDocument/2006/relationships/image" Target="../media/image22.png"/><Relationship Id="rId9" Type="http://schemas.openxmlformats.org/officeDocument/2006/relationships/hyperlink" Target="http://www.seamk.fi/fi" TargetMode="External"/><Relationship Id="rId14" Type="http://schemas.openxmlformats.org/officeDocument/2006/relationships/image" Target="../media/image27.png"/><Relationship Id="rId22" Type="http://schemas.openxmlformats.org/officeDocument/2006/relationships/image" Target="../media/image31.png"/><Relationship Id="rId27" Type="http://schemas.openxmlformats.org/officeDocument/2006/relationships/hyperlink" Target="http://www.jamk.fi/fi/Etusivu/" TargetMode="External"/><Relationship Id="rId30" Type="http://schemas.openxmlformats.org/officeDocument/2006/relationships/image" Target="../media/image35.png"/><Relationship Id="rId35" Type="http://schemas.openxmlformats.org/officeDocument/2006/relationships/hyperlink" Target="http://www.lamk.fi/Sivut/default.aspx" TargetMode="External"/><Relationship Id="rId43" Type="http://schemas.openxmlformats.org/officeDocument/2006/relationships/hyperlink" Target="http://www.humak.fi/" TargetMode="External"/><Relationship Id="rId48" Type="http://schemas.openxmlformats.org/officeDocument/2006/relationships/image" Target="../media/image44.png"/><Relationship Id="rId8" Type="http://schemas.openxmlformats.org/officeDocument/2006/relationships/image" Target="../media/image24.jpeg"/><Relationship Id="rId51" Type="http://schemas.openxmlformats.org/officeDocument/2006/relationships/hyperlink" Target="http://www.puv.fi/fi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pintopolku.fi/wp/fi/ammattikorkeakoulu/" TargetMode="External"/><Relationship Id="rId2" Type="http://schemas.openxmlformats.org/officeDocument/2006/relationships/hyperlink" Target="https://opintopolku.fi/wp/fi/yliopisto/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hyperlink" Target="https://opintopolku.fi/wp/fi/ammattikorkeakoulu/nain-haet-yhteishaussa-ammattikorkeakouluun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pintopolku.fi/wp/fi/ammattikorkeakoulu/taydennyshaku/" TargetMode="External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pintopolku.fi/app/#!/haku/tulkki?page=1&amp;facetFilters=teachingLangCode_ffm:FI&amp;tab=los" TargetMode="External"/><Relationship Id="rId2" Type="http://schemas.openxmlformats.org/officeDocument/2006/relationships/hyperlink" Target="https://opintopolku.fi/app/#!/haku/yhteis%25C3%25B6pedagogi%2520(amk)?page=1&amp;facetFilters=teachingLangCode_ffm:FI&amp;tab=los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opintopolku.fi/wp/fi/ammattikorkeakoulu/mita-amkssa-voi-opiskella/humanistinen-ja-kasvatusala/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opintopolku.fi/wp/fi/ammattikorkeakoulu/miten-opiskelijat-valitaan/amk-tutkintojen-yleiset-valintaperustesuositukset/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49.pn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hyperlink" Target="https://opintopolku.fi/wp/fi/ammattikorkeakoulu/miten-opiskelijat-valitaan/amk-tutkintojen-yleiset-valintaperustesuositukset/" TargetMode="Externa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18" Type="http://schemas.microsoft.com/office/2007/relationships/diagramDrawing" Target="../diagrams/drawing7.xml"/><Relationship Id="rId3" Type="http://schemas.openxmlformats.org/officeDocument/2006/relationships/image" Target="../media/image49.png"/><Relationship Id="rId21" Type="http://schemas.openxmlformats.org/officeDocument/2006/relationships/diagramQuickStyle" Target="../diagrams/quickStyle8.xml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17" Type="http://schemas.openxmlformats.org/officeDocument/2006/relationships/diagramColors" Target="../diagrams/colors7.xml"/><Relationship Id="rId2" Type="http://schemas.openxmlformats.org/officeDocument/2006/relationships/hyperlink" Target="https://opintopolku.fi/wp/fi/ammattikorkeakoulu/miten-opiskelijat-valitaan/amk-tutkintojen-yleiset-valintaperustesuositukset/" TargetMode="External"/><Relationship Id="rId16" Type="http://schemas.openxmlformats.org/officeDocument/2006/relationships/diagramQuickStyle" Target="../diagrams/quickStyle7.xml"/><Relationship Id="rId20" Type="http://schemas.openxmlformats.org/officeDocument/2006/relationships/diagramLayout" Target="../diagrams/layout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5" Type="http://schemas.openxmlformats.org/officeDocument/2006/relationships/diagramLayout" Target="../diagrams/layout7.xml"/><Relationship Id="rId23" Type="http://schemas.microsoft.com/office/2007/relationships/diagramDrawing" Target="../diagrams/drawing8.xml"/><Relationship Id="rId10" Type="http://schemas.openxmlformats.org/officeDocument/2006/relationships/diagramLayout" Target="../diagrams/layout6.xml"/><Relationship Id="rId19" Type="http://schemas.openxmlformats.org/officeDocument/2006/relationships/diagramData" Target="../diagrams/data8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diagramData" Target="../diagrams/data7.xml"/><Relationship Id="rId22" Type="http://schemas.openxmlformats.org/officeDocument/2006/relationships/diagramColors" Target="../diagrams/colors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pintopolku.fi/wp/fi/ammattikorkeakoulu/ammattikorkeakoulujen-hakutoimistot-ja-hakijapalvelut/" TargetMode="External"/><Relationship Id="rId5" Type="http://schemas.openxmlformats.org/officeDocument/2006/relationships/hyperlink" Target="https://opintopolku.fi/wp/fi/ammattikorkeakoulu/kuka-voi-hakea-ammattikorkeakouluun/opiskelijaksi-ottamisen-rajoitukset-ammattikorkeakouluun/" TargetMode="External"/><Relationship Id="rId4" Type="http://schemas.openxmlformats.org/officeDocument/2006/relationships/image" Target="../media/image54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hyperlink" Target="http://amk.fi/sivukartta/95-tietoa-opiskelusta/264-avoin-amk.html" TargetMode="External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56.png"/><Relationship Id="rId9" Type="http://schemas.microsoft.com/office/2007/relationships/diagramDrawing" Target="../diagrams/drawing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jpeg"/><Relationship Id="rId7" Type="http://schemas.openxmlformats.org/officeDocument/2006/relationships/hyperlink" Target="https://opintopolku.fi/app/#!/haku/musiikkipedagogi%2520(amk)?page=1&amp;facetFilters=teachingLangCode_ffm:FI&amp;tab=lo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pintopolku.fi/app/#!/haku/tanssinopettaja%2520(amk)?page=1&amp;facetFilters=teachingLangCode_ffm:FI&amp;tab=los" TargetMode="External"/><Relationship Id="rId5" Type="http://schemas.openxmlformats.org/officeDocument/2006/relationships/hyperlink" Target="https://opintopolku.fi/app/#!/haku/teatteri-ilmaisun%2520ohjaaja%2520(amk)?page=1&amp;facetFilters=teachingLangCode_ffm:FI&amp;tab=los" TargetMode="External"/><Relationship Id="rId4" Type="http://schemas.openxmlformats.org/officeDocument/2006/relationships/hyperlink" Target="https://opintopolku.fi/app/#!/haku/medianomi?page=1&amp;facetFilters=teachingLangCode_ffm:FI&amp;tab=los" TargetMode="External"/><Relationship Id="rId9" Type="http://schemas.openxmlformats.org/officeDocument/2006/relationships/hyperlink" Target="https://opintopolku.fi/wp/fi/ammattikorkeakoulu/mita-amkssa-voi-opiskella/kulttuuriala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opintopolku.fi/app/#!/haku/Artenomi%2520(amk)?page=1&amp;facetFilters=teachingLangCode_ffm:FI&amp;tab=los" TargetMode="External"/><Relationship Id="rId7" Type="http://schemas.openxmlformats.org/officeDocument/2006/relationships/hyperlink" Target="https://opintopolku.fi/app/#!/haku/kuvataiteilija%2520(amk)?page=1&amp;facetFilters=teachingLangCode_ffm:FI&amp;tab=los" TargetMode="External"/><Relationship Id="rId2" Type="http://schemas.openxmlformats.org/officeDocument/2006/relationships/hyperlink" Target="https://opintopolku.fi/app/#!/haku/muotoilija%2520(amk)?page=1&amp;facetFilters=teachingLangCode_ffm:FI&amp;tab=lo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pintopolku.fi/app/#!/haku/Konservaattori%2520(amk)?page=1&amp;facetFilters=teachingLangCode_ffm:FI&amp;tab=los" TargetMode="External"/><Relationship Id="rId5" Type="http://schemas.openxmlformats.org/officeDocument/2006/relationships/hyperlink" Target="https://opintopolku.fi/app/#!/haku/Kulttuurituottaja%2520(amk)?page=1&amp;facetFilters=teachingLangCode_ffm:FI&amp;tab=los" TargetMode="External"/><Relationship Id="rId10" Type="http://schemas.openxmlformats.org/officeDocument/2006/relationships/hyperlink" Target="https://opintopolku.fi/wp/fi/ammattikorkeakoulu/mita-amkssa-voi-opiskella/kulttuuriala/" TargetMode="External"/><Relationship Id="rId4" Type="http://schemas.openxmlformats.org/officeDocument/2006/relationships/hyperlink" Target="https://opintopolku.fi/app/#!/haku/Vestonomi%2520(amk)?page=1&amp;facetFilters=teachingLangCode_ffm:FI&amp;tab=los" TargetMode="External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opintopolku.fi/app/#!/haku/*?page=1&amp;articlePage=1&amp;facetFilters=teachingLangCode_ffm:FI&amp;facetFilters=theme_ffm:teemat_7&amp;facetFilters=educationType_ffm:et01.04.01&amp;itemsPerPage=25&amp;sortCriteria=0&amp;tab=los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opintopolku.fi/wp/fi/ammattikorkeakoulu/mita-amkssa-voi-opiskella/luonnontieteiden-al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intopolku.fi/app/#!/haku/mets%25C3%25A4talousinsin%25C3%25B6%25C3%25B6ri%2520(amk)?page=1&amp;facetFilters=teachingLangCode_ffm:FI&amp;tab=los" TargetMode="External"/><Relationship Id="rId7" Type="http://schemas.openxmlformats.org/officeDocument/2006/relationships/hyperlink" Target="https://opintopolku.fi/wp/fi/ammattikorkeakoulu/mita-amkssa-voi-opiskella/luonnonvara-ala/" TargetMode="External"/><Relationship Id="rId2" Type="http://schemas.openxmlformats.org/officeDocument/2006/relationships/hyperlink" Target="https://opintopolku.fi/app/#!/haku/agrologi%2520(amk)?page=1&amp;facetFilters=teachingLangCode_ffm:FI&amp;tab=los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hyperlink" Target="https://opintopolku.fi/app/#!/haku/ymp%C3%A4rist%C3%B6suunnittelija%20(amk)?page=1&amp;facetFilters=teachingLangCode_ffm:FI&amp;tab=los" TargetMode="External"/><Relationship Id="rId4" Type="http://schemas.openxmlformats.org/officeDocument/2006/relationships/hyperlink" Target="https://opintopolku.fi/app/#!/haku/Hortonomi%2520(amk)?page=1&amp;facetFilters=teachingLangCode_ffm:FI&amp;tab=lo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opintopolku.fi/app/#!/haku/restonomi%2520(amk)?page=1&amp;facetFilters=teachingLangCode_ffm:FI&amp;tab=los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opintopolku.fi/wp/fi/ammattikorkeakoulu/mita-amkssa-voi-opiskella/matkailu-ravitsemis-ja-talousala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opintopolku.fi/app/#!/haku/suuhygienisti%2520(amk)?page=1&amp;facetFilters=teachingLangCode_ffm:FI&amp;tab=los" TargetMode="External"/><Relationship Id="rId13" Type="http://schemas.openxmlformats.org/officeDocument/2006/relationships/hyperlink" Target="https://opintopolku.fi/app/#!/haku/Osteopaatti%2520(amk)?page=1&amp;facetFilters=teachingLangCode_ffm:FI&amp;tab=los" TargetMode="External"/><Relationship Id="rId18" Type="http://schemas.openxmlformats.org/officeDocument/2006/relationships/hyperlink" Target="https://opintopolku.fi/app/#!/haku/toimintaterapeutti%2520(amk)?page=1&amp;facetFilters=teachingLangCode_ffm:FI&amp;tab=los" TargetMode="External"/><Relationship Id="rId3" Type="http://schemas.openxmlformats.org/officeDocument/2006/relationships/hyperlink" Target="https://opintopolku.fi/app/#!/haku/bioanalyytikko%2520(amk)?page=1&amp;facetFilters=teachingLangCode_ffm:FI&amp;tab=los" TargetMode="External"/><Relationship Id="rId7" Type="http://schemas.openxmlformats.org/officeDocument/2006/relationships/hyperlink" Target="https://opintopolku.fi/app/#!/haku/hammasteknikko%2520(amk)?page=1&amp;facetFilters=teachingLangCode_ffm:FI&amp;tab=los" TargetMode="External"/><Relationship Id="rId12" Type="http://schemas.openxmlformats.org/officeDocument/2006/relationships/hyperlink" Target="https://opintopolku.fi/app/#!/haku/r%25C3%25B6ntgenhoitaja%2520(amk)?page=1&amp;facetFilters=teachingLangCode_ffm:FI&amp;tab=los" TargetMode="External"/><Relationship Id="rId17" Type="http://schemas.openxmlformats.org/officeDocument/2006/relationships/hyperlink" Target="https://opintopolku.fi/app/#!/haku/terveydenhoitaja%2520(amk)?page=1&amp;facetFilters=teachingLangCode_ffm:FI&amp;tab=los" TargetMode="External"/><Relationship Id="rId2" Type="http://schemas.openxmlformats.org/officeDocument/2006/relationships/hyperlink" Target="https://opintopolku.fi/app/#!/haku/apuv%25C3%25A4lineteknikko%2520(amk)?page=1&amp;facetFilters=teachingLangCode_ffm:FI&amp;tab=los" TargetMode="External"/><Relationship Id="rId16" Type="http://schemas.openxmlformats.org/officeDocument/2006/relationships/hyperlink" Target="https://opintopolku.fi/app/#!/haku/kuntoutuksen%2520ohjaaja%2520(amk)?page=1&amp;facetFilters=teachingLangCode_ffm:FI&amp;tab=los" TargetMode="External"/><Relationship Id="rId20" Type="http://schemas.openxmlformats.org/officeDocument/2006/relationships/hyperlink" Target="https://opintopolku.fi/wp/fi/ammattikorkeakoulu/mita-amkssa-voi-opiskella/sosiaali-terveys-ja-liikunta-ala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pintopolku.fi/app/#!/haku/geronomi%2520(amk)?page=1&amp;facetFilters=teachingLangCode_ffm:FI&amp;tab=los" TargetMode="External"/><Relationship Id="rId11" Type="http://schemas.openxmlformats.org/officeDocument/2006/relationships/hyperlink" Target="https://opintopolku.fi/app/#!/haku/k%25C3%25A4til%25C3%25B6%2520(amk)?page=1&amp;facetFilters=teachingLangCode_ffm:FI&amp;tab=los" TargetMode="External"/><Relationship Id="rId5" Type="http://schemas.openxmlformats.org/officeDocument/2006/relationships/hyperlink" Target="https://opintopolku.fi/app/#!/haku/fysioterapeutti%2520(amk)?page=1&amp;facetFilters=teachingLangCode_ffm:FI&amp;tab=los" TargetMode="External"/><Relationship Id="rId15" Type="http://schemas.openxmlformats.org/officeDocument/2006/relationships/hyperlink" Target="https://opintopolku.fi/app/#!/haku/Naprapaatti%2520(amk)?page=1&amp;facetFilters=teachingLangCode_ffm:FI&amp;tab=los" TargetMode="External"/><Relationship Id="rId10" Type="http://schemas.openxmlformats.org/officeDocument/2006/relationships/hyperlink" Target="https://opintopolku.fi/app/#!/haku/jalkaterapeutti%2520(amk)?page=1&amp;facetFilters=teachingLangCode_ffm:FI&amp;tab=los" TargetMode="External"/><Relationship Id="rId19" Type="http://schemas.openxmlformats.org/officeDocument/2006/relationships/image" Target="../media/image11.jpeg"/><Relationship Id="rId4" Type="http://schemas.openxmlformats.org/officeDocument/2006/relationships/hyperlink" Target="https://opintopolku.fi/app/#!/haku/ensihoitaja%2520(amk)?page=1&amp;facetFilters=teachingLangCode_ffm:FI&amp;tab=los" TargetMode="External"/><Relationship Id="rId9" Type="http://schemas.openxmlformats.org/officeDocument/2006/relationships/hyperlink" Target="https://opintopolku.fi/app/#!/haku/sairaanhoitaja%2520(amk)?page=1&amp;facetFilters=teachingLangCode_ffm:FI&amp;tab=los" TargetMode="External"/><Relationship Id="rId14" Type="http://schemas.openxmlformats.org/officeDocument/2006/relationships/hyperlink" Target="https://opintopolku.fi/app/#!/haku/optometristi%2520(amk)?page=1&amp;facetFilters=teachingLangCode_ffm:FI&amp;tab=los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opintopolku.fi/wp/fi/ammattikorkeakoulu/mita-amkssa-voi-opiskella/sosiaali-terveys-ja-liikunta-ala/" TargetMode="External"/><Relationship Id="rId3" Type="http://schemas.openxmlformats.org/officeDocument/2006/relationships/hyperlink" Target="https://opintopolku.fi/app/#!/haku/liikunnanohjaaja%2520(amk)?page=1&amp;facetFilters=teachingLangCode_ffm:FI&amp;tab=los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s://opintopolku.fi/app/#!/haku/sosionomi%2520(amk)?page=1&amp;facetFilters=teachingLangCode_ffm:FI&amp;tab=lo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pintopolku.fi/app/#!/haku/estenomi%2520(amk)?page=1&amp;facetFilters=teachingLangCode_ffm:FI&amp;tab=los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259632" y="290201"/>
            <a:ext cx="5839803" cy="76253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3200" b="1" dirty="0">
                <a:latin typeface="Arial Rounded MT Bold" panose="020F0704030504030204" pitchFamily="34" charset="0"/>
              </a:rPr>
              <a:t>Koulutusalat</a:t>
            </a:r>
          </a:p>
        </p:txBody>
      </p:sp>
      <p:cxnSp>
        <p:nvCxnSpPr>
          <p:cNvPr id="6" name="Suora nuoliyhdysviiva 5"/>
          <p:cNvCxnSpPr/>
          <p:nvPr/>
        </p:nvCxnSpPr>
        <p:spPr bwMode="auto">
          <a:xfrm flipV="1">
            <a:off x="4752537" y="2492897"/>
            <a:ext cx="941988" cy="1096331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34" name="Suora nuoliyhdysviiva 33"/>
          <p:cNvCxnSpPr/>
          <p:nvPr/>
        </p:nvCxnSpPr>
        <p:spPr bwMode="auto">
          <a:xfrm flipH="1">
            <a:off x="2627784" y="4043837"/>
            <a:ext cx="1723290" cy="1150228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35" name="Suora nuoliyhdysviiva 34"/>
          <p:cNvCxnSpPr/>
          <p:nvPr/>
        </p:nvCxnSpPr>
        <p:spPr bwMode="auto">
          <a:xfrm flipH="1">
            <a:off x="1691680" y="3921039"/>
            <a:ext cx="2448274" cy="174542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36" name="Suora nuoliyhdysviiva 35"/>
          <p:cNvCxnSpPr/>
          <p:nvPr/>
        </p:nvCxnSpPr>
        <p:spPr bwMode="auto">
          <a:xfrm>
            <a:off x="4393493" y="4095581"/>
            <a:ext cx="11624" cy="1277635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37" name="Suora nuoliyhdysviiva 36"/>
          <p:cNvCxnSpPr/>
          <p:nvPr/>
        </p:nvCxnSpPr>
        <p:spPr bwMode="auto">
          <a:xfrm>
            <a:off x="4959138" y="4149080"/>
            <a:ext cx="1269046" cy="136815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38" name="Suora nuoliyhdysviiva 37"/>
          <p:cNvCxnSpPr/>
          <p:nvPr/>
        </p:nvCxnSpPr>
        <p:spPr bwMode="auto">
          <a:xfrm>
            <a:off x="5298894" y="4043837"/>
            <a:ext cx="1937402" cy="367096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39" name="Suora nuoliyhdysviiva 38"/>
          <p:cNvCxnSpPr/>
          <p:nvPr/>
        </p:nvCxnSpPr>
        <p:spPr bwMode="auto">
          <a:xfrm flipV="1">
            <a:off x="4788024" y="2780928"/>
            <a:ext cx="2592288" cy="1140112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40" name="Suora nuoliyhdysviiva 39"/>
          <p:cNvCxnSpPr/>
          <p:nvPr/>
        </p:nvCxnSpPr>
        <p:spPr bwMode="auto">
          <a:xfrm flipH="1" flipV="1">
            <a:off x="2267744" y="2502188"/>
            <a:ext cx="1790396" cy="1242042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41" name="Suora nuoliyhdysviiva 40"/>
          <p:cNvCxnSpPr/>
          <p:nvPr/>
        </p:nvCxnSpPr>
        <p:spPr bwMode="auto">
          <a:xfrm flipH="1" flipV="1">
            <a:off x="3923928" y="2348880"/>
            <a:ext cx="360040" cy="1240348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cxnSp>
      <p:sp>
        <p:nvSpPr>
          <p:cNvPr id="21" name="Ellipsi 20"/>
          <p:cNvSpPr/>
          <p:nvPr/>
        </p:nvSpPr>
        <p:spPr bwMode="auto">
          <a:xfrm>
            <a:off x="3347864" y="3168261"/>
            <a:ext cx="2101034" cy="1412867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8" name="Tekstiruutu 17"/>
          <p:cNvSpPr txBox="1"/>
          <p:nvPr/>
        </p:nvSpPr>
        <p:spPr>
          <a:xfrm>
            <a:off x="3491880" y="3501008"/>
            <a:ext cx="181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8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Valitse sinua kiinnostava ala </a:t>
            </a:r>
            <a:endParaRPr lang="fi-FI" sz="1800" b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4098" name="Ryhmä 4097"/>
          <p:cNvGrpSpPr/>
          <p:nvPr/>
        </p:nvGrpSpPr>
        <p:grpSpPr>
          <a:xfrm>
            <a:off x="6726632" y="3589228"/>
            <a:ext cx="1872208" cy="1800200"/>
            <a:chOff x="4898362" y="1052736"/>
            <a:chExt cx="1872208" cy="1800200"/>
          </a:xfrm>
        </p:grpSpPr>
        <p:sp>
          <p:nvSpPr>
            <p:cNvPr id="20" name="Ellipsi 19">
              <a:hlinkClick r:id="rId2" action="ppaction://hlinksldjump" tooltip="Katso tutkinnot"/>
            </p:cNvPr>
            <p:cNvSpPr/>
            <p:nvPr/>
          </p:nvSpPr>
          <p:spPr bwMode="auto">
            <a:xfrm>
              <a:off x="4898362" y="1052736"/>
              <a:ext cx="1872208" cy="1800200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4" name="Tekstiruutu 53">
              <a:hlinkClick r:id="rId2" action="ppaction://hlinksldjump" tooltip="Katso tutkinnot"/>
            </p:cNvPr>
            <p:cNvSpPr txBox="1"/>
            <p:nvPr/>
          </p:nvSpPr>
          <p:spPr>
            <a:xfrm>
              <a:off x="4929065" y="1481346"/>
              <a:ext cx="18108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800" b="1" dirty="0" smtClean="0">
                  <a:latin typeface="Arial Rounded MT Bold" panose="020F0704030504030204" pitchFamily="34" charset="0"/>
                </a:rPr>
                <a:t>Sosiaali-, terveys- ja liikunta-ala</a:t>
              </a:r>
              <a:endParaRPr lang="fi-FI" sz="18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4099" name="Ryhmä 4098"/>
          <p:cNvGrpSpPr/>
          <p:nvPr/>
        </p:nvGrpSpPr>
        <p:grpSpPr>
          <a:xfrm>
            <a:off x="5364088" y="4941168"/>
            <a:ext cx="1872208" cy="1800200"/>
            <a:chOff x="2915816" y="908720"/>
            <a:chExt cx="1872208" cy="1800200"/>
          </a:xfrm>
        </p:grpSpPr>
        <p:sp>
          <p:nvSpPr>
            <p:cNvPr id="3" name="Ellipsi 2">
              <a:hlinkClick r:id="rId3" action="ppaction://hlinksldjump" tooltip="Katso tutkinnot"/>
            </p:cNvPr>
            <p:cNvSpPr/>
            <p:nvPr/>
          </p:nvSpPr>
          <p:spPr bwMode="auto">
            <a:xfrm>
              <a:off x="2915816" y="908720"/>
              <a:ext cx="1872208" cy="1800200"/>
            </a:xfrm>
            <a:prstGeom prst="ellipse">
              <a:avLst/>
            </a:prstGeom>
            <a:solidFill>
              <a:srgbClr val="92D050"/>
            </a:solidFill>
            <a:ln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3" name="Tekstiruutu 52">
              <a:hlinkClick r:id="rId3" action="ppaction://hlinksldjump" tooltip="Katso tutkinnot"/>
            </p:cNvPr>
            <p:cNvSpPr txBox="1"/>
            <p:nvPr/>
          </p:nvSpPr>
          <p:spPr>
            <a:xfrm>
              <a:off x="2977223" y="1353542"/>
              <a:ext cx="18108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800" b="1" dirty="0" smtClean="0">
                  <a:latin typeface="Arial Rounded MT Bold" panose="020F0704030504030204" pitchFamily="34" charset="0"/>
                </a:rPr>
                <a:t>Matkailu-, ravitsemis- ja talousala</a:t>
              </a:r>
              <a:endParaRPr lang="fi-FI" sz="18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61" name="Ryhmä 60"/>
          <p:cNvGrpSpPr/>
          <p:nvPr/>
        </p:nvGrpSpPr>
        <p:grpSpPr>
          <a:xfrm>
            <a:off x="2911033" y="1094370"/>
            <a:ext cx="1872208" cy="1800200"/>
            <a:chOff x="1488683" y="4581128"/>
            <a:chExt cx="1872208" cy="1800200"/>
          </a:xfrm>
        </p:grpSpPr>
        <p:sp>
          <p:nvSpPr>
            <p:cNvPr id="24" name="Ellipsi 23">
              <a:hlinkClick r:id="rId4" action="ppaction://hlinksldjump" tooltip="Katso tutkinnot"/>
            </p:cNvPr>
            <p:cNvSpPr/>
            <p:nvPr/>
          </p:nvSpPr>
          <p:spPr bwMode="auto">
            <a:xfrm>
              <a:off x="1488683" y="4581128"/>
              <a:ext cx="1872208" cy="1800200"/>
            </a:xfrm>
            <a:prstGeom prst="ellipse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9" name="Tekstiruutu 58">
              <a:hlinkClick r:id="rId4" action="ppaction://hlinksldjump" tooltip="Katso tutkinnot"/>
            </p:cNvPr>
            <p:cNvSpPr txBox="1"/>
            <p:nvPr/>
          </p:nvSpPr>
          <p:spPr>
            <a:xfrm>
              <a:off x="1519386" y="4941168"/>
              <a:ext cx="181080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Yhteiskunta-tieteiden, liiketalouden ja hallinnon ala</a:t>
              </a:r>
              <a:endParaRPr lang="fi-FI" sz="1600" b="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4097" name="Ryhmä 4096"/>
          <p:cNvGrpSpPr/>
          <p:nvPr/>
        </p:nvGrpSpPr>
        <p:grpSpPr>
          <a:xfrm>
            <a:off x="3427965" y="5023708"/>
            <a:ext cx="1872208" cy="1800200"/>
            <a:chOff x="6805527" y="1482377"/>
            <a:chExt cx="1872208" cy="1800200"/>
          </a:xfrm>
        </p:grpSpPr>
        <p:sp>
          <p:nvSpPr>
            <p:cNvPr id="28" name="Ellipsi 27">
              <a:hlinkClick r:id="rId5" action="ppaction://hlinksldjump" tooltip="Katso tutkinnot"/>
            </p:cNvPr>
            <p:cNvSpPr/>
            <p:nvPr/>
          </p:nvSpPr>
          <p:spPr bwMode="auto">
            <a:xfrm>
              <a:off x="6805527" y="1482377"/>
              <a:ext cx="1872208" cy="1800200"/>
            </a:xfrm>
            <a:prstGeom prst="ellipse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5" name="Tekstiruutu 54">
              <a:hlinkClick r:id="rId5" action="ppaction://hlinksldjump" tooltip="Katso tutkinnot"/>
            </p:cNvPr>
            <p:cNvSpPr txBox="1"/>
            <p:nvPr/>
          </p:nvSpPr>
          <p:spPr>
            <a:xfrm>
              <a:off x="6865655" y="2121658"/>
              <a:ext cx="1810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800" b="1" dirty="0" smtClean="0">
                  <a:latin typeface="Arial Rounded MT Bold" panose="020F0704030504030204" pitchFamily="34" charset="0"/>
                </a:rPr>
                <a:t>Luonnonvara-</a:t>
              </a:r>
            </a:p>
            <a:p>
              <a:pPr algn="ctr">
                <a:buNone/>
              </a:pPr>
              <a:r>
                <a:rPr lang="fi-FI" sz="1800" b="1" dirty="0" smtClean="0">
                  <a:latin typeface="Arial Rounded MT Bold" panose="020F0704030504030204" pitchFamily="34" charset="0"/>
                </a:rPr>
                <a:t>ala</a:t>
              </a:r>
              <a:endParaRPr lang="fi-FI" sz="18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4096" name="Ryhmä 4095"/>
          <p:cNvGrpSpPr/>
          <p:nvPr/>
        </p:nvGrpSpPr>
        <p:grpSpPr>
          <a:xfrm>
            <a:off x="4854424" y="1092919"/>
            <a:ext cx="1915515" cy="1800200"/>
            <a:chOff x="6904957" y="3324446"/>
            <a:chExt cx="1915515" cy="1800200"/>
          </a:xfrm>
        </p:grpSpPr>
        <p:sp>
          <p:nvSpPr>
            <p:cNvPr id="27" name="Ellipsi 26">
              <a:hlinkClick r:id="rId6" action="ppaction://hlinksldjump" tooltip="Katso tutkinnot"/>
            </p:cNvPr>
            <p:cNvSpPr/>
            <p:nvPr/>
          </p:nvSpPr>
          <p:spPr bwMode="auto">
            <a:xfrm>
              <a:off x="6904957" y="3324446"/>
              <a:ext cx="1872208" cy="18002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6" name="Tekstiruutu 55">
              <a:hlinkClick r:id="rId6" action="ppaction://hlinksldjump" tooltip="Katso tutkinnot"/>
            </p:cNvPr>
            <p:cNvSpPr txBox="1"/>
            <p:nvPr/>
          </p:nvSpPr>
          <p:spPr>
            <a:xfrm>
              <a:off x="7009671" y="3934076"/>
              <a:ext cx="1810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800" b="1" dirty="0" smtClean="0">
                  <a:latin typeface="Arial Rounded MT Bold" panose="020F0704030504030204" pitchFamily="34" charset="0"/>
                </a:rPr>
                <a:t>Turvallisuus-ala</a:t>
              </a:r>
              <a:endParaRPr lang="fi-FI" sz="18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63" name="Ryhmä 62"/>
          <p:cNvGrpSpPr/>
          <p:nvPr/>
        </p:nvGrpSpPr>
        <p:grpSpPr>
          <a:xfrm>
            <a:off x="6715905" y="1737687"/>
            <a:ext cx="1872208" cy="1800200"/>
            <a:chOff x="5796136" y="4866025"/>
            <a:chExt cx="1872208" cy="1800200"/>
          </a:xfrm>
        </p:grpSpPr>
        <p:sp>
          <p:nvSpPr>
            <p:cNvPr id="26" name="Ellipsi 25">
              <a:hlinkClick r:id="rId7" action="ppaction://hlinksldjump" tooltip="Katso tutkinnot"/>
            </p:cNvPr>
            <p:cNvSpPr/>
            <p:nvPr/>
          </p:nvSpPr>
          <p:spPr bwMode="auto">
            <a:xfrm>
              <a:off x="5796136" y="4866025"/>
              <a:ext cx="1872208" cy="18002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7" name="Tekstiruutu 56">
              <a:hlinkClick r:id="rId7" action="ppaction://hlinksldjump" tooltip="Katso tutkinnot"/>
            </p:cNvPr>
            <p:cNvSpPr txBox="1"/>
            <p:nvPr/>
          </p:nvSpPr>
          <p:spPr>
            <a:xfrm>
              <a:off x="5979491" y="5333202"/>
              <a:ext cx="16168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800" b="1" dirty="0" smtClean="0">
                  <a:latin typeface="Arial Rounded MT Bold" panose="020F0704030504030204" pitchFamily="34" charset="0"/>
                </a:rPr>
                <a:t>Tekniikan ja liikenteen ala</a:t>
              </a:r>
              <a:endParaRPr lang="fi-FI" sz="18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62" name="Ryhmä 61"/>
          <p:cNvGrpSpPr/>
          <p:nvPr/>
        </p:nvGrpSpPr>
        <p:grpSpPr>
          <a:xfrm>
            <a:off x="1475656" y="4617131"/>
            <a:ext cx="1872208" cy="1800200"/>
            <a:chOff x="3707904" y="5023708"/>
            <a:chExt cx="1872208" cy="1800200"/>
          </a:xfrm>
        </p:grpSpPr>
        <p:sp>
          <p:nvSpPr>
            <p:cNvPr id="25" name="Ellipsi 24">
              <a:hlinkClick r:id="rId8" action="ppaction://hlinksldjump" tooltip="Katso tutkinnot"/>
            </p:cNvPr>
            <p:cNvSpPr/>
            <p:nvPr/>
          </p:nvSpPr>
          <p:spPr bwMode="auto">
            <a:xfrm>
              <a:off x="3707904" y="5023708"/>
              <a:ext cx="1872208" cy="1800200"/>
            </a:xfrm>
            <a:prstGeom prst="ellipse">
              <a:avLst/>
            </a:prstGeom>
            <a:solidFill>
              <a:srgbClr val="CC3300"/>
            </a:solidFill>
            <a:ln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8" name="Tekstiruutu 57">
              <a:hlinkClick r:id="rId8" action="ppaction://hlinksldjump" tooltip="Katso tutkinnot"/>
            </p:cNvPr>
            <p:cNvSpPr txBox="1"/>
            <p:nvPr/>
          </p:nvSpPr>
          <p:spPr>
            <a:xfrm>
              <a:off x="3752056" y="5600642"/>
              <a:ext cx="1810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800" b="1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Luonnon-tieteiden ala</a:t>
              </a:r>
              <a:endParaRPr lang="fi-FI" sz="1800" b="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51" name="Ryhmä 50"/>
          <p:cNvGrpSpPr/>
          <p:nvPr/>
        </p:nvGrpSpPr>
        <p:grpSpPr>
          <a:xfrm>
            <a:off x="168911" y="3070502"/>
            <a:ext cx="1882809" cy="1800200"/>
            <a:chOff x="168911" y="3070502"/>
            <a:chExt cx="1882809" cy="1800200"/>
          </a:xfrm>
        </p:grpSpPr>
        <p:sp>
          <p:nvSpPr>
            <p:cNvPr id="23" name="Ellipsi 22">
              <a:hlinkClick r:id="rId9" action="ppaction://hlinksldjump" tooltip="Katso tutkinnot"/>
            </p:cNvPr>
            <p:cNvSpPr/>
            <p:nvPr/>
          </p:nvSpPr>
          <p:spPr bwMode="auto">
            <a:xfrm>
              <a:off x="179512" y="3070502"/>
              <a:ext cx="1872208" cy="18002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60" name="Tekstiruutu 59">
              <a:hlinkClick r:id="rId9" action="ppaction://hlinksldjump" tooltip="Katso tutkiinnot"/>
            </p:cNvPr>
            <p:cNvSpPr txBox="1"/>
            <p:nvPr/>
          </p:nvSpPr>
          <p:spPr>
            <a:xfrm>
              <a:off x="168911" y="3779748"/>
              <a:ext cx="1810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800" b="1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Kulttuuriala</a:t>
              </a:r>
              <a:endParaRPr lang="fi-FI" sz="1800" b="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42" name="Ryhmä 41"/>
          <p:cNvGrpSpPr/>
          <p:nvPr/>
        </p:nvGrpSpPr>
        <p:grpSpPr>
          <a:xfrm>
            <a:off x="8388424" y="6237312"/>
            <a:ext cx="792087" cy="568903"/>
            <a:chOff x="8532440" y="6100457"/>
            <a:chExt cx="792087" cy="568903"/>
          </a:xfrm>
        </p:grpSpPr>
        <p:sp>
          <p:nvSpPr>
            <p:cNvPr id="43" name="Toimintopainike: Seuraava 42">
              <a:hlinkClick r:id="rId10" action="ppaction://hlinksldjump" highlightClick="1"/>
            </p:cNvPr>
            <p:cNvSpPr/>
            <p:nvPr/>
          </p:nvSpPr>
          <p:spPr>
            <a:xfrm>
              <a:off x="8595608" y="6100457"/>
              <a:ext cx="504056" cy="360040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44" name="Tekstiruutu 43"/>
            <p:cNvSpPr txBox="1"/>
            <p:nvPr/>
          </p:nvSpPr>
          <p:spPr>
            <a:xfrm>
              <a:off x="8532440" y="6453916"/>
              <a:ext cx="79208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Ohita alat</a:t>
              </a:r>
              <a:endParaRPr lang="fi-FI" sz="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0" name="Ryhmä 49"/>
          <p:cNvGrpSpPr/>
          <p:nvPr/>
        </p:nvGrpSpPr>
        <p:grpSpPr>
          <a:xfrm>
            <a:off x="933270" y="1340768"/>
            <a:ext cx="1872208" cy="1800200"/>
            <a:chOff x="933270" y="1265625"/>
            <a:chExt cx="1872208" cy="1800200"/>
          </a:xfrm>
        </p:grpSpPr>
        <p:sp>
          <p:nvSpPr>
            <p:cNvPr id="22" name="Ellipsi 21">
              <a:hlinkClick r:id="rId11" action="ppaction://hlinksldjump" tooltip="Katso tutkinnot"/>
            </p:cNvPr>
            <p:cNvSpPr/>
            <p:nvPr/>
          </p:nvSpPr>
          <p:spPr bwMode="auto">
            <a:xfrm>
              <a:off x="933270" y="1265625"/>
              <a:ext cx="1872208" cy="1800200"/>
            </a:xfrm>
            <a:prstGeom prst="ellipse">
              <a:avLst/>
            </a:prstGeom>
            <a:solidFill>
              <a:srgbClr val="FF9900"/>
            </a:solidFill>
            <a:ln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2" name="Tekstiruutu 51">
              <a:hlinkClick r:id="rId11" action="ppaction://hlinksldjump" tooltip="Katso tutkinnot"/>
            </p:cNvPr>
            <p:cNvSpPr txBox="1"/>
            <p:nvPr/>
          </p:nvSpPr>
          <p:spPr>
            <a:xfrm>
              <a:off x="933270" y="1808820"/>
              <a:ext cx="1810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800" b="1" dirty="0" smtClean="0">
                  <a:latin typeface="Arial Rounded MT Bold" panose="020F0704030504030204" pitchFamily="34" charset="0"/>
                </a:rPr>
                <a:t>Humanistinen ja kasvatusala</a:t>
              </a:r>
              <a:endParaRPr lang="fi-FI" sz="1800" b="1" dirty="0"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066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331640" y="331912"/>
            <a:ext cx="5945970" cy="5768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b="1" dirty="0" smtClean="0">
                <a:latin typeface="Arial Rounded MT Bold" panose="020F0704030504030204" pitchFamily="34" charset="0"/>
              </a:rPr>
              <a:t>Tekniikan ja liikenteen ala</a:t>
            </a:r>
            <a:endParaRPr lang="fi-FI" b="1" dirty="0">
              <a:latin typeface="Arial Rounded MT Bold" panose="020F0704030504030204" pitchFamily="34" charset="0"/>
            </a:endParaRPr>
          </a:p>
        </p:txBody>
      </p:sp>
      <p:grpSp>
        <p:nvGrpSpPr>
          <p:cNvPr id="2" name="Ryhmä 1"/>
          <p:cNvGrpSpPr/>
          <p:nvPr/>
        </p:nvGrpSpPr>
        <p:grpSpPr>
          <a:xfrm>
            <a:off x="107504" y="3429000"/>
            <a:ext cx="2232248" cy="2169479"/>
            <a:chOff x="190132" y="2313740"/>
            <a:chExt cx="2232248" cy="2169479"/>
          </a:xfrm>
        </p:grpSpPr>
        <p:sp>
          <p:nvSpPr>
            <p:cNvPr id="17" name="Nuoli oikealle 16"/>
            <p:cNvSpPr/>
            <p:nvPr/>
          </p:nvSpPr>
          <p:spPr bwMode="auto">
            <a:xfrm rot="5400000">
              <a:off x="796890" y="3763139"/>
              <a:ext cx="93610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9" name="Ellipsi 18">
              <a:hlinkClick r:id="rId2" tooltip="Opintopolkuun"/>
            </p:cNvPr>
            <p:cNvSpPr/>
            <p:nvPr/>
          </p:nvSpPr>
          <p:spPr bwMode="auto">
            <a:xfrm>
              <a:off x="190132" y="2313740"/>
              <a:ext cx="2149620" cy="161931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0" name="Tekstiruutu 19">
              <a:hlinkClick r:id="rId2" tooltip="Opintopolkuun"/>
            </p:cNvPr>
            <p:cNvSpPr txBox="1"/>
            <p:nvPr/>
          </p:nvSpPr>
          <p:spPr>
            <a:xfrm>
              <a:off x="190132" y="2716118"/>
              <a:ext cx="223224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Insinööri</a:t>
              </a:r>
            </a:p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240 op</a:t>
              </a:r>
            </a:p>
            <a:p>
              <a:pPr algn="ctr">
                <a:buNone/>
              </a:pPr>
              <a:r>
                <a:rPr lang="fi-FI" sz="2000" b="1" dirty="0" smtClean="0">
                  <a:latin typeface="Arial Rounded MT Bold" panose="020F0704030504030204" pitchFamily="34" charset="0"/>
                </a:rPr>
                <a:t>(270 op)</a:t>
              </a:r>
              <a:endParaRPr lang="fi-FI" sz="2000" b="1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22" name="Tekstiruutu 21"/>
          <p:cNvSpPr txBox="1"/>
          <p:nvPr/>
        </p:nvSpPr>
        <p:spPr>
          <a:xfrm>
            <a:off x="827584" y="1484784"/>
            <a:ext cx="5184576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dirty="0" smtClean="0">
                <a:latin typeface="Arial Rounded MT Bold" panose="020F0704030504030204" pitchFamily="34" charset="0"/>
              </a:rPr>
              <a:t>Opinnoissa ovat tärkeitä kiinnostus matematiikkaan, tekniikkaan, luovaan ongelmanratkaisuun ja tiimityöskentelyyn.</a:t>
            </a:r>
            <a:endParaRPr lang="fi-FI" sz="1800" dirty="0">
              <a:latin typeface="Arial Rounded MT Bold" panose="020F0704030504030204" pitchFamily="34" charset="0"/>
            </a:endParaRPr>
          </a:p>
        </p:txBody>
      </p:sp>
      <p:sp>
        <p:nvSpPr>
          <p:cNvPr id="23" name="Tekstiruutu 22"/>
          <p:cNvSpPr txBox="1"/>
          <p:nvPr/>
        </p:nvSpPr>
        <p:spPr>
          <a:xfrm>
            <a:off x="395536" y="5746030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Alalta valmistuneet toimivat tuotanto-, suunnittelu-, kehittämis-, asiantuntija- ja johtotehtävissä. Heitä toimii myös kouluttajina, hankintatehtävissä ja yrityshallinnossa</a:t>
            </a:r>
            <a:endParaRPr lang="fi-FI" sz="1800" dirty="0">
              <a:latin typeface="Arial Rounded MT Bold" panose="020F0704030504030204" pitchFamily="34" charset="0"/>
            </a:endParaRPr>
          </a:p>
        </p:txBody>
      </p:sp>
      <p:grpSp>
        <p:nvGrpSpPr>
          <p:cNvPr id="26" name="Ryhmä 25"/>
          <p:cNvGrpSpPr/>
          <p:nvPr/>
        </p:nvGrpSpPr>
        <p:grpSpPr>
          <a:xfrm>
            <a:off x="2339752" y="3429000"/>
            <a:ext cx="2232248" cy="2169479"/>
            <a:chOff x="190132" y="2313740"/>
            <a:chExt cx="2232248" cy="2169479"/>
          </a:xfrm>
        </p:grpSpPr>
        <p:sp>
          <p:nvSpPr>
            <p:cNvPr id="30" name="Nuoli oikealle 29"/>
            <p:cNvSpPr/>
            <p:nvPr/>
          </p:nvSpPr>
          <p:spPr bwMode="auto">
            <a:xfrm rot="5400000">
              <a:off x="796890" y="3763139"/>
              <a:ext cx="93610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1" name="Ellipsi 30">
              <a:hlinkClick r:id="rId3" tooltip="Opintopolkuun"/>
            </p:cNvPr>
            <p:cNvSpPr/>
            <p:nvPr/>
          </p:nvSpPr>
          <p:spPr bwMode="auto">
            <a:xfrm>
              <a:off x="190132" y="2313740"/>
              <a:ext cx="2149620" cy="161931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2" name="Tekstiruutu 31">
              <a:hlinkClick r:id="rId3" tooltip="Opintopolkuun"/>
            </p:cNvPr>
            <p:cNvSpPr txBox="1"/>
            <p:nvPr/>
          </p:nvSpPr>
          <p:spPr>
            <a:xfrm>
              <a:off x="190132" y="2601772"/>
              <a:ext cx="22322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Rakennus-</a:t>
              </a:r>
            </a:p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mestari</a:t>
              </a:r>
            </a:p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210 op</a:t>
              </a:r>
              <a:endParaRPr lang="fi-FI" sz="2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3" name="Ryhmä 32"/>
          <p:cNvGrpSpPr/>
          <p:nvPr/>
        </p:nvGrpSpPr>
        <p:grpSpPr>
          <a:xfrm>
            <a:off x="4644008" y="3429000"/>
            <a:ext cx="2232248" cy="2169479"/>
            <a:chOff x="190132" y="2313740"/>
            <a:chExt cx="2232248" cy="2169479"/>
          </a:xfrm>
        </p:grpSpPr>
        <p:sp>
          <p:nvSpPr>
            <p:cNvPr id="34" name="Nuoli oikealle 33"/>
            <p:cNvSpPr/>
            <p:nvPr/>
          </p:nvSpPr>
          <p:spPr bwMode="auto">
            <a:xfrm rot="5400000">
              <a:off x="796890" y="3763139"/>
              <a:ext cx="93610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5" name="Ellipsi 34">
              <a:hlinkClick r:id="rId4" tooltip="Opintopolkuun"/>
            </p:cNvPr>
            <p:cNvSpPr/>
            <p:nvPr/>
          </p:nvSpPr>
          <p:spPr bwMode="auto">
            <a:xfrm>
              <a:off x="190132" y="2313740"/>
              <a:ext cx="2149620" cy="161931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6" name="Tekstiruutu 35">
              <a:hlinkClick r:id="rId4" tooltip="Opintopolkuun"/>
            </p:cNvPr>
            <p:cNvSpPr txBox="1"/>
            <p:nvPr/>
          </p:nvSpPr>
          <p:spPr>
            <a:xfrm>
              <a:off x="190132" y="2601772"/>
              <a:ext cx="22322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Laboratorio-</a:t>
              </a:r>
            </a:p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analyytikko</a:t>
              </a:r>
            </a:p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210 op</a:t>
              </a:r>
              <a:endParaRPr lang="fi-FI" sz="2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7" name="Ryhmä 36"/>
          <p:cNvGrpSpPr/>
          <p:nvPr/>
        </p:nvGrpSpPr>
        <p:grpSpPr>
          <a:xfrm>
            <a:off x="6948264" y="3429000"/>
            <a:ext cx="2232248" cy="2169479"/>
            <a:chOff x="190132" y="2313740"/>
            <a:chExt cx="2232248" cy="2169479"/>
          </a:xfrm>
        </p:grpSpPr>
        <p:sp>
          <p:nvSpPr>
            <p:cNvPr id="38" name="Nuoli oikealle 37"/>
            <p:cNvSpPr/>
            <p:nvPr/>
          </p:nvSpPr>
          <p:spPr bwMode="auto">
            <a:xfrm rot="5400000">
              <a:off x="796890" y="3763139"/>
              <a:ext cx="93610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9" name="Ellipsi 38">
              <a:hlinkClick r:id="rId5" tooltip="Opintopolkuun"/>
            </p:cNvPr>
            <p:cNvSpPr/>
            <p:nvPr/>
          </p:nvSpPr>
          <p:spPr bwMode="auto">
            <a:xfrm>
              <a:off x="190132" y="2313740"/>
              <a:ext cx="2149620" cy="161931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40" name="Tekstiruutu 39">
              <a:hlinkClick r:id="rId5" tooltip="Opintopolkuun"/>
            </p:cNvPr>
            <p:cNvSpPr txBox="1"/>
            <p:nvPr/>
          </p:nvSpPr>
          <p:spPr>
            <a:xfrm>
              <a:off x="190132" y="2716118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Merikapteeni</a:t>
              </a:r>
            </a:p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270 op</a:t>
              </a:r>
              <a:endParaRPr lang="fi-FI" sz="2400" b="1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3074" name="Picture 2" descr="C:\Users\Seppo\AppData\Local\Microsoft\Windows\Temporary Internet Files\Content.IE5\LBLZ05NX\MP900439299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409" y="1340768"/>
            <a:ext cx="2409442" cy="1613466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Ryhmä 24"/>
          <p:cNvGrpSpPr/>
          <p:nvPr/>
        </p:nvGrpSpPr>
        <p:grpSpPr>
          <a:xfrm>
            <a:off x="7956376" y="6305602"/>
            <a:ext cx="1296144" cy="549004"/>
            <a:chOff x="7956376" y="6305602"/>
            <a:chExt cx="1296144" cy="549004"/>
          </a:xfrm>
        </p:grpSpPr>
        <p:sp>
          <p:nvSpPr>
            <p:cNvPr id="27" name="Toimintopainike: Seuraava 26">
              <a:hlinkClick r:id="" action="ppaction://hlinkshowjump?jump=nextslide" highlightClick="1"/>
            </p:cNvPr>
            <p:cNvSpPr/>
            <p:nvPr/>
          </p:nvSpPr>
          <p:spPr bwMode="auto">
            <a:xfrm>
              <a:off x="8620246" y="6309320"/>
              <a:ext cx="504056" cy="360040"/>
            </a:xfrm>
            <a:prstGeom prst="actionButtonForwardNex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8" name="Toimintopainike: Edellinen 27">
              <a:hlinkClick r:id="" action="ppaction://hlinkshowjump?jump=firstslide" highlightClick="1"/>
            </p:cNvPr>
            <p:cNvSpPr/>
            <p:nvPr/>
          </p:nvSpPr>
          <p:spPr bwMode="auto">
            <a:xfrm>
              <a:off x="8023071" y="6305602"/>
              <a:ext cx="503784" cy="360040"/>
            </a:xfrm>
            <a:prstGeom prst="actionButtonBackPrevious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9" name="Tekstiruutu 28"/>
            <p:cNvSpPr txBox="1"/>
            <p:nvPr/>
          </p:nvSpPr>
          <p:spPr>
            <a:xfrm>
              <a:off x="8548238" y="666994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Seuraava ala</a:t>
              </a:r>
              <a:endParaRPr lang="fi-FI" sz="600" b="1" dirty="0">
                <a:latin typeface="+mj-lt"/>
              </a:endParaRPr>
            </a:p>
          </p:txBody>
        </p:sp>
        <p:sp>
          <p:nvSpPr>
            <p:cNvPr id="41" name="Tekstiruutu 40"/>
            <p:cNvSpPr txBox="1"/>
            <p:nvPr/>
          </p:nvSpPr>
          <p:spPr>
            <a:xfrm>
              <a:off x="7956376" y="666936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Koulutusalat</a:t>
              </a:r>
              <a:endParaRPr lang="fi-FI" sz="600" b="1" dirty="0">
                <a:latin typeface="+mj-lt"/>
              </a:endParaRPr>
            </a:p>
          </p:txBody>
        </p:sp>
      </p:grpSp>
      <p:sp>
        <p:nvSpPr>
          <p:cNvPr id="42" name="Toimintopainike: Tietoja 41">
            <a:hlinkClick r:id="rId7" highlightClick="1"/>
          </p:cNvPr>
          <p:cNvSpPr/>
          <p:nvPr/>
        </p:nvSpPr>
        <p:spPr bwMode="auto">
          <a:xfrm>
            <a:off x="103113" y="1238650"/>
            <a:ext cx="440830" cy="348749"/>
          </a:xfrm>
          <a:prstGeom prst="actionButtonInformatio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0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115617" y="188640"/>
            <a:ext cx="6264695" cy="7200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b="1" dirty="0" smtClean="0"/>
              <a:t>Turvallisuusala</a:t>
            </a:r>
            <a:endParaRPr lang="fi-FI" b="1" dirty="0"/>
          </a:p>
        </p:txBody>
      </p:sp>
      <p:sp>
        <p:nvSpPr>
          <p:cNvPr id="143" name="Tekstiruutu 142"/>
          <p:cNvSpPr txBox="1"/>
          <p:nvPr/>
        </p:nvSpPr>
        <p:spPr>
          <a:xfrm>
            <a:off x="755576" y="1268760"/>
            <a:ext cx="820891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rgbClr val="0066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dirty="0" smtClean="0">
                <a:latin typeface="Arial Rounded MT Bold" panose="020F0704030504030204" pitchFamily="34" charset="0"/>
              </a:rPr>
              <a:t>Ala liittyy ihmisten ja yhteiskunnan turvallisuuden varmistamiseen. Työ vaatii tasapuolisuutta, oikeudenmukaisuutta, rehellisyyttä sekä vastuun-</a:t>
            </a:r>
          </a:p>
          <a:p>
            <a:pPr>
              <a:buNone/>
            </a:pPr>
            <a:r>
              <a:rPr lang="fi-FI" sz="1800" dirty="0" smtClean="0">
                <a:latin typeface="Arial Rounded MT Bold" panose="020F0704030504030204" pitchFamily="34" charset="0"/>
              </a:rPr>
              <a:t>tuntoisuutta. Alalla pitää olla riittävä fyysinen ja psyykkinen kunto.</a:t>
            </a:r>
            <a:endParaRPr lang="fi-FI" sz="1800" dirty="0">
              <a:latin typeface="Arial Rounded MT Bold" panose="020F0704030504030204" pitchFamily="34" charset="0"/>
            </a:endParaRPr>
          </a:p>
        </p:txBody>
      </p:sp>
      <p:grpSp>
        <p:nvGrpSpPr>
          <p:cNvPr id="28" name="Ryhmä 27"/>
          <p:cNvGrpSpPr/>
          <p:nvPr/>
        </p:nvGrpSpPr>
        <p:grpSpPr>
          <a:xfrm>
            <a:off x="-36512" y="2276872"/>
            <a:ext cx="2520280" cy="1296144"/>
            <a:chOff x="311355" y="2708920"/>
            <a:chExt cx="2557329" cy="1413157"/>
          </a:xfrm>
        </p:grpSpPr>
        <p:sp>
          <p:nvSpPr>
            <p:cNvPr id="32" name="Nuoli oikealle 31"/>
            <p:cNvSpPr/>
            <p:nvPr/>
          </p:nvSpPr>
          <p:spPr bwMode="auto">
            <a:xfrm>
              <a:off x="1932580" y="3193521"/>
              <a:ext cx="93610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66CC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6" name="Ellipsi 35">
              <a:hlinkClick r:id="rId2" tooltip="Poliisiammattikorkeakouluun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0070C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40" name="Tekstiruutu 39">
              <a:hlinkClick r:id="rId2" tooltip="Poliisiammattikorkeakouluun"/>
            </p:cNvPr>
            <p:cNvSpPr txBox="1"/>
            <p:nvPr/>
          </p:nvSpPr>
          <p:spPr>
            <a:xfrm>
              <a:off x="311355" y="3036250"/>
              <a:ext cx="2232248" cy="771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000" b="1" dirty="0" smtClean="0">
                  <a:latin typeface="Arial Rounded MT Bold" panose="020F0704030504030204" pitchFamily="34" charset="0"/>
                </a:rPr>
                <a:t>Poliisi</a:t>
              </a:r>
            </a:p>
            <a:p>
              <a:pPr algn="ctr">
                <a:buNone/>
              </a:pPr>
              <a:r>
                <a:rPr lang="fi-FI" sz="2000" b="1" dirty="0" smtClean="0">
                  <a:latin typeface="Arial Rounded MT Bold" panose="020F0704030504030204" pitchFamily="34" charset="0"/>
                </a:rPr>
                <a:t>180 op</a:t>
              </a:r>
              <a:endParaRPr lang="fi-FI" sz="20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42" name="Ryhmä 41"/>
          <p:cNvGrpSpPr/>
          <p:nvPr/>
        </p:nvGrpSpPr>
        <p:grpSpPr>
          <a:xfrm>
            <a:off x="-36512" y="3789040"/>
            <a:ext cx="2520280" cy="1296144"/>
            <a:chOff x="311355" y="2708920"/>
            <a:chExt cx="2557329" cy="1413157"/>
          </a:xfrm>
        </p:grpSpPr>
        <p:sp>
          <p:nvSpPr>
            <p:cNvPr id="44" name="Nuoli oikealle 43"/>
            <p:cNvSpPr/>
            <p:nvPr/>
          </p:nvSpPr>
          <p:spPr bwMode="auto">
            <a:xfrm>
              <a:off x="1932580" y="3193521"/>
              <a:ext cx="93610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66CC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45" name="Ellipsi 44">
              <a:hlinkClick r:id="rId3" tooltip="Laurea ammattikorkeakoulu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0070C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47" name="Tekstiruutu 46">
              <a:hlinkClick r:id="rId3" tooltip="Laurea ammattikorkeakoulu"/>
            </p:cNvPr>
            <p:cNvSpPr txBox="1"/>
            <p:nvPr/>
          </p:nvSpPr>
          <p:spPr>
            <a:xfrm>
              <a:off x="311355" y="3114758"/>
              <a:ext cx="2232248" cy="771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000" b="1" dirty="0" smtClean="0">
                  <a:latin typeface="Arial Rounded MT Bold" panose="020F0704030504030204" pitchFamily="34" charset="0"/>
                </a:rPr>
                <a:t>Sosionomi</a:t>
              </a:r>
            </a:p>
            <a:p>
              <a:pPr algn="ctr">
                <a:buNone/>
              </a:pPr>
              <a:r>
                <a:rPr lang="fi-FI" sz="2000" b="1" dirty="0" smtClean="0">
                  <a:latin typeface="Arial Rounded MT Bold" panose="020F0704030504030204" pitchFamily="34" charset="0"/>
                </a:rPr>
                <a:t>210 op</a:t>
              </a:r>
              <a:endParaRPr lang="fi-FI" sz="20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50" name="Ryhmä 49"/>
          <p:cNvGrpSpPr/>
          <p:nvPr/>
        </p:nvGrpSpPr>
        <p:grpSpPr>
          <a:xfrm>
            <a:off x="-36512" y="5301208"/>
            <a:ext cx="2520280" cy="1296144"/>
            <a:chOff x="311355" y="2708920"/>
            <a:chExt cx="2557329" cy="1413157"/>
          </a:xfrm>
        </p:grpSpPr>
        <p:sp>
          <p:nvSpPr>
            <p:cNvPr id="51" name="Nuoli oikealle 50"/>
            <p:cNvSpPr/>
            <p:nvPr/>
          </p:nvSpPr>
          <p:spPr bwMode="auto">
            <a:xfrm>
              <a:off x="1932580" y="3193521"/>
              <a:ext cx="93610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66CC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2" name="Ellipsi 51">
              <a:hlinkClick r:id="rId4" tooltip="Opintopolkuun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0070C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3" name="Tekstiruutu 52">
              <a:hlinkClick r:id="rId4" tooltip="Opintopolkuun"/>
            </p:cNvPr>
            <p:cNvSpPr txBox="1"/>
            <p:nvPr/>
          </p:nvSpPr>
          <p:spPr>
            <a:xfrm>
              <a:off x="311355" y="3036250"/>
              <a:ext cx="2232248" cy="771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000" b="1" dirty="0" smtClean="0">
                  <a:latin typeface="Arial Rounded MT Bold" panose="020F0704030504030204" pitchFamily="34" charset="0"/>
                </a:rPr>
                <a:t>Tradenomi</a:t>
              </a:r>
            </a:p>
            <a:p>
              <a:pPr algn="ctr">
                <a:buNone/>
              </a:pPr>
              <a:r>
                <a:rPr lang="fi-FI" sz="2000" b="1" dirty="0" smtClean="0">
                  <a:latin typeface="Arial Rounded MT Bold" panose="020F0704030504030204" pitchFamily="34" charset="0"/>
                </a:rPr>
                <a:t>210 op</a:t>
              </a:r>
              <a:endParaRPr lang="fi-FI" sz="2000" b="1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54" name="Tekstiruutu 53"/>
          <p:cNvSpPr txBox="1"/>
          <p:nvPr/>
        </p:nvSpPr>
        <p:spPr>
          <a:xfrm>
            <a:off x="2734320" y="5229200"/>
            <a:ext cx="3709888" cy="138499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66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endParaRPr lang="fi-FI" sz="1200" dirty="0" smtClean="0">
              <a:latin typeface="Arial Rounded MT Bold" panose="020F0704030504030204" pitchFamily="34" charset="0"/>
            </a:endParaRPr>
          </a:p>
          <a:p>
            <a:pPr>
              <a:buNone/>
            </a:pPr>
            <a:r>
              <a:rPr lang="fi-FI" sz="1200" dirty="0" smtClean="0">
                <a:latin typeface="Arial Rounded MT Bold" panose="020F0704030504030204" pitchFamily="34" charset="0"/>
              </a:rPr>
              <a:t>Ydinosaamisalueita ovat riskienhallinta, turvallisuusjohtaminen, liiketoimintaosaaminen, henkilöturvallisuus, tietoturvallisuus ja turvavallisuusjohtaminen sekä toiminnan, toimitilojen ja ympäristön turvallisuus</a:t>
            </a:r>
          </a:p>
          <a:p>
            <a:pPr>
              <a:buNone/>
            </a:pPr>
            <a:endParaRPr lang="fi-FI" sz="1200" dirty="0">
              <a:latin typeface="Arial Rounded MT Bold" panose="020F0704030504030204" pitchFamily="34" charset="0"/>
            </a:endParaRPr>
          </a:p>
        </p:txBody>
      </p:sp>
      <p:sp>
        <p:nvSpPr>
          <p:cNvPr id="55" name="Tekstiruutu 54"/>
          <p:cNvSpPr txBox="1"/>
          <p:nvPr/>
        </p:nvSpPr>
        <p:spPr>
          <a:xfrm>
            <a:off x="2757093" y="3987641"/>
            <a:ext cx="3672408" cy="1015663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66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 smtClean="0">
              <a:latin typeface="Arial Rounded MT Bold" panose="020F0704030504030204" pitchFamily="34" charset="0"/>
            </a:endParaRPr>
          </a:p>
          <a:p>
            <a:pPr>
              <a:buNone/>
            </a:pPr>
            <a:r>
              <a:rPr lang="fi-FI" sz="1200" u="sng" dirty="0" smtClean="0">
                <a:latin typeface="Arial Rounded MT Bold" panose="020F0704030504030204" pitchFamily="34" charset="0"/>
              </a:rPr>
              <a:t>Rikosseuraamusalan</a:t>
            </a:r>
            <a:r>
              <a:rPr lang="fi-FI" sz="1200" dirty="0" smtClean="0">
                <a:latin typeface="Arial Rounded MT Bold" panose="020F0704030504030204" pitchFamily="34" charset="0"/>
              </a:rPr>
              <a:t> sosionomit toimivat esimies- ja asiantuntijatehtävissä vankeinhoidon alalla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>
              <a:latin typeface="Arial Rounded MT Bold" panose="020F0704030504030204" pitchFamily="34" charset="0"/>
            </a:endParaRPr>
          </a:p>
        </p:txBody>
      </p:sp>
      <p:sp>
        <p:nvSpPr>
          <p:cNvPr id="56" name="Tekstiruutu 55"/>
          <p:cNvSpPr txBox="1"/>
          <p:nvPr/>
        </p:nvSpPr>
        <p:spPr>
          <a:xfrm>
            <a:off x="2771800" y="2420888"/>
            <a:ext cx="3672408" cy="1200329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66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 smtClean="0">
              <a:latin typeface="Arial Rounded MT Bold" panose="020F0704030504030204" pitchFamily="34" charset="0"/>
            </a:endParaRPr>
          </a:p>
          <a:p>
            <a:pPr>
              <a:buNone/>
            </a:pPr>
            <a:r>
              <a:rPr lang="fi-FI" sz="1200" dirty="0" smtClean="0">
                <a:latin typeface="Arial Rounded MT Bold" panose="020F0704030504030204" pitchFamily="34" charset="0"/>
              </a:rPr>
              <a:t>Tutkinto antaa kelpoisuuden miehistövirkoihin. Esimiestaidon ja työnjohdon 45 op erikoistumisopinnot antavat kelpoisuuden alipäällystövirkoihin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>
              <a:latin typeface="Arial Rounded MT Bold" panose="020F0704030504030204" pitchFamily="34" charset="0"/>
            </a:endParaRPr>
          </a:p>
        </p:txBody>
      </p:sp>
      <p:pic>
        <p:nvPicPr>
          <p:cNvPr id="4098" name="Picture 2" descr="http://www.polamk.fi/poliisi/poliisioppilaitos/home.nsf/files/F7CA2B41F1500E56C2257BD50039A05D/$file/koulutusuudistus_banneri13_SU.jpg">
            <a:hlinkClick r:id="rId5" tooltip="Katso koulutusta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36912"/>
            <a:ext cx="2016224" cy="607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eppo\AppData\Local\Microsoft\Windows\Temporary Internet Files\Content.IE5\M7M9S5O5\MP90020220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185" y="3933056"/>
            <a:ext cx="1584176" cy="10666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eppo\AppData\Local\Microsoft\Windows\Temporary Internet Files\Content.IE5\TIM40J5S\MP900385425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29200"/>
            <a:ext cx="1006160" cy="14086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Ryhmä 56"/>
          <p:cNvGrpSpPr/>
          <p:nvPr/>
        </p:nvGrpSpPr>
        <p:grpSpPr>
          <a:xfrm>
            <a:off x="7956376" y="6305602"/>
            <a:ext cx="1296144" cy="549004"/>
            <a:chOff x="7956376" y="6305602"/>
            <a:chExt cx="1296144" cy="549004"/>
          </a:xfrm>
        </p:grpSpPr>
        <p:sp>
          <p:nvSpPr>
            <p:cNvPr id="58" name="Toimintopainike: Seuraava 57">
              <a:hlinkClick r:id="" action="ppaction://hlinkshowjump?jump=nextslide" highlightClick="1"/>
            </p:cNvPr>
            <p:cNvSpPr/>
            <p:nvPr/>
          </p:nvSpPr>
          <p:spPr bwMode="auto">
            <a:xfrm>
              <a:off x="8620246" y="6309320"/>
              <a:ext cx="504056" cy="360040"/>
            </a:xfrm>
            <a:prstGeom prst="actionButtonForwardNex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9" name="Toimintopainike: Edellinen 58">
              <a:hlinkClick r:id="" action="ppaction://hlinkshowjump?jump=firstslide" highlightClick="1"/>
            </p:cNvPr>
            <p:cNvSpPr/>
            <p:nvPr/>
          </p:nvSpPr>
          <p:spPr bwMode="auto">
            <a:xfrm>
              <a:off x="8023071" y="6305602"/>
              <a:ext cx="503784" cy="360040"/>
            </a:xfrm>
            <a:prstGeom prst="actionButtonBackPrevious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60" name="Tekstiruutu 59"/>
            <p:cNvSpPr txBox="1"/>
            <p:nvPr/>
          </p:nvSpPr>
          <p:spPr>
            <a:xfrm>
              <a:off x="8548238" y="666994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Seuraava ala</a:t>
              </a:r>
              <a:endParaRPr lang="fi-FI" sz="600" b="1" dirty="0">
                <a:latin typeface="+mj-lt"/>
              </a:endParaRPr>
            </a:p>
          </p:txBody>
        </p:sp>
        <p:sp>
          <p:nvSpPr>
            <p:cNvPr id="61" name="Tekstiruutu 60"/>
            <p:cNvSpPr txBox="1"/>
            <p:nvPr/>
          </p:nvSpPr>
          <p:spPr>
            <a:xfrm>
              <a:off x="7956376" y="666936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Koulutusalat</a:t>
              </a:r>
              <a:endParaRPr lang="fi-FI" sz="600" b="1" dirty="0">
                <a:latin typeface="+mj-lt"/>
              </a:endParaRPr>
            </a:p>
          </p:txBody>
        </p:sp>
      </p:grpSp>
      <p:sp>
        <p:nvSpPr>
          <p:cNvPr id="27" name="Toimintopainike: Tietoja 26">
            <a:hlinkClick r:id="rId9" highlightClick="1"/>
          </p:cNvPr>
          <p:cNvSpPr/>
          <p:nvPr/>
        </p:nvSpPr>
        <p:spPr bwMode="auto">
          <a:xfrm>
            <a:off x="103113" y="1238650"/>
            <a:ext cx="440830" cy="348749"/>
          </a:xfrm>
          <a:prstGeom prst="actionButtonInformatio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7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44624"/>
            <a:ext cx="6264695" cy="8640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2800" b="1" dirty="0" smtClean="0">
                <a:latin typeface="Arial Rounded MT Bold" panose="020F0704030504030204" pitchFamily="34" charset="0"/>
              </a:rPr>
              <a:t>Yhteiskuntatieteiden, liiketalouden ja hallinnon ala</a:t>
            </a:r>
            <a:endParaRPr lang="fi-FI" sz="2800" b="1" dirty="0">
              <a:latin typeface="Arial Rounded MT Bold" panose="020F0704030504030204" pitchFamily="34" charset="0"/>
            </a:endParaRPr>
          </a:p>
        </p:txBody>
      </p:sp>
      <p:grpSp>
        <p:nvGrpSpPr>
          <p:cNvPr id="3" name="Ryhmä 2"/>
          <p:cNvGrpSpPr/>
          <p:nvPr/>
        </p:nvGrpSpPr>
        <p:grpSpPr>
          <a:xfrm>
            <a:off x="492420" y="4581128"/>
            <a:ext cx="3469462" cy="1872208"/>
            <a:chOff x="492420" y="2708920"/>
            <a:chExt cx="3469462" cy="1872208"/>
          </a:xfrm>
          <a:solidFill>
            <a:srgbClr val="92D050"/>
          </a:solidFill>
        </p:grpSpPr>
        <p:sp>
          <p:nvSpPr>
            <p:cNvPr id="17" name="Nuoli oikealle 16"/>
            <p:cNvSpPr/>
            <p:nvPr/>
          </p:nvSpPr>
          <p:spPr bwMode="auto">
            <a:xfrm>
              <a:off x="3025778" y="3392995"/>
              <a:ext cx="93610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C0000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9" name="Ellipsi 18">
              <a:hlinkClick r:id="rId2" tooltip="Opintopolkuun"/>
            </p:cNvPr>
            <p:cNvSpPr/>
            <p:nvPr/>
          </p:nvSpPr>
          <p:spPr bwMode="auto">
            <a:xfrm>
              <a:off x="492420" y="2708920"/>
              <a:ext cx="2808312" cy="1872208"/>
            </a:xfrm>
            <a:prstGeom prst="ellipse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0" name="Tekstiruutu 19">
              <a:hlinkClick r:id="rId2" tooltip="Opintopolkuun"/>
            </p:cNvPr>
            <p:cNvSpPr txBox="1"/>
            <p:nvPr/>
          </p:nvSpPr>
          <p:spPr>
            <a:xfrm>
              <a:off x="793530" y="3167970"/>
              <a:ext cx="22322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b="1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Tradenomi</a:t>
              </a:r>
            </a:p>
            <a:p>
              <a:pPr algn="ctr">
                <a:buNone/>
              </a:pPr>
              <a:r>
                <a:rPr lang="fi-FI" b="1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210 op</a:t>
              </a:r>
              <a:endParaRPr lang="fi-FI" b="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22" name="Tekstiruutu 21"/>
          <p:cNvSpPr txBox="1"/>
          <p:nvPr/>
        </p:nvSpPr>
        <p:spPr>
          <a:xfrm>
            <a:off x="755575" y="1342509"/>
            <a:ext cx="811097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rgbClr val="C0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dirty="0" smtClean="0">
                <a:latin typeface="Arial Rounded MT Bold" panose="020F0704030504030204" pitchFamily="34" charset="0"/>
              </a:rPr>
              <a:t>Opinnoissa ovat tärkeitä mm. henkilöstöhallinto, johtaminen, </a:t>
            </a:r>
            <a:r>
              <a:rPr lang="fi-FI" sz="1800" dirty="0">
                <a:latin typeface="Arial Rounded MT Bold" panose="020F0704030504030204" pitchFamily="34" charset="0"/>
              </a:rPr>
              <a:t>mainonta</a:t>
            </a:r>
            <a:r>
              <a:rPr lang="fi-FI" sz="1800" dirty="0" smtClean="0">
                <a:latin typeface="Arial Rounded MT Bold" panose="020F0704030504030204" pitchFamily="34" charset="0"/>
              </a:rPr>
              <a:t>, julkishallinto, markkinointi, rahoitus, taloushallinto sekä yrittäjyys. </a:t>
            </a:r>
            <a:endParaRPr lang="fi-FI" sz="1800" dirty="0">
              <a:latin typeface="Arial Rounded MT Bold" panose="020F0704030504030204" pitchFamily="34" charset="0"/>
            </a:endParaRPr>
          </a:p>
        </p:txBody>
      </p:sp>
      <p:sp>
        <p:nvSpPr>
          <p:cNvPr id="23" name="Tekstiruutu 22"/>
          <p:cNvSpPr txBox="1"/>
          <p:nvPr/>
        </p:nvSpPr>
        <p:spPr>
          <a:xfrm>
            <a:off x="3995936" y="5036983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Tradenomit sijoittuvat yritysten ja julkishallinnon asiakaspalvelu- ja esimiestehtäviin, palvelujen suunnitteluun ja kehittämiseen</a:t>
            </a:r>
            <a:endParaRPr lang="fi-FI" sz="1800" dirty="0">
              <a:latin typeface="Arial Rounded MT Bold" panose="020F0704030504030204" pitchFamily="34" charset="0"/>
            </a:endParaRPr>
          </a:p>
        </p:txBody>
      </p:sp>
      <p:sp>
        <p:nvSpPr>
          <p:cNvPr id="26" name="Tekstiruutu 25"/>
          <p:cNvSpPr txBox="1"/>
          <p:nvPr/>
        </p:nvSpPr>
        <p:spPr>
          <a:xfrm>
            <a:off x="179512" y="2348880"/>
            <a:ext cx="56505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dirty="0" smtClean="0">
                <a:latin typeface="Arial Rounded MT Bold" panose="020F0704030504030204" pitchFamily="34" charset="0"/>
              </a:rPr>
              <a:t>Ammattikorkeakouluissa voi erikoistua: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Liiketalouteen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Liiketoiminnan logistiikkaan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Johdon assistenttityöhön ja kieliin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Tietojenkäsittelyyn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Kirjasto- ja tietopalvelualaan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Turvallisuusalaan </a:t>
            </a:r>
          </a:p>
        </p:txBody>
      </p:sp>
      <p:grpSp>
        <p:nvGrpSpPr>
          <p:cNvPr id="12" name="Ryhmä 11"/>
          <p:cNvGrpSpPr/>
          <p:nvPr/>
        </p:nvGrpSpPr>
        <p:grpSpPr>
          <a:xfrm>
            <a:off x="7956376" y="6305602"/>
            <a:ext cx="1296144" cy="549004"/>
            <a:chOff x="7956376" y="6305602"/>
            <a:chExt cx="1296144" cy="549004"/>
          </a:xfrm>
        </p:grpSpPr>
        <p:sp>
          <p:nvSpPr>
            <p:cNvPr id="13" name="Toimintopainike: Seuraava 12">
              <a:hlinkClick r:id="" action="ppaction://hlinkshowjump?jump=nextslide" highlightClick="1"/>
            </p:cNvPr>
            <p:cNvSpPr/>
            <p:nvPr/>
          </p:nvSpPr>
          <p:spPr bwMode="auto">
            <a:xfrm>
              <a:off x="8620246" y="6309320"/>
              <a:ext cx="504056" cy="360040"/>
            </a:xfrm>
            <a:prstGeom prst="actionButtonForwardNex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4" name="Toimintopainike: Edellinen 13">
              <a:hlinkClick r:id="" action="ppaction://hlinkshowjump?jump=firstslide" highlightClick="1"/>
            </p:cNvPr>
            <p:cNvSpPr/>
            <p:nvPr/>
          </p:nvSpPr>
          <p:spPr bwMode="auto">
            <a:xfrm>
              <a:off x="8023071" y="6305602"/>
              <a:ext cx="503784" cy="360040"/>
            </a:xfrm>
            <a:prstGeom prst="actionButtonBackPrevious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5" name="Tekstiruutu 14"/>
            <p:cNvSpPr txBox="1"/>
            <p:nvPr/>
          </p:nvSpPr>
          <p:spPr>
            <a:xfrm>
              <a:off x="8548238" y="666994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Seuraava dia</a:t>
              </a:r>
              <a:endParaRPr lang="fi-FI" sz="600" b="1" dirty="0">
                <a:latin typeface="+mj-lt"/>
              </a:endParaRPr>
            </a:p>
          </p:txBody>
        </p:sp>
        <p:sp>
          <p:nvSpPr>
            <p:cNvPr id="16" name="Tekstiruutu 15"/>
            <p:cNvSpPr txBox="1"/>
            <p:nvPr/>
          </p:nvSpPr>
          <p:spPr>
            <a:xfrm>
              <a:off x="7956376" y="666936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Koulutusalat</a:t>
              </a:r>
              <a:endParaRPr lang="fi-FI" sz="600" b="1" dirty="0">
                <a:latin typeface="+mj-lt"/>
              </a:endParaRPr>
            </a:p>
          </p:txBody>
        </p:sp>
      </p:grpSp>
      <p:pic>
        <p:nvPicPr>
          <p:cNvPr id="3074" name="Picture 2" descr="C:\Users\Seppo\AppData\Local\Microsoft\Windows\Temporary Internet Files\Content.IE5\M7M9S5O5\MC900438779[2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479" y="2500238"/>
            <a:ext cx="2497068" cy="20808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oimintopainike: Tietoja 17">
            <a:hlinkClick r:id="rId4" highlightClick="1"/>
          </p:cNvPr>
          <p:cNvSpPr/>
          <p:nvPr/>
        </p:nvSpPr>
        <p:spPr bwMode="auto">
          <a:xfrm>
            <a:off x="103113" y="1238650"/>
            <a:ext cx="440830" cy="348749"/>
          </a:xfrm>
          <a:prstGeom prst="actionButtonInformatio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3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332656"/>
            <a:ext cx="6933456" cy="792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2800" b="1" dirty="0" smtClean="0"/>
              <a:t>Opiskelu ammattikorkeakoulussa</a:t>
            </a:r>
            <a:endParaRPr lang="fi-FI" sz="2800" b="1" dirty="0"/>
          </a:p>
        </p:txBody>
      </p:sp>
      <p:sp>
        <p:nvSpPr>
          <p:cNvPr id="14" name="Tekstiruutu 13">
            <a:hlinkClick r:id="rId2" tooltip="Katso tarkemmin"/>
          </p:cNvPr>
          <p:cNvSpPr txBox="1"/>
          <p:nvPr/>
        </p:nvSpPr>
        <p:spPr>
          <a:xfrm>
            <a:off x="323528" y="1386924"/>
            <a:ext cx="6840760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glow rad="101600">
              <a:srgbClr val="3366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Suomessa on </a:t>
            </a:r>
            <a:r>
              <a:rPr lang="fi-FI" sz="1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26 ammattikorkeakoulua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Kotipaikkakunnan lisäksi  ammattikorkeakouluilla on sivutoimipisteitä  kymmenillä paikkakunnilla.</a:t>
            </a:r>
            <a:endParaRPr lang="fi-FI" sz="1800" dirty="0">
              <a:latin typeface="Arial Rounded MT Bold" panose="020F0704030504030204" pitchFamily="34" charset="0"/>
            </a:endParaRPr>
          </a:p>
        </p:txBody>
      </p:sp>
      <p:sp>
        <p:nvSpPr>
          <p:cNvPr id="19" name="Tekstiruutu 18">
            <a:hlinkClick r:id="rId2" tooltip="Katso tarkemmin"/>
          </p:cNvPr>
          <p:cNvSpPr txBox="1"/>
          <p:nvPr/>
        </p:nvSpPr>
        <p:spPr>
          <a:xfrm>
            <a:off x="323528" y="2505670"/>
            <a:ext cx="6840760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glow rad="101600">
              <a:srgbClr val="3366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dirty="0">
                <a:latin typeface="Arial Rounded MT Bold" panose="020F0704030504030204" pitchFamily="34" charset="0"/>
              </a:rPr>
              <a:t>Ammattikorkeakoulut suunnittelevat itse koulutusten sisällöt. Samannimisten koulutusten opinnot voivat eri ammattikorkeakouluissa koostua </a:t>
            </a:r>
            <a:r>
              <a:rPr lang="fi-FI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erilaisista opintokokonaisuuksista ja -jaksoista.</a:t>
            </a:r>
          </a:p>
        </p:txBody>
      </p:sp>
      <p:sp>
        <p:nvSpPr>
          <p:cNvPr id="20" name="Tekstiruutu 19">
            <a:hlinkClick r:id="rId2" tooltip="Katso tarkemmin"/>
          </p:cNvPr>
          <p:cNvSpPr txBox="1"/>
          <p:nvPr/>
        </p:nvSpPr>
        <p:spPr>
          <a:xfrm>
            <a:off x="323528" y="3945830"/>
            <a:ext cx="6840760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glow rad="101600">
              <a:srgbClr val="3366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Opiskelussa korostuu </a:t>
            </a:r>
            <a:r>
              <a:rPr lang="fi-FI" sz="1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yhteys työelämään </a:t>
            </a:r>
            <a:r>
              <a:rPr lang="fi-FI" sz="1800" dirty="0" smtClean="0">
                <a:latin typeface="Arial Rounded MT Bold" panose="020F0704030504030204" pitchFamily="34" charset="0"/>
              </a:rPr>
              <a:t>ja alueelliseen kehittämiseen sekä monialaisuus.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Useilla aloilla voi suorittaa myös tutkinnon </a:t>
            </a:r>
            <a:r>
              <a:rPr lang="fi-FI" sz="1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vieraalla kielellä </a:t>
            </a:r>
            <a:r>
              <a:rPr lang="fi-FI" sz="1800" dirty="0" smtClean="0">
                <a:latin typeface="Arial Rounded MT Bold" panose="020F0704030504030204" pitchFamily="34" charset="0"/>
              </a:rPr>
              <a:t>tai osan opinnoista ulkomailla.</a:t>
            </a:r>
            <a:endParaRPr lang="fi-FI" sz="1800" dirty="0">
              <a:latin typeface="Arial Rounded MT Bold" panose="020F0704030504030204" pitchFamily="34" charset="0"/>
            </a:endParaRPr>
          </a:p>
        </p:txBody>
      </p:sp>
      <p:sp>
        <p:nvSpPr>
          <p:cNvPr id="21" name="Tekstiruutu 20">
            <a:hlinkClick r:id="rId2" tooltip="Katso tarkemmin"/>
          </p:cNvPr>
          <p:cNvSpPr txBox="1"/>
          <p:nvPr/>
        </p:nvSpPr>
        <p:spPr>
          <a:xfrm>
            <a:off x="323528" y="5345340"/>
            <a:ext cx="6840760" cy="13542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glow rad="101600">
              <a:srgbClr val="3366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dirty="0" smtClean="0">
                <a:latin typeface="Arial Rounded MT Bold" panose="020F0704030504030204" pitchFamily="34" charset="0"/>
              </a:rPr>
              <a:t>Tutkintonimikkeeseen lisätään lyhenne AMK  tai ylempi AMK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Restonomi (AMK)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Insinööri (AMK)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Sairaanhoitaja (ylempi AMK)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…</a:t>
            </a:r>
            <a:endParaRPr lang="fi-FI" sz="1600" dirty="0">
              <a:latin typeface="Arial Rounded MT Bold" panose="020F0704030504030204" pitchFamily="34" charset="0"/>
            </a:endParaRPr>
          </a:p>
        </p:txBody>
      </p:sp>
      <p:sp>
        <p:nvSpPr>
          <p:cNvPr id="3" name="Kuvaselitepilvi 2"/>
          <p:cNvSpPr/>
          <p:nvPr/>
        </p:nvSpPr>
        <p:spPr bwMode="auto">
          <a:xfrm>
            <a:off x="6516216" y="1675275"/>
            <a:ext cx="2448272" cy="1269957"/>
          </a:xfrm>
          <a:prstGeom prst="cloudCallout">
            <a:avLst>
              <a:gd name="adj1" fmla="val -34222"/>
              <a:gd name="adj2" fmla="val 73368"/>
            </a:avLst>
          </a:prstGeom>
          <a:solidFill>
            <a:schemeClr val="accent1"/>
          </a:solidFill>
          <a:ln w="2857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6948264" y="1899404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Tarkista aina opintojen sisältö koulun oppaista</a:t>
            </a:r>
            <a:endParaRPr lang="fi-FI" sz="14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C:\Users\Seppo\AppData\Local\Microsoft\Windows\Temporary Internet Files\Content.IE5\XD7KKTVJ\MC90043806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08" y="346097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55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yöristetty suorakulmio 122"/>
          <p:cNvSpPr/>
          <p:nvPr/>
        </p:nvSpPr>
        <p:spPr bwMode="auto">
          <a:xfrm>
            <a:off x="6660232" y="1268760"/>
            <a:ext cx="1962687" cy="16534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pic>
        <p:nvPicPr>
          <p:cNvPr id="3123" name="Picture 5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0"/>
          <a:stretch/>
        </p:blipFill>
        <p:spPr bwMode="auto">
          <a:xfrm>
            <a:off x="2190632" y="995720"/>
            <a:ext cx="4536504" cy="5541718"/>
          </a:xfrm>
          <a:prstGeom prst="rect">
            <a:avLst/>
          </a:prstGeom>
          <a:noFill/>
          <a:ln>
            <a:noFill/>
          </a:ln>
          <a:effectLst>
            <a:glow rad="101600">
              <a:srgbClr val="3366CC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" name="Rectangle 112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216024"/>
            <a:ext cx="7067550" cy="7647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3200" b="1" dirty="0">
                <a:latin typeface="Arial Rounded MT Bold" panose="020F0704030504030204" pitchFamily="34" charset="0"/>
              </a:rPr>
              <a:t>Ammattikorkeakoulut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6601442" y="1554444"/>
            <a:ext cx="20750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400" dirty="0" smtClean="0">
                <a:solidFill>
                  <a:srgbClr val="0066CC"/>
                </a:solidFill>
                <a:latin typeface="Arial Rounded MT Bold" panose="020F0704030504030204" pitchFamily="34" charset="0"/>
              </a:rPr>
              <a:t>Klikkaamalla ammattikorkeakoulun logoa pääset oppilaitoksen kotisivulle</a:t>
            </a:r>
            <a:endParaRPr lang="fi-FI" sz="1400" dirty="0">
              <a:solidFill>
                <a:srgbClr val="0066CC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18135" y="1124744"/>
            <a:ext cx="163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200" u="sng" dirty="0" smtClean="0">
                <a:latin typeface="Arial Rounded MT Bold" panose="020F0704030504030204" pitchFamily="34" charset="0"/>
              </a:rPr>
              <a:t>Toimipisteitä ympäri Suomea:</a:t>
            </a:r>
            <a:endParaRPr lang="fi-FI" sz="1200" u="sng" dirty="0">
              <a:latin typeface="Arial Rounded MT Bold" panose="020F0704030504030204" pitchFamily="34" charset="0"/>
            </a:endParaRPr>
          </a:p>
        </p:txBody>
      </p:sp>
      <p:grpSp>
        <p:nvGrpSpPr>
          <p:cNvPr id="10" name="Ryhmä 9"/>
          <p:cNvGrpSpPr/>
          <p:nvPr/>
        </p:nvGrpSpPr>
        <p:grpSpPr>
          <a:xfrm>
            <a:off x="2479026" y="1693822"/>
            <a:ext cx="2486483" cy="541425"/>
            <a:chOff x="2479026" y="1693822"/>
            <a:chExt cx="2486483" cy="541425"/>
          </a:xfrm>
        </p:grpSpPr>
        <p:sp>
          <p:nvSpPr>
            <p:cNvPr id="2" name="Tekstiruutu 1"/>
            <p:cNvSpPr txBox="1"/>
            <p:nvPr/>
          </p:nvSpPr>
          <p:spPr>
            <a:xfrm>
              <a:off x="3995936" y="1693822"/>
              <a:ext cx="9695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Rovaniemi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8" name="Suora nuoliyhdysviiva 7"/>
            <p:cNvCxnSpPr/>
            <p:nvPr/>
          </p:nvCxnSpPr>
          <p:spPr bwMode="auto">
            <a:xfrm flipV="1">
              <a:off x="2479026" y="1816932"/>
              <a:ext cx="1561236" cy="418315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pic>
        <p:nvPicPr>
          <p:cNvPr id="3126" name="Picture 54">
            <a:hlinkClick r:id="rId3" tooltip="LAPIN AMK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539" y="2049607"/>
            <a:ext cx="1224224" cy="3712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9" name="Ryhmä 38"/>
          <p:cNvGrpSpPr/>
          <p:nvPr/>
        </p:nvGrpSpPr>
        <p:grpSpPr>
          <a:xfrm>
            <a:off x="2493733" y="2750731"/>
            <a:ext cx="2449938" cy="246221"/>
            <a:chOff x="2515571" y="1693822"/>
            <a:chExt cx="2449938" cy="246221"/>
          </a:xfrm>
        </p:grpSpPr>
        <p:sp>
          <p:nvSpPr>
            <p:cNvPr id="40" name="Tekstiruutu 39"/>
            <p:cNvSpPr txBox="1"/>
            <p:nvPr/>
          </p:nvSpPr>
          <p:spPr>
            <a:xfrm>
              <a:off x="3995936" y="1693822"/>
              <a:ext cx="9695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Oulu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41" name="Suora nuoliyhdysviiva 40"/>
            <p:cNvCxnSpPr/>
            <p:nvPr/>
          </p:nvCxnSpPr>
          <p:spPr bwMode="auto">
            <a:xfrm>
              <a:off x="2515571" y="1693822"/>
              <a:ext cx="1524691" cy="12311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43" name="Ryhmä 42"/>
          <p:cNvGrpSpPr/>
          <p:nvPr/>
        </p:nvGrpSpPr>
        <p:grpSpPr>
          <a:xfrm>
            <a:off x="2493733" y="3098518"/>
            <a:ext cx="1492843" cy="762530"/>
            <a:chOff x="3472666" y="1177513"/>
            <a:chExt cx="1492843" cy="762530"/>
          </a:xfrm>
        </p:grpSpPr>
        <p:sp>
          <p:nvSpPr>
            <p:cNvPr id="44" name="Tekstiruutu 43"/>
            <p:cNvSpPr txBox="1"/>
            <p:nvPr/>
          </p:nvSpPr>
          <p:spPr>
            <a:xfrm>
              <a:off x="3995936" y="1693822"/>
              <a:ext cx="9695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Kokkola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45" name="Suora nuoliyhdysviiva 44"/>
            <p:cNvCxnSpPr/>
            <p:nvPr/>
          </p:nvCxnSpPr>
          <p:spPr bwMode="auto">
            <a:xfrm>
              <a:off x="3472666" y="1177513"/>
              <a:ext cx="567596" cy="63941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pic>
        <p:nvPicPr>
          <p:cNvPr id="3079" name="Picture 7" descr="Oulun ammattikorkeakoulu">
            <a:hlinkClick r:id="rId5" tooltip="OULUN AMK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0" b="44552"/>
          <a:stretch/>
        </p:blipFill>
        <p:spPr bwMode="auto">
          <a:xfrm>
            <a:off x="1793981" y="2485238"/>
            <a:ext cx="831782" cy="3676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web.centria.fi/kuvat/amk_paalogo_fi.jpg">
            <a:hlinkClick r:id="rId7" tooltip="CENTRIA AMK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751" y="2902879"/>
            <a:ext cx="985012" cy="31009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Ryhmä 46"/>
          <p:cNvGrpSpPr/>
          <p:nvPr/>
        </p:nvGrpSpPr>
        <p:grpSpPr>
          <a:xfrm>
            <a:off x="2208790" y="3949252"/>
            <a:ext cx="1499114" cy="343844"/>
            <a:chOff x="3466395" y="1596199"/>
            <a:chExt cx="1499114" cy="343844"/>
          </a:xfrm>
        </p:grpSpPr>
        <p:sp>
          <p:nvSpPr>
            <p:cNvPr id="48" name="Tekstiruutu 47"/>
            <p:cNvSpPr txBox="1"/>
            <p:nvPr/>
          </p:nvSpPr>
          <p:spPr>
            <a:xfrm>
              <a:off x="3995936" y="1693822"/>
              <a:ext cx="9695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Vaasa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49" name="Suora nuoliyhdysviiva 48"/>
            <p:cNvCxnSpPr/>
            <p:nvPr/>
          </p:nvCxnSpPr>
          <p:spPr bwMode="auto">
            <a:xfrm>
              <a:off x="3466395" y="1596199"/>
              <a:ext cx="573867" cy="220733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24" name="Ryhmä 23"/>
          <p:cNvGrpSpPr/>
          <p:nvPr/>
        </p:nvGrpSpPr>
        <p:grpSpPr>
          <a:xfrm>
            <a:off x="4572000" y="3254787"/>
            <a:ext cx="2304256" cy="246221"/>
            <a:chOff x="93401" y="1420998"/>
            <a:chExt cx="2304256" cy="246221"/>
          </a:xfrm>
        </p:grpSpPr>
        <p:sp>
          <p:nvSpPr>
            <p:cNvPr id="53" name="Tekstiruutu 52"/>
            <p:cNvSpPr txBox="1"/>
            <p:nvPr/>
          </p:nvSpPr>
          <p:spPr>
            <a:xfrm>
              <a:off x="93401" y="1420998"/>
              <a:ext cx="9695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Kajaani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54" name="Suora nuoliyhdysviiva 53"/>
            <p:cNvCxnSpPr/>
            <p:nvPr/>
          </p:nvCxnSpPr>
          <p:spPr bwMode="auto">
            <a:xfrm flipV="1">
              <a:off x="796980" y="1429970"/>
              <a:ext cx="1600677" cy="11413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56" name="Ryhmä 55"/>
          <p:cNvGrpSpPr/>
          <p:nvPr/>
        </p:nvGrpSpPr>
        <p:grpSpPr>
          <a:xfrm>
            <a:off x="1807487" y="6025548"/>
            <a:ext cx="1150373" cy="427788"/>
            <a:chOff x="3995936" y="1573971"/>
            <a:chExt cx="1150373" cy="427788"/>
          </a:xfrm>
        </p:grpSpPr>
        <p:sp>
          <p:nvSpPr>
            <p:cNvPr id="57" name="Tekstiruutu 56"/>
            <p:cNvSpPr txBox="1"/>
            <p:nvPr/>
          </p:nvSpPr>
          <p:spPr>
            <a:xfrm>
              <a:off x="3995936" y="1755538"/>
              <a:ext cx="11503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err="1" smtClean="0">
                  <a:latin typeface="Arial Rounded MT Bold" panose="020F0704030504030204" pitchFamily="34" charset="0"/>
                </a:rPr>
                <a:t>Mariehamn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58" name="Suora nuoliyhdysviiva 57"/>
            <p:cNvCxnSpPr/>
            <p:nvPr/>
          </p:nvCxnSpPr>
          <p:spPr bwMode="auto">
            <a:xfrm>
              <a:off x="4040262" y="1573971"/>
              <a:ext cx="0" cy="24296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59" name="Ryhmä 58"/>
          <p:cNvGrpSpPr/>
          <p:nvPr/>
        </p:nvGrpSpPr>
        <p:grpSpPr>
          <a:xfrm>
            <a:off x="2485869" y="5902438"/>
            <a:ext cx="1183540" cy="773903"/>
            <a:chOff x="3781969" y="1693822"/>
            <a:chExt cx="1183540" cy="773903"/>
          </a:xfrm>
        </p:grpSpPr>
        <p:sp>
          <p:nvSpPr>
            <p:cNvPr id="60" name="Tekstiruutu 59"/>
            <p:cNvSpPr txBox="1"/>
            <p:nvPr/>
          </p:nvSpPr>
          <p:spPr>
            <a:xfrm>
              <a:off x="3995936" y="1693822"/>
              <a:ext cx="9695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Turku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61" name="Suora nuoliyhdysviiva 60"/>
            <p:cNvCxnSpPr/>
            <p:nvPr/>
          </p:nvCxnSpPr>
          <p:spPr bwMode="auto">
            <a:xfrm flipV="1">
              <a:off x="3781969" y="1816932"/>
              <a:ext cx="258293" cy="650793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sp>
        <p:nvSpPr>
          <p:cNvPr id="63" name="Tekstiruutu 62"/>
          <p:cNvSpPr txBox="1"/>
          <p:nvPr/>
        </p:nvSpPr>
        <p:spPr>
          <a:xfrm>
            <a:off x="3529248" y="5373216"/>
            <a:ext cx="1081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000" dirty="0" smtClean="0">
                <a:latin typeface="Arial Rounded MT Bold" panose="020F0704030504030204" pitchFamily="34" charset="0"/>
              </a:rPr>
              <a:t>Hämeenlinna</a:t>
            </a:r>
            <a:endParaRPr lang="fi-FI" sz="1000" dirty="0">
              <a:latin typeface="Arial Rounded MT Bold" panose="020F0704030504030204" pitchFamily="34" charset="0"/>
            </a:endParaRPr>
          </a:p>
        </p:txBody>
      </p:sp>
      <p:cxnSp>
        <p:nvCxnSpPr>
          <p:cNvPr id="64" name="Suora nuoliyhdysviiva 63"/>
          <p:cNvCxnSpPr/>
          <p:nvPr/>
        </p:nvCxnSpPr>
        <p:spPr bwMode="auto">
          <a:xfrm flipV="1">
            <a:off x="2245712" y="5592606"/>
            <a:ext cx="1379884" cy="7794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grpSp>
        <p:nvGrpSpPr>
          <p:cNvPr id="65" name="Ryhmä 64"/>
          <p:cNvGrpSpPr/>
          <p:nvPr/>
        </p:nvGrpSpPr>
        <p:grpSpPr>
          <a:xfrm>
            <a:off x="2382673" y="5158742"/>
            <a:ext cx="1251202" cy="246221"/>
            <a:chOff x="3714307" y="1693822"/>
            <a:chExt cx="1251202" cy="246221"/>
          </a:xfrm>
        </p:grpSpPr>
        <p:sp>
          <p:nvSpPr>
            <p:cNvPr id="66" name="Tekstiruutu 65"/>
            <p:cNvSpPr txBox="1"/>
            <p:nvPr/>
          </p:nvSpPr>
          <p:spPr>
            <a:xfrm>
              <a:off x="3995936" y="1693822"/>
              <a:ext cx="9695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Pori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67" name="Suora nuoliyhdysviiva 66"/>
            <p:cNvCxnSpPr/>
            <p:nvPr/>
          </p:nvCxnSpPr>
          <p:spPr bwMode="auto">
            <a:xfrm flipV="1">
              <a:off x="3714307" y="1816932"/>
              <a:ext cx="325955" cy="4121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68" name="Ryhmä 67"/>
          <p:cNvGrpSpPr/>
          <p:nvPr/>
        </p:nvGrpSpPr>
        <p:grpSpPr>
          <a:xfrm>
            <a:off x="2479026" y="4562035"/>
            <a:ext cx="1876950" cy="706362"/>
            <a:chOff x="3088559" y="1233681"/>
            <a:chExt cx="1876950" cy="706362"/>
          </a:xfrm>
        </p:grpSpPr>
        <p:sp>
          <p:nvSpPr>
            <p:cNvPr id="69" name="Tekstiruutu 68"/>
            <p:cNvSpPr txBox="1"/>
            <p:nvPr/>
          </p:nvSpPr>
          <p:spPr>
            <a:xfrm>
              <a:off x="3995936" y="1693822"/>
              <a:ext cx="9695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Tampere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70" name="Suora nuoliyhdysviiva 69"/>
            <p:cNvCxnSpPr/>
            <p:nvPr/>
          </p:nvCxnSpPr>
          <p:spPr bwMode="auto">
            <a:xfrm>
              <a:off x="3088559" y="1233681"/>
              <a:ext cx="944895" cy="58325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71" name="Ryhmä 70"/>
          <p:cNvGrpSpPr/>
          <p:nvPr/>
        </p:nvGrpSpPr>
        <p:grpSpPr>
          <a:xfrm>
            <a:off x="2479026" y="4252886"/>
            <a:ext cx="1660926" cy="246221"/>
            <a:chOff x="3304583" y="1693822"/>
            <a:chExt cx="1660926" cy="246221"/>
          </a:xfrm>
        </p:grpSpPr>
        <p:sp>
          <p:nvSpPr>
            <p:cNvPr id="72" name="Tekstiruutu 71"/>
            <p:cNvSpPr txBox="1"/>
            <p:nvPr/>
          </p:nvSpPr>
          <p:spPr>
            <a:xfrm>
              <a:off x="3995936" y="1693822"/>
              <a:ext cx="9695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Seinäjoki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73" name="Suora nuoliyhdysviiva 72"/>
            <p:cNvCxnSpPr/>
            <p:nvPr/>
          </p:nvCxnSpPr>
          <p:spPr bwMode="auto">
            <a:xfrm>
              <a:off x="3304583" y="1693822"/>
              <a:ext cx="735679" cy="12311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pic>
        <p:nvPicPr>
          <p:cNvPr id="3087" name="Picture 15" descr="Seinäjoen Ammattikorkeakoulu">
            <a:hlinkClick r:id="rId9" tooltip="SEINÄJOEN AMK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9"/>
          <a:stretch/>
        </p:blipFill>
        <p:spPr bwMode="auto">
          <a:xfrm>
            <a:off x="1454763" y="4149264"/>
            <a:ext cx="1171000" cy="2076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8">
            <a:hlinkClick r:id="rId11" tooltip="TAMPEREEN AMK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26"/>
          <a:stretch/>
        </p:blipFill>
        <p:spPr bwMode="auto">
          <a:xfrm>
            <a:off x="1590414" y="4439488"/>
            <a:ext cx="1035349" cy="2763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4" name="Picture 45">
            <a:hlinkClick r:id="rId13" tooltip="SATAKUNNAN AMK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5"/>
          <a:stretch/>
        </p:blipFill>
        <p:spPr bwMode="auto">
          <a:xfrm>
            <a:off x="1870928" y="5140428"/>
            <a:ext cx="754835" cy="3047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1" name="Picture 41" descr="Turun Ammattikorkeakoulu">
            <a:hlinkClick r:id="rId15" tooltip="TURUN AMK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502836"/>
            <a:ext cx="2221627" cy="3105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ämeen ammattikorkeakoulu">
            <a:hlinkClick r:id="rId17" tooltip="HÄMEEN AMK"/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83"/>
          <a:stretch/>
        </p:blipFill>
        <p:spPr bwMode="auto">
          <a:xfrm>
            <a:off x="1474437" y="5521881"/>
            <a:ext cx="1151326" cy="2748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0" name="Picture 39" descr="http://www.ha.ax/img/header_logo.png">
            <a:hlinkClick r:id="rId19" tooltip="HÖGSKOLAN PÅ ÅLAND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356" y="5880911"/>
            <a:ext cx="1278407" cy="3196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Ryhmä 83"/>
          <p:cNvGrpSpPr/>
          <p:nvPr/>
        </p:nvGrpSpPr>
        <p:grpSpPr>
          <a:xfrm>
            <a:off x="4832105" y="5081917"/>
            <a:ext cx="1999734" cy="345761"/>
            <a:chOff x="93401" y="1321458"/>
            <a:chExt cx="1999734" cy="345761"/>
          </a:xfrm>
        </p:grpSpPr>
        <p:sp>
          <p:nvSpPr>
            <p:cNvPr id="85" name="Tekstiruutu 84"/>
            <p:cNvSpPr txBox="1"/>
            <p:nvPr/>
          </p:nvSpPr>
          <p:spPr>
            <a:xfrm>
              <a:off x="93401" y="1420998"/>
              <a:ext cx="118872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Lappeenranta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86" name="Suora nuoliyhdysviiva 85"/>
            <p:cNvCxnSpPr/>
            <p:nvPr/>
          </p:nvCxnSpPr>
          <p:spPr bwMode="auto">
            <a:xfrm flipV="1">
              <a:off x="1162388" y="1321458"/>
              <a:ext cx="930747" cy="241154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87" name="Ryhmä 86"/>
          <p:cNvGrpSpPr/>
          <p:nvPr/>
        </p:nvGrpSpPr>
        <p:grpSpPr>
          <a:xfrm>
            <a:off x="4480722" y="4740383"/>
            <a:ext cx="2317181" cy="341534"/>
            <a:chOff x="93401" y="1325685"/>
            <a:chExt cx="2317181" cy="341534"/>
          </a:xfrm>
        </p:grpSpPr>
        <p:sp>
          <p:nvSpPr>
            <p:cNvPr id="88" name="Tekstiruutu 87"/>
            <p:cNvSpPr txBox="1"/>
            <p:nvPr/>
          </p:nvSpPr>
          <p:spPr>
            <a:xfrm>
              <a:off x="93401" y="1420998"/>
              <a:ext cx="9695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Mikkeli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89" name="Suora nuoliyhdysviiva 88"/>
            <p:cNvCxnSpPr/>
            <p:nvPr/>
          </p:nvCxnSpPr>
          <p:spPr bwMode="auto">
            <a:xfrm flipV="1">
              <a:off x="680302" y="1325685"/>
              <a:ext cx="1730280" cy="247345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90" name="Ryhmä 89"/>
          <p:cNvGrpSpPr/>
          <p:nvPr/>
        </p:nvGrpSpPr>
        <p:grpSpPr>
          <a:xfrm>
            <a:off x="3669409" y="4371573"/>
            <a:ext cx="3162430" cy="368810"/>
            <a:chOff x="-583448" y="1244712"/>
            <a:chExt cx="3049587" cy="368810"/>
          </a:xfrm>
        </p:grpSpPr>
        <p:sp>
          <p:nvSpPr>
            <p:cNvPr id="91" name="Tekstiruutu 90"/>
            <p:cNvSpPr txBox="1"/>
            <p:nvPr/>
          </p:nvSpPr>
          <p:spPr>
            <a:xfrm>
              <a:off x="-583448" y="1367301"/>
              <a:ext cx="9695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Jyväskylä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92" name="Suora nuoliyhdysviiva 91"/>
            <p:cNvCxnSpPr/>
            <p:nvPr/>
          </p:nvCxnSpPr>
          <p:spPr bwMode="auto">
            <a:xfrm flipV="1">
              <a:off x="186627" y="1244712"/>
              <a:ext cx="2279512" cy="24569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93" name="Ryhmä 92"/>
          <p:cNvGrpSpPr/>
          <p:nvPr/>
        </p:nvGrpSpPr>
        <p:grpSpPr>
          <a:xfrm>
            <a:off x="5757160" y="3989100"/>
            <a:ext cx="1074679" cy="346184"/>
            <a:chOff x="93401" y="1321035"/>
            <a:chExt cx="1074679" cy="346184"/>
          </a:xfrm>
        </p:grpSpPr>
        <p:sp>
          <p:nvSpPr>
            <p:cNvPr id="94" name="Tekstiruutu 93"/>
            <p:cNvSpPr txBox="1"/>
            <p:nvPr/>
          </p:nvSpPr>
          <p:spPr>
            <a:xfrm>
              <a:off x="93401" y="1420998"/>
              <a:ext cx="9695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Joensuu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95" name="Suora nuoliyhdysviiva 94"/>
            <p:cNvCxnSpPr/>
            <p:nvPr/>
          </p:nvCxnSpPr>
          <p:spPr bwMode="auto">
            <a:xfrm flipV="1">
              <a:off x="789551" y="1321035"/>
              <a:ext cx="378529" cy="223073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96" name="Ryhmä 95"/>
          <p:cNvGrpSpPr/>
          <p:nvPr/>
        </p:nvGrpSpPr>
        <p:grpSpPr>
          <a:xfrm>
            <a:off x="4832105" y="3662811"/>
            <a:ext cx="2044151" cy="468160"/>
            <a:chOff x="93401" y="1199059"/>
            <a:chExt cx="2044151" cy="468160"/>
          </a:xfrm>
        </p:grpSpPr>
        <p:sp>
          <p:nvSpPr>
            <p:cNvPr id="97" name="Tekstiruutu 96"/>
            <p:cNvSpPr txBox="1"/>
            <p:nvPr/>
          </p:nvSpPr>
          <p:spPr>
            <a:xfrm>
              <a:off x="93401" y="1420998"/>
              <a:ext cx="9695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Kuopio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98" name="Suora nuoliyhdysviiva 97"/>
            <p:cNvCxnSpPr/>
            <p:nvPr/>
          </p:nvCxnSpPr>
          <p:spPr bwMode="auto">
            <a:xfrm flipV="1">
              <a:off x="682414" y="1199059"/>
              <a:ext cx="1455138" cy="32628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pic>
        <p:nvPicPr>
          <p:cNvPr id="3074" name="Picture 2" descr="Kajaanin Ammattikorkeakoulu">
            <a:hlinkClick r:id="rId21"/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3"/>
          <a:stretch/>
        </p:blipFill>
        <p:spPr bwMode="auto">
          <a:xfrm>
            <a:off x="6652686" y="3098518"/>
            <a:ext cx="1866900" cy="3304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92" name="Picture 20" descr="http://portal.savonia.fi/amk/sites/all/themes/harp/logo.png">
            <a:hlinkClick r:id="rId23" tooltip="SAVONIA AMK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686" y="3501008"/>
            <a:ext cx="1171679" cy="3236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3093" name="Picture 21">
            <a:hlinkClick r:id="rId25" tooltip="KARELIA-AMK"/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24142" r="3592" b="25029"/>
          <a:stretch/>
        </p:blipFill>
        <p:spPr bwMode="auto">
          <a:xfrm>
            <a:off x="6652686" y="3884700"/>
            <a:ext cx="1285336" cy="2643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94" name="Picture 22">
            <a:hlinkClick r:id="rId27" tooltip="JYVÄSKYLÄN AMK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686" y="4221088"/>
            <a:ext cx="1204286" cy="3009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96" name="Picture 24" descr="Mikkelin Ammattikorkeakoulu Mikkeli University of applied Sciences">
            <a:hlinkClick r:id="rId29" tooltip="MIKKELIN AMK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686" y="4581128"/>
            <a:ext cx="1204789" cy="269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3100" name="Picture 28" descr="http://www.saimia.fi/templates/saimia/images/saimaan_amk_logo01.png">
            <a:hlinkClick r:id="rId31" tooltip="SAIMAAN AMK"/>
          </p:cNvPr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4" t="20013" r="7380" b="29514"/>
          <a:stretch/>
        </p:blipFill>
        <p:spPr bwMode="auto">
          <a:xfrm>
            <a:off x="6652686" y="4941168"/>
            <a:ext cx="1641178" cy="324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grpSp>
        <p:nvGrpSpPr>
          <p:cNvPr id="116" name="Ryhmä 115"/>
          <p:cNvGrpSpPr/>
          <p:nvPr/>
        </p:nvGrpSpPr>
        <p:grpSpPr>
          <a:xfrm>
            <a:off x="3851920" y="5496326"/>
            <a:ext cx="2979919" cy="308938"/>
            <a:chOff x="93401" y="1358281"/>
            <a:chExt cx="2979919" cy="308938"/>
          </a:xfrm>
        </p:grpSpPr>
        <p:sp>
          <p:nvSpPr>
            <p:cNvPr id="117" name="Tekstiruutu 116"/>
            <p:cNvSpPr txBox="1"/>
            <p:nvPr/>
          </p:nvSpPr>
          <p:spPr>
            <a:xfrm>
              <a:off x="93401" y="1420998"/>
              <a:ext cx="118872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Lahti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118" name="Suora nuoliyhdysviiva 117"/>
            <p:cNvCxnSpPr/>
            <p:nvPr/>
          </p:nvCxnSpPr>
          <p:spPr bwMode="auto">
            <a:xfrm flipV="1">
              <a:off x="621729" y="1358281"/>
              <a:ext cx="2451591" cy="185827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119" name="Ryhmä 118"/>
          <p:cNvGrpSpPr/>
          <p:nvPr/>
        </p:nvGrpSpPr>
        <p:grpSpPr>
          <a:xfrm>
            <a:off x="4472310" y="5749367"/>
            <a:ext cx="2359529" cy="246221"/>
            <a:chOff x="93401" y="1420998"/>
            <a:chExt cx="2359529" cy="246221"/>
          </a:xfrm>
        </p:grpSpPr>
        <p:sp>
          <p:nvSpPr>
            <p:cNvPr id="120" name="Tekstiruutu 119"/>
            <p:cNvSpPr txBox="1"/>
            <p:nvPr/>
          </p:nvSpPr>
          <p:spPr>
            <a:xfrm>
              <a:off x="93401" y="1420998"/>
              <a:ext cx="118872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Kotka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121" name="Suora nuoliyhdysviiva 120"/>
            <p:cNvCxnSpPr/>
            <p:nvPr/>
          </p:nvCxnSpPr>
          <p:spPr bwMode="auto">
            <a:xfrm flipV="1">
              <a:off x="663939" y="1544108"/>
              <a:ext cx="1788991" cy="1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pic>
        <p:nvPicPr>
          <p:cNvPr id="3102" name="Picture 30" descr="http://www.kyamk.fi/folders/Images/Viestintapalvelukuvat/Graafinen%20ohjeisto/Logo2013/KYAMK_4v_vaaka_RGB_web.jpg">
            <a:hlinkClick r:id="rId33" tooltip="KYMENLAAKSON AMK"/>
          </p:cNvPr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13595" r="6828" b="24928"/>
          <a:stretch/>
        </p:blipFill>
        <p:spPr bwMode="auto">
          <a:xfrm>
            <a:off x="6652686" y="5764164"/>
            <a:ext cx="916970" cy="2765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://www.lamk.fi/SiteCollectionImages/lamk-logo-color-200px.jpg">
            <a:hlinkClick r:id="rId35" tooltip="LAHDEN AMK"/>
          </p:cNvPr>
          <p:cNvPicPr>
            <a:picLocks noChangeAspect="1" noChangeArrowheads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" t="11205" r="4260" b="20271"/>
          <a:stretch/>
        </p:blipFill>
        <p:spPr bwMode="auto">
          <a:xfrm>
            <a:off x="6652686" y="5373216"/>
            <a:ext cx="1415459" cy="29733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Ryhmä 129"/>
          <p:cNvGrpSpPr/>
          <p:nvPr/>
        </p:nvGrpSpPr>
        <p:grpSpPr>
          <a:xfrm>
            <a:off x="3923928" y="5949280"/>
            <a:ext cx="2224759" cy="675742"/>
            <a:chOff x="-34514" y="1391974"/>
            <a:chExt cx="2224759" cy="675742"/>
          </a:xfrm>
        </p:grpSpPr>
        <p:sp>
          <p:nvSpPr>
            <p:cNvPr id="131" name="Tekstiruutu 130"/>
            <p:cNvSpPr txBox="1"/>
            <p:nvPr/>
          </p:nvSpPr>
          <p:spPr>
            <a:xfrm>
              <a:off x="-34514" y="1391974"/>
              <a:ext cx="118872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Helsinki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132" name="Suora nuoliyhdysviiva 131"/>
            <p:cNvCxnSpPr/>
            <p:nvPr/>
          </p:nvCxnSpPr>
          <p:spPr bwMode="auto">
            <a:xfrm>
              <a:off x="218191" y="1623157"/>
              <a:ext cx="1972054" cy="44455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pic>
        <p:nvPicPr>
          <p:cNvPr id="106" name="Picture 34" descr="Metropolia Ammattikorkeakoulu">
            <a:hlinkClick r:id="rId37" tooltip="METROPOLIA AMK"/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204" y="6502836"/>
            <a:ext cx="1207853" cy="3105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grpSp>
        <p:nvGrpSpPr>
          <p:cNvPr id="139" name="Ryhmä 138"/>
          <p:cNvGrpSpPr/>
          <p:nvPr/>
        </p:nvGrpSpPr>
        <p:grpSpPr>
          <a:xfrm>
            <a:off x="3445898" y="6054214"/>
            <a:ext cx="1188727" cy="570808"/>
            <a:chOff x="-181186" y="1393118"/>
            <a:chExt cx="1188727" cy="570808"/>
          </a:xfrm>
        </p:grpSpPr>
        <p:sp>
          <p:nvSpPr>
            <p:cNvPr id="140" name="Tekstiruutu 139"/>
            <p:cNvSpPr txBox="1"/>
            <p:nvPr/>
          </p:nvSpPr>
          <p:spPr>
            <a:xfrm>
              <a:off x="-181186" y="1393118"/>
              <a:ext cx="118872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Vantaa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141" name="Suora nuoliyhdysviiva 140"/>
            <p:cNvCxnSpPr/>
            <p:nvPr/>
          </p:nvCxnSpPr>
          <p:spPr bwMode="auto">
            <a:xfrm flipH="1">
              <a:off x="93402" y="1516228"/>
              <a:ext cx="355373" cy="44769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pic>
        <p:nvPicPr>
          <p:cNvPr id="108" name="Picture 35">
            <a:hlinkClick r:id="rId39" tooltip="LAUREA-AMK"/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078" y="6502836"/>
            <a:ext cx="1027170" cy="3105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" name="Picture 42">
            <a:hlinkClick r:id="rId41" tooltip="DIAKONIA-AMK"/>
          </p:cNvPr>
          <p:cNvPicPr>
            <a:picLocks noChangeAspect="1" noChangeArrowheads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9" r="18495"/>
          <a:stretch/>
        </p:blipFill>
        <p:spPr bwMode="auto">
          <a:xfrm>
            <a:off x="50854" y="2100728"/>
            <a:ext cx="775641" cy="4203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4" name="Picture 31">
            <a:hlinkClick r:id="rId43" tooltip="HUMANISTINEN AMK"/>
          </p:cNvPr>
          <p:cNvPicPr>
            <a:picLocks noChangeAspect="1" noChangeArrowheads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1" r="4412" b="1"/>
          <a:stretch/>
        </p:blipFill>
        <p:spPr bwMode="auto">
          <a:xfrm>
            <a:off x="50854" y="1651973"/>
            <a:ext cx="1054669" cy="3179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03" name="Ryhmä 102"/>
          <p:cNvGrpSpPr/>
          <p:nvPr/>
        </p:nvGrpSpPr>
        <p:grpSpPr>
          <a:xfrm>
            <a:off x="4076328" y="6101680"/>
            <a:ext cx="3592016" cy="470004"/>
            <a:chOff x="-34514" y="1391974"/>
            <a:chExt cx="3592016" cy="470004"/>
          </a:xfrm>
        </p:grpSpPr>
        <p:sp>
          <p:nvSpPr>
            <p:cNvPr id="113" name="Tekstiruutu 112"/>
            <p:cNvSpPr txBox="1"/>
            <p:nvPr/>
          </p:nvSpPr>
          <p:spPr>
            <a:xfrm>
              <a:off x="-34514" y="1391974"/>
              <a:ext cx="118872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124" name="Suora nuoliyhdysviiva 123"/>
            <p:cNvCxnSpPr/>
            <p:nvPr/>
          </p:nvCxnSpPr>
          <p:spPr bwMode="auto">
            <a:xfrm>
              <a:off x="117886" y="1515084"/>
              <a:ext cx="3439616" cy="346894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125" name="Ryhmä 124"/>
          <p:cNvGrpSpPr/>
          <p:nvPr/>
        </p:nvGrpSpPr>
        <p:grpSpPr>
          <a:xfrm>
            <a:off x="4172134" y="6145399"/>
            <a:ext cx="1245321" cy="512707"/>
            <a:chOff x="-91108" y="1283293"/>
            <a:chExt cx="1245321" cy="512707"/>
          </a:xfrm>
        </p:grpSpPr>
        <p:cxnSp>
          <p:nvCxnSpPr>
            <p:cNvPr id="127" name="Suora nuoliyhdysviiva 126"/>
            <p:cNvCxnSpPr/>
            <p:nvPr/>
          </p:nvCxnSpPr>
          <p:spPr bwMode="auto">
            <a:xfrm>
              <a:off x="-91108" y="1283293"/>
              <a:ext cx="746701" cy="512707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sp>
          <p:nvSpPr>
            <p:cNvPr id="126" name="Tekstiruutu 125"/>
            <p:cNvSpPr txBox="1"/>
            <p:nvPr/>
          </p:nvSpPr>
          <p:spPr>
            <a:xfrm>
              <a:off x="-34514" y="1391974"/>
              <a:ext cx="118872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endParaRPr lang="fi-FI" sz="1000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109" name="Picture 37" descr="Hem">
            <a:hlinkClick r:id="rId45" tooltip="ARCADA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95" y="6502836"/>
            <a:ext cx="1205289" cy="2885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05" name="Picture 32">
            <a:hlinkClick r:id="rId47" tooltip="HAAGA-HELIA AMK"/>
          </p:cNvPr>
          <p:cNvPicPr>
            <a:picLocks noChangeAspect="1" noChangeArrowheads="1"/>
          </p:cNvPicPr>
          <p:nvPr/>
        </p:nvPicPr>
        <p:blipFill rotWithShape="1"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37"/>
          <a:stretch/>
        </p:blipFill>
        <p:spPr bwMode="auto">
          <a:xfrm>
            <a:off x="4449412" y="6502836"/>
            <a:ext cx="1032192" cy="2879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28" name="Ryhmä 127"/>
          <p:cNvGrpSpPr/>
          <p:nvPr/>
        </p:nvGrpSpPr>
        <p:grpSpPr>
          <a:xfrm>
            <a:off x="2479026" y="4931371"/>
            <a:ext cx="1898982" cy="328026"/>
            <a:chOff x="3066527" y="1612017"/>
            <a:chExt cx="1898982" cy="328026"/>
          </a:xfrm>
        </p:grpSpPr>
        <p:sp>
          <p:nvSpPr>
            <p:cNvPr id="129" name="Tekstiruutu 128"/>
            <p:cNvSpPr txBox="1"/>
            <p:nvPr/>
          </p:nvSpPr>
          <p:spPr>
            <a:xfrm>
              <a:off x="3995936" y="1693822"/>
              <a:ext cx="9695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133" name="Suora nuoliyhdysviiva 132"/>
            <p:cNvCxnSpPr/>
            <p:nvPr/>
          </p:nvCxnSpPr>
          <p:spPr bwMode="auto">
            <a:xfrm>
              <a:off x="3066527" y="1612017"/>
              <a:ext cx="966927" cy="20491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134" name="Ryhmä 133"/>
          <p:cNvGrpSpPr/>
          <p:nvPr/>
        </p:nvGrpSpPr>
        <p:grpSpPr>
          <a:xfrm>
            <a:off x="2493733" y="3501008"/>
            <a:ext cx="1366571" cy="944488"/>
            <a:chOff x="3598938" y="995555"/>
            <a:chExt cx="1366571" cy="944488"/>
          </a:xfrm>
        </p:grpSpPr>
        <p:sp>
          <p:nvSpPr>
            <p:cNvPr id="135" name="Tekstiruutu 134"/>
            <p:cNvSpPr txBox="1"/>
            <p:nvPr/>
          </p:nvSpPr>
          <p:spPr>
            <a:xfrm>
              <a:off x="3995936" y="1693822"/>
              <a:ext cx="9695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136" name="Suora nuoliyhdysviiva 135"/>
            <p:cNvCxnSpPr>
              <a:endCxn id="48" idx="1"/>
            </p:cNvCxnSpPr>
            <p:nvPr/>
          </p:nvCxnSpPr>
          <p:spPr bwMode="auto">
            <a:xfrm>
              <a:off x="3598938" y="995555"/>
              <a:ext cx="244598" cy="66897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pic>
        <p:nvPicPr>
          <p:cNvPr id="3085" name="Picture 13" descr="Yrkeshögskolan Novia">
            <a:hlinkClick r:id="rId49" tooltip="NOVIA"/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506" y="3715297"/>
            <a:ext cx="753257" cy="3617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7" name="Picture 55">
            <a:hlinkClick r:id="rId51" tooltip="VAASAN AMK"/>
          </p:cNvPr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506" y="3280044"/>
            <a:ext cx="753257" cy="364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49" descr="Poliisi">
            <a:hlinkClick r:id="rId53" tooltip="POLIISIAMMATTIKORKEAKOULU"/>
          </p:cNvPr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478" y="4777558"/>
            <a:ext cx="683285" cy="3076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31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633" name="Suora yhdysviiva 23632"/>
          <p:cNvCxnSpPr/>
          <p:nvPr/>
        </p:nvCxnSpPr>
        <p:spPr bwMode="auto">
          <a:xfrm>
            <a:off x="1691680" y="2580913"/>
            <a:ext cx="6912768" cy="3956"/>
          </a:xfrm>
          <a:prstGeom prst="line">
            <a:avLst/>
          </a:prstGeom>
          <a:noFill/>
          <a:ln w="762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>
            <a:extrusionClr>
              <a:srgbClr val="FFC000"/>
            </a:extrusionClr>
          </a:sp3d>
        </p:spPr>
      </p:cxnSp>
      <p:sp>
        <p:nvSpPr>
          <p:cNvPr id="23627" name="Rectangle 75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286207"/>
            <a:ext cx="6717432" cy="6945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3200" b="1" dirty="0" smtClean="0"/>
              <a:t>Korkeakoulututkinnot</a:t>
            </a:r>
            <a:endParaRPr lang="fi-FI" sz="3200" b="1" dirty="0"/>
          </a:p>
        </p:txBody>
      </p:sp>
      <p:sp>
        <p:nvSpPr>
          <p:cNvPr id="34" name="Tekstiruutu 33">
            <a:hlinkClick r:id="rId2"/>
          </p:cNvPr>
          <p:cNvSpPr txBox="1"/>
          <p:nvPr/>
        </p:nvSpPr>
        <p:spPr>
          <a:xfrm>
            <a:off x="3928452" y="1196752"/>
            <a:ext cx="1579652" cy="461665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>
            <a:solidFill>
              <a:srgbClr val="8064A2">
                <a:lumMod val="75000"/>
              </a:srgbClr>
            </a:solidFill>
          </a:ln>
          <a:effectLst>
            <a:glow rad="101600">
              <a:srgbClr val="8064A2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Yliopistot</a:t>
            </a:r>
          </a:p>
        </p:txBody>
      </p:sp>
      <p:sp>
        <p:nvSpPr>
          <p:cNvPr id="42" name="Ellipsi 41"/>
          <p:cNvSpPr/>
          <p:nvPr/>
        </p:nvSpPr>
        <p:spPr>
          <a:xfrm>
            <a:off x="7300395" y="1665315"/>
            <a:ext cx="1797853" cy="183199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43" name="Kyynel 42"/>
          <p:cNvSpPr/>
          <p:nvPr/>
        </p:nvSpPr>
        <p:spPr>
          <a:xfrm rot="2700000">
            <a:off x="2649108" y="1684152"/>
            <a:ext cx="1827243" cy="1793522"/>
          </a:xfrm>
          <a:prstGeom prst="teardrop">
            <a:avLst>
              <a:gd name="adj" fmla="val 10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44" name="Kyynel 43"/>
          <p:cNvSpPr/>
          <p:nvPr/>
        </p:nvSpPr>
        <p:spPr>
          <a:xfrm rot="2700000">
            <a:off x="5010520" y="1684153"/>
            <a:ext cx="1827243" cy="1793522"/>
          </a:xfrm>
          <a:prstGeom prst="teardrop">
            <a:avLst>
              <a:gd name="adj" fmla="val 10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cxnSp>
        <p:nvCxnSpPr>
          <p:cNvPr id="54" name="Kulmayhdysviiva 53"/>
          <p:cNvCxnSpPr/>
          <p:nvPr/>
        </p:nvCxnSpPr>
        <p:spPr bwMode="auto">
          <a:xfrm>
            <a:off x="7956376" y="2581312"/>
            <a:ext cx="914400" cy="914400"/>
          </a:xfrm>
          <a:prstGeom prst="bent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629" name="Tekstiruutu 23628"/>
          <p:cNvSpPr txBox="1"/>
          <p:nvPr/>
        </p:nvSpPr>
        <p:spPr>
          <a:xfrm>
            <a:off x="2411760" y="2063750"/>
            <a:ext cx="2287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600" dirty="0" smtClean="0">
                <a:latin typeface="Arial Rounded MT Bold" panose="020F0704030504030204" pitchFamily="34" charset="0"/>
              </a:rPr>
              <a:t>Alemmat</a:t>
            </a:r>
          </a:p>
          <a:p>
            <a:pPr algn="ctr">
              <a:buNone/>
            </a:pPr>
            <a:r>
              <a:rPr lang="fi-FI" sz="1600" dirty="0" smtClean="0">
                <a:latin typeface="Arial Rounded MT Bold" panose="020F0704030504030204" pitchFamily="34" charset="0"/>
              </a:rPr>
              <a:t>korkeakoulu-</a:t>
            </a:r>
          </a:p>
          <a:p>
            <a:pPr algn="ctr">
              <a:buNone/>
            </a:pPr>
            <a:r>
              <a:rPr lang="fi-FI" sz="1600" dirty="0" smtClean="0">
                <a:latin typeface="Arial Rounded MT Bold" panose="020F0704030504030204" pitchFamily="34" charset="0"/>
              </a:rPr>
              <a:t>tutkinnot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i-FI" sz="1400" i="1" dirty="0" smtClean="0">
                <a:latin typeface="Arial Rounded MT Bold" panose="020F0704030504030204" pitchFamily="34" charset="0"/>
              </a:rPr>
              <a:t>kandidaatti</a:t>
            </a:r>
            <a:endParaRPr lang="fi-FI" sz="1400" i="1" dirty="0">
              <a:latin typeface="Arial Rounded MT Bold" panose="020F0704030504030204" pitchFamily="34" charset="0"/>
            </a:endParaRPr>
          </a:p>
        </p:txBody>
      </p:sp>
      <p:sp>
        <p:nvSpPr>
          <p:cNvPr id="79" name="Tekstiruutu 78"/>
          <p:cNvSpPr txBox="1"/>
          <p:nvPr/>
        </p:nvSpPr>
        <p:spPr>
          <a:xfrm>
            <a:off x="5004048" y="2060848"/>
            <a:ext cx="1941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600" dirty="0" smtClean="0">
                <a:latin typeface="Arial Rounded MT Bold" panose="020F0704030504030204" pitchFamily="34" charset="0"/>
              </a:rPr>
              <a:t>Ylemmät</a:t>
            </a:r>
          </a:p>
          <a:p>
            <a:pPr algn="ctr">
              <a:buNone/>
            </a:pPr>
            <a:r>
              <a:rPr lang="fi-FI" sz="1600" dirty="0" smtClean="0">
                <a:latin typeface="Arial Rounded MT Bold" panose="020F0704030504030204" pitchFamily="34" charset="0"/>
              </a:rPr>
              <a:t>korkeakoulu-</a:t>
            </a:r>
          </a:p>
          <a:p>
            <a:pPr algn="ctr">
              <a:buNone/>
            </a:pPr>
            <a:r>
              <a:rPr lang="fi-FI" sz="1600" dirty="0" smtClean="0">
                <a:latin typeface="Arial Rounded MT Bold" panose="020F0704030504030204" pitchFamily="34" charset="0"/>
              </a:rPr>
              <a:t>tutkinnot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i-FI" sz="1400" i="1" dirty="0" smtClean="0">
                <a:latin typeface="Arial Rounded MT Bold" panose="020F0704030504030204" pitchFamily="34" charset="0"/>
              </a:rPr>
              <a:t>maisteri</a:t>
            </a:r>
            <a:endParaRPr lang="fi-FI" sz="1400" i="1" dirty="0">
              <a:latin typeface="Arial Rounded MT Bold" panose="020F0704030504030204" pitchFamily="34" charset="0"/>
            </a:endParaRPr>
          </a:p>
        </p:txBody>
      </p:sp>
      <p:sp>
        <p:nvSpPr>
          <p:cNvPr id="82" name="Tekstiruutu 81"/>
          <p:cNvSpPr txBox="1"/>
          <p:nvPr/>
        </p:nvSpPr>
        <p:spPr>
          <a:xfrm>
            <a:off x="7312796" y="2165955"/>
            <a:ext cx="1939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600" dirty="0" smtClean="0">
                <a:latin typeface="Arial Rounded MT Bold" panose="020F0704030504030204" pitchFamily="34" charset="0"/>
              </a:rPr>
              <a:t>Lisensiaatin</a:t>
            </a:r>
          </a:p>
          <a:p>
            <a:pPr algn="ctr">
              <a:buNone/>
            </a:pPr>
            <a:r>
              <a:rPr lang="fi-FI" sz="1600" dirty="0" smtClean="0">
                <a:latin typeface="Arial Rounded MT Bold" panose="020F0704030504030204" pitchFamily="34" charset="0"/>
              </a:rPr>
              <a:t> ja tohtorin</a:t>
            </a:r>
          </a:p>
          <a:p>
            <a:pPr algn="ctr">
              <a:buNone/>
            </a:pPr>
            <a:r>
              <a:rPr lang="fi-FI" sz="1600" dirty="0" smtClean="0">
                <a:latin typeface="Arial Rounded MT Bold" panose="020F0704030504030204" pitchFamily="34" charset="0"/>
              </a:rPr>
              <a:t>tutkinnot</a:t>
            </a:r>
            <a:endParaRPr lang="fi-FI" sz="1600" dirty="0">
              <a:latin typeface="Arial Rounded MT Bold" panose="020F0704030504030204" pitchFamily="34" charset="0"/>
            </a:endParaRPr>
          </a:p>
        </p:txBody>
      </p:sp>
      <p:grpSp>
        <p:nvGrpSpPr>
          <p:cNvPr id="2" name="Ryhmä 1"/>
          <p:cNvGrpSpPr/>
          <p:nvPr/>
        </p:nvGrpSpPr>
        <p:grpSpPr>
          <a:xfrm>
            <a:off x="1835696" y="3827532"/>
            <a:ext cx="5544616" cy="2697812"/>
            <a:chOff x="1835696" y="3827532"/>
            <a:chExt cx="5544616" cy="2697812"/>
          </a:xfrm>
        </p:grpSpPr>
        <p:cxnSp>
          <p:nvCxnSpPr>
            <p:cNvPr id="88" name="Suora yhdysviiva 87"/>
            <p:cNvCxnSpPr/>
            <p:nvPr/>
          </p:nvCxnSpPr>
          <p:spPr bwMode="auto">
            <a:xfrm>
              <a:off x="1835696" y="4725144"/>
              <a:ext cx="4320480" cy="0"/>
            </a:xfrm>
            <a:prstGeom prst="line">
              <a:avLst/>
            </a:prstGeom>
            <a:noFill/>
            <a:ln w="76200" cap="flat" cmpd="sng" algn="ctr">
              <a:solidFill>
                <a:srgbClr val="3366CC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rgbClr val="0066CC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 extrusionH="76200">
              <a:extrusionClr>
                <a:srgbClr val="FFC000"/>
              </a:extrusionClr>
            </a:sp3d>
          </p:spPr>
        </p:cxnSp>
        <p:sp>
          <p:nvSpPr>
            <p:cNvPr id="17" name="Tekstiruutu 16"/>
            <p:cNvSpPr txBox="1"/>
            <p:nvPr/>
          </p:nvSpPr>
          <p:spPr>
            <a:xfrm>
              <a:off x="4499992" y="4936463"/>
              <a:ext cx="115212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fi-FI" sz="1400" b="1" dirty="0" smtClean="0">
                  <a:solidFill>
                    <a:prstClr val="black"/>
                  </a:solidFill>
                  <a:latin typeface="Calibri"/>
                </a:rPr>
                <a:t>3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fi-FI" sz="1400" b="1" dirty="0" smtClean="0">
                  <a:solidFill>
                    <a:prstClr val="black"/>
                  </a:solidFill>
                  <a:latin typeface="Calibri"/>
                </a:rPr>
                <a:t>vuoden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fi-FI" sz="1400" b="1" dirty="0" smtClean="0">
                  <a:solidFill>
                    <a:prstClr val="black"/>
                  </a:solidFill>
                  <a:latin typeface="Calibri"/>
                </a:rPr>
                <a:t>työkokemus</a:t>
              </a:r>
              <a:endParaRPr lang="fi-FI" sz="1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Tekstiruutu 34">
              <a:hlinkClick r:id="rId3"/>
            </p:cNvPr>
            <p:cNvSpPr txBox="1"/>
            <p:nvPr/>
          </p:nvSpPr>
          <p:spPr>
            <a:xfrm>
              <a:off x="3131840" y="6063679"/>
              <a:ext cx="3384376" cy="46166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>
              <a:solidFill>
                <a:srgbClr val="4F81BD">
                  <a:lumMod val="75000"/>
                </a:srgbClr>
              </a:solidFill>
            </a:ln>
            <a:effectLst>
              <a:glow rad="139700">
                <a:srgbClr val="4F81BD">
                  <a:satMod val="175000"/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400" b="1" i="0" u="sng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Ammattikorkeakoulut</a:t>
              </a:r>
            </a:p>
          </p:txBody>
        </p:sp>
        <p:sp>
          <p:nvSpPr>
            <p:cNvPr id="47" name="Kyynel 46"/>
            <p:cNvSpPr/>
            <p:nvPr/>
          </p:nvSpPr>
          <p:spPr>
            <a:xfrm rot="2700000">
              <a:off x="2634257" y="3844393"/>
              <a:ext cx="1827243" cy="1793522"/>
            </a:xfrm>
            <a:prstGeom prst="teardrop">
              <a:avLst>
                <a:gd name="adj" fmla="val 100000"/>
              </a:avLst>
            </a:prstGeom>
            <a:solidFill>
              <a:srgbClr val="3366C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48" name="Ellipsi 47"/>
            <p:cNvSpPr/>
            <p:nvPr/>
          </p:nvSpPr>
          <p:spPr>
            <a:xfrm>
              <a:off x="5436096" y="3829254"/>
              <a:ext cx="1797853" cy="1831994"/>
            </a:xfrm>
            <a:prstGeom prst="ellipse">
              <a:avLst/>
            </a:prstGeom>
            <a:solidFill>
              <a:srgbClr val="3366C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80" name="Tekstiruutu 79"/>
            <p:cNvSpPr txBox="1"/>
            <p:nvPr/>
          </p:nvSpPr>
          <p:spPr>
            <a:xfrm>
              <a:off x="2483768" y="4293096"/>
              <a:ext cx="2287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Ammatti-</a:t>
              </a:r>
            </a:p>
            <a:p>
              <a:pPr algn="ctr">
                <a:buNone/>
              </a:pPr>
              <a:r>
                <a:rPr lang="fi-FI" sz="16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korkeakoulu-</a:t>
              </a:r>
            </a:p>
            <a:p>
              <a:pPr algn="ctr">
                <a:buNone/>
              </a:pPr>
              <a:r>
                <a:rPr lang="fi-FI" sz="16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tutkinnot</a:t>
              </a:r>
              <a:endParaRPr lang="fi-FI" sz="16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81" name="Tekstiruutu 80"/>
            <p:cNvSpPr txBox="1"/>
            <p:nvPr/>
          </p:nvSpPr>
          <p:spPr>
            <a:xfrm>
              <a:off x="5436096" y="4151982"/>
              <a:ext cx="194421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Ylemmät</a:t>
              </a:r>
            </a:p>
            <a:p>
              <a:pPr algn="ctr">
                <a:buNone/>
              </a:pPr>
              <a:r>
                <a:rPr lang="fi-FI" sz="16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ammatti-</a:t>
              </a:r>
            </a:p>
            <a:p>
              <a:pPr algn="ctr">
                <a:buNone/>
              </a:pPr>
              <a:r>
                <a:rPr lang="fi-FI" sz="16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 korkeakoulu-</a:t>
              </a:r>
            </a:p>
            <a:p>
              <a:pPr algn="ctr">
                <a:buNone/>
              </a:pPr>
              <a:r>
                <a:rPr lang="fi-FI" sz="16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tutkinnot</a:t>
              </a:r>
              <a:endParaRPr lang="fi-FI" sz="16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cxnSp>
          <p:nvCxnSpPr>
            <p:cNvPr id="23631" name="Suora yhdysviiva 23630"/>
            <p:cNvCxnSpPr/>
            <p:nvPr/>
          </p:nvCxnSpPr>
          <p:spPr bwMode="auto">
            <a:xfrm>
              <a:off x="3059832" y="4741154"/>
              <a:ext cx="914400" cy="914400"/>
            </a:xfrm>
            <a:prstGeom prst="lin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Ryhmä 18"/>
          <p:cNvGrpSpPr/>
          <p:nvPr/>
        </p:nvGrpSpPr>
        <p:grpSpPr>
          <a:xfrm>
            <a:off x="-108520" y="2072379"/>
            <a:ext cx="2304256" cy="3384376"/>
            <a:chOff x="882063" y="2418200"/>
            <a:chExt cx="2304256" cy="2808312"/>
          </a:xfrm>
        </p:grpSpPr>
        <p:sp>
          <p:nvSpPr>
            <p:cNvPr id="23" name="Pyöristetty suorakulmio 22"/>
            <p:cNvSpPr/>
            <p:nvPr/>
          </p:nvSpPr>
          <p:spPr>
            <a:xfrm>
              <a:off x="1022180" y="2418200"/>
              <a:ext cx="2071532" cy="2808312"/>
            </a:xfrm>
            <a:prstGeom prst="roundRect">
              <a:avLst/>
            </a:prstGeom>
            <a:solidFill>
              <a:srgbClr val="FFCC6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kstiruutu 23"/>
            <p:cNvSpPr txBox="1"/>
            <p:nvPr/>
          </p:nvSpPr>
          <p:spPr>
            <a:xfrm>
              <a:off x="882063" y="2927564"/>
              <a:ext cx="23042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Lukiokoulutus/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ylioppilastutkinto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i-FI" sz="1800" kern="0" dirty="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120 ov ammatillinen perustutkinto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430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332656"/>
            <a:ext cx="6923112" cy="7200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3200" b="1" dirty="0" smtClean="0">
                <a:latin typeface="Arial Rounded MT Bold" panose="020F0704030504030204" pitchFamily="34" charset="0"/>
              </a:rPr>
              <a:t>Amk-tutkinnon </a:t>
            </a:r>
            <a:r>
              <a:rPr lang="fi-FI" sz="3200" b="1" dirty="0">
                <a:latin typeface="Arial Rounded MT Bold" panose="020F0704030504030204" pitchFamily="34" charset="0"/>
              </a:rPr>
              <a:t>rakenne</a:t>
            </a:r>
          </a:p>
        </p:txBody>
      </p:sp>
      <p:graphicFrame>
        <p:nvGraphicFramePr>
          <p:cNvPr id="5" name="Kaavio 4"/>
          <p:cNvGraphicFramePr/>
          <p:nvPr>
            <p:extLst>
              <p:ext uri="{D42A27DB-BD31-4B8C-83A1-F6EECF244321}">
                <p14:modId xmlns:p14="http://schemas.microsoft.com/office/powerpoint/2010/main" val="4278985216"/>
              </p:ext>
            </p:extLst>
          </p:nvPr>
        </p:nvGraphicFramePr>
        <p:xfrm>
          <a:off x="395536" y="1844824"/>
          <a:ext cx="8568952" cy="5144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3707904" y="4005064"/>
            <a:ext cx="194421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600" dirty="0" smtClean="0">
                <a:latin typeface="Arial Rounded MT Bold" panose="020F0704030504030204" pitchFamily="34" charset="0"/>
              </a:rPr>
              <a:t>Esim:210 opintopisteen tutkinto</a:t>
            </a:r>
            <a:endParaRPr lang="fi-FI" sz="1600" dirty="0">
              <a:latin typeface="Arial Rounded MT Bold" panose="020F0704030504030204" pitchFamily="34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251520" y="1198493"/>
            <a:ext cx="828092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99FF"/>
            </a:solidFill>
          </a:ln>
          <a:effectLst>
            <a:glow rad="101600">
              <a:srgbClr val="0070C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dirty="0" smtClean="0">
                <a:latin typeface="Arial Rounded MT Bold" panose="020F0704030504030204" pitchFamily="34" charset="0"/>
              </a:rPr>
              <a:t>Tutkinnon laajuus on 210, 240 tai 270 opintopistettä.</a:t>
            </a:r>
          </a:p>
          <a:p>
            <a:pPr>
              <a:buNone/>
            </a:pPr>
            <a:r>
              <a:rPr lang="fi-FI" sz="1800" dirty="0" smtClean="0">
                <a:latin typeface="Arial Rounded MT Bold" panose="020F0704030504030204" pitchFamily="34" charset="0"/>
              </a:rPr>
              <a:t>Opinnot kestävät noin 3,5-4,5 vuotta. Tutkinnoittain on eroja.</a:t>
            </a:r>
            <a:endParaRPr lang="fi-FI" sz="1800" dirty="0">
              <a:latin typeface="Arial Rounded MT Bold" panose="020F0704030504030204" pitchFamily="34" charset="0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323528" y="3081734"/>
            <a:ext cx="1944216" cy="1107996"/>
          </a:xfrm>
          <a:prstGeom prst="rect">
            <a:avLst/>
          </a:prstGeom>
          <a:noFill/>
          <a:ln>
            <a:solidFill>
              <a:srgbClr val="CC6600"/>
            </a:solidFill>
          </a:ln>
          <a:effectLst>
            <a:glow rad="101600">
              <a:srgbClr val="CC66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800" b="1" dirty="0" smtClean="0">
                <a:latin typeface="Arial Rounded MT Bold" panose="020F0704030504030204" pitchFamily="34" charset="0"/>
              </a:rPr>
              <a:t>Harjoittelu</a:t>
            </a:r>
          </a:p>
          <a:p>
            <a:pPr algn="ctr">
              <a:buNone/>
            </a:pPr>
            <a:r>
              <a:rPr lang="fi-FI" sz="1200" dirty="0" smtClean="0">
                <a:latin typeface="Arial Rounded MT Bold" panose="020F0704030504030204" pitchFamily="34" charset="0"/>
              </a:rPr>
              <a:t>Perehdytään oman ammattialan tehtäviin todellisessa työympäristössä</a:t>
            </a:r>
            <a:endParaRPr lang="fi-FI" sz="1200" dirty="0">
              <a:latin typeface="Arial Rounded MT Bold" panose="020F0704030504030204" pitchFamily="34" charset="0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467544" y="5373216"/>
            <a:ext cx="1944216" cy="1107996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rgbClr val="00B05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800" b="1" dirty="0" smtClean="0">
                <a:latin typeface="Arial Rounded MT Bold" panose="020F0704030504030204" pitchFamily="34" charset="0"/>
              </a:rPr>
              <a:t>Perusopinnot</a:t>
            </a:r>
          </a:p>
          <a:p>
            <a:pPr algn="ctr">
              <a:buNone/>
            </a:pPr>
            <a:r>
              <a:rPr lang="fi-FI" sz="1200" dirty="0" smtClean="0">
                <a:latin typeface="Arial Rounded MT Bold" panose="020F0704030504030204" pitchFamily="34" charset="0"/>
              </a:rPr>
              <a:t>Luodaan pohja koulutusalan opinnoille ja ammatilliseen erikoistumiseen</a:t>
            </a:r>
            <a:endParaRPr lang="fi-FI" sz="1200" dirty="0">
              <a:latin typeface="Arial Rounded MT Bold" panose="020F0704030504030204" pitchFamily="34" charset="0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6912768" y="5301208"/>
            <a:ext cx="2051720" cy="738664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101600">
              <a:srgbClr val="3366CC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800" b="1" dirty="0" smtClean="0">
                <a:latin typeface="Arial Rounded MT Bold" panose="020F0704030504030204" pitchFamily="34" charset="0"/>
              </a:rPr>
              <a:t>Ammattiopinnot</a:t>
            </a:r>
          </a:p>
          <a:p>
            <a:pPr algn="ctr">
              <a:buNone/>
            </a:pPr>
            <a:r>
              <a:rPr lang="fi-FI" sz="1200" dirty="0" smtClean="0">
                <a:latin typeface="Arial Rounded MT Bold" panose="020F0704030504030204" pitchFamily="34" charset="0"/>
              </a:rPr>
              <a:t>Valitaan osa-alue, johon hankitaan asiantuntijuus</a:t>
            </a:r>
            <a:endParaRPr lang="fi-FI" sz="1200" dirty="0">
              <a:latin typeface="Arial Rounded MT Bold" panose="020F0704030504030204" pitchFamily="34" charset="0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5076056" y="1988840"/>
            <a:ext cx="3960440" cy="73866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800" b="1" dirty="0" smtClean="0">
                <a:latin typeface="Arial Rounded MT Bold" panose="020F0704030504030204" pitchFamily="34" charset="0"/>
              </a:rPr>
              <a:t>Opinnäytetyö</a:t>
            </a:r>
          </a:p>
          <a:p>
            <a:pPr algn="ctr">
              <a:buNone/>
            </a:pPr>
            <a:r>
              <a:rPr lang="fi-FI" sz="1200" dirty="0" smtClean="0">
                <a:latin typeface="Arial Rounded MT Bold" panose="020F0704030504030204" pitchFamily="34" charset="0"/>
              </a:rPr>
              <a:t>Syvennetään osaamista erikoistumisalueella ja osoitetaan kyky soveltaa hankittuja tietoja ja taitoja</a:t>
            </a:r>
            <a:endParaRPr lang="fi-FI" sz="1200" dirty="0">
              <a:latin typeface="Arial Rounded MT Bold" panose="020F0704030504030204" pitchFamily="34" charset="0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251520" y="2114272"/>
            <a:ext cx="3528392" cy="738664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01600">
              <a:srgbClr val="FFC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800" b="1" dirty="0" smtClean="0">
                <a:latin typeface="Arial Rounded MT Bold" panose="020F0704030504030204" pitchFamily="34" charset="0"/>
              </a:rPr>
              <a:t>Vapaasti valittavat opinnot</a:t>
            </a:r>
          </a:p>
          <a:p>
            <a:pPr algn="ctr">
              <a:buNone/>
            </a:pPr>
            <a:r>
              <a:rPr lang="fi-FI" sz="1200" dirty="0" smtClean="0">
                <a:latin typeface="Arial Rounded MT Bold" panose="020F0704030504030204" pitchFamily="34" charset="0"/>
              </a:rPr>
              <a:t>Valitaan opintoja omasta tai muista korkeakouluista tai ulkomailta</a:t>
            </a:r>
            <a:endParaRPr lang="fi-FI" sz="1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96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nuoli 3"/>
          <p:cNvSpPr/>
          <p:nvPr/>
        </p:nvSpPr>
        <p:spPr bwMode="auto">
          <a:xfrm>
            <a:off x="1979712" y="2326087"/>
            <a:ext cx="720080" cy="1221957"/>
          </a:xfrm>
          <a:prstGeom prst="downArrow">
            <a:avLst/>
          </a:prstGeom>
          <a:noFill/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3366FF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215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260648"/>
            <a:ext cx="6635080" cy="7200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3200" b="1" dirty="0" smtClean="0">
                <a:latin typeface="Arial Rounded MT Bold" panose="020F0704030504030204" pitchFamily="34" charset="0"/>
              </a:rPr>
              <a:t>Ylempi amk-tutkinto</a:t>
            </a:r>
            <a:endParaRPr lang="fi-FI" sz="3200" b="1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5" name="Kaavio 4"/>
          <p:cNvGraphicFramePr/>
          <p:nvPr>
            <p:extLst>
              <p:ext uri="{D42A27DB-BD31-4B8C-83A1-F6EECF244321}">
                <p14:modId xmlns:p14="http://schemas.microsoft.com/office/powerpoint/2010/main" val="815957539"/>
              </p:ext>
            </p:extLst>
          </p:nvPr>
        </p:nvGraphicFramePr>
        <p:xfrm>
          <a:off x="4355976" y="3253335"/>
          <a:ext cx="5328592" cy="3488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6444208" y="4776973"/>
            <a:ext cx="1224136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000" dirty="0" smtClean="0">
                <a:latin typeface="Arial Rounded MT Bold" panose="020F0704030504030204" pitchFamily="34" charset="0"/>
              </a:rPr>
              <a:t>60 opintopisteen tutkinto</a:t>
            </a:r>
            <a:endParaRPr lang="fi-FI" sz="1000" dirty="0">
              <a:latin typeface="Arial Rounded MT Bold" panose="020F0704030504030204" pitchFamily="34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179511" y="1198493"/>
            <a:ext cx="8712969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99FF"/>
            </a:solidFill>
          </a:ln>
          <a:effectLst>
            <a:glow rad="101600">
              <a:srgbClr val="0070C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Tutkinnon laajuus on 60  tai 90 opintopistettä.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Opinnot kestävät noin 1,5 - 3 vuotta töiden ohessa monimuoto-opiskeluna.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Pääsyvaatimuksena on soveltuva amk-tutkinto tai soveltuva korkeakoulututkinto sekä vähintään 3 vuoden työkokemus tutkinnon jälkeen.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Tutkinnon </a:t>
            </a:r>
            <a:r>
              <a:rPr lang="fi-FI" sz="1600" dirty="0">
                <a:latin typeface="Arial Rounded MT Bold" panose="020F0704030504030204" pitchFamily="34" charset="0"/>
              </a:rPr>
              <a:t>suorittaneet sijoittuvat </a:t>
            </a:r>
            <a:r>
              <a:rPr lang="fi-FI" sz="1600" dirty="0" smtClean="0">
                <a:latin typeface="Arial Rounded MT Bold" panose="020F0704030504030204" pitchFamily="34" charset="0"/>
              </a:rPr>
              <a:t>työelämän </a:t>
            </a:r>
            <a:r>
              <a:rPr lang="fi-FI" sz="1600" dirty="0">
                <a:latin typeface="Arial Rounded MT Bold" panose="020F0704030504030204" pitchFamily="34" charset="0"/>
              </a:rPr>
              <a:t>kehittämis- ja </a:t>
            </a:r>
            <a:r>
              <a:rPr lang="fi-FI" sz="1600" dirty="0" smtClean="0">
                <a:latin typeface="Arial Rounded MT Bold" panose="020F0704030504030204" pitchFamily="34" charset="0"/>
              </a:rPr>
              <a:t>asiantuntijatehtäviin.</a:t>
            </a:r>
            <a:endParaRPr lang="fi-FI" sz="1600" dirty="0">
              <a:latin typeface="Arial Rounded MT Bold" panose="020F070403050403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Antaa saman kelpoisuuden kuin yliopistossa suoritettu ylempi </a:t>
            </a:r>
            <a:r>
              <a:rPr lang="fi-FI" sz="1600" dirty="0" smtClean="0">
                <a:latin typeface="Arial Rounded MT Bold" panose="020F0704030504030204" pitchFamily="34" charset="0"/>
              </a:rPr>
              <a:t>korkeakoulututkinto. </a:t>
            </a:r>
            <a:endParaRPr lang="fi-FI" sz="1600" dirty="0">
              <a:latin typeface="Arial Rounded MT Bold" panose="020F0704030504030204" pitchFamily="34" charset="0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4831883" y="5317903"/>
            <a:ext cx="1512168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CC6600"/>
            </a:solidFill>
          </a:ln>
          <a:effectLst>
            <a:glow rad="101600">
              <a:srgbClr val="CC66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800" b="1" dirty="0" smtClean="0">
                <a:latin typeface="Arial Rounded MT Bold" panose="020F0704030504030204" pitchFamily="34" charset="0"/>
              </a:rPr>
              <a:t>Syventävät opinnot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7020272" y="5641069"/>
            <a:ext cx="1793755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rgbClr val="7030A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800" b="1" dirty="0" smtClean="0">
                <a:latin typeface="Arial Rounded MT Bold" panose="020F0704030504030204" pitchFamily="34" charset="0"/>
              </a:rPr>
              <a:t>Opinnäytetyö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6804248" y="3192797"/>
            <a:ext cx="2268252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glow rad="101600">
              <a:srgbClr val="FFCC66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800" b="1" dirty="0" smtClean="0">
                <a:latin typeface="Arial Rounded MT Bold" panose="020F0704030504030204" pitchFamily="34" charset="0"/>
              </a:rPr>
              <a:t>Vapaasti valittavat opinnot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179513" y="3659540"/>
            <a:ext cx="4032448" cy="2554545"/>
          </a:xfrm>
          <a:prstGeom prst="rect">
            <a:avLst/>
          </a:prstGeom>
          <a:noFill/>
          <a:ln>
            <a:solidFill>
              <a:srgbClr val="0099FF"/>
            </a:solidFill>
          </a:ln>
          <a:effectLst>
            <a:glow rad="101600">
              <a:srgbClr val="0070C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endParaRPr lang="fi-FI" sz="1600" dirty="0" smtClean="0">
              <a:latin typeface="Arial Rounded MT Bold" panose="020F0704030504030204" pitchFamily="34" charset="0"/>
            </a:endParaRPr>
          </a:p>
          <a:p>
            <a:pPr>
              <a:buNone/>
            </a:pPr>
            <a:r>
              <a:rPr lang="fi-FI" sz="1600" dirty="0" smtClean="0">
                <a:latin typeface="Arial Rounded MT Bold" panose="020F0704030504030204" pitchFamily="34" charset="0"/>
              </a:rPr>
              <a:t>Tutkintonimikkeitä esim: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tradenomi( ylempi AMK)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hortonomi (ylempi AMK)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i</a:t>
            </a:r>
            <a:r>
              <a:rPr lang="fi-FI" sz="1600" dirty="0" smtClean="0">
                <a:latin typeface="Arial Rounded MT Bold" panose="020F0704030504030204" pitchFamily="34" charset="0"/>
              </a:rPr>
              <a:t>nsinööri (ylempi AMK)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s</a:t>
            </a:r>
            <a:r>
              <a:rPr lang="fi-FI" sz="1600" dirty="0" smtClean="0">
                <a:latin typeface="Arial Rounded MT Bold" panose="020F0704030504030204" pitchFamily="34" charset="0"/>
              </a:rPr>
              <a:t>airaanhoitaja (ylempi AMK)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r</a:t>
            </a:r>
            <a:r>
              <a:rPr lang="fi-FI" sz="1600" dirty="0" smtClean="0">
                <a:latin typeface="Arial Rounded MT Bold" panose="020F0704030504030204" pitchFamily="34" charset="0"/>
              </a:rPr>
              <a:t>estonomi (ylempi AMK)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a</a:t>
            </a:r>
            <a:r>
              <a:rPr lang="fi-FI" sz="1600" dirty="0" smtClean="0">
                <a:latin typeface="Arial Rounded MT Bold" panose="020F0704030504030204" pitchFamily="34" charset="0"/>
              </a:rPr>
              <a:t>gronomi (ylempi AMK)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i-FI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6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/>
          <p:cNvGraphicFramePr/>
          <p:nvPr>
            <p:extLst>
              <p:ext uri="{D42A27DB-BD31-4B8C-83A1-F6EECF244321}">
                <p14:modId xmlns:p14="http://schemas.microsoft.com/office/powerpoint/2010/main" val="231027277"/>
              </p:ext>
            </p:extLst>
          </p:nvPr>
        </p:nvGraphicFramePr>
        <p:xfrm>
          <a:off x="205138" y="1196752"/>
          <a:ext cx="7952675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627" name="Rectangle 75"/>
          <p:cNvSpPr>
            <a:spLocks noGrp="1" noChangeArrowheads="1"/>
          </p:cNvSpPr>
          <p:nvPr>
            <p:ph type="title"/>
          </p:nvPr>
        </p:nvSpPr>
        <p:spPr bwMode="auto">
          <a:xfrm>
            <a:off x="230832" y="188640"/>
            <a:ext cx="8229600" cy="7208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b="1" dirty="0" smtClean="0"/>
              <a:t>Yhteishaun aikataulu</a:t>
            </a:r>
            <a:endParaRPr lang="fi-FI" b="1" dirty="0"/>
          </a:p>
        </p:txBody>
      </p:sp>
      <p:grpSp>
        <p:nvGrpSpPr>
          <p:cNvPr id="32" name="Ryhmä 31"/>
          <p:cNvGrpSpPr/>
          <p:nvPr/>
        </p:nvGrpSpPr>
        <p:grpSpPr>
          <a:xfrm>
            <a:off x="3267076" y="2916238"/>
            <a:ext cx="1836336" cy="1828800"/>
            <a:chOff x="3267076" y="2916238"/>
            <a:chExt cx="1836336" cy="1828800"/>
          </a:xfrm>
        </p:grpSpPr>
        <p:pic>
          <p:nvPicPr>
            <p:cNvPr id="2052" name="Picture 4" descr="C:\Users\Seppo\AppData\Local\Microsoft\Windows\Temporary Internet Files\Content.IE5\WQXJR3ZM\MC900431586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076" y="2916238"/>
              <a:ext cx="18288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 Box 72"/>
            <p:cNvSpPr txBox="1">
              <a:spLocks noChangeArrowheads="1"/>
            </p:cNvSpPr>
            <p:nvPr/>
          </p:nvSpPr>
          <p:spPr bwMode="auto">
            <a:xfrm>
              <a:off x="3374624" y="4077072"/>
              <a:ext cx="1728788" cy="4616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28575">
              <a:solidFill>
                <a:srgbClr val="C00000"/>
              </a:solidFill>
              <a:miter lim="800000"/>
              <a:headEnd/>
              <a:tailEnd/>
            </a:ln>
            <a:effectLst>
              <a:softEdge rad="31750"/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i-FI" sz="1200" dirty="0" smtClean="0">
                  <a:solidFill>
                    <a:srgbClr val="C00000"/>
                  </a:solidFill>
                  <a:latin typeface="Arial Rounded MT Bold" panose="020F0704030504030204" pitchFamily="34" charset="0"/>
                </a:rPr>
                <a:t>Määräajat päättyvät klo 15.00</a:t>
              </a:r>
              <a:endParaRPr lang="fi-FI" sz="1200" dirty="0">
                <a:solidFill>
                  <a:srgbClr val="C00000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7" name="Ryhmä 6"/>
          <p:cNvGrpSpPr/>
          <p:nvPr/>
        </p:nvGrpSpPr>
        <p:grpSpPr>
          <a:xfrm>
            <a:off x="6238528" y="3332400"/>
            <a:ext cx="2293912" cy="643748"/>
            <a:chOff x="6830420" y="3332400"/>
            <a:chExt cx="2293912" cy="64374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1" name="Text Box 46"/>
            <p:cNvSpPr txBox="1">
              <a:spLocks noChangeArrowheads="1"/>
            </p:cNvSpPr>
            <p:nvPr/>
          </p:nvSpPr>
          <p:spPr bwMode="auto">
            <a:xfrm>
              <a:off x="7004617" y="3423440"/>
              <a:ext cx="2119715" cy="461665"/>
            </a:xfrm>
            <a:prstGeom prst="rect">
              <a:avLst/>
            </a:prstGeom>
            <a:grpFill/>
            <a:ln w="57150">
              <a:noFill/>
              <a:prstDash val="sysDot"/>
              <a:miter lim="800000"/>
              <a:headEnd/>
              <a:tailEnd/>
            </a:ln>
            <a:effectLst>
              <a:softEdge rad="31750"/>
            </a:effectLst>
          </p:spPr>
          <p:txBody>
            <a:bodyPr wrap="square">
              <a:spAutoFit/>
            </a:bodyPr>
            <a:lstStyle/>
            <a:p>
              <a:pPr>
                <a:buFontTx/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Kevään hakuaika muuhun korkeakoulutukseen</a:t>
              </a:r>
              <a:endParaRPr lang="fi-FI" sz="12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45" name="Leveä kaari 44"/>
            <p:cNvSpPr/>
            <p:nvPr/>
          </p:nvSpPr>
          <p:spPr bwMode="auto">
            <a:xfrm rot="5115295">
              <a:off x="6640966" y="3521854"/>
              <a:ext cx="643748" cy="264839"/>
            </a:xfrm>
            <a:prstGeom prst="blockArc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</p:grpSp>
      <p:grpSp>
        <p:nvGrpSpPr>
          <p:cNvPr id="8" name="Ryhmä 7"/>
          <p:cNvGrpSpPr/>
          <p:nvPr/>
        </p:nvGrpSpPr>
        <p:grpSpPr>
          <a:xfrm>
            <a:off x="4582344" y="1328572"/>
            <a:ext cx="3010311" cy="588260"/>
            <a:chOff x="5162089" y="1204200"/>
            <a:chExt cx="3010311" cy="58826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5" name="Text Box 47"/>
            <p:cNvSpPr txBox="1">
              <a:spLocks noChangeArrowheads="1"/>
            </p:cNvSpPr>
            <p:nvPr/>
          </p:nvSpPr>
          <p:spPr bwMode="auto">
            <a:xfrm>
              <a:off x="5550323" y="1204200"/>
              <a:ext cx="2622077" cy="4616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Kevään hakuaika vieraskieliseen koulutukseen ja taideyliopistoon</a:t>
              </a:r>
              <a:endParaRPr lang="fi-FI" sz="12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6" name="Leveä kaari 5"/>
            <p:cNvSpPr/>
            <p:nvPr/>
          </p:nvSpPr>
          <p:spPr bwMode="auto">
            <a:xfrm rot="1266932">
              <a:off x="5162089" y="1527621"/>
              <a:ext cx="643748" cy="264839"/>
            </a:xfrm>
            <a:prstGeom prst="blockArc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</p:grpSp>
      <p:grpSp>
        <p:nvGrpSpPr>
          <p:cNvPr id="9" name="Ryhmä 8"/>
          <p:cNvGrpSpPr/>
          <p:nvPr/>
        </p:nvGrpSpPr>
        <p:grpSpPr>
          <a:xfrm>
            <a:off x="611560" y="4165929"/>
            <a:ext cx="1707176" cy="643748"/>
            <a:chOff x="1043459" y="4165929"/>
            <a:chExt cx="1707176" cy="643748"/>
          </a:xfrm>
          <a:solidFill>
            <a:srgbClr val="FFCC66"/>
          </a:solidFill>
        </p:grpSpPr>
        <p:sp>
          <p:nvSpPr>
            <p:cNvPr id="21" name="Text Box 72"/>
            <p:cNvSpPr txBox="1">
              <a:spLocks noChangeArrowheads="1"/>
            </p:cNvSpPr>
            <p:nvPr/>
          </p:nvSpPr>
          <p:spPr bwMode="auto">
            <a:xfrm>
              <a:off x="1043459" y="4383198"/>
              <a:ext cx="1512168" cy="2769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Syksyn hakuaika</a:t>
              </a:r>
              <a:endParaRPr lang="fi-FI" sz="12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48" name="Leveä kaari 47"/>
            <p:cNvSpPr/>
            <p:nvPr/>
          </p:nvSpPr>
          <p:spPr bwMode="auto">
            <a:xfrm rot="14747202">
              <a:off x="2296342" y="4355383"/>
              <a:ext cx="643748" cy="264839"/>
            </a:xfrm>
            <a:prstGeom prst="blockArc">
              <a:avLst>
                <a:gd name="adj1" fmla="val 12144030"/>
                <a:gd name="adj2" fmla="val 0"/>
                <a:gd name="adj3" fmla="val 25000"/>
              </a:avLst>
            </a:prstGeom>
            <a:solidFill>
              <a:srgbClr val="CC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</p:grpSp>
      <p:grpSp>
        <p:nvGrpSpPr>
          <p:cNvPr id="12" name="Ryhmä 11"/>
          <p:cNvGrpSpPr/>
          <p:nvPr/>
        </p:nvGrpSpPr>
        <p:grpSpPr>
          <a:xfrm>
            <a:off x="1400441" y="5887042"/>
            <a:ext cx="2238397" cy="684813"/>
            <a:chOff x="2334882" y="1142096"/>
            <a:chExt cx="2238397" cy="684813"/>
          </a:xfrm>
          <a:solidFill>
            <a:schemeClr val="accent6">
              <a:lumMod val="20000"/>
              <a:lumOff val="80000"/>
            </a:schemeClr>
          </a:solidFill>
        </p:grpSpPr>
        <p:cxnSp>
          <p:nvCxnSpPr>
            <p:cNvPr id="11" name="Suora nuoliyhdysviiva 10"/>
            <p:cNvCxnSpPr/>
            <p:nvPr/>
          </p:nvCxnSpPr>
          <p:spPr bwMode="auto">
            <a:xfrm flipV="1">
              <a:off x="4076625" y="1142096"/>
              <a:ext cx="432048" cy="433461"/>
            </a:xfrm>
            <a:prstGeom prst="straightConnector1">
              <a:avLst/>
            </a:prstGeom>
            <a:grpFill/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 Box 72"/>
            <p:cNvSpPr txBox="1">
              <a:spLocks noChangeArrowheads="1"/>
            </p:cNvSpPr>
            <p:nvPr/>
          </p:nvSpPr>
          <p:spPr bwMode="auto">
            <a:xfrm>
              <a:off x="2334882" y="1365244"/>
              <a:ext cx="2238397" cy="4616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Opiskelupaikka otettava viimeistään vastaan</a:t>
              </a:r>
              <a:endParaRPr lang="fi-FI" sz="12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49" name="Ryhmä 48"/>
          <p:cNvGrpSpPr/>
          <p:nvPr/>
        </p:nvGrpSpPr>
        <p:grpSpPr>
          <a:xfrm>
            <a:off x="1846040" y="1196752"/>
            <a:ext cx="2238397" cy="682551"/>
            <a:chOff x="2348433" y="1234281"/>
            <a:chExt cx="2238397" cy="682551"/>
          </a:xfrm>
          <a:solidFill>
            <a:srgbClr val="FFCC66"/>
          </a:solidFill>
        </p:grpSpPr>
        <p:cxnSp>
          <p:nvCxnSpPr>
            <p:cNvPr id="52" name="Suora nuoliyhdysviiva 51"/>
            <p:cNvCxnSpPr/>
            <p:nvPr/>
          </p:nvCxnSpPr>
          <p:spPr bwMode="auto">
            <a:xfrm>
              <a:off x="3347864" y="1559404"/>
              <a:ext cx="412924" cy="357428"/>
            </a:xfrm>
            <a:prstGeom prst="straightConnector1">
              <a:avLst/>
            </a:prstGeom>
            <a:grpFill/>
            <a:ln w="381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Text Box 72"/>
            <p:cNvSpPr txBox="1">
              <a:spLocks noChangeArrowheads="1"/>
            </p:cNvSpPr>
            <p:nvPr/>
          </p:nvSpPr>
          <p:spPr bwMode="auto">
            <a:xfrm>
              <a:off x="2348433" y="1234281"/>
              <a:ext cx="2238397" cy="4616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Opiskelupaikka otettava viimeistään vastaan</a:t>
              </a:r>
              <a:endParaRPr lang="fi-FI" sz="12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6" name="Ryhmä 25"/>
          <p:cNvGrpSpPr/>
          <p:nvPr/>
        </p:nvGrpSpPr>
        <p:grpSpPr>
          <a:xfrm>
            <a:off x="642324" y="5438957"/>
            <a:ext cx="1995804" cy="461665"/>
            <a:chOff x="1136036" y="5438957"/>
            <a:chExt cx="1995804" cy="461665"/>
          </a:xfrm>
          <a:solidFill>
            <a:schemeClr val="accent6">
              <a:lumMod val="20000"/>
              <a:lumOff val="80000"/>
            </a:schemeClr>
          </a:solidFill>
        </p:grpSpPr>
        <p:cxnSp>
          <p:nvCxnSpPr>
            <p:cNvPr id="54" name="Suora nuoliyhdysviiva 53"/>
            <p:cNvCxnSpPr/>
            <p:nvPr/>
          </p:nvCxnSpPr>
          <p:spPr bwMode="auto">
            <a:xfrm flipV="1">
              <a:off x="2639381" y="5517233"/>
              <a:ext cx="492459" cy="216729"/>
            </a:xfrm>
            <a:prstGeom prst="straightConnector1">
              <a:avLst/>
            </a:prstGeom>
            <a:grpFill/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7" name="Text Box 72"/>
            <p:cNvSpPr txBox="1">
              <a:spLocks noChangeArrowheads="1"/>
            </p:cNvSpPr>
            <p:nvPr/>
          </p:nvSpPr>
          <p:spPr bwMode="auto">
            <a:xfrm>
              <a:off x="1136036" y="5438957"/>
              <a:ext cx="1728788" cy="4616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Mahdolliset lisähaut </a:t>
              </a:r>
              <a:r>
                <a:rPr lang="fi-FI" sz="1200" dirty="0">
                  <a:latin typeface="Arial Rounded MT Bold" panose="020F0704030504030204" pitchFamily="34" charset="0"/>
                </a:rPr>
                <a:t>vapaille paikoille</a:t>
              </a:r>
            </a:p>
          </p:txBody>
        </p:sp>
      </p:grpSp>
      <p:grpSp>
        <p:nvGrpSpPr>
          <p:cNvPr id="20" name="Ryhmä 19"/>
          <p:cNvGrpSpPr/>
          <p:nvPr/>
        </p:nvGrpSpPr>
        <p:grpSpPr>
          <a:xfrm>
            <a:off x="539552" y="1988840"/>
            <a:ext cx="2098576" cy="288032"/>
            <a:chOff x="1033264" y="1988840"/>
            <a:chExt cx="2098576" cy="288032"/>
          </a:xfrm>
          <a:solidFill>
            <a:srgbClr val="FFCC66"/>
          </a:solidFill>
        </p:grpSpPr>
        <p:cxnSp>
          <p:nvCxnSpPr>
            <p:cNvPr id="56" name="Suora nuoliyhdysviiva 55"/>
            <p:cNvCxnSpPr/>
            <p:nvPr/>
          </p:nvCxnSpPr>
          <p:spPr bwMode="auto">
            <a:xfrm>
              <a:off x="2628380" y="2127339"/>
              <a:ext cx="503460" cy="149533"/>
            </a:xfrm>
            <a:prstGeom prst="straightConnector1">
              <a:avLst/>
            </a:prstGeom>
            <a:grpFill/>
            <a:ln w="381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 Box 72"/>
            <p:cNvSpPr txBox="1">
              <a:spLocks noChangeArrowheads="1"/>
            </p:cNvSpPr>
            <p:nvPr/>
          </p:nvSpPr>
          <p:spPr bwMode="auto">
            <a:xfrm>
              <a:off x="1033264" y="1988840"/>
              <a:ext cx="1811140" cy="2769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Syksyn haun tulokset</a:t>
              </a:r>
              <a:endParaRPr lang="fi-FI" sz="12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58" name="Ryhmä 57"/>
          <p:cNvGrpSpPr/>
          <p:nvPr/>
        </p:nvGrpSpPr>
        <p:grpSpPr>
          <a:xfrm rot="16200000">
            <a:off x="7048094" y="4481300"/>
            <a:ext cx="972107" cy="1891847"/>
            <a:chOff x="7164288" y="2728559"/>
            <a:chExt cx="905439" cy="1891847"/>
          </a:xfrm>
        </p:grpSpPr>
        <p:sp>
          <p:nvSpPr>
            <p:cNvPr id="59" name="Lovettu nuoli oikealle 58"/>
            <p:cNvSpPr/>
            <p:nvPr/>
          </p:nvSpPr>
          <p:spPr>
            <a:xfrm rot="10800000">
              <a:off x="7164288" y="2728559"/>
              <a:ext cx="905439" cy="1891847"/>
            </a:xfrm>
            <a:prstGeom prst="notchedRightArrow">
              <a:avLst>
                <a:gd name="adj1" fmla="val 50000"/>
                <a:gd name="adj2" fmla="val 29742"/>
              </a:avLst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Tekstiruutu 59"/>
            <p:cNvSpPr txBox="1"/>
            <p:nvPr/>
          </p:nvSpPr>
          <p:spPr>
            <a:xfrm rot="5400000">
              <a:off x="7008676" y="3536344"/>
              <a:ext cx="1152128" cy="544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rPr>
                <a:t>Tarkista hakuajat</a:t>
              </a:r>
            </a:p>
          </p:txBody>
        </p:sp>
      </p:grpSp>
      <p:pic>
        <p:nvPicPr>
          <p:cNvPr id="61" name="Picture 2">
            <a:hlinkClick r:id="rId4" tooltip="Katso yhteishaku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78" y="6015064"/>
            <a:ext cx="2933618" cy="65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" name="Ryhmä 56"/>
          <p:cNvGrpSpPr/>
          <p:nvPr/>
        </p:nvGrpSpPr>
        <p:grpSpPr>
          <a:xfrm>
            <a:off x="4272371" y="6020584"/>
            <a:ext cx="1366076" cy="655799"/>
            <a:chOff x="4272371" y="6020584"/>
            <a:chExt cx="1366076" cy="655799"/>
          </a:xfrm>
          <a:solidFill>
            <a:schemeClr val="accent6">
              <a:lumMod val="20000"/>
              <a:lumOff val="80000"/>
            </a:schemeClr>
          </a:solidFill>
        </p:grpSpPr>
        <p:cxnSp>
          <p:nvCxnSpPr>
            <p:cNvPr id="63" name="Suora nuoliyhdysviiva 62"/>
            <p:cNvCxnSpPr/>
            <p:nvPr/>
          </p:nvCxnSpPr>
          <p:spPr bwMode="auto">
            <a:xfrm flipH="1" flipV="1">
              <a:off x="4272371" y="6020584"/>
              <a:ext cx="283880" cy="320438"/>
            </a:xfrm>
            <a:prstGeom prst="straightConnector1">
              <a:avLst/>
            </a:prstGeom>
            <a:grpFill/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Text Box 72"/>
            <p:cNvSpPr txBox="1">
              <a:spLocks noChangeArrowheads="1"/>
            </p:cNvSpPr>
            <p:nvPr/>
          </p:nvSpPr>
          <p:spPr bwMode="auto">
            <a:xfrm>
              <a:off x="4414311" y="6214718"/>
              <a:ext cx="1224136" cy="4616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Kevään haun tulokset</a:t>
              </a:r>
              <a:endParaRPr lang="fi-FI" sz="12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5" name="Ryhmä 4"/>
          <p:cNvGrpSpPr/>
          <p:nvPr/>
        </p:nvGrpSpPr>
        <p:grpSpPr>
          <a:xfrm>
            <a:off x="72008" y="2492896"/>
            <a:ext cx="1619672" cy="1224136"/>
            <a:chOff x="0" y="2492896"/>
            <a:chExt cx="1187624" cy="717050"/>
          </a:xfrm>
          <a:solidFill>
            <a:srgbClr val="FFCC66"/>
          </a:solidFill>
        </p:grpSpPr>
        <p:sp>
          <p:nvSpPr>
            <p:cNvPr id="3" name="Pyöristetty suorakulmio 2"/>
            <p:cNvSpPr/>
            <p:nvPr/>
          </p:nvSpPr>
          <p:spPr bwMode="auto">
            <a:xfrm>
              <a:off x="0" y="2492896"/>
              <a:ext cx="1187624" cy="717050"/>
            </a:xfrm>
            <a:prstGeom prst="round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4" name="Tekstiruutu 3"/>
            <p:cNvSpPr txBox="1"/>
            <p:nvPr/>
          </p:nvSpPr>
          <p:spPr>
            <a:xfrm>
              <a:off x="35496" y="2617748"/>
              <a:ext cx="1069305" cy="4867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dirty="0" smtClean="0">
                  <a:latin typeface="Arial Rounded MT Bold" panose="020F0704030504030204" pitchFamily="34" charset="0"/>
                </a:rPr>
                <a:t>Syksyn yhteishaku</a:t>
              </a:r>
            </a:p>
            <a:p>
              <a:pPr algn="ctr">
                <a:buNone/>
              </a:pPr>
              <a:endParaRPr lang="fi-FI" sz="16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9" name="Ryhmä 38"/>
          <p:cNvGrpSpPr/>
          <p:nvPr/>
        </p:nvGrpSpPr>
        <p:grpSpPr>
          <a:xfrm>
            <a:off x="7164288" y="2057802"/>
            <a:ext cx="1943321" cy="1083166"/>
            <a:chOff x="0" y="2492896"/>
            <a:chExt cx="1187624" cy="71705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0" name="Pyöristetty suorakulmio 39"/>
            <p:cNvSpPr/>
            <p:nvPr/>
          </p:nvSpPr>
          <p:spPr bwMode="auto">
            <a:xfrm>
              <a:off x="0" y="2492896"/>
              <a:ext cx="1187624" cy="717050"/>
            </a:xfrm>
            <a:prstGeom prst="round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41" name="Tekstiruutu 40"/>
            <p:cNvSpPr txBox="1"/>
            <p:nvPr/>
          </p:nvSpPr>
          <p:spPr>
            <a:xfrm>
              <a:off x="88560" y="2672902"/>
              <a:ext cx="1055605" cy="3871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dirty="0" smtClean="0">
                  <a:latin typeface="Arial Rounded MT Bold" panose="020F0704030504030204" pitchFamily="34" charset="0"/>
                </a:rPr>
                <a:t>Kevään</a:t>
              </a:r>
            </a:p>
            <a:p>
              <a:pPr algn="ctr">
                <a:buNone/>
              </a:pPr>
              <a:r>
                <a:rPr lang="fi-FI" sz="1600" dirty="0" smtClean="0">
                  <a:latin typeface="Arial Rounded MT Bold" panose="020F0704030504030204" pitchFamily="34" charset="0"/>
                </a:rPr>
                <a:t> yhteishaku</a:t>
              </a:r>
              <a:endParaRPr lang="fi-FI" sz="1600" dirty="0"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90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9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9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7" name="Rectangle 75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197768"/>
            <a:ext cx="7211144" cy="6389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3200" b="1" dirty="0" smtClean="0"/>
              <a:t>Korkeakoulujen yhteishaku</a:t>
            </a:r>
            <a:endParaRPr lang="fi-FI" sz="3200" b="1" dirty="0"/>
          </a:p>
        </p:txBody>
      </p:sp>
      <p:grpSp>
        <p:nvGrpSpPr>
          <p:cNvPr id="5" name="Ryhmä 4"/>
          <p:cNvGrpSpPr/>
          <p:nvPr/>
        </p:nvGrpSpPr>
        <p:grpSpPr>
          <a:xfrm>
            <a:off x="5233819" y="6165304"/>
            <a:ext cx="1421938" cy="523220"/>
            <a:chOff x="251520" y="2060848"/>
            <a:chExt cx="1421938" cy="52322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grpSpPr>
        <p:sp>
          <p:nvSpPr>
            <p:cNvPr id="3" name="Suorakulmio 2"/>
            <p:cNvSpPr/>
            <p:nvPr/>
          </p:nvSpPr>
          <p:spPr bwMode="auto">
            <a:xfrm>
              <a:off x="251520" y="2060848"/>
              <a:ext cx="1368152" cy="523220"/>
            </a:xfrm>
            <a:prstGeom prst="rect">
              <a:avLst/>
            </a:prstGeom>
            <a:solidFill>
              <a:srgbClr val="0066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4" name="Tekstiruutu 3"/>
            <p:cNvSpPr txBox="1"/>
            <p:nvPr/>
          </p:nvSpPr>
          <p:spPr>
            <a:xfrm>
              <a:off x="323528" y="2158987"/>
              <a:ext cx="13499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4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6. hakukohde</a:t>
              </a:r>
              <a:endParaRPr lang="fi-FI" sz="14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8" name="Ryhmä 7"/>
          <p:cNvGrpSpPr/>
          <p:nvPr/>
        </p:nvGrpSpPr>
        <p:grpSpPr>
          <a:xfrm>
            <a:off x="5568791" y="5589240"/>
            <a:ext cx="1466147" cy="523220"/>
            <a:chOff x="251520" y="2060848"/>
            <a:chExt cx="1466147" cy="523220"/>
          </a:xfrm>
        </p:grpSpPr>
        <p:sp>
          <p:nvSpPr>
            <p:cNvPr id="9" name="Suorakulmio 8"/>
            <p:cNvSpPr/>
            <p:nvPr/>
          </p:nvSpPr>
          <p:spPr bwMode="auto">
            <a:xfrm>
              <a:off x="251520" y="2060848"/>
              <a:ext cx="1368152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0" name="Tekstiruutu 9"/>
            <p:cNvSpPr txBox="1"/>
            <p:nvPr/>
          </p:nvSpPr>
          <p:spPr>
            <a:xfrm>
              <a:off x="276588" y="2158987"/>
              <a:ext cx="1441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4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5. hakukohde</a:t>
              </a:r>
              <a:endParaRPr lang="fi-FI" sz="14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1" name="Ryhmä 10"/>
          <p:cNvGrpSpPr/>
          <p:nvPr/>
        </p:nvGrpSpPr>
        <p:grpSpPr>
          <a:xfrm>
            <a:off x="5917895" y="5013176"/>
            <a:ext cx="1488018" cy="621359"/>
            <a:chOff x="251520" y="2060848"/>
            <a:chExt cx="1488018" cy="621359"/>
          </a:xfrm>
        </p:grpSpPr>
        <p:sp>
          <p:nvSpPr>
            <p:cNvPr id="12" name="Suorakulmio 11"/>
            <p:cNvSpPr/>
            <p:nvPr/>
          </p:nvSpPr>
          <p:spPr bwMode="auto">
            <a:xfrm>
              <a:off x="251520" y="2060848"/>
              <a:ext cx="1368152" cy="523220"/>
            </a:xfrm>
            <a:prstGeom prst="rect">
              <a:avLst/>
            </a:prstGeom>
            <a:solidFill>
              <a:srgbClr val="0066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3" name="Tekstiruutu 12"/>
            <p:cNvSpPr txBox="1"/>
            <p:nvPr/>
          </p:nvSpPr>
          <p:spPr>
            <a:xfrm>
              <a:off x="287524" y="2158987"/>
              <a:ext cx="1452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4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4. hakukohde</a:t>
              </a:r>
            </a:p>
            <a:p>
              <a:pPr>
                <a:buNone/>
              </a:pPr>
              <a:endParaRPr lang="fi-FI" sz="14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4" name="Ryhmä 13"/>
          <p:cNvGrpSpPr/>
          <p:nvPr/>
        </p:nvGrpSpPr>
        <p:grpSpPr>
          <a:xfrm>
            <a:off x="6213559" y="4437112"/>
            <a:ext cx="1472756" cy="504056"/>
            <a:chOff x="251520" y="2060848"/>
            <a:chExt cx="1472756" cy="504056"/>
          </a:xfrm>
        </p:grpSpPr>
        <p:sp>
          <p:nvSpPr>
            <p:cNvPr id="15" name="Suorakulmio 14"/>
            <p:cNvSpPr/>
            <p:nvPr/>
          </p:nvSpPr>
          <p:spPr bwMode="auto">
            <a:xfrm>
              <a:off x="251520" y="2060848"/>
              <a:ext cx="1368152" cy="504056"/>
            </a:xfrm>
            <a:prstGeom prst="rect">
              <a:avLst/>
            </a:prstGeom>
            <a:solidFill>
              <a:srgbClr val="0066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6" name="Tekstiruutu 15"/>
            <p:cNvSpPr txBox="1"/>
            <p:nvPr/>
          </p:nvSpPr>
          <p:spPr>
            <a:xfrm>
              <a:off x="279892" y="2158987"/>
              <a:ext cx="14443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4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3. hakukohde</a:t>
              </a:r>
              <a:endParaRPr lang="fi-FI" sz="14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7" name="Ryhmä 16"/>
          <p:cNvGrpSpPr/>
          <p:nvPr/>
        </p:nvGrpSpPr>
        <p:grpSpPr>
          <a:xfrm>
            <a:off x="6576017" y="3861048"/>
            <a:ext cx="1395912" cy="523220"/>
            <a:chOff x="251520" y="2060848"/>
            <a:chExt cx="1395912" cy="523220"/>
          </a:xfrm>
        </p:grpSpPr>
        <p:sp>
          <p:nvSpPr>
            <p:cNvPr id="18" name="Suorakulmio 17"/>
            <p:cNvSpPr/>
            <p:nvPr/>
          </p:nvSpPr>
          <p:spPr bwMode="auto">
            <a:xfrm>
              <a:off x="251520" y="2060848"/>
              <a:ext cx="1368152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9" name="Tekstiruutu 18"/>
            <p:cNvSpPr txBox="1"/>
            <p:nvPr/>
          </p:nvSpPr>
          <p:spPr>
            <a:xfrm>
              <a:off x="277474" y="2158987"/>
              <a:ext cx="1369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4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2. hakukohde</a:t>
              </a:r>
              <a:endParaRPr lang="fi-FI" sz="14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0" name="Ryhmä 19"/>
          <p:cNvGrpSpPr/>
          <p:nvPr/>
        </p:nvGrpSpPr>
        <p:grpSpPr>
          <a:xfrm>
            <a:off x="6879601" y="3308647"/>
            <a:ext cx="1436815" cy="523220"/>
            <a:chOff x="251520" y="2060848"/>
            <a:chExt cx="1436815" cy="523220"/>
          </a:xfrm>
        </p:grpSpPr>
        <p:sp>
          <p:nvSpPr>
            <p:cNvPr id="21" name="Suorakulmio 20"/>
            <p:cNvSpPr/>
            <p:nvPr/>
          </p:nvSpPr>
          <p:spPr bwMode="auto">
            <a:xfrm>
              <a:off x="251520" y="2060848"/>
              <a:ext cx="1368152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2" name="Tekstiruutu 21"/>
            <p:cNvSpPr txBox="1"/>
            <p:nvPr/>
          </p:nvSpPr>
          <p:spPr>
            <a:xfrm>
              <a:off x="261922" y="2158987"/>
              <a:ext cx="14264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4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1. hakukohde</a:t>
              </a:r>
              <a:endParaRPr lang="fi-FI" sz="14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23" name="Tekstiruutu 22"/>
          <p:cNvSpPr txBox="1"/>
          <p:nvPr/>
        </p:nvSpPr>
        <p:spPr>
          <a:xfrm>
            <a:off x="125238" y="1257722"/>
            <a:ext cx="5958930" cy="313932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fi-FI" sz="1800" dirty="0" smtClean="0">
              <a:latin typeface="Arial Rounded MT Bold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i-FI" sz="1800" dirty="0" smtClean="0">
                <a:latin typeface="Arial Rounded MT Bold" pitchFamily="34" charset="0"/>
              </a:rPr>
              <a:t>Samalla sähköisellä lomakkeella haet yliopistoihin ja ammattikorkeakouluihin.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i-FI" sz="1800" dirty="0" smtClean="0">
                <a:latin typeface="Arial Rounded MT Bold" pitchFamily="34" charset="0"/>
              </a:rPr>
              <a:t>Voit esittää korkeintaan </a:t>
            </a:r>
            <a:r>
              <a:rPr lang="fi-FI" sz="1800" u="sng" dirty="0" smtClean="0">
                <a:solidFill>
                  <a:srgbClr val="C00000"/>
                </a:solidFill>
                <a:latin typeface="Arial Rounded MT Bold" pitchFamily="34" charset="0"/>
              </a:rPr>
              <a:t>kuusi</a:t>
            </a:r>
            <a:r>
              <a:rPr lang="fi-FI" sz="1800" dirty="0" smtClean="0">
                <a:latin typeface="Arial Rounded MT Bold" pitchFamily="34" charset="0"/>
              </a:rPr>
              <a:t> hakukohdetta.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i-FI" sz="1800" dirty="0" smtClean="0">
                <a:latin typeface="Arial Rounded MT Bold" pitchFamily="34" charset="0"/>
              </a:rPr>
              <a:t>Laita hakukohteesi </a:t>
            </a:r>
            <a:r>
              <a:rPr lang="fi-FI" sz="1800" u="sng" dirty="0" smtClean="0">
                <a:solidFill>
                  <a:srgbClr val="C00000"/>
                </a:solidFill>
                <a:latin typeface="Arial Rounded MT Bold" pitchFamily="34" charset="0"/>
              </a:rPr>
              <a:t>ensisijaisuusjärjestykseen.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i-FI" sz="1800" u="sng" dirty="0" smtClean="0">
                <a:solidFill>
                  <a:srgbClr val="C00000"/>
                </a:solidFill>
                <a:latin typeface="Arial Rounded MT Bold" pitchFamily="34" charset="0"/>
              </a:rPr>
              <a:t>Hakuajan jälkeen et voi muuttaa järjestystä.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i-FI" sz="1800" dirty="0" smtClean="0">
                <a:latin typeface="Arial Rounded MT Bold" pitchFamily="34" charset="0"/>
              </a:rPr>
              <a:t>Voit </a:t>
            </a:r>
            <a:r>
              <a:rPr lang="fi-FI" sz="1800" dirty="0">
                <a:latin typeface="Arial Rounded MT Bold" pitchFamily="34" charset="0"/>
              </a:rPr>
              <a:t>tulla valituksi vain yhteen </a:t>
            </a:r>
            <a:r>
              <a:rPr lang="fi-FI" sz="1800" dirty="0" smtClean="0">
                <a:latin typeface="Arial Rounded MT Bold" pitchFamily="34" charset="0"/>
              </a:rPr>
              <a:t>kohteeseen.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i-FI" sz="1800" dirty="0" smtClean="0">
                <a:latin typeface="Arial Rounded MT Bold" pitchFamily="34" charset="0"/>
              </a:rPr>
              <a:t>Voit ottaa paikan vastaan ehdollisesti ja jäädä odottamaan pääsyä varasijapaikalta ylempään kohteeseen.</a:t>
            </a:r>
            <a:endParaRPr lang="fi-FI" sz="1800" dirty="0">
              <a:latin typeface="Arial Rounded MT Bold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fi-FI" sz="1800" dirty="0" smtClean="0">
              <a:latin typeface="Arial Rounded MT Bold" pitchFamily="34" charset="0"/>
            </a:endParaRPr>
          </a:p>
        </p:txBody>
      </p:sp>
      <p:pic>
        <p:nvPicPr>
          <p:cNvPr id="1026" name="Picture 2" descr="C:\Users\Seppo\AppData\Local\Microsoft\Windows\Temporary Internet Files\Content.IE5\I7F1P2P2\MC9004247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1257722"/>
            <a:ext cx="1957895" cy="173923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kstiruutu 28">
            <a:hlinkClick r:id="rId3" tooltip="Katso täydennyshaku"/>
          </p:cNvPr>
          <p:cNvSpPr txBox="1"/>
          <p:nvPr/>
        </p:nvSpPr>
        <p:spPr>
          <a:xfrm>
            <a:off x="143757" y="6012577"/>
            <a:ext cx="3780171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99FF"/>
            </a:solidFill>
          </a:ln>
          <a:effectLst>
            <a:glow rad="101600">
              <a:srgbClr val="0070C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Vapaaksi jääneille koulutuspaikoille voidaan järjestää täydennyshaku.</a:t>
            </a:r>
            <a:endParaRPr lang="fi-FI" sz="1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24" name="Ryhmä 23"/>
          <p:cNvGrpSpPr/>
          <p:nvPr/>
        </p:nvGrpSpPr>
        <p:grpSpPr>
          <a:xfrm>
            <a:off x="107504" y="4553833"/>
            <a:ext cx="4716276" cy="1323439"/>
            <a:chOff x="143756" y="4337809"/>
            <a:chExt cx="4716276" cy="1323439"/>
          </a:xfrm>
        </p:grpSpPr>
        <p:sp>
          <p:nvSpPr>
            <p:cNvPr id="31" name="Tekstiruutu 30"/>
            <p:cNvSpPr txBox="1"/>
            <p:nvPr/>
          </p:nvSpPr>
          <p:spPr>
            <a:xfrm>
              <a:off x="143756" y="4337809"/>
              <a:ext cx="4716275" cy="132343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glow rad="101600">
                <a:srgbClr val="C0000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buNone/>
              </a:pPr>
              <a:endParaRPr lang="fi-FI" sz="1600" dirty="0" smtClean="0">
                <a:latin typeface="Arial Rounded MT Bold" panose="020F0704030504030204" pitchFamily="34" charset="0"/>
              </a:endParaRPr>
            </a:p>
            <a:p>
              <a:pPr>
                <a:buNone/>
              </a:pPr>
              <a:r>
                <a:rPr lang="fi-FI" sz="1600" dirty="0" smtClean="0">
                  <a:latin typeface="Arial Rounded MT Bold" panose="020F0704030504030204" pitchFamily="34" charset="0"/>
                </a:rPr>
                <a:t>Tarkista hakukohteeseen tarvittavat liitteet ja ennakkotehtävät, palauta ne ajoissa ja osallistu valintakokeeseen.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endParaRPr lang="fi-FI" sz="1600" dirty="0">
                <a:latin typeface="Arial Rounded MT Bold" panose="020F0704030504030204" pitchFamily="34" charset="0"/>
              </a:endParaRPr>
            </a:p>
          </p:txBody>
        </p:sp>
        <p:pic>
          <p:nvPicPr>
            <p:cNvPr id="34" name="Picture 16" descr="MCj0432526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9914" y="5021130"/>
              <a:ext cx="640118" cy="64011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5030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900113" y="0"/>
            <a:ext cx="6911975" cy="692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i-FI" dirty="0"/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1116013" y="0"/>
            <a:ext cx="6551612" cy="692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192688" cy="648072"/>
          </a:xfrm>
        </p:spPr>
        <p:txBody>
          <a:bodyPr/>
          <a:lstStyle/>
          <a:p>
            <a:r>
              <a:rPr lang="fi-FI" sz="2800" b="1" dirty="0" smtClean="0">
                <a:latin typeface="Arial Rounded MT Bold" panose="020F0704030504030204" pitchFamily="34" charset="0"/>
              </a:rPr>
              <a:t>Humanistinen ja kasvatusala</a:t>
            </a:r>
            <a:endParaRPr lang="fi-FI" sz="2800" b="1" dirty="0">
              <a:latin typeface="Arial Rounded MT Bold" panose="020F0704030504030204" pitchFamily="34" charset="0"/>
            </a:endParaRPr>
          </a:p>
        </p:txBody>
      </p:sp>
      <p:grpSp>
        <p:nvGrpSpPr>
          <p:cNvPr id="12" name="Ryhmä 11"/>
          <p:cNvGrpSpPr/>
          <p:nvPr/>
        </p:nvGrpSpPr>
        <p:grpSpPr>
          <a:xfrm>
            <a:off x="323528" y="2420888"/>
            <a:ext cx="3456384" cy="1872208"/>
            <a:chOff x="323528" y="2420888"/>
            <a:chExt cx="3456384" cy="1872208"/>
          </a:xfrm>
        </p:grpSpPr>
        <p:sp>
          <p:nvSpPr>
            <p:cNvPr id="9" name="Nuoli oikealle 8"/>
            <p:cNvSpPr/>
            <p:nvPr/>
          </p:nvSpPr>
          <p:spPr bwMode="auto">
            <a:xfrm>
              <a:off x="2843808" y="3140968"/>
              <a:ext cx="93610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990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grpSp>
          <p:nvGrpSpPr>
            <p:cNvPr id="5" name="Ryhmä 4"/>
            <p:cNvGrpSpPr/>
            <p:nvPr/>
          </p:nvGrpSpPr>
          <p:grpSpPr>
            <a:xfrm>
              <a:off x="323528" y="2420888"/>
              <a:ext cx="2808312" cy="1872208"/>
              <a:chOff x="323528" y="1412776"/>
              <a:chExt cx="2808312" cy="1872208"/>
            </a:xfrm>
          </p:grpSpPr>
          <p:sp>
            <p:nvSpPr>
              <p:cNvPr id="3" name="Ellipsi 2">
                <a:hlinkClick r:id="rId2" tooltip="Opintopolkuun"/>
              </p:cNvPr>
              <p:cNvSpPr/>
              <p:nvPr/>
            </p:nvSpPr>
            <p:spPr bwMode="auto">
              <a:xfrm>
                <a:off x="323528" y="1412776"/>
                <a:ext cx="2808312" cy="1872208"/>
              </a:xfrm>
              <a:prstGeom prst="ellipse">
                <a:avLst/>
              </a:prstGeom>
              <a:solidFill>
                <a:srgbClr val="FF990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Char char="§"/>
                  <a:tabLst/>
                </a:pPr>
                <a:endParaRPr kumimoji="0" lang="fi-FI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endParaRPr>
              </a:p>
            </p:txBody>
          </p:sp>
          <p:sp>
            <p:nvSpPr>
              <p:cNvPr id="4" name="Tekstiruutu 3">
                <a:hlinkClick r:id="rId2" tooltip="Opintopolkuun"/>
              </p:cNvPr>
              <p:cNvSpPr txBox="1"/>
              <p:nvPr/>
            </p:nvSpPr>
            <p:spPr>
              <a:xfrm>
                <a:off x="611560" y="1683965"/>
                <a:ext cx="223224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fi-FI" b="1" dirty="0" smtClean="0">
                    <a:latin typeface="Arial Rounded MT Bold" panose="020F0704030504030204" pitchFamily="34" charset="0"/>
                  </a:rPr>
                  <a:t>Yhteisö-</a:t>
                </a:r>
              </a:p>
              <a:p>
                <a:pPr algn="ctr">
                  <a:buNone/>
                </a:pPr>
                <a:r>
                  <a:rPr lang="fi-FI" b="1" dirty="0" smtClean="0">
                    <a:latin typeface="Arial Rounded MT Bold" panose="020F0704030504030204" pitchFamily="34" charset="0"/>
                  </a:rPr>
                  <a:t>pedagogi</a:t>
                </a:r>
              </a:p>
              <a:p>
                <a:pPr algn="ctr">
                  <a:buNone/>
                </a:pPr>
                <a:r>
                  <a:rPr lang="fi-FI" b="1" dirty="0" smtClean="0">
                    <a:latin typeface="Arial Rounded MT Bold" panose="020F0704030504030204" pitchFamily="34" charset="0"/>
                  </a:rPr>
                  <a:t>210 op</a:t>
                </a:r>
                <a:endParaRPr lang="fi-FI" b="1" dirty="0">
                  <a:latin typeface="Arial Rounded MT Bold" panose="020F0704030504030204" pitchFamily="34" charset="0"/>
                </a:endParaRPr>
              </a:p>
            </p:txBody>
          </p:sp>
        </p:grpSp>
      </p:grpSp>
      <p:grpSp>
        <p:nvGrpSpPr>
          <p:cNvPr id="10" name="Ryhmä 9"/>
          <p:cNvGrpSpPr/>
          <p:nvPr/>
        </p:nvGrpSpPr>
        <p:grpSpPr>
          <a:xfrm>
            <a:off x="323528" y="4725144"/>
            <a:ext cx="3456384" cy="1872208"/>
            <a:chOff x="323528" y="4725144"/>
            <a:chExt cx="3456384" cy="1872208"/>
          </a:xfrm>
        </p:grpSpPr>
        <p:sp>
          <p:nvSpPr>
            <p:cNvPr id="33" name="Nuoli oikealle 32"/>
            <p:cNvSpPr/>
            <p:nvPr/>
          </p:nvSpPr>
          <p:spPr bwMode="auto">
            <a:xfrm>
              <a:off x="2843808" y="5445224"/>
              <a:ext cx="93610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990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grpSp>
          <p:nvGrpSpPr>
            <p:cNvPr id="6" name="Ryhmä 5"/>
            <p:cNvGrpSpPr/>
            <p:nvPr/>
          </p:nvGrpSpPr>
          <p:grpSpPr>
            <a:xfrm>
              <a:off x="323528" y="4725144"/>
              <a:ext cx="2808312" cy="1872208"/>
              <a:chOff x="323528" y="3933056"/>
              <a:chExt cx="2808312" cy="1872208"/>
            </a:xfrm>
          </p:grpSpPr>
          <p:sp>
            <p:nvSpPr>
              <p:cNvPr id="25" name="Ellipsi 24">
                <a:hlinkClick r:id="rId3" tooltip="Opintopolkuun"/>
              </p:cNvPr>
              <p:cNvSpPr/>
              <p:nvPr/>
            </p:nvSpPr>
            <p:spPr bwMode="auto">
              <a:xfrm>
                <a:off x="323528" y="3933056"/>
                <a:ext cx="2808312" cy="1872208"/>
              </a:xfrm>
              <a:prstGeom prst="ellipse">
                <a:avLst/>
              </a:prstGeom>
              <a:solidFill>
                <a:srgbClr val="FF990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Char char="§"/>
                  <a:tabLst/>
                </a:pPr>
                <a:endParaRPr kumimoji="0" lang="fi-FI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endParaRPr>
              </a:p>
            </p:txBody>
          </p:sp>
          <p:sp>
            <p:nvSpPr>
              <p:cNvPr id="26" name="Tekstiruutu 25">
                <a:hlinkClick r:id="rId3" tooltip="Opintopolkuun"/>
              </p:cNvPr>
              <p:cNvSpPr txBox="1"/>
              <p:nvPr/>
            </p:nvSpPr>
            <p:spPr>
              <a:xfrm>
                <a:off x="611560" y="4347101"/>
                <a:ext cx="223224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fi-FI" b="1" dirty="0" smtClean="0">
                    <a:latin typeface="Arial Rounded MT Bold" panose="020F0704030504030204" pitchFamily="34" charset="0"/>
                  </a:rPr>
                  <a:t>Tulkki</a:t>
                </a:r>
              </a:p>
              <a:p>
                <a:pPr algn="ctr">
                  <a:buNone/>
                </a:pPr>
                <a:r>
                  <a:rPr lang="fi-FI" b="1" dirty="0" smtClean="0">
                    <a:latin typeface="Arial Rounded MT Bold" panose="020F0704030504030204" pitchFamily="34" charset="0"/>
                  </a:rPr>
                  <a:t>210 -240 op</a:t>
                </a:r>
                <a:endParaRPr lang="fi-FI" b="1" dirty="0">
                  <a:latin typeface="Arial Rounded MT Bold" panose="020F0704030504030204" pitchFamily="34" charset="0"/>
                </a:endParaRPr>
              </a:p>
            </p:txBody>
          </p:sp>
        </p:grpSp>
      </p:grpSp>
      <p:sp>
        <p:nvSpPr>
          <p:cNvPr id="8" name="Tekstiruutu 7"/>
          <p:cNvSpPr txBox="1"/>
          <p:nvPr/>
        </p:nvSpPr>
        <p:spPr>
          <a:xfrm>
            <a:off x="3995936" y="2780928"/>
            <a:ext cx="4176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Nuorisotyöntekijä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Järjestö- ja vapaa-ajan ohjaaja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Ohjaaja lastensuojelulaitoksissa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Suunnittelija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Asiantuntija, kehittäjä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i-FI" sz="1600" dirty="0">
              <a:latin typeface="Arial Rounded MT Bold" panose="020F0704030504030204" pitchFamily="34" charset="0"/>
            </a:endParaRPr>
          </a:p>
        </p:txBody>
      </p:sp>
      <p:sp>
        <p:nvSpPr>
          <p:cNvPr id="30" name="Tekstiruutu 29"/>
          <p:cNvSpPr txBox="1"/>
          <p:nvPr/>
        </p:nvSpPr>
        <p:spPr>
          <a:xfrm>
            <a:off x="3995936" y="5013176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Kääntäjä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Asioimis- ja opiskelutulkki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Tulkkivälittäjä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Viittomakielen opettaja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…</a:t>
            </a:r>
            <a:endParaRPr lang="fi-FI" sz="1600" dirty="0">
              <a:latin typeface="Arial Rounded MT Bold" panose="020F0704030504030204" pitchFamily="34" charset="0"/>
            </a:endParaRPr>
          </a:p>
        </p:txBody>
      </p:sp>
      <p:sp>
        <p:nvSpPr>
          <p:cNvPr id="31" name="Tekstiruutu 30"/>
          <p:cNvSpPr txBox="1"/>
          <p:nvPr/>
        </p:nvSpPr>
        <p:spPr>
          <a:xfrm>
            <a:off x="827584" y="1342509"/>
            <a:ext cx="568863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rgbClr val="FF99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dirty="0" smtClean="0">
                <a:latin typeface="Arial Rounded MT Bold" panose="020F0704030504030204" pitchFamily="34" charset="0"/>
              </a:rPr>
              <a:t>Opinnoissa ovat tärkeitä yhteiskunnallinen ja kulttuurinen yleissivistys, sosiaaliset taidot ja kohtaamisen taidot.</a:t>
            </a:r>
            <a:endParaRPr lang="fi-FI" sz="1800" dirty="0">
              <a:latin typeface="Arial Rounded MT Bold" panose="020F0704030504030204" pitchFamily="34" charset="0"/>
            </a:endParaRPr>
          </a:p>
        </p:txBody>
      </p:sp>
      <p:pic>
        <p:nvPicPr>
          <p:cNvPr id="2050" name="Picture 2" descr="C:\Users\Seppo\AppData\Local\Microsoft\Windows\Temporary Internet Files\Content.IE5\LBLZ05NX\MP90043931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31616"/>
            <a:ext cx="1904598" cy="167604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Ryhmä 13"/>
          <p:cNvGrpSpPr/>
          <p:nvPr/>
        </p:nvGrpSpPr>
        <p:grpSpPr>
          <a:xfrm>
            <a:off x="7956376" y="6305602"/>
            <a:ext cx="1296144" cy="549004"/>
            <a:chOff x="7956376" y="6305602"/>
            <a:chExt cx="1296144" cy="549004"/>
          </a:xfrm>
        </p:grpSpPr>
        <p:sp>
          <p:nvSpPr>
            <p:cNvPr id="7" name="Toimintopainike: Seuraava 6">
              <a:hlinkClick r:id="" action="ppaction://hlinkshowjump?jump=nextslide" highlightClick="1"/>
            </p:cNvPr>
            <p:cNvSpPr/>
            <p:nvPr/>
          </p:nvSpPr>
          <p:spPr bwMode="auto">
            <a:xfrm>
              <a:off x="8620246" y="6309320"/>
              <a:ext cx="504056" cy="360040"/>
            </a:xfrm>
            <a:prstGeom prst="actionButtonForwardNex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1" name="Toimintopainike: Edellinen 10">
              <a:hlinkClick r:id="" action="ppaction://hlinkshowjump?jump=firstslide" highlightClick="1"/>
            </p:cNvPr>
            <p:cNvSpPr/>
            <p:nvPr/>
          </p:nvSpPr>
          <p:spPr bwMode="auto">
            <a:xfrm>
              <a:off x="8023071" y="6305602"/>
              <a:ext cx="503784" cy="360040"/>
            </a:xfrm>
            <a:prstGeom prst="actionButtonBackPrevious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3" name="Tekstiruutu 12"/>
            <p:cNvSpPr txBox="1"/>
            <p:nvPr/>
          </p:nvSpPr>
          <p:spPr>
            <a:xfrm>
              <a:off x="8548238" y="666994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Seuraava ala</a:t>
              </a:r>
              <a:endParaRPr lang="fi-FI" sz="600" b="1" dirty="0">
                <a:latin typeface="+mj-lt"/>
              </a:endParaRPr>
            </a:p>
          </p:txBody>
        </p:sp>
        <p:sp>
          <p:nvSpPr>
            <p:cNvPr id="24" name="Tekstiruutu 23"/>
            <p:cNvSpPr txBox="1"/>
            <p:nvPr/>
          </p:nvSpPr>
          <p:spPr>
            <a:xfrm>
              <a:off x="7956376" y="666936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Koulutusalat</a:t>
              </a:r>
              <a:endParaRPr lang="fi-FI" sz="600" b="1" dirty="0">
                <a:latin typeface="+mj-lt"/>
              </a:endParaRPr>
            </a:p>
          </p:txBody>
        </p:sp>
      </p:grpSp>
      <p:sp>
        <p:nvSpPr>
          <p:cNvPr id="27" name="Toimintopainike: Tietoja 26">
            <a:hlinkClick r:id="rId5" highlightClick="1"/>
          </p:cNvPr>
          <p:cNvSpPr/>
          <p:nvPr/>
        </p:nvSpPr>
        <p:spPr bwMode="auto">
          <a:xfrm>
            <a:off x="103113" y="1238650"/>
            <a:ext cx="440830" cy="348749"/>
          </a:xfrm>
          <a:prstGeom prst="actionButtonInformatio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uoli oikealle 5"/>
          <p:cNvSpPr/>
          <p:nvPr/>
        </p:nvSpPr>
        <p:spPr bwMode="auto">
          <a:xfrm>
            <a:off x="5148064" y="6165304"/>
            <a:ext cx="1872208" cy="692696"/>
          </a:xfrm>
          <a:prstGeom prst="rightArrow">
            <a:avLst>
              <a:gd name="adj1" fmla="val 50000"/>
              <a:gd name="adj2" fmla="val 37094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8449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29600" cy="7928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3200" b="1" dirty="0"/>
              <a:t>Valintaperusteet</a:t>
            </a:r>
          </a:p>
        </p:txBody>
      </p:sp>
      <p:sp>
        <p:nvSpPr>
          <p:cNvPr id="13" name="Suorakulmio 12"/>
          <p:cNvSpPr/>
          <p:nvPr/>
        </p:nvSpPr>
        <p:spPr bwMode="auto">
          <a:xfrm>
            <a:off x="5580112" y="2145997"/>
            <a:ext cx="1440160" cy="3600400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22" name="Tekstiruutu 21"/>
          <p:cNvSpPr txBox="1"/>
          <p:nvPr/>
        </p:nvSpPr>
        <p:spPr>
          <a:xfrm>
            <a:off x="5580112" y="5822972"/>
            <a:ext cx="1440160" cy="30777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400" dirty="0" smtClean="0">
                <a:latin typeface="Arial Rounded MT Bold" panose="020F0704030504030204" pitchFamily="34" charset="0"/>
              </a:rPr>
              <a:t>Valintatapa 3</a:t>
            </a:r>
            <a:endParaRPr lang="fi-FI" sz="1400" dirty="0">
              <a:latin typeface="Arial Rounded MT Bold" panose="020F0704030504030204" pitchFamily="34" charset="0"/>
            </a:endParaRPr>
          </a:p>
        </p:txBody>
      </p:sp>
      <p:grpSp>
        <p:nvGrpSpPr>
          <p:cNvPr id="8" name="Ryhmä 7"/>
          <p:cNvGrpSpPr/>
          <p:nvPr/>
        </p:nvGrpSpPr>
        <p:grpSpPr>
          <a:xfrm>
            <a:off x="3697184" y="2145997"/>
            <a:ext cx="1450880" cy="4004497"/>
            <a:chOff x="3697184" y="2145997"/>
            <a:chExt cx="1450880" cy="4004497"/>
          </a:xfrm>
        </p:grpSpPr>
        <p:sp>
          <p:nvSpPr>
            <p:cNvPr id="11" name="Suorakulmio 10"/>
            <p:cNvSpPr/>
            <p:nvPr/>
          </p:nvSpPr>
          <p:spPr bwMode="auto">
            <a:xfrm>
              <a:off x="3707904" y="2145997"/>
              <a:ext cx="1440160" cy="3600400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3" name="Tekstiruutu 22"/>
            <p:cNvSpPr txBox="1"/>
            <p:nvPr/>
          </p:nvSpPr>
          <p:spPr>
            <a:xfrm>
              <a:off x="3707904" y="5842717"/>
              <a:ext cx="1440160" cy="30777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400" dirty="0" smtClean="0">
                  <a:latin typeface="Arial Rounded MT Bold" panose="020F0704030504030204" pitchFamily="34" charset="0"/>
                </a:rPr>
                <a:t>Valintatapa 2</a:t>
              </a:r>
              <a:endParaRPr lang="fi-FI" sz="14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7" name="Tekstiruutu 26"/>
            <p:cNvSpPr txBox="1"/>
            <p:nvPr/>
          </p:nvSpPr>
          <p:spPr>
            <a:xfrm>
              <a:off x="3697184" y="3715364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Koulumenestys</a:t>
              </a:r>
            </a:p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100 pist.</a:t>
              </a:r>
              <a:endParaRPr lang="fi-FI" sz="12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" name="Ryhmä 1"/>
          <p:cNvGrpSpPr/>
          <p:nvPr/>
        </p:nvGrpSpPr>
        <p:grpSpPr>
          <a:xfrm>
            <a:off x="107504" y="2217779"/>
            <a:ext cx="1440160" cy="3895262"/>
            <a:chOff x="107504" y="2217779"/>
            <a:chExt cx="1440160" cy="3895262"/>
          </a:xfrm>
        </p:grpSpPr>
        <p:sp>
          <p:nvSpPr>
            <p:cNvPr id="17" name="Suorakulmio 16"/>
            <p:cNvSpPr/>
            <p:nvPr/>
          </p:nvSpPr>
          <p:spPr bwMode="auto">
            <a:xfrm>
              <a:off x="107504" y="4666163"/>
              <a:ext cx="1440160" cy="1080371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8" name="Suorakulmio 17"/>
            <p:cNvSpPr/>
            <p:nvPr/>
          </p:nvSpPr>
          <p:spPr bwMode="auto">
            <a:xfrm>
              <a:off x="107504" y="2217779"/>
              <a:ext cx="1440160" cy="2448384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4" name="Tekstiruutu 3"/>
            <p:cNvSpPr txBox="1"/>
            <p:nvPr/>
          </p:nvSpPr>
          <p:spPr>
            <a:xfrm>
              <a:off x="107504" y="5805264"/>
              <a:ext cx="1440160" cy="30777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400" dirty="0" smtClean="0">
                  <a:latin typeface="Arial Rounded MT Bold" panose="020F0704030504030204" pitchFamily="34" charset="0"/>
                </a:rPr>
                <a:t>Valintatapa 1A</a:t>
              </a:r>
              <a:endParaRPr lang="fi-FI" sz="14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5" name="Tekstiruutu 4"/>
            <p:cNvSpPr txBox="1"/>
            <p:nvPr/>
          </p:nvSpPr>
          <p:spPr>
            <a:xfrm>
              <a:off x="107504" y="4954083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Koulumenestys</a:t>
              </a:r>
            </a:p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30 pist.</a:t>
              </a:r>
              <a:endParaRPr lang="fi-FI" sz="12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8" name="Tekstiruutu 27"/>
            <p:cNvSpPr txBox="1"/>
            <p:nvPr/>
          </p:nvSpPr>
          <p:spPr>
            <a:xfrm>
              <a:off x="107504" y="3124266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Valintakoe</a:t>
              </a:r>
            </a:p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70 pist.</a:t>
              </a:r>
              <a:endParaRPr lang="fi-FI" sz="12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7" name="Ryhmä 6"/>
          <p:cNvGrpSpPr/>
          <p:nvPr/>
        </p:nvGrpSpPr>
        <p:grpSpPr>
          <a:xfrm>
            <a:off x="1907704" y="2217641"/>
            <a:ext cx="1440160" cy="3913108"/>
            <a:chOff x="1907704" y="2217641"/>
            <a:chExt cx="1440160" cy="3913108"/>
          </a:xfrm>
        </p:grpSpPr>
        <p:sp>
          <p:nvSpPr>
            <p:cNvPr id="3" name="Suorakulmio 2"/>
            <p:cNvSpPr/>
            <p:nvPr/>
          </p:nvSpPr>
          <p:spPr bwMode="auto">
            <a:xfrm>
              <a:off x="1907704" y="3585931"/>
              <a:ext cx="1440160" cy="2160466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6" name="Suorakulmio 15"/>
            <p:cNvSpPr/>
            <p:nvPr/>
          </p:nvSpPr>
          <p:spPr bwMode="auto">
            <a:xfrm>
              <a:off x="1907704" y="2217641"/>
              <a:ext cx="1440160" cy="136829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4" name="Tekstiruutu 23"/>
            <p:cNvSpPr txBox="1"/>
            <p:nvPr/>
          </p:nvSpPr>
          <p:spPr>
            <a:xfrm>
              <a:off x="1907704" y="5822972"/>
              <a:ext cx="1440160" cy="30777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400" dirty="0" smtClean="0">
                  <a:latin typeface="Arial Rounded MT Bold" panose="020F0704030504030204" pitchFamily="34" charset="0"/>
                </a:rPr>
                <a:t>Valintatapa 1B</a:t>
              </a:r>
              <a:endParaRPr lang="fi-FI" sz="14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6" name="Tekstiruutu 25"/>
            <p:cNvSpPr txBox="1"/>
            <p:nvPr/>
          </p:nvSpPr>
          <p:spPr>
            <a:xfrm>
              <a:off x="1947900" y="4435331"/>
              <a:ext cx="1359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Koulumenestys</a:t>
              </a:r>
            </a:p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60 pist.</a:t>
              </a:r>
              <a:endParaRPr lang="fi-FI" sz="12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9" name="Tekstiruutu 28"/>
            <p:cNvSpPr txBox="1"/>
            <p:nvPr/>
          </p:nvSpPr>
          <p:spPr>
            <a:xfrm>
              <a:off x="1907704" y="2793843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Valintakoe</a:t>
              </a:r>
            </a:p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40 pist.</a:t>
              </a:r>
              <a:endParaRPr lang="fi-FI" sz="1200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30" name="Tekstiruutu 29"/>
          <p:cNvSpPr txBox="1"/>
          <p:nvPr/>
        </p:nvSpPr>
        <p:spPr>
          <a:xfrm>
            <a:off x="5580112" y="377233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200" dirty="0" smtClean="0">
                <a:latin typeface="Arial Rounded MT Bold" panose="020F0704030504030204" pitchFamily="34" charset="0"/>
              </a:rPr>
              <a:t>Valintakoe</a:t>
            </a:r>
          </a:p>
          <a:p>
            <a:pPr algn="ctr">
              <a:buNone/>
            </a:pPr>
            <a:r>
              <a:rPr lang="fi-FI" sz="1200" dirty="0" smtClean="0">
                <a:latin typeface="Arial Rounded MT Bold" panose="020F0704030504030204" pitchFamily="34" charset="0"/>
              </a:rPr>
              <a:t>100 pist.</a:t>
            </a:r>
            <a:endParaRPr lang="fi-FI" sz="1200" dirty="0">
              <a:latin typeface="Arial Rounded MT Bold" panose="020F0704030504030204" pitchFamily="34" charset="0"/>
            </a:endParaRPr>
          </a:p>
        </p:txBody>
      </p:sp>
      <p:grpSp>
        <p:nvGrpSpPr>
          <p:cNvPr id="9" name="Ryhmä 8"/>
          <p:cNvGrpSpPr/>
          <p:nvPr/>
        </p:nvGrpSpPr>
        <p:grpSpPr>
          <a:xfrm>
            <a:off x="7452320" y="2132856"/>
            <a:ext cx="1440160" cy="3997893"/>
            <a:chOff x="7452320" y="2132856"/>
            <a:chExt cx="1440160" cy="3997893"/>
          </a:xfrm>
        </p:grpSpPr>
        <p:sp>
          <p:nvSpPr>
            <p:cNvPr id="14" name="Suorakulmio 13"/>
            <p:cNvSpPr/>
            <p:nvPr/>
          </p:nvSpPr>
          <p:spPr bwMode="auto">
            <a:xfrm>
              <a:off x="7452320" y="3225891"/>
              <a:ext cx="1440160" cy="2520279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9" name="Suorakulmio 18"/>
            <p:cNvSpPr/>
            <p:nvPr/>
          </p:nvSpPr>
          <p:spPr bwMode="auto">
            <a:xfrm>
              <a:off x="7452320" y="2132856"/>
              <a:ext cx="1440160" cy="1080371"/>
            </a:xfrm>
            <a:prstGeom prst="rect">
              <a:avLst/>
            </a:prstGeom>
            <a:solidFill>
              <a:srgbClr val="CC3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1" name="Tekstiruutu 20"/>
            <p:cNvSpPr txBox="1"/>
            <p:nvPr/>
          </p:nvSpPr>
          <p:spPr>
            <a:xfrm>
              <a:off x="7452320" y="5822972"/>
              <a:ext cx="1440160" cy="30777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400" dirty="0" smtClean="0">
                  <a:latin typeface="Arial Rounded MT Bold" panose="020F0704030504030204" pitchFamily="34" charset="0"/>
                </a:rPr>
                <a:t>Valintatapa 4</a:t>
              </a:r>
              <a:endParaRPr lang="fi-FI" sz="14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31" name="Tekstiruutu 30"/>
            <p:cNvSpPr txBox="1"/>
            <p:nvPr/>
          </p:nvSpPr>
          <p:spPr>
            <a:xfrm>
              <a:off x="7452320" y="4257649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Valintakoe</a:t>
              </a:r>
            </a:p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70 pist.</a:t>
              </a:r>
              <a:endParaRPr lang="fi-FI" sz="12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32" name="Tekstiruutu 31"/>
            <p:cNvSpPr txBox="1"/>
            <p:nvPr/>
          </p:nvSpPr>
          <p:spPr>
            <a:xfrm>
              <a:off x="7452320" y="2440121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Työkokemus </a:t>
              </a:r>
            </a:p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30 pist.</a:t>
              </a:r>
              <a:endParaRPr lang="fi-FI" sz="1200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33" name="Tekstiruutu 32"/>
          <p:cNvSpPr txBox="1"/>
          <p:nvPr/>
        </p:nvSpPr>
        <p:spPr>
          <a:xfrm>
            <a:off x="683568" y="1188041"/>
            <a:ext cx="7704856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glow rad="101600">
              <a:srgbClr val="3366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600" dirty="0" smtClean="0">
                <a:latin typeface="Arial Rounded MT Bold" panose="020F0704030504030204" pitchFamily="34" charset="0"/>
              </a:rPr>
              <a:t>Korkeakoulu määrittelee hakukohtaisesti, mitä valintatapaa kyseisessä hakukohteessa käytetään. Tarkista aina lopullinen pisteitys.</a:t>
            </a:r>
            <a:endParaRPr lang="fi-FI" sz="1600" dirty="0">
              <a:latin typeface="Arial Rounded MT Bold" panose="020F0704030504030204" pitchFamily="34" charset="0"/>
            </a:endParaRPr>
          </a:p>
        </p:txBody>
      </p:sp>
      <p:pic>
        <p:nvPicPr>
          <p:cNvPr id="34" name="Picture 2">
            <a:hlinkClick r:id="rId2" tooltip="Katso yhteishaku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990" y="6309320"/>
            <a:ext cx="1781490" cy="3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kstiruutu 34"/>
          <p:cNvSpPr txBox="1"/>
          <p:nvPr/>
        </p:nvSpPr>
        <p:spPr>
          <a:xfrm>
            <a:off x="5148064" y="6392361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200" dirty="0" smtClean="0">
                <a:latin typeface="Arial Rounded MT Bold" panose="020F0704030504030204" pitchFamily="34" charset="0"/>
              </a:rPr>
              <a:t>Katso pisteiden lasku</a:t>
            </a:r>
            <a:endParaRPr lang="fi-FI" sz="12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9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115888"/>
            <a:ext cx="6048672" cy="7928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2800" b="1" dirty="0" smtClean="0"/>
              <a:t>Pisteet koulumenestyksestä</a:t>
            </a:r>
            <a:br>
              <a:rPr lang="fi-FI" sz="2800" b="1" dirty="0" smtClean="0"/>
            </a:br>
            <a:r>
              <a:rPr lang="fi-FI" sz="1800" b="1" dirty="0" smtClean="0"/>
              <a:t> Valintatapa 1A</a:t>
            </a:r>
            <a:endParaRPr lang="fi-FI" sz="1800" b="1" dirty="0"/>
          </a:p>
        </p:txBody>
      </p:sp>
      <p:grpSp>
        <p:nvGrpSpPr>
          <p:cNvPr id="12" name="Ryhmä 11"/>
          <p:cNvGrpSpPr/>
          <p:nvPr/>
        </p:nvGrpSpPr>
        <p:grpSpPr>
          <a:xfrm>
            <a:off x="-36512" y="2660860"/>
            <a:ext cx="1440160" cy="3864484"/>
            <a:chOff x="-36512" y="2217779"/>
            <a:chExt cx="1440160" cy="3864484"/>
          </a:xfrm>
        </p:grpSpPr>
        <p:sp>
          <p:nvSpPr>
            <p:cNvPr id="17" name="Suorakulmio 16"/>
            <p:cNvSpPr/>
            <p:nvPr/>
          </p:nvSpPr>
          <p:spPr bwMode="auto">
            <a:xfrm>
              <a:off x="107504" y="4666163"/>
              <a:ext cx="1080120" cy="1080371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8" name="Suorakulmio 17"/>
            <p:cNvSpPr/>
            <p:nvPr/>
          </p:nvSpPr>
          <p:spPr bwMode="auto">
            <a:xfrm>
              <a:off x="107504" y="2217779"/>
              <a:ext cx="1080120" cy="2448384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4" name="Tekstiruutu 3"/>
            <p:cNvSpPr txBox="1"/>
            <p:nvPr/>
          </p:nvSpPr>
          <p:spPr>
            <a:xfrm>
              <a:off x="107504" y="5805264"/>
              <a:ext cx="1296144" cy="27699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Valintatapa 1A</a:t>
              </a:r>
              <a:endParaRPr lang="fi-FI" sz="12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5" name="Tekstiruutu 4"/>
            <p:cNvSpPr txBox="1"/>
            <p:nvPr/>
          </p:nvSpPr>
          <p:spPr>
            <a:xfrm>
              <a:off x="107504" y="4954083"/>
              <a:ext cx="1152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Koulu-menestys</a:t>
              </a:r>
            </a:p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30 pist.</a:t>
              </a:r>
              <a:endParaRPr lang="fi-FI" sz="12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8" name="Tekstiruutu 27"/>
            <p:cNvSpPr txBox="1"/>
            <p:nvPr/>
          </p:nvSpPr>
          <p:spPr>
            <a:xfrm>
              <a:off x="-36512" y="3124266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Valintakoe</a:t>
              </a:r>
            </a:p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70 pist.</a:t>
              </a:r>
              <a:endParaRPr lang="fi-FI" sz="1200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33" name="Tekstiruutu 32"/>
          <p:cNvSpPr txBox="1"/>
          <p:nvPr/>
        </p:nvSpPr>
        <p:spPr>
          <a:xfrm>
            <a:off x="75080" y="1188040"/>
            <a:ext cx="8889408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glow rad="101600">
              <a:srgbClr val="3366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600" dirty="0" smtClean="0">
                <a:latin typeface="Arial Rounded MT Bold" panose="020F0704030504030204" pitchFamily="34" charset="0"/>
              </a:rPr>
              <a:t>Abiturientit pyrkivät viimeisellä lukiotodistuksellaan. Ylioppilastutkintotodistuksen arvosanat kerätään suoraan ylioppilastutkintolautakunnalta.</a:t>
            </a:r>
            <a:endParaRPr lang="fi-FI" sz="1600" dirty="0">
              <a:latin typeface="Arial Rounded MT Bold" panose="020F0704030504030204" pitchFamily="34" charset="0"/>
            </a:endParaRPr>
          </a:p>
        </p:txBody>
      </p:sp>
      <p:sp>
        <p:nvSpPr>
          <p:cNvPr id="36" name="Tekstiruutu 35"/>
          <p:cNvSpPr txBox="1"/>
          <p:nvPr/>
        </p:nvSpPr>
        <p:spPr>
          <a:xfrm>
            <a:off x="1403648" y="1916832"/>
            <a:ext cx="3816424" cy="338554"/>
          </a:xfrm>
          <a:prstGeom prst="rect">
            <a:avLst/>
          </a:prstGeom>
          <a:noFill/>
          <a:ln>
            <a:solidFill>
              <a:srgbClr val="3366FF"/>
            </a:solidFill>
          </a:ln>
          <a:effectLst>
            <a:glow rad="101600">
              <a:schemeClr val="accent1">
                <a:lumMod val="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600" dirty="0" smtClean="0">
                <a:latin typeface="Arial Rounded MT Bold" panose="020F0704030504030204" pitchFamily="34" charset="0"/>
              </a:rPr>
              <a:t>Pisteet yo-todistuksesta:</a:t>
            </a:r>
            <a:endParaRPr lang="fi-FI" sz="1600" dirty="0">
              <a:latin typeface="Arial Rounded MT Bold" panose="020F0704030504030204" pitchFamily="34" charset="0"/>
            </a:endParaRPr>
          </a:p>
        </p:txBody>
      </p:sp>
      <p:sp>
        <p:nvSpPr>
          <p:cNvPr id="6" name="Nuoli oikealle 5"/>
          <p:cNvSpPr/>
          <p:nvPr/>
        </p:nvSpPr>
        <p:spPr bwMode="auto">
          <a:xfrm>
            <a:off x="4535996" y="5877272"/>
            <a:ext cx="2484276" cy="1008112"/>
          </a:xfrm>
          <a:prstGeom prst="rightArrow">
            <a:avLst>
              <a:gd name="adj1" fmla="val 50000"/>
              <a:gd name="adj2" fmla="val 37094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pic>
        <p:nvPicPr>
          <p:cNvPr id="34" name="Picture 2">
            <a:hlinkClick r:id="rId2" tooltip="Katso yhteishaku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990" y="6165304"/>
            <a:ext cx="1781490" cy="3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kstiruutu 34"/>
          <p:cNvSpPr txBox="1"/>
          <p:nvPr/>
        </p:nvSpPr>
        <p:spPr>
          <a:xfrm>
            <a:off x="4535996" y="6165304"/>
            <a:ext cx="248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200" dirty="0" smtClean="0">
                <a:latin typeface="Arial Rounded MT Bold" panose="020F0704030504030204" pitchFamily="34" charset="0"/>
              </a:rPr>
              <a:t>Tarkista</a:t>
            </a:r>
          </a:p>
          <a:p>
            <a:pPr algn="ctr">
              <a:buNone/>
            </a:pPr>
            <a:r>
              <a:rPr lang="fi-FI" sz="1200" dirty="0" smtClean="0">
                <a:latin typeface="Arial Rounded MT Bold" panose="020F0704030504030204" pitchFamily="34" charset="0"/>
              </a:rPr>
              <a:t>pisteiden lasku</a:t>
            </a:r>
          </a:p>
          <a:p>
            <a:pPr algn="ctr">
              <a:buNone/>
            </a:pPr>
            <a:endParaRPr lang="fi-FI" sz="1200" dirty="0">
              <a:latin typeface="Arial Rounded MT Bold" panose="020F0704030504030204" pitchFamily="34" charset="0"/>
            </a:endParaRPr>
          </a:p>
        </p:txBody>
      </p:sp>
      <p:grpSp>
        <p:nvGrpSpPr>
          <p:cNvPr id="63" name="Ryhmä 62"/>
          <p:cNvGrpSpPr/>
          <p:nvPr/>
        </p:nvGrpSpPr>
        <p:grpSpPr>
          <a:xfrm>
            <a:off x="5508104" y="1916832"/>
            <a:ext cx="3456384" cy="3312367"/>
            <a:chOff x="5508104" y="1916832"/>
            <a:chExt cx="3456384" cy="3312367"/>
          </a:xfrm>
        </p:grpSpPr>
        <p:grpSp>
          <p:nvGrpSpPr>
            <p:cNvPr id="46" name="Ryhmä 45"/>
            <p:cNvGrpSpPr/>
            <p:nvPr/>
          </p:nvGrpSpPr>
          <p:grpSpPr>
            <a:xfrm>
              <a:off x="5508104" y="2663202"/>
              <a:ext cx="3456384" cy="2565997"/>
              <a:chOff x="107504" y="3568729"/>
              <a:chExt cx="3456384" cy="2316380"/>
            </a:xfrm>
            <a:effectLst>
              <a:glow rad="139700">
                <a:srgbClr val="8064A2">
                  <a:satMod val="175000"/>
                  <a:alpha val="40000"/>
                </a:srgbClr>
              </a:glow>
            </a:effectLst>
          </p:grpSpPr>
          <p:sp>
            <p:nvSpPr>
              <p:cNvPr id="48" name="Taitettu kulma 47"/>
              <p:cNvSpPr/>
              <p:nvPr/>
            </p:nvSpPr>
            <p:spPr>
              <a:xfrm>
                <a:off x="107504" y="3568729"/>
                <a:ext cx="3456384" cy="41271"/>
              </a:xfrm>
              <a:prstGeom prst="foldedCorner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Tekstiruutu 48"/>
              <p:cNvSpPr txBox="1"/>
              <p:nvPr/>
            </p:nvSpPr>
            <p:spPr>
              <a:xfrm>
                <a:off x="251520" y="3662418"/>
                <a:ext cx="3312368" cy="2222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4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keskiarvo</a:t>
                </a: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 </a:t>
                </a:r>
                <a:r>
                  <a:rPr kumimoji="0" lang="fi-FI" sz="14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pisteet</a:t>
                </a: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          </a:t>
                </a:r>
                <a:r>
                  <a:rPr kumimoji="0" lang="fi-FI" sz="14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keskiarvo</a:t>
                </a: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   </a:t>
                </a:r>
                <a:r>
                  <a:rPr kumimoji="0" lang="fi-FI" sz="14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pisteet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5,50—5,78	 1 	8,07—8,35	 10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5,79—6,06	 2 	8,36—8,63	 11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6,07—6,35	 3 	8,64—8,92	 12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6,36—6,63	 4	8,93—9,20	 13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6,64—6,92	 5	9,21—9,49	 14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i-FI" sz="1400" b="1" kern="0" noProof="0" dirty="0" smtClean="0">
                    <a:solidFill>
                      <a:prstClr val="black"/>
                    </a:solidFill>
                    <a:latin typeface="Calibri"/>
                  </a:rPr>
                  <a:t>6,93</a:t>
                </a: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—7,20	 6	9,50—10	 15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7,21—7,49	 7	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7,50—7,78	 8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7,79—8,06 	 9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44" name="Tekstiruutu 43"/>
            <p:cNvSpPr txBox="1"/>
            <p:nvPr/>
          </p:nvSpPr>
          <p:spPr>
            <a:xfrm>
              <a:off x="5508104" y="1916832"/>
              <a:ext cx="3384376" cy="584775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dirty="0" smtClean="0">
                  <a:latin typeface="Arial Rounded MT Bold" panose="020F0704030504030204" pitchFamily="34" charset="0"/>
                </a:rPr>
                <a:t>Lukion päättötodistuksen kaikkien aineiden keskiarvo:</a:t>
              </a:r>
              <a:endParaRPr lang="fi-FI" sz="1600" dirty="0">
                <a:latin typeface="Arial Rounded MT Bold" panose="020F0704030504030204" pitchFamily="34" charset="0"/>
              </a:endParaRPr>
            </a:p>
          </p:txBody>
        </p:sp>
      </p:grpSp>
      <p:cxnSp>
        <p:nvCxnSpPr>
          <p:cNvPr id="10" name="Suora nuoliyhdysviiva 9"/>
          <p:cNvCxnSpPr/>
          <p:nvPr/>
        </p:nvCxnSpPr>
        <p:spPr bwMode="auto">
          <a:xfrm flipH="1">
            <a:off x="1691680" y="5600414"/>
            <a:ext cx="7056784" cy="0"/>
          </a:xfrm>
          <a:prstGeom prst="straightConnector1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grpSp>
        <p:nvGrpSpPr>
          <p:cNvPr id="53" name="Ryhmä 52"/>
          <p:cNvGrpSpPr/>
          <p:nvPr/>
        </p:nvGrpSpPr>
        <p:grpSpPr>
          <a:xfrm>
            <a:off x="2699792" y="5360989"/>
            <a:ext cx="648072" cy="636329"/>
            <a:chOff x="2699792" y="5360989"/>
            <a:chExt cx="648072" cy="636329"/>
          </a:xfrm>
        </p:grpSpPr>
        <p:sp>
          <p:nvSpPr>
            <p:cNvPr id="50" name="Kyynel 49"/>
            <p:cNvSpPr/>
            <p:nvPr/>
          </p:nvSpPr>
          <p:spPr>
            <a:xfrm rot="18900000">
              <a:off x="2705486" y="5360989"/>
              <a:ext cx="636329" cy="636329"/>
            </a:xfrm>
            <a:prstGeom prst="teardrop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Tekstiruutu 50"/>
            <p:cNvSpPr txBox="1"/>
            <p:nvPr/>
          </p:nvSpPr>
          <p:spPr>
            <a:xfrm>
              <a:off x="2699792" y="5373216"/>
              <a:ext cx="64807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15</a:t>
              </a:r>
            </a:p>
            <a:p>
              <a:pPr algn="ctr">
                <a:buNone/>
              </a:pPr>
              <a:r>
                <a:rPr lang="fi-FI" sz="1000" b="1" dirty="0" smtClean="0">
                  <a:latin typeface="Arial Rounded MT Bold" panose="020F0704030504030204" pitchFamily="34" charset="0"/>
                </a:rPr>
                <a:t>max</a:t>
              </a:r>
              <a:endParaRPr lang="fi-FI" sz="10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58" name="Ryhmä 57"/>
          <p:cNvGrpSpPr/>
          <p:nvPr/>
        </p:nvGrpSpPr>
        <p:grpSpPr>
          <a:xfrm>
            <a:off x="8028384" y="5373216"/>
            <a:ext cx="648072" cy="636329"/>
            <a:chOff x="2699792" y="5360989"/>
            <a:chExt cx="648072" cy="636329"/>
          </a:xfrm>
        </p:grpSpPr>
        <p:sp>
          <p:nvSpPr>
            <p:cNvPr id="59" name="Kyynel 58"/>
            <p:cNvSpPr/>
            <p:nvPr/>
          </p:nvSpPr>
          <p:spPr>
            <a:xfrm rot="18900000">
              <a:off x="2705486" y="5360989"/>
              <a:ext cx="636329" cy="636329"/>
            </a:xfrm>
            <a:prstGeom prst="teardrop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Tekstiruutu 59"/>
            <p:cNvSpPr txBox="1"/>
            <p:nvPr/>
          </p:nvSpPr>
          <p:spPr>
            <a:xfrm>
              <a:off x="2699792" y="5373216"/>
              <a:ext cx="64807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15</a:t>
              </a:r>
            </a:p>
            <a:p>
              <a:pPr algn="ctr">
                <a:buNone/>
              </a:pPr>
              <a:r>
                <a:rPr lang="fi-FI" sz="1000" b="1" dirty="0" smtClean="0">
                  <a:latin typeface="Arial Rounded MT Bold" panose="020F0704030504030204" pitchFamily="34" charset="0"/>
                </a:rPr>
                <a:t>max</a:t>
              </a:r>
              <a:endParaRPr lang="fi-FI" sz="10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4" name="Ryhmä 23"/>
          <p:cNvGrpSpPr/>
          <p:nvPr/>
        </p:nvGrpSpPr>
        <p:grpSpPr>
          <a:xfrm>
            <a:off x="1187624" y="2204864"/>
            <a:ext cx="4032448" cy="3024336"/>
            <a:chOff x="1187624" y="2204864"/>
            <a:chExt cx="4032448" cy="3024336"/>
          </a:xfrm>
        </p:grpSpPr>
        <p:graphicFrame>
          <p:nvGraphicFramePr>
            <p:cNvPr id="2" name="Kaaviokuva 1"/>
            <p:cNvGraphicFramePr/>
            <p:nvPr>
              <p:extLst>
                <p:ext uri="{D42A27DB-BD31-4B8C-83A1-F6EECF244321}">
                  <p14:modId xmlns:p14="http://schemas.microsoft.com/office/powerpoint/2010/main" val="4034478804"/>
                </p:ext>
              </p:extLst>
            </p:nvPr>
          </p:nvGraphicFramePr>
          <p:xfrm>
            <a:off x="2716506" y="2204864"/>
            <a:ext cx="2503566" cy="8068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aphicFrame>
          <p:nvGraphicFramePr>
            <p:cNvPr id="37" name="Kaaviokuva 36"/>
            <p:cNvGraphicFramePr/>
            <p:nvPr>
              <p:extLst>
                <p:ext uri="{D42A27DB-BD31-4B8C-83A1-F6EECF244321}">
                  <p14:modId xmlns:p14="http://schemas.microsoft.com/office/powerpoint/2010/main" val="628002515"/>
                </p:ext>
              </p:extLst>
            </p:nvPr>
          </p:nvGraphicFramePr>
          <p:xfrm>
            <a:off x="2699792" y="4278288"/>
            <a:ext cx="2503566" cy="8068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graphicFrame>
          <p:nvGraphicFramePr>
            <p:cNvPr id="38" name="Kaaviokuva 37"/>
            <p:cNvGraphicFramePr/>
            <p:nvPr>
              <p:extLst>
                <p:ext uri="{D42A27DB-BD31-4B8C-83A1-F6EECF244321}">
                  <p14:modId xmlns:p14="http://schemas.microsoft.com/office/powerpoint/2010/main" val="2524210844"/>
                </p:ext>
              </p:extLst>
            </p:nvPr>
          </p:nvGraphicFramePr>
          <p:xfrm>
            <a:off x="2699792" y="3630216"/>
            <a:ext cx="2503566" cy="8068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graphicFrame>
          <p:nvGraphicFramePr>
            <p:cNvPr id="39" name="Kaaviokuva 38"/>
            <p:cNvGraphicFramePr/>
            <p:nvPr>
              <p:extLst>
                <p:ext uri="{D42A27DB-BD31-4B8C-83A1-F6EECF244321}">
                  <p14:modId xmlns:p14="http://schemas.microsoft.com/office/powerpoint/2010/main" val="511702450"/>
                </p:ext>
              </p:extLst>
            </p:nvPr>
          </p:nvGraphicFramePr>
          <p:xfrm>
            <a:off x="2699792" y="2982144"/>
            <a:ext cx="2503566" cy="8068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9" r:lo="rId20" r:qs="rId21" r:cs="rId22"/>
            </a:graphicData>
          </a:graphic>
        </p:graphicFrame>
        <p:sp>
          <p:nvSpPr>
            <p:cNvPr id="41" name="Tekstiruutu 40"/>
            <p:cNvSpPr txBox="1"/>
            <p:nvPr/>
          </p:nvSpPr>
          <p:spPr>
            <a:xfrm>
              <a:off x="1475656" y="3193231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600" u="sng" dirty="0" smtClean="0">
                  <a:latin typeface="Arial Rounded MT Bold" panose="020F0704030504030204" pitchFamily="34" charset="0"/>
                </a:rPr>
                <a:t>Äidinkieli</a:t>
              </a:r>
              <a:endParaRPr lang="fi-FI" sz="1600" u="sng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42" name="Tekstiruutu 41"/>
            <p:cNvSpPr txBox="1"/>
            <p:nvPr/>
          </p:nvSpPr>
          <p:spPr>
            <a:xfrm>
              <a:off x="1187624" y="3717032"/>
              <a:ext cx="158417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u="sng" dirty="0" smtClean="0">
                  <a:latin typeface="Arial Rounded MT Bold" panose="020F0704030504030204" pitchFamily="34" charset="0"/>
                </a:rPr>
                <a:t>Paras kieli</a:t>
              </a:r>
            </a:p>
            <a:p>
              <a:pPr algn="ctr">
                <a:buNone/>
              </a:pPr>
              <a:r>
                <a:rPr lang="fi-FI" sz="1000" dirty="0">
                  <a:latin typeface="Arial Rounded MT Bold" panose="020F0704030504030204" pitchFamily="34" charset="0"/>
                </a:rPr>
                <a:t>p</a:t>
              </a:r>
              <a:r>
                <a:rPr lang="fi-FI" sz="1000" dirty="0" smtClean="0">
                  <a:latin typeface="Arial Rounded MT Bold" panose="020F0704030504030204" pitchFamily="34" charset="0"/>
                </a:rPr>
                <a:t>itkä </a:t>
              </a:r>
            </a:p>
            <a:p>
              <a:pPr algn="ctr"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(lyhyt/keskipitkä)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43" name="Tekstiruutu 42"/>
            <p:cNvSpPr txBox="1"/>
            <p:nvPr/>
          </p:nvSpPr>
          <p:spPr>
            <a:xfrm>
              <a:off x="1259632" y="4336648"/>
              <a:ext cx="136815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u="sng" dirty="0" smtClean="0">
                  <a:latin typeface="Arial Rounded MT Bold" panose="020F0704030504030204" pitchFamily="34" charset="0"/>
                </a:rPr>
                <a:t>Matematiikka</a:t>
              </a:r>
            </a:p>
            <a:p>
              <a:pPr algn="ctr"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(lyhyt tai pitkä) tai </a:t>
              </a:r>
              <a:r>
                <a:rPr lang="fi-FI" sz="1400" u="sng" dirty="0">
                  <a:latin typeface="Arial Rounded MT Bold" panose="020F0704030504030204" pitchFamily="34" charset="0"/>
                </a:rPr>
                <a:t>P</a:t>
              </a:r>
              <a:r>
                <a:rPr lang="fi-FI" sz="1400" u="sng" dirty="0" smtClean="0">
                  <a:latin typeface="Arial Rounded MT Bold" panose="020F0704030504030204" pitchFamily="34" charset="0"/>
                </a:rPr>
                <a:t>aras</a:t>
              </a:r>
            </a:p>
            <a:p>
              <a:pPr algn="ctr">
                <a:buNone/>
              </a:pPr>
              <a:r>
                <a:rPr lang="fi-FI" sz="1400" u="sng" dirty="0">
                  <a:latin typeface="Arial Rounded MT Bold" panose="020F0704030504030204" pitchFamily="34" charset="0"/>
                </a:rPr>
                <a:t>r</a:t>
              </a:r>
              <a:r>
                <a:rPr lang="fi-FI" sz="1400" u="sng" dirty="0" smtClean="0">
                  <a:latin typeface="Arial Rounded MT Bold" panose="020F0704030504030204" pitchFamily="34" charset="0"/>
                </a:rPr>
                <a:t>eaalikoe</a:t>
              </a:r>
              <a:endParaRPr lang="fi-FI" sz="1400" u="sng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7" name="Kulmayhdysviiva 6"/>
            <p:cNvCxnSpPr/>
            <p:nvPr/>
          </p:nvCxnSpPr>
          <p:spPr bwMode="auto">
            <a:xfrm rot="10800000" flipV="1">
              <a:off x="2627785" y="2996952"/>
              <a:ext cx="2520282" cy="2160240"/>
            </a:xfrm>
            <a:prstGeom prst="bentConnector3">
              <a:avLst>
                <a:gd name="adj1" fmla="val 101342"/>
              </a:avLst>
            </a:prstGeom>
            <a:noFill/>
            <a:ln w="571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912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9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115616" y="44624"/>
            <a:ext cx="5976664" cy="7928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2800" b="1" dirty="0" smtClean="0"/>
              <a:t>Pisteet koulumenestyksestä</a:t>
            </a:r>
            <a:br>
              <a:rPr lang="fi-FI" sz="2800" b="1" dirty="0" smtClean="0"/>
            </a:br>
            <a:r>
              <a:rPr lang="fi-FI" sz="2000" b="1" dirty="0" smtClean="0"/>
              <a:t>Valintatapa 1B</a:t>
            </a:r>
            <a:endParaRPr lang="fi-FI" sz="2000" b="1" dirty="0"/>
          </a:p>
        </p:txBody>
      </p:sp>
      <p:sp>
        <p:nvSpPr>
          <p:cNvPr id="33" name="Tekstiruutu 32"/>
          <p:cNvSpPr txBox="1"/>
          <p:nvPr/>
        </p:nvSpPr>
        <p:spPr>
          <a:xfrm>
            <a:off x="75080" y="1188040"/>
            <a:ext cx="8889408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glow rad="101600">
              <a:srgbClr val="3366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600" dirty="0" smtClean="0">
                <a:latin typeface="Arial Rounded MT Bold" panose="020F0704030504030204" pitchFamily="34" charset="0"/>
              </a:rPr>
              <a:t>Abiturientit pyrkivät viimeisellä lukiotodistuksellaan. Ylioppilastutkintotodistuksen arvosanat kerätään suoraan ylioppilastutkintolautakunnalta.</a:t>
            </a:r>
            <a:endParaRPr lang="fi-FI" sz="1600" dirty="0">
              <a:latin typeface="Arial Rounded MT Bold" panose="020F0704030504030204" pitchFamily="34" charset="0"/>
            </a:endParaRPr>
          </a:p>
        </p:txBody>
      </p:sp>
      <p:grpSp>
        <p:nvGrpSpPr>
          <p:cNvPr id="3" name="Ryhmä 2"/>
          <p:cNvGrpSpPr/>
          <p:nvPr/>
        </p:nvGrpSpPr>
        <p:grpSpPr>
          <a:xfrm>
            <a:off x="5508104" y="1916832"/>
            <a:ext cx="3456384" cy="3613180"/>
            <a:chOff x="5508104" y="1916832"/>
            <a:chExt cx="3456384" cy="3613180"/>
          </a:xfrm>
        </p:grpSpPr>
        <p:grpSp>
          <p:nvGrpSpPr>
            <p:cNvPr id="46" name="Ryhmä 45"/>
            <p:cNvGrpSpPr/>
            <p:nvPr/>
          </p:nvGrpSpPr>
          <p:grpSpPr>
            <a:xfrm>
              <a:off x="5508104" y="2564904"/>
              <a:ext cx="3456384" cy="2965108"/>
              <a:chOff x="107504" y="3284985"/>
              <a:chExt cx="3456384" cy="2676666"/>
            </a:xfrm>
            <a:effectLst>
              <a:glow rad="139700">
                <a:srgbClr val="8064A2">
                  <a:satMod val="175000"/>
                  <a:alpha val="40000"/>
                </a:srgbClr>
              </a:glow>
            </a:effectLst>
          </p:grpSpPr>
          <p:sp>
            <p:nvSpPr>
              <p:cNvPr id="48" name="Taitettu kulma 47"/>
              <p:cNvSpPr/>
              <p:nvPr/>
            </p:nvSpPr>
            <p:spPr>
              <a:xfrm>
                <a:off x="107504" y="3284985"/>
                <a:ext cx="3456384" cy="65002"/>
              </a:xfrm>
              <a:prstGeom prst="foldedCorner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Tekstiruutu 48"/>
              <p:cNvSpPr txBox="1"/>
              <p:nvPr/>
            </p:nvSpPr>
            <p:spPr>
              <a:xfrm>
                <a:off x="251520" y="3349988"/>
                <a:ext cx="3312368" cy="2611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4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keskiarvo</a:t>
                </a: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 </a:t>
                </a:r>
                <a:r>
                  <a:rPr kumimoji="0" lang="fi-FI" sz="14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pisteet</a:t>
                </a: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          </a:t>
                </a:r>
                <a:r>
                  <a:rPr kumimoji="0" lang="fi-FI" sz="14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keskiarvo</a:t>
                </a: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   </a:t>
                </a:r>
                <a:r>
                  <a:rPr kumimoji="0" lang="fi-FI" sz="14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pisteet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5,50—5,66	 1 	7,59—7,75	 13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5,67—5,84 	 2 	7,76—7,92	 14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5,85</a:t>
                </a: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—6,01	 3 	7,93—8,10	 15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6,02—6,19	 4	8,11—8,27	 16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6,20—6,36	 5	8,28—8,45	 17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i-FI" sz="1400" b="1" kern="0" noProof="0" dirty="0" smtClean="0">
                    <a:solidFill>
                      <a:prstClr val="black"/>
                    </a:solidFill>
                    <a:latin typeface="Calibri"/>
                  </a:rPr>
                  <a:t>6,37</a:t>
                </a: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—6,53	 6	8,46—8,62	 18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6,54</a:t>
                </a: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—6,71	 7</a:t>
                </a:r>
                <a:r>
                  <a:rPr lang="fi-FI" sz="1400" b="1" kern="0" dirty="0">
                    <a:solidFill>
                      <a:prstClr val="black"/>
                    </a:solidFill>
                    <a:latin typeface="Calibri"/>
                  </a:rPr>
                  <a:t>	</a:t>
                </a: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8,63—8,79</a:t>
                </a:r>
                <a:r>
                  <a:rPr lang="fi-FI" sz="1400" b="1" kern="0" dirty="0">
                    <a:solidFill>
                      <a:prstClr val="black"/>
                    </a:solidFill>
                    <a:latin typeface="Calibri"/>
                  </a:rPr>
                  <a:t>	 </a:t>
                </a: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19</a:t>
                </a:r>
                <a:endParaRPr lang="fi-FI" sz="1400" b="1" kern="0" dirty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6,72</a:t>
                </a: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—6,88	</a:t>
                </a:r>
                <a:r>
                  <a:rPr lang="fi-FI" sz="1400" b="1" kern="0" dirty="0">
                    <a:solidFill>
                      <a:prstClr val="black"/>
                    </a:solidFill>
                    <a:latin typeface="Calibri"/>
                  </a:rPr>
                  <a:t> 8	</a:t>
                </a: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8,80—8,97</a:t>
                </a:r>
                <a:r>
                  <a:rPr lang="fi-FI" sz="1400" b="1" kern="0" dirty="0">
                    <a:solidFill>
                      <a:prstClr val="black"/>
                    </a:solidFill>
                    <a:latin typeface="Calibri"/>
                  </a:rPr>
                  <a:t>	 </a:t>
                </a: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20</a:t>
                </a:r>
                <a:endParaRPr lang="fi-FI" sz="1400" b="1" kern="0" dirty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6,89</a:t>
                </a: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—7,06	</a:t>
                </a:r>
                <a:r>
                  <a:rPr lang="fi-FI" sz="1400" b="1" kern="0" dirty="0">
                    <a:solidFill>
                      <a:prstClr val="black"/>
                    </a:solidFill>
                    <a:latin typeface="Calibri"/>
                  </a:rPr>
                  <a:t> 9	</a:t>
                </a: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8,98—9,14</a:t>
                </a:r>
                <a:r>
                  <a:rPr lang="fi-FI" sz="1400" b="1" kern="0" dirty="0">
                    <a:solidFill>
                      <a:prstClr val="black"/>
                    </a:solidFill>
                    <a:latin typeface="Calibri"/>
                  </a:rPr>
                  <a:t>	 </a:t>
                </a: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21</a:t>
                </a:r>
                <a:endParaRPr lang="fi-FI" sz="1400" b="1" kern="0" dirty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7,07—7,23</a:t>
                </a:r>
                <a:r>
                  <a:rPr lang="fi-FI" sz="1400" b="1" kern="0" dirty="0">
                    <a:solidFill>
                      <a:prstClr val="black"/>
                    </a:solidFill>
                    <a:latin typeface="Calibri"/>
                  </a:rPr>
                  <a:t>	 </a:t>
                </a: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10	9,15—9,32</a:t>
                </a:r>
                <a:r>
                  <a:rPr lang="fi-FI" sz="1400" b="1" kern="0" dirty="0">
                    <a:solidFill>
                      <a:prstClr val="black"/>
                    </a:solidFill>
                    <a:latin typeface="Calibri"/>
                  </a:rPr>
                  <a:t>	 </a:t>
                </a: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22</a:t>
                </a:r>
                <a:endParaRPr lang="fi-FI" sz="1400" b="1" kern="0" dirty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7,24</a:t>
                </a:r>
                <a:r>
                  <a:rPr lang="fi-FI" sz="1400" b="1" kern="0" dirty="0">
                    <a:solidFill>
                      <a:prstClr val="black"/>
                    </a:solidFill>
                    <a:latin typeface="Calibri"/>
                  </a:rPr>
                  <a:t>—</a:t>
                </a: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7,40</a:t>
                </a:r>
                <a:r>
                  <a:rPr lang="fi-FI" sz="1400" b="1" kern="0" dirty="0">
                    <a:solidFill>
                      <a:prstClr val="black"/>
                    </a:solidFill>
                    <a:latin typeface="Calibri"/>
                  </a:rPr>
                  <a:t>	11	</a:t>
                </a: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9,33—9,49</a:t>
                </a:r>
                <a:r>
                  <a:rPr lang="fi-FI" sz="1400" b="1" kern="0" dirty="0">
                    <a:solidFill>
                      <a:prstClr val="black"/>
                    </a:solidFill>
                    <a:latin typeface="Calibri"/>
                  </a:rPr>
                  <a:t>	 </a:t>
                </a: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23</a:t>
                </a:r>
                <a:endParaRPr lang="fi-FI" sz="1400" b="1" kern="0" dirty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7,41</a:t>
                </a:r>
                <a:r>
                  <a:rPr lang="fi-FI" sz="1400" b="1" kern="0" dirty="0">
                    <a:solidFill>
                      <a:prstClr val="black"/>
                    </a:solidFill>
                    <a:latin typeface="Calibri"/>
                  </a:rPr>
                  <a:t>—</a:t>
                </a: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7,58	12	9,50—10</a:t>
                </a:r>
                <a:r>
                  <a:rPr lang="fi-FI" sz="1400" b="1" kern="0" dirty="0">
                    <a:solidFill>
                      <a:prstClr val="black"/>
                    </a:solidFill>
                    <a:latin typeface="Calibri"/>
                  </a:rPr>
                  <a:t>	 </a:t>
                </a: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24</a:t>
                </a:r>
                <a:endParaRPr kumimoji="0" lang="fi-FI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44" name="Tekstiruutu 43"/>
            <p:cNvSpPr txBox="1"/>
            <p:nvPr/>
          </p:nvSpPr>
          <p:spPr>
            <a:xfrm>
              <a:off x="5508104" y="1916832"/>
              <a:ext cx="3384376" cy="584775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dirty="0" smtClean="0">
                  <a:latin typeface="Arial Rounded MT Bold" panose="020F0704030504030204" pitchFamily="34" charset="0"/>
                </a:rPr>
                <a:t>Lukion päättötodistuksen kaikkien aineiden keskiarvo:</a:t>
              </a:r>
              <a:endParaRPr lang="fi-FI" sz="1600" dirty="0">
                <a:latin typeface="Arial Rounded MT Bold" panose="020F0704030504030204" pitchFamily="34" charset="0"/>
              </a:endParaRPr>
            </a:p>
          </p:txBody>
        </p:sp>
      </p:grpSp>
      <p:cxnSp>
        <p:nvCxnSpPr>
          <p:cNvPr id="10" name="Suora nuoliyhdysviiva 9"/>
          <p:cNvCxnSpPr/>
          <p:nvPr/>
        </p:nvCxnSpPr>
        <p:spPr bwMode="auto">
          <a:xfrm flipH="1">
            <a:off x="1691680" y="5877272"/>
            <a:ext cx="7056784" cy="0"/>
          </a:xfrm>
          <a:prstGeom prst="straightConnector1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grpSp>
        <p:nvGrpSpPr>
          <p:cNvPr id="53" name="Ryhmä 52"/>
          <p:cNvGrpSpPr/>
          <p:nvPr/>
        </p:nvGrpSpPr>
        <p:grpSpPr>
          <a:xfrm>
            <a:off x="2699792" y="5577013"/>
            <a:ext cx="648072" cy="660299"/>
            <a:chOff x="2699792" y="5360989"/>
            <a:chExt cx="648072" cy="660299"/>
          </a:xfrm>
        </p:grpSpPr>
        <p:sp>
          <p:nvSpPr>
            <p:cNvPr id="50" name="Kyynel 49"/>
            <p:cNvSpPr/>
            <p:nvPr/>
          </p:nvSpPr>
          <p:spPr>
            <a:xfrm rot="18900000">
              <a:off x="2705486" y="5360989"/>
              <a:ext cx="636329" cy="636329"/>
            </a:xfrm>
            <a:prstGeom prst="teardrop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Tekstiruutu 50"/>
            <p:cNvSpPr txBox="1"/>
            <p:nvPr/>
          </p:nvSpPr>
          <p:spPr>
            <a:xfrm>
              <a:off x="2699792" y="5405735"/>
              <a:ext cx="64807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36</a:t>
              </a:r>
            </a:p>
            <a:p>
              <a:pPr algn="ctr">
                <a:buNone/>
              </a:pPr>
              <a:r>
                <a:rPr lang="fi-FI" sz="1000" b="1" dirty="0" smtClean="0">
                  <a:latin typeface="Arial Rounded MT Bold" panose="020F0704030504030204" pitchFamily="34" charset="0"/>
                </a:rPr>
                <a:t>max</a:t>
              </a:r>
              <a:endParaRPr lang="fi-FI" sz="10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58" name="Ryhmä 57"/>
          <p:cNvGrpSpPr/>
          <p:nvPr/>
        </p:nvGrpSpPr>
        <p:grpSpPr>
          <a:xfrm>
            <a:off x="8028384" y="5589240"/>
            <a:ext cx="648072" cy="636329"/>
            <a:chOff x="2699792" y="5360989"/>
            <a:chExt cx="648072" cy="636329"/>
          </a:xfrm>
        </p:grpSpPr>
        <p:sp>
          <p:nvSpPr>
            <p:cNvPr id="59" name="Kyynel 58"/>
            <p:cNvSpPr/>
            <p:nvPr/>
          </p:nvSpPr>
          <p:spPr>
            <a:xfrm rot="18900000">
              <a:off x="2705486" y="5360989"/>
              <a:ext cx="636329" cy="636329"/>
            </a:xfrm>
            <a:prstGeom prst="teardrop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Tekstiruutu 59"/>
            <p:cNvSpPr txBox="1"/>
            <p:nvPr/>
          </p:nvSpPr>
          <p:spPr>
            <a:xfrm>
              <a:off x="2699792" y="5373216"/>
              <a:ext cx="64807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24</a:t>
              </a:r>
            </a:p>
            <a:p>
              <a:pPr algn="ctr">
                <a:buNone/>
              </a:pPr>
              <a:r>
                <a:rPr lang="fi-FI" sz="1000" b="1" dirty="0" smtClean="0">
                  <a:latin typeface="Arial Rounded MT Bold" panose="020F0704030504030204" pitchFamily="34" charset="0"/>
                </a:rPr>
                <a:t>max</a:t>
              </a:r>
              <a:endParaRPr lang="fi-FI" sz="10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40" name="Ryhmä 39"/>
          <p:cNvGrpSpPr/>
          <p:nvPr/>
        </p:nvGrpSpPr>
        <p:grpSpPr>
          <a:xfrm>
            <a:off x="107504" y="2684244"/>
            <a:ext cx="1152128" cy="3851552"/>
            <a:chOff x="1907704" y="2217641"/>
            <a:chExt cx="1536171" cy="3851552"/>
          </a:xfrm>
        </p:grpSpPr>
        <p:sp>
          <p:nvSpPr>
            <p:cNvPr id="45" name="Suorakulmio 44"/>
            <p:cNvSpPr/>
            <p:nvPr/>
          </p:nvSpPr>
          <p:spPr bwMode="auto">
            <a:xfrm>
              <a:off x="1907704" y="3585931"/>
              <a:ext cx="1440160" cy="2160466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47" name="Suorakulmio 46"/>
            <p:cNvSpPr/>
            <p:nvPr/>
          </p:nvSpPr>
          <p:spPr bwMode="auto">
            <a:xfrm>
              <a:off x="1907704" y="2217641"/>
              <a:ext cx="1440160" cy="136829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2" name="Tekstiruutu 51"/>
            <p:cNvSpPr txBox="1"/>
            <p:nvPr/>
          </p:nvSpPr>
          <p:spPr>
            <a:xfrm>
              <a:off x="1907704" y="5822972"/>
              <a:ext cx="1536171" cy="246221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Valintatapa 1B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55" name="Tekstiruutu 54"/>
            <p:cNvSpPr txBox="1"/>
            <p:nvPr/>
          </p:nvSpPr>
          <p:spPr>
            <a:xfrm>
              <a:off x="1947900" y="4435331"/>
              <a:ext cx="13597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Koulu-menestys</a:t>
              </a:r>
            </a:p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60 pist.</a:t>
              </a:r>
              <a:endParaRPr lang="fi-FI" sz="12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56" name="Tekstiruutu 55"/>
            <p:cNvSpPr txBox="1"/>
            <p:nvPr/>
          </p:nvSpPr>
          <p:spPr>
            <a:xfrm>
              <a:off x="1907704" y="2793843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Valintakoe</a:t>
              </a:r>
            </a:p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40 pist.</a:t>
              </a:r>
              <a:endParaRPr lang="fi-FI" sz="1200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61" name="Picture 2">
            <a:hlinkClick r:id="rId2" tooltip="Katso yhteishaku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990" y="6309320"/>
            <a:ext cx="1781490" cy="3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Ryhmä 3"/>
          <p:cNvGrpSpPr/>
          <p:nvPr/>
        </p:nvGrpSpPr>
        <p:grpSpPr>
          <a:xfrm>
            <a:off x="1187624" y="2060848"/>
            <a:ext cx="4032448" cy="3484840"/>
            <a:chOff x="1187624" y="2060848"/>
            <a:chExt cx="4032448" cy="3484840"/>
          </a:xfrm>
        </p:grpSpPr>
        <p:sp>
          <p:nvSpPr>
            <p:cNvPr id="36" name="Tekstiruutu 35"/>
            <p:cNvSpPr txBox="1"/>
            <p:nvPr/>
          </p:nvSpPr>
          <p:spPr>
            <a:xfrm>
              <a:off x="1403648" y="2060848"/>
              <a:ext cx="3816424" cy="338554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  <a:effectLst>
              <a:glow rad="101600">
                <a:schemeClr val="accent1">
                  <a:lumMod val="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dirty="0" smtClean="0">
                  <a:latin typeface="Arial Rounded MT Bold" panose="020F0704030504030204" pitchFamily="34" charset="0"/>
                </a:rPr>
                <a:t>Pisteet yo-todistuksesta:</a:t>
              </a:r>
              <a:endParaRPr lang="fi-FI" sz="1600" dirty="0">
                <a:latin typeface="Arial Rounded MT Bold" panose="020F0704030504030204" pitchFamily="34" charset="0"/>
              </a:endParaRPr>
            </a:p>
          </p:txBody>
        </p:sp>
        <p:graphicFrame>
          <p:nvGraphicFramePr>
            <p:cNvPr id="2" name="Kaaviokuva 1"/>
            <p:cNvGraphicFramePr/>
            <p:nvPr>
              <p:extLst>
                <p:ext uri="{D42A27DB-BD31-4B8C-83A1-F6EECF244321}">
                  <p14:modId xmlns:p14="http://schemas.microsoft.com/office/powerpoint/2010/main" val="3719959073"/>
                </p:ext>
              </p:extLst>
            </p:nvPr>
          </p:nvGraphicFramePr>
          <p:xfrm>
            <a:off x="2716506" y="2420888"/>
            <a:ext cx="2503566" cy="8068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aphicFrame>
          <p:nvGraphicFramePr>
            <p:cNvPr id="37" name="Kaaviokuva 36"/>
            <p:cNvGraphicFramePr/>
            <p:nvPr>
              <p:extLst>
                <p:ext uri="{D42A27DB-BD31-4B8C-83A1-F6EECF244321}">
                  <p14:modId xmlns:p14="http://schemas.microsoft.com/office/powerpoint/2010/main" val="1940333620"/>
                </p:ext>
              </p:extLst>
            </p:nvPr>
          </p:nvGraphicFramePr>
          <p:xfrm>
            <a:off x="2699792" y="4531010"/>
            <a:ext cx="2503566" cy="8068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graphicFrame>
          <p:nvGraphicFramePr>
            <p:cNvPr id="38" name="Kaaviokuva 37"/>
            <p:cNvGraphicFramePr/>
            <p:nvPr>
              <p:extLst>
                <p:ext uri="{D42A27DB-BD31-4B8C-83A1-F6EECF244321}">
                  <p14:modId xmlns:p14="http://schemas.microsoft.com/office/powerpoint/2010/main" val="1806426775"/>
                </p:ext>
              </p:extLst>
            </p:nvPr>
          </p:nvGraphicFramePr>
          <p:xfrm>
            <a:off x="2699792" y="3882938"/>
            <a:ext cx="2503566" cy="8068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graphicFrame>
          <p:nvGraphicFramePr>
            <p:cNvPr id="39" name="Kaaviokuva 38"/>
            <p:cNvGraphicFramePr/>
            <p:nvPr>
              <p:extLst>
                <p:ext uri="{D42A27DB-BD31-4B8C-83A1-F6EECF244321}">
                  <p14:modId xmlns:p14="http://schemas.microsoft.com/office/powerpoint/2010/main" val="1957259373"/>
                </p:ext>
              </p:extLst>
            </p:nvPr>
          </p:nvGraphicFramePr>
          <p:xfrm>
            <a:off x="2699792" y="3234866"/>
            <a:ext cx="2503566" cy="8068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9" r:lo="rId20" r:qs="rId21" r:cs="rId22"/>
            </a:graphicData>
          </a:graphic>
        </p:graphicFrame>
        <p:sp>
          <p:nvSpPr>
            <p:cNvPr id="41" name="Tekstiruutu 40"/>
            <p:cNvSpPr txBox="1"/>
            <p:nvPr/>
          </p:nvSpPr>
          <p:spPr>
            <a:xfrm>
              <a:off x="1475656" y="3445953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600" u="sng" dirty="0" smtClean="0">
                  <a:latin typeface="Arial Rounded MT Bold" panose="020F0704030504030204" pitchFamily="34" charset="0"/>
                </a:rPr>
                <a:t>Äidinkieli</a:t>
              </a:r>
              <a:endParaRPr lang="fi-FI" sz="1600" u="sng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42" name="Tekstiruutu 41"/>
            <p:cNvSpPr txBox="1"/>
            <p:nvPr/>
          </p:nvSpPr>
          <p:spPr>
            <a:xfrm>
              <a:off x="1187624" y="3969754"/>
              <a:ext cx="158417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u="sng" dirty="0" smtClean="0">
                  <a:latin typeface="Arial Rounded MT Bold" panose="020F0704030504030204" pitchFamily="34" charset="0"/>
                </a:rPr>
                <a:t>Paras kieli</a:t>
              </a:r>
            </a:p>
            <a:p>
              <a:pPr algn="ctr"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pitkä/</a:t>
              </a:r>
            </a:p>
            <a:p>
              <a:pPr algn="ctr"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lyhyt, keskipitkä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43" name="Tekstiruutu 42"/>
            <p:cNvSpPr txBox="1"/>
            <p:nvPr/>
          </p:nvSpPr>
          <p:spPr>
            <a:xfrm>
              <a:off x="1259632" y="4653136"/>
              <a:ext cx="136815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u="sng" dirty="0" smtClean="0">
                  <a:latin typeface="Arial Rounded MT Bold" panose="020F0704030504030204" pitchFamily="34" charset="0"/>
                </a:rPr>
                <a:t>Matematiikka</a:t>
              </a:r>
            </a:p>
            <a:p>
              <a:pPr algn="ctr"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(lyhyt tai pitkä) tai </a:t>
              </a:r>
              <a:r>
                <a:rPr lang="fi-FI" sz="1400" u="sng" dirty="0" smtClean="0">
                  <a:latin typeface="Arial Rounded MT Bold" panose="020F0704030504030204" pitchFamily="34" charset="0"/>
                </a:rPr>
                <a:t>Paras reaalikoe</a:t>
              </a:r>
              <a:endParaRPr lang="fi-FI" sz="1400" u="sng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34" name="Kulmayhdysviiva 33"/>
            <p:cNvCxnSpPr/>
            <p:nvPr/>
          </p:nvCxnSpPr>
          <p:spPr bwMode="auto">
            <a:xfrm rot="10800000" flipV="1">
              <a:off x="2627782" y="3284984"/>
              <a:ext cx="2520282" cy="2160240"/>
            </a:xfrm>
            <a:prstGeom prst="bentConnector3">
              <a:avLst>
                <a:gd name="adj1" fmla="val 101342"/>
              </a:avLst>
            </a:prstGeom>
            <a:noFill/>
            <a:ln w="571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5" name="Nuoli oikealle 34"/>
          <p:cNvSpPr/>
          <p:nvPr/>
        </p:nvSpPr>
        <p:spPr bwMode="auto">
          <a:xfrm>
            <a:off x="4535996" y="5877272"/>
            <a:ext cx="2484276" cy="1008112"/>
          </a:xfrm>
          <a:prstGeom prst="rightArrow">
            <a:avLst>
              <a:gd name="adj1" fmla="val 50000"/>
              <a:gd name="adj2" fmla="val 37094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54" name="Tekstiruutu 53"/>
          <p:cNvSpPr txBox="1"/>
          <p:nvPr/>
        </p:nvSpPr>
        <p:spPr>
          <a:xfrm>
            <a:off x="4535996" y="6165304"/>
            <a:ext cx="248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200" dirty="0" smtClean="0">
                <a:latin typeface="Arial Rounded MT Bold" panose="020F0704030504030204" pitchFamily="34" charset="0"/>
              </a:rPr>
              <a:t>Tarkista</a:t>
            </a:r>
          </a:p>
          <a:p>
            <a:pPr algn="ctr">
              <a:buNone/>
            </a:pPr>
            <a:r>
              <a:rPr lang="fi-FI" sz="1200" dirty="0" smtClean="0">
                <a:latin typeface="Arial Rounded MT Bold" panose="020F0704030504030204" pitchFamily="34" charset="0"/>
              </a:rPr>
              <a:t>pisteiden lasku</a:t>
            </a:r>
          </a:p>
          <a:p>
            <a:pPr algn="ctr">
              <a:buNone/>
            </a:pPr>
            <a:endParaRPr lang="fi-FI" sz="1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07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45" y="3533905"/>
            <a:ext cx="2872755" cy="159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260648"/>
            <a:ext cx="6933456" cy="8640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3200" b="1" dirty="0" smtClean="0"/>
              <a:t>Muuta hakuun liittyvää</a:t>
            </a:r>
            <a:endParaRPr lang="fi-FI" sz="3200" b="1" dirty="0"/>
          </a:p>
        </p:txBody>
      </p:sp>
      <p:sp>
        <p:nvSpPr>
          <p:cNvPr id="15" name="Tekstiruutu 14"/>
          <p:cNvSpPr txBox="1"/>
          <p:nvPr/>
        </p:nvSpPr>
        <p:spPr>
          <a:xfrm>
            <a:off x="107504" y="4006805"/>
            <a:ext cx="6163741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glow rad="101600">
              <a:srgbClr val="3366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dirty="0" smtClean="0">
                <a:latin typeface="Arial Rounded MT Bold" panose="020F0704030504030204" pitchFamily="34" charset="0"/>
              </a:rPr>
              <a:t>Korkeakouluissa opiskeleville ja alaa vaihtaville siirto-opiskelijoille järjestetään </a:t>
            </a:r>
            <a:r>
              <a:rPr lang="fi-FI" sz="1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erillishakuja.</a:t>
            </a:r>
            <a:endParaRPr lang="fi-FI" sz="1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107504" y="4809926"/>
            <a:ext cx="6520374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glow rad="101600">
              <a:srgbClr val="3366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dirty="0" smtClean="0">
                <a:latin typeface="Arial Rounded MT Bold" panose="020F0704030504030204" pitchFamily="34" charset="0"/>
              </a:rPr>
              <a:t>Korkeakoulujen tulee varata osa opiskelijapaikoista niille, jotka eivät aiemmin ole suorittaneet korkeakoulututkintoa tai vastaanottaneet opiskelupaikkaa.</a:t>
            </a:r>
            <a:endParaRPr lang="fi-FI" sz="1800" dirty="0">
              <a:latin typeface="Arial Rounded MT Bold" panose="020F0704030504030204" pitchFamily="34" charset="0"/>
            </a:endParaRPr>
          </a:p>
        </p:txBody>
      </p:sp>
      <p:sp>
        <p:nvSpPr>
          <p:cNvPr id="18" name="Tekstiruutu 17"/>
          <p:cNvSpPr txBox="1"/>
          <p:nvPr/>
        </p:nvSpPr>
        <p:spPr>
          <a:xfrm>
            <a:off x="107504" y="2219380"/>
            <a:ext cx="6163741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glow rad="101600">
              <a:srgbClr val="3366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600" dirty="0">
                <a:latin typeface="Arial Rounded MT Bold" panose="020F0704030504030204" pitchFamily="34" charset="0"/>
              </a:rPr>
              <a:t>Ammattikorkeakouluilla on </a:t>
            </a:r>
            <a:r>
              <a:rPr lang="fi-FI" sz="1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sosiaali- ja terveysalalla valintakoeyhteistyö</a:t>
            </a:r>
            <a:r>
              <a:rPr lang="fi-FI" sz="1600" dirty="0">
                <a:latin typeface="Arial Rounded MT Bold" panose="020F0704030504030204" pitchFamily="34" charset="0"/>
              </a:rPr>
              <a:t>. Jos olet hakenut useampaan  sosiaali- ja terveysalan koulutukseen, sinut kutsutaan vain yhteen valintakokeeseen. Suoritat valintakokeen siinä ammattikorkeakoulussa, jonka olet valinnut ylimmäksi </a:t>
            </a:r>
            <a:r>
              <a:rPr lang="fi-FI" sz="1600" dirty="0" smtClean="0">
                <a:latin typeface="Arial Rounded MT Bold" panose="020F0704030504030204" pitchFamily="34" charset="0"/>
              </a:rPr>
              <a:t>hakutoiveeksi.</a:t>
            </a:r>
            <a:endParaRPr lang="fi-FI" sz="1600" dirty="0">
              <a:latin typeface="Arial Rounded MT Bold" panose="020F0704030504030204" pitchFamily="34" charset="0"/>
            </a:endParaRPr>
          </a:p>
        </p:txBody>
      </p:sp>
      <p:pic>
        <p:nvPicPr>
          <p:cNvPr id="2054" name="Picture 6" descr="C:\Users\Seppo\AppData\Local\Microsoft\Windows\Temporary Internet Files\Content.IE5\N1K191KC\MC9003893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941" y="1114503"/>
            <a:ext cx="944353" cy="119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Seppo\AppData\Local\Microsoft\Windows\Temporary Internet Files\Content.IE5\N1K191KC\MC90005396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1008112" cy="98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Ryhmä 1"/>
          <p:cNvGrpSpPr/>
          <p:nvPr/>
        </p:nvGrpSpPr>
        <p:grpSpPr>
          <a:xfrm>
            <a:off x="107504" y="1386924"/>
            <a:ext cx="6840760" cy="646331"/>
            <a:chOff x="107504" y="1386924"/>
            <a:chExt cx="6840760" cy="646331"/>
          </a:xfrm>
        </p:grpSpPr>
        <p:sp>
          <p:nvSpPr>
            <p:cNvPr id="14" name="Tekstiruutu 13">
              <a:hlinkClick r:id="rId5" tooltip="Katso tarkemmin"/>
            </p:cNvPr>
            <p:cNvSpPr txBox="1"/>
            <p:nvPr/>
          </p:nvSpPr>
          <p:spPr>
            <a:xfrm>
              <a:off x="107504" y="1386924"/>
              <a:ext cx="6840760" cy="64633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effectLst>
              <a:glow rad="101600">
                <a:srgbClr val="3366FF">
                  <a:alpha val="6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800" dirty="0" smtClean="0">
                  <a:latin typeface="Arial Rounded MT Bold" panose="020F0704030504030204" pitchFamily="34" charset="0"/>
                </a:rPr>
                <a:t>Koulutusaloilla voi olla </a:t>
              </a:r>
              <a:r>
                <a:rPr lang="fi-FI" sz="1800" dirty="0" smtClean="0">
                  <a:solidFill>
                    <a:srgbClr val="C00000"/>
                  </a:solidFill>
                  <a:latin typeface="Arial Rounded MT Bold" panose="020F0704030504030204" pitchFamily="34" charset="0"/>
                </a:rPr>
                <a:t>erilaisia rajoituksia </a:t>
              </a:r>
              <a:r>
                <a:rPr lang="fi-FI" sz="1800" dirty="0" smtClean="0">
                  <a:latin typeface="Arial Rounded MT Bold" panose="020F0704030504030204" pitchFamily="34" charset="0"/>
                </a:rPr>
                <a:t>terveyden ja kielitaidon suhteen.</a:t>
              </a:r>
              <a:endParaRPr lang="fi-FI" sz="18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5" name="Toimintopainike: Tietoja 24">
              <a:hlinkClick r:id="rId5" highlightClick="1"/>
            </p:cNvPr>
            <p:cNvSpPr/>
            <p:nvPr/>
          </p:nvSpPr>
          <p:spPr bwMode="auto">
            <a:xfrm>
              <a:off x="6372200" y="1412776"/>
              <a:ext cx="511356" cy="504151"/>
            </a:xfrm>
            <a:prstGeom prst="actionButtonInformati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</p:grpSp>
      <p:grpSp>
        <p:nvGrpSpPr>
          <p:cNvPr id="4" name="Ryhmä 3"/>
          <p:cNvGrpSpPr/>
          <p:nvPr/>
        </p:nvGrpSpPr>
        <p:grpSpPr>
          <a:xfrm>
            <a:off x="107504" y="5879013"/>
            <a:ext cx="7431424" cy="646331"/>
            <a:chOff x="107504" y="5879013"/>
            <a:chExt cx="7431424" cy="646331"/>
          </a:xfrm>
        </p:grpSpPr>
        <p:sp>
          <p:nvSpPr>
            <p:cNvPr id="17" name="Tekstiruutu 16">
              <a:hlinkClick r:id="rId6" tooltip="Katso hakijapalvelut"/>
            </p:cNvPr>
            <p:cNvSpPr txBox="1"/>
            <p:nvPr/>
          </p:nvSpPr>
          <p:spPr>
            <a:xfrm>
              <a:off x="107504" y="5879013"/>
              <a:ext cx="6984776" cy="64633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effectLst>
              <a:glow rad="101600">
                <a:srgbClr val="3366FF">
                  <a:alpha val="6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800" dirty="0" smtClean="0">
                  <a:latin typeface="Arial Rounded MT Bold" panose="020F0704030504030204" pitchFamily="34" charset="0"/>
                </a:rPr>
                <a:t>Kaikilla ammattikorkeakouluilla on oma </a:t>
              </a:r>
              <a:r>
                <a:rPr lang="fi-FI" sz="1800" dirty="0" smtClean="0">
                  <a:solidFill>
                    <a:srgbClr val="C00000"/>
                  </a:solidFill>
                  <a:latin typeface="Arial Rounded MT Bold" panose="020F0704030504030204" pitchFamily="34" charset="0"/>
                </a:rPr>
                <a:t>hakijapalvelu</a:t>
              </a:r>
              <a:r>
                <a:rPr lang="fi-FI" sz="1800" dirty="0" smtClean="0">
                  <a:latin typeface="Arial Rounded MT Bold" panose="020F0704030504030204" pitchFamily="34" charset="0"/>
                </a:rPr>
                <a:t>, mistä voi kysyä neuvoa kaikkeen hakemiseen liittyvään asiaan.</a:t>
              </a:r>
              <a:endParaRPr lang="fi-FI" sz="18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6" name="Toimintopainike: Tietoja 25">
              <a:hlinkClick r:id="rId6" highlightClick="1"/>
            </p:cNvPr>
            <p:cNvSpPr/>
            <p:nvPr/>
          </p:nvSpPr>
          <p:spPr bwMode="auto">
            <a:xfrm>
              <a:off x="6948264" y="5949280"/>
              <a:ext cx="590664" cy="504056"/>
            </a:xfrm>
            <a:prstGeom prst="actionButtonInformati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676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260648"/>
            <a:ext cx="7077472" cy="8640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3200" b="1" dirty="0" smtClean="0"/>
              <a:t>Aloituspaikkojen osuus</a:t>
            </a:r>
            <a:endParaRPr lang="fi-FI" sz="3200" b="1" dirty="0"/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6638671"/>
              </p:ext>
            </p:extLst>
          </p:nvPr>
        </p:nvGraphicFramePr>
        <p:xfrm>
          <a:off x="-17980" y="1583214"/>
          <a:ext cx="8959850" cy="524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084169" y="6381328"/>
            <a:ext cx="309634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fi-FI" sz="1200" dirty="0" smtClean="0">
                <a:latin typeface="Arial" charset="0"/>
              </a:rPr>
              <a:t>Turvallisuusalan paikat laskettu sosiaalialan ja yhteiskuntatieteiden alaan</a:t>
            </a:r>
            <a:endParaRPr lang="fi-FI" sz="1200" dirty="0">
              <a:latin typeface="Arial" charset="0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395536" y="2708920"/>
            <a:ext cx="1800200" cy="523220"/>
          </a:xfrm>
          <a:prstGeom prst="rect">
            <a:avLst/>
          </a:prstGeom>
          <a:solidFill>
            <a:srgbClr val="FFCC66"/>
          </a:solidFill>
          <a:ln>
            <a:solidFill>
              <a:schemeClr val="tx1"/>
            </a:solidFill>
          </a:ln>
          <a:effectLst>
            <a:glow rad="101600">
              <a:srgbClr val="FF99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400" dirty="0" smtClean="0">
                <a:latin typeface="Arial Rounded MT Bold" panose="020F0704030504030204" pitchFamily="34" charset="0"/>
              </a:rPr>
              <a:t>Sosiaali-, terveys- ja liikunta-ala</a:t>
            </a:r>
            <a:endParaRPr lang="fi-FI" sz="1400" dirty="0">
              <a:latin typeface="Arial Rounded MT Bold" panose="020F0704030504030204" pitchFamily="34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102622" y="4581128"/>
            <a:ext cx="1800200" cy="30777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400" dirty="0" smtClean="0">
                <a:latin typeface="Arial Rounded MT Bold" panose="020F0704030504030204" pitchFamily="34" charset="0"/>
              </a:rPr>
              <a:t>Luonnonvara-ala</a:t>
            </a:r>
            <a:endParaRPr lang="fi-FI" sz="1400" dirty="0">
              <a:latin typeface="Arial Rounded MT Bold" panose="020F0704030504030204" pitchFamily="34" charset="0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5436736" y="1988840"/>
            <a:ext cx="1296144" cy="30777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1">
                <a:lumMod val="50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Kulttuuriala</a:t>
            </a:r>
            <a:endParaRPr lang="fi-FI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1763688" y="1619508"/>
            <a:ext cx="2232248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glow rad="101600">
              <a:srgbClr val="00B05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400" dirty="0" smtClean="0">
                <a:latin typeface="Arial Rounded MT Bold" panose="020F0704030504030204" pitchFamily="34" charset="0"/>
              </a:rPr>
              <a:t>Matkailu-, ravitsemis- ja talousala</a:t>
            </a:r>
            <a:endParaRPr lang="fi-FI" sz="1400" dirty="0">
              <a:latin typeface="Arial Rounded MT Bold" panose="020F0704030504030204" pitchFamily="34" charset="0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4211960" y="1321604"/>
            <a:ext cx="1614253" cy="523220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  <a:effectLst>
            <a:glow rad="101600">
              <a:srgbClr val="FF99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400" dirty="0" smtClean="0">
                <a:latin typeface="Arial Rounded MT Bold" panose="020F0704030504030204" pitchFamily="34" charset="0"/>
              </a:rPr>
              <a:t>Humanistinen ja kasvatusala</a:t>
            </a:r>
            <a:endParaRPr lang="fi-FI" sz="1400" dirty="0">
              <a:latin typeface="Arial Rounded MT Bold" panose="020F0704030504030204" pitchFamily="34" charset="0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7038804" y="4616278"/>
            <a:ext cx="1728192" cy="523220"/>
          </a:xfrm>
          <a:prstGeom prst="rect">
            <a:avLst/>
          </a:prstGeom>
          <a:solidFill>
            <a:srgbClr val="CC6600"/>
          </a:solidFill>
          <a:ln>
            <a:solidFill>
              <a:schemeClr val="tx1"/>
            </a:solidFill>
          </a:ln>
          <a:effectLst>
            <a:glow rad="101600">
              <a:srgbClr val="CC66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Luonnontieteiden ala</a:t>
            </a:r>
            <a:endParaRPr lang="fi-FI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1932856" y="5975702"/>
            <a:ext cx="144016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400" dirty="0" smtClean="0">
                <a:latin typeface="Arial Rounded MT Bold" panose="020F0704030504030204" pitchFamily="34" charset="0"/>
              </a:rPr>
              <a:t>Tekniikan ja liikenteen ala</a:t>
            </a:r>
            <a:endParaRPr lang="fi-FI" sz="1400" dirty="0">
              <a:latin typeface="Arial Rounded MT Bold" panose="020F0704030504030204" pitchFamily="34" charset="0"/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6966796" y="3392142"/>
            <a:ext cx="2016224" cy="73866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Yhteiskuntatieteiden, liiketalouden ja hallinnon ala</a:t>
            </a:r>
            <a:endParaRPr lang="fi-FI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9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51520" y="1196752"/>
            <a:ext cx="8640960" cy="224676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glow rad="101600">
              <a:srgbClr val="0066CC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990000"/>
              </a:buClr>
              <a:buSzPct val="130000"/>
              <a:buFontTx/>
              <a:buChar char="•"/>
            </a:pPr>
            <a:r>
              <a:rPr lang="fi-FI" sz="2000" dirty="0">
                <a:latin typeface="Arial Rounded MT Bold" panose="020F0704030504030204" pitchFamily="34" charset="0"/>
              </a:rPr>
              <a:t>  voit </a:t>
            </a:r>
            <a:r>
              <a:rPr lang="fi-FI" sz="2000" dirty="0" smtClean="0">
                <a:latin typeface="Arial Rounded MT Bold" panose="020F0704030504030204" pitchFamily="34" charset="0"/>
              </a:rPr>
              <a:t>suorittaa opintoja koulutuksestasi ja iästäsi riippumatta</a:t>
            </a:r>
            <a:endParaRPr lang="fi-FI" sz="2000" dirty="0">
              <a:latin typeface="Arial Rounded MT Bold" panose="020F0704030504030204" pitchFamily="34" charset="0"/>
            </a:endParaRPr>
          </a:p>
          <a:p>
            <a:pPr>
              <a:spcBef>
                <a:spcPct val="50000"/>
              </a:spcBef>
              <a:buClr>
                <a:srgbClr val="990000"/>
              </a:buClr>
              <a:buSzPct val="130000"/>
              <a:buFontTx/>
              <a:buChar char="•"/>
            </a:pPr>
            <a:r>
              <a:rPr lang="fi-FI" sz="2000" dirty="0">
                <a:latin typeface="Arial Rounded MT Bold" panose="020F0704030504030204" pitchFamily="34" charset="0"/>
              </a:rPr>
              <a:t>  </a:t>
            </a:r>
            <a:r>
              <a:rPr lang="fi-FI" sz="2000" dirty="0" smtClean="0">
                <a:latin typeface="Arial Rounded MT Bold" panose="020F0704030504030204" pitchFamily="34" charset="0"/>
              </a:rPr>
              <a:t>opintoja voit suorittaa lähi-, monimuoto- ja verkko-opintoina</a:t>
            </a:r>
            <a:endParaRPr lang="fi-FI" sz="2000" dirty="0">
              <a:latin typeface="Arial Rounded MT Bold" panose="020F0704030504030204" pitchFamily="34" charset="0"/>
            </a:endParaRPr>
          </a:p>
          <a:p>
            <a:pPr>
              <a:spcBef>
                <a:spcPct val="50000"/>
              </a:spcBef>
              <a:buClr>
                <a:srgbClr val="990000"/>
              </a:buClr>
              <a:buSzPct val="130000"/>
              <a:buFontTx/>
              <a:buChar char="•"/>
            </a:pPr>
            <a:r>
              <a:rPr lang="fi-FI" sz="2000" dirty="0">
                <a:latin typeface="Arial Rounded MT Bold" panose="020F0704030504030204" pitchFamily="34" charset="0"/>
              </a:rPr>
              <a:t>  </a:t>
            </a:r>
            <a:r>
              <a:rPr lang="fi-FI" sz="2000" dirty="0" smtClean="0">
                <a:latin typeface="Arial Rounded MT Bold" panose="020F0704030504030204" pitchFamily="34" charset="0"/>
              </a:rPr>
              <a:t>opiskelu </a:t>
            </a:r>
            <a:r>
              <a:rPr lang="fi-FI" sz="2000" dirty="0">
                <a:latin typeface="Arial Rounded MT Bold" panose="020F0704030504030204" pitchFamily="34" charset="0"/>
              </a:rPr>
              <a:t>ei ole </a:t>
            </a:r>
            <a:r>
              <a:rPr lang="fi-FI" sz="2000" dirty="0" smtClean="0">
                <a:latin typeface="Arial Rounded MT Bold" panose="020F0704030504030204" pitchFamily="34" charset="0"/>
              </a:rPr>
              <a:t>päätoimista tutkinto-opiskelua</a:t>
            </a:r>
          </a:p>
          <a:p>
            <a:pPr>
              <a:spcBef>
                <a:spcPct val="50000"/>
              </a:spcBef>
              <a:buClr>
                <a:srgbClr val="990000"/>
              </a:buClr>
              <a:buSzPct val="130000"/>
              <a:buFontTx/>
              <a:buChar char="•"/>
            </a:pPr>
            <a:r>
              <a:rPr lang="fi-FI" sz="2000" dirty="0">
                <a:latin typeface="Arial Rounded MT Bold" panose="020F0704030504030204" pitchFamily="34" charset="0"/>
              </a:rPr>
              <a:t> </a:t>
            </a:r>
            <a:r>
              <a:rPr lang="fi-FI" sz="2000" dirty="0" smtClean="0">
                <a:latin typeface="Arial Rounded MT Bold" panose="020F0704030504030204" pitchFamily="34" charset="0"/>
              </a:rPr>
              <a:t> voit hyödyntää opintosi, jos pääset tutkinto-opiskelijaksi</a:t>
            </a:r>
            <a:endParaRPr lang="fi-FI" sz="2000" dirty="0">
              <a:latin typeface="Arial Rounded MT Bold" panose="020F0704030504030204" pitchFamily="34" charset="0"/>
            </a:endParaRPr>
          </a:p>
          <a:p>
            <a:pPr>
              <a:spcBef>
                <a:spcPct val="50000"/>
              </a:spcBef>
              <a:buClr>
                <a:srgbClr val="990000"/>
              </a:buClr>
              <a:buSzPct val="130000"/>
              <a:buFontTx/>
              <a:buChar char="•"/>
            </a:pPr>
            <a:r>
              <a:rPr lang="fi-FI" sz="2000" dirty="0">
                <a:latin typeface="Arial Rounded MT Bold" panose="020F0704030504030204" pitchFamily="34" charset="0"/>
              </a:rPr>
              <a:t>  </a:t>
            </a:r>
            <a:r>
              <a:rPr lang="fi-FI" sz="2000" dirty="0" smtClean="0">
                <a:latin typeface="Arial Rounded MT Bold" panose="020F0704030504030204" pitchFamily="34" charset="0"/>
              </a:rPr>
              <a:t>opinnot ovat maksullisia</a:t>
            </a:r>
            <a:endParaRPr lang="fi-FI" sz="2000" dirty="0">
              <a:latin typeface="Arial Rounded MT Bold" panose="020F0704030504030204" pitchFamily="34" charset="0"/>
            </a:endParaRPr>
          </a:p>
        </p:txBody>
      </p:sp>
      <p:sp>
        <p:nvSpPr>
          <p:cNvPr id="2049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269776"/>
            <a:ext cx="6635080" cy="6389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3200" b="1" dirty="0"/>
              <a:t>Avoin </a:t>
            </a:r>
            <a:r>
              <a:rPr lang="fi-FI" sz="3200" b="1" dirty="0" smtClean="0"/>
              <a:t>ammattikorkeakoulu</a:t>
            </a:r>
            <a:endParaRPr lang="fi-FI" sz="3200" b="1" dirty="0"/>
          </a:p>
        </p:txBody>
      </p:sp>
      <p:pic>
        <p:nvPicPr>
          <p:cNvPr id="2053" name="Picture 5" descr="C:\Users\Seppo\AppData\Local\Microsoft\Windows\Temporary Internet Files\Content.IE5\I7F1P2P2\MP90038281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462" y="3721258"/>
            <a:ext cx="2715986" cy="193999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hlinkClick r:id="rId3" tooltip="Katso lisää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81893"/>
            <a:ext cx="2304256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2" name="Kaaviokuva 1"/>
          <p:cNvGraphicFramePr/>
          <p:nvPr>
            <p:extLst>
              <p:ext uri="{D42A27DB-BD31-4B8C-83A1-F6EECF244321}">
                <p14:modId xmlns:p14="http://schemas.microsoft.com/office/powerpoint/2010/main" val="2734154983"/>
              </p:ext>
            </p:extLst>
          </p:nvPr>
        </p:nvGraphicFramePr>
        <p:xfrm>
          <a:off x="611561" y="3573016"/>
          <a:ext cx="5040560" cy="3140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  <p:bldGraphic spid="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Seppo\AppData\Local\Microsoft\Windows\Temporary Internet Files\Content.IE5\TIM40J5S\MP90038277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57457"/>
            <a:ext cx="1365646" cy="1911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eppo\AppData\Local\Microsoft\Windows\Temporary Internet Files\Content.IE5\M7M9S5O5\MP90040519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7" y="4653137"/>
            <a:ext cx="1279044" cy="1911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Tekstiruutu 160"/>
          <p:cNvSpPr txBox="1"/>
          <p:nvPr/>
        </p:nvSpPr>
        <p:spPr>
          <a:xfrm>
            <a:off x="2896976" y="4581128"/>
            <a:ext cx="3691248" cy="1815882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5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 smtClean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 smtClean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Teatteri- ja nukketeatteri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Tanssinopettaja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Pop/jazz-musiikki, musiikkipedagogi, muusikko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Sirkus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Arial Rounded MT Bold" panose="020F0704030504030204" pitchFamily="34" charset="0"/>
            </a:endParaRPr>
          </a:p>
        </p:txBody>
      </p:sp>
      <p:sp>
        <p:nvSpPr>
          <p:cNvPr id="160" name="Tekstiruutu 159"/>
          <p:cNvSpPr txBox="1"/>
          <p:nvPr/>
        </p:nvSpPr>
        <p:spPr>
          <a:xfrm>
            <a:off x="35496" y="2405787"/>
            <a:ext cx="3777333" cy="160043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5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Elokuva ja televisio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Journalismi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Animaatio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Peli-, tv- ja internet-tuotanto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Kustannusala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Mainosala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Yritys- ja yhteisöviestintä</a:t>
            </a:r>
            <a:endParaRPr lang="fi-FI" sz="1400" dirty="0">
              <a:latin typeface="Arial Rounded MT Bold" panose="020F0704030504030204" pitchFamily="34" charset="0"/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-27384"/>
            <a:ext cx="5976664" cy="1008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2800" b="1" dirty="0" smtClean="0"/>
              <a:t>Kulttuuriala (1/2)</a:t>
            </a:r>
            <a:br>
              <a:rPr lang="fi-FI" sz="2800" b="1" dirty="0" smtClean="0"/>
            </a:br>
            <a:r>
              <a:rPr lang="fi-FI" sz="2800" b="1" dirty="0" smtClean="0"/>
              <a:t>- </a:t>
            </a:r>
            <a:r>
              <a:rPr lang="fi-FI" sz="2400" b="1" dirty="0" smtClean="0"/>
              <a:t>media-ala, esittävä taide ja musiikki</a:t>
            </a:r>
            <a:endParaRPr lang="fi-FI" sz="2400" b="1" dirty="0"/>
          </a:p>
        </p:txBody>
      </p:sp>
      <p:grpSp>
        <p:nvGrpSpPr>
          <p:cNvPr id="2" name="Ryhmä 1"/>
          <p:cNvGrpSpPr/>
          <p:nvPr/>
        </p:nvGrpSpPr>
        <p:grpSpPr>
          <a:xfrm>
            <a:off x="2987824" y="2348880"/>
            <a:ext cx="1905125" cy="1152128"/>
            <a:chOff x="2987824" y="2348880"/>
            <a:chExt cx="1905125" cy="1152128"/>
          </a:xfrm>
        </p:grpSpPr>
        <p:sp>
          <p:nvSpPr>
            <p:cNvPr id="44" name="Ellipsi 43">
              <a:hlinkClick r:id="rId4" tooltip="Opintopolkuun"/>
            </p:cNvPr>
            <p:cNvSpPr/>
            <p:nvPr/>
          </p:nvSpPr>
          <p:spPr bwMode="auto">
            <a:xfrm>
              <a:off x="2987824" y="2348880"/>
              <a:ext cx="1905125" cy="115212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45" name="Tekstiruutu 44">
              <a:hlinkClick r:id="rId4" tooltip="Opintopolkuun"/>
            </p:cNvPr>
            <p:cNvSpPr txBox="1"/>
            <p:nvPr/>
          </p:nvSpPr>
          <p:spPr>
            <a:xfrm>
              <a:off x="3098923" y="2628201"/>
              <a:ext cx="17220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Medianomi</a:t>
              </a:r>
            </a:p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240 op</a:t>
              </a:r>
              <a:endParaRPr lang="fi-FI" sz="1600" b="1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43" name="Tekstiruutu 142"/>
          <p:cNvSpPr txBox="1"/>
          <p:nvPr/>
        </p:nvSpPr>
        <p:spPr>
          <a:xfrm>
            <a:off x="785543" y="1196752"/>
            <a:ext cx="7746897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chemeClr val="accent5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dirty="0" smtClean="0">
                <a:latin typeface="Arial Rounded MT Bold" panose="020F0704030504030204" pitchFamily="34" charset="0"/>
              </a:rPr>
              <a:t>Alalla on tärkeää vahva kehityshakuisuus, jatkuva toiminnan arviointi, laadun kehittämispyrkimys, monipuolinen vuorovaikutus ja yhteistyö elinkeinoelämän ja kulttuurikentän kanssa.</a:t>
            </a:r>
            <a:endParaRPr lang="fi-FI" sz="1800" dirty="0">
              <a:latin typeface="Arial Rounded MT Bold" panose="020F0704030504030204" pitchFamily="34" charset="0"/>
            </a:endParaRPr>
          </a:p>
        </p:txBody>
      </p:sp>
      <p:grpSp>
        <p:nvGrpSpPr>
          <p:cNvPr id="144" name="Ryhmä 143"/>
          <p:cNvGrpSpPr/>
          <p:nvPr/>
        </p:nvGrpSpPr>
        <p:grpSpPr>
          <a:xfrm>
            <a:off x="1475657" y="4149080"/>
            <a:ext cx="1944215" cy="1152128"/>
            <a:chOff x="492419" y="2708920"/>
            <a:chExt cx="2520279" cy="1739270"/>
          </a:xfrm>
        </p:grpSpPr>
        <p:sp>
          <p:nvSpPr>
            <p:cNvPr id="146" name="Ellipsi 145">
              <a:hlinkClick r:id="rId5" tooltip="Opintopolkuun"/>
            </p:cNvPr>
            <p:cNvSpPr/>
            <p:nvPr/>
          </p:nvSpPr>
          <p:spPr bwMode="auto">
            <a:xfrm>
              <a:off x="492419" y="2708920"/>
              <a:ext cx="2469607" cy="173927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47" name="Tekstiruutu 146">
              <a:hlinkClick r:id="rId5" tooltip="Opintopolkuun"/>
            </p:cNvPr>
            <p:cNvSpPr txBox="1"/>
            <p:nvPr/>
          </p:nvSpPr>
          <p:spPr>
            <a:xfrm>
              <a:off x="636435" y="3130587"/>
              <a:ext cx="2376263" cy="1254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Teatteri-ilmaisun</a:t>
              </a:r>
            </a:p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ohjaaja</a:t>
              </a:r>
            </a:p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240 op</a:t>
              </a:r>
              <a:endParaRPr lang="fi-FI" sz="16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48" name="Ryhmä 147"/>
          <p:cNvGrpSpPr/>
          <p:nvPr/>
        </p:nvGrpSpPr>
        <p:grpSpPr>
          <a:xfrm>
            <a:off x="1115616" y="5661248"/>
            <a:ext cx="1905125" cy="1152128"/>
            <a:chOff x="492419" y="2708920"/>
            <a:chExt cx="2469607" cy="1739270"/>
          </a:xfrm>
        </p:grpSpPr>
        <p:sp>
          <p:nvSpPr>
            <p:cNvPr id="150" name="Ellipsi 149">
              <a:hlinkClick r:id="rId6" tooltip="Opintopolkuun"/>
            </p:cNvPr>
            <p:cNvSpPr/>
            <p:nvPr/>
          </p:nvSpPr>
          <p:spPr bwMode="auto">
            <a:xfrm>
              <a:off x="492419" y="2708920"/>
              <a:ext cx="2469607" cy="173927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51" name="Tekstiruutu 150">
              <a:hlinkClick r:id="rId6" tooltip="Opintopolkuun"/>
            </p:cNvPr>
            <p:cNvSpPr txBox="1"/>
            <p:nvPr/>
          </p:nvSpPr>
          <p:spPr>
            <a:xfrm>
              <a:off x="636436" y="3252442"/>
              <a:ext cx="2325590" cy="88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Tanssinopettaja</a:t>
              </a:r>
            </a:p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240 op</a:t>
              </a:r>
              <a:endParaRPr lang="fi-FI" sz="16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52" name="Ryhmä 151"/>
          <p:cNvGrpSpPr/>
          <p:nvPr/>
        </p:nvGrpSpPr>
        <p:grpSpPr>
          <a:xfrm>
            <a:off x="4539083" y="5661248"/>
            <a:ext cx="1905125" cy="1152128"/>
            <a:chOff x="492419" y="2708918"/>
            <a:chExt cx="2469607" cy="1739269"/>
          </a:xfrm>
        </p:grpSpPr>
        <p:sp>
          <p:nvSpPr>
            <p:cNvPr id="154" name="Ellipsi 153">
              <a:hlinkClick r:id="rId7" tooltip="Opintopolkuun"/>
            </p:cNvPr>
            <p:cNvSpPr/>
            <p:nvPr/>
          </p:nvSpPr>
          <p:spPr bwMode="auto">
            <a:xfrm>
              <a:off x="492419" y="2708918"/>
              <a:ext cx="2469607" cy="173926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55" name="Tekstiruutu 154">
              <a:hlinkClick r:id="rId7" tooltip="Opintopolkuun"/>
            </p:cNvPr>
            <p:cNvSpPr txBox="1"/>
            <p:nvPr/>
          </p:nvSpPr>
          <p:spPr>
            <a:xfrm>
              <a:off x="636436" y="3130587"/>
              <a:ext cx="2232248" cy="88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Muusikko</a:t>
              </a:r>
            </a:p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270 op</a:t>
              </a:r>
              <a:endParaRPr lang="fi-FI" sz="16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56" name="Ryhmä 155"/>
          <p:cNvGrpSpPr/>
          <p:nvPr/>
        </p:nvGrpSpPr>
        <p:grpSpPr>
          <a:xfrm>
            <a:off x="5220072" y="4149080"/>
            <a:ext cx="1905125" cy="1152128"/>
            <a:chOff x="492419" y="2708920"/>
            <a:chExt cx="2469607" cy="1739270"/>
          </a:xfrm>
        </p:grpSpPr>
        <p:sp>
          <p:nvSpPr>
            <p:cNvPr id="158" name="Ellipsi 157">
              <a:hlinkClick r:id="rId7" tooltip="Opintopolkuun"/>
            </p:cNvPr>
            <p:cNvSpPr/>
            <p:nvPr/>
          </p:nvSpPr>
          <p:spPr bwMode="auto">
            <a:xfrm>
              <a:off x="492419" y="2708920"/>
              <a:ext cx="2469607" cy="173927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59" name="Tekstiruutu 158">
              <a:hlinkClick r:id="rId7" tooltip="Opintopolkuun"/>
            </p:cNvPr>
            <p:cNvSpPr txBox="1"/>
            <p:nvPr/>
          </p:nvSpPr>
          <p:spPr>
            <a:xfrm>
              <a:off x="636436" y="2972123"/>
              <a:ext cx="2232249" cy="1254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Musiikki-</a:t>
              </a:r>
            </a:p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pedagogi</a:t>
              </a:r>
            </a:p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270 op</a:t>
              </a:r>
              <a:endParaRPr lang="fi-FI" sz="1600" b="1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2051" name="Picture 3" descr="C:\Users\Seppo\AppData\Local\Microsoft\Windows\Temporary Internet Files\Content.IE5\LBLZ05NX\MC900432637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872"/>
            <a:ext cx="1714500" cy="17145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Ryhmä 27"/>
          <p:cNvGrpSpPr/>
          <p:nvPr/>
        </p:nvGrpSpPr>
        <p:grpSpPr>
          <a:xfrm>
            <a:off x="7956376" y="6305602"/>
            <a:ext cx="1296144" cy="549004"/>
            <a:chOff x="7956376" y="6305602"/>
            <a:chExt cx="1296144" cy="549004"/>
          </a:xfrm>
        </p:grpSpPr>
        <p:sp>
          <p:nvSpPr>
            <p:cNvPr id="29" name="Toimintopainike: Seuraava 28">
              <a:hlinkClick r:id="" action="ppaction://hlinkshowjump?jump=nextslide" highlightClick="1"/>
            </p:cNvPr>
            <p:cNvSpPr/>
            <p:nvPr/>
          </p:nvSpPr>
          <p:spPr bwMode="auto">
            <a:xfrm>
              <a:off x="8620246" y="6309320"/>
              <a:ext cx="504056" cy="360040"/>
            </a:xfrm>
            <a:prstGeom prst="actionButtonForwardNex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0" name="Toimintopainike: Edellinen 29">
              <a:hlinkClick r:id="" action="ppaction://hlinkshowjump?jump=firstslide" highlightClick="1"/>
            </p:cNvPr>
            <p:cNvSpPr/>
            <p:nvPr/>
          </p:nvSpPr>
          <p:spPr bwMode="auto">
            <a:xfrm>
              <a:off x="8023071" y="6305602"/>
              <a:ext cx="503784" cy="360040"/>
            </a:xfrm>
            <a:prstGeom prst="actionButtonBackPrevious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1" name="Tekstiruutu 30"/>
            <p:cNvSpPr txBox="1"/>
            <p:nvPr/>
          </p:nvSpPr>
          <p:spPr>
            <a:xfrm>
              <a:off x="8548238" y="666994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Kulttuuri 2/2</a:t>
              </a:r>
              <a:endParaRPr lang="fi-FI" sz="600" b="1" dirty="0">
                <a:latin typeface="+mj-lt"/>
              </a:endParaRPr>
            </a:p>
          </p:txBody>
        </p:sp>
        <p:sp>
          <p:nvSpPr>
            <p:cNvPr id="32" name="Tekstiruutu 31"/>
            <p:cNvSpPr txBox="1"/>
            <p:nvPr/>
          </p:nvSpPr>
          <p:spPr>
            <a:xfrm>
              <a:off x="7956376" y="666936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Koulutusalat</a:t>
              </a:r>
              <a:endParaRPr lang="fi-FI" sz="600" b="1" dirty="0">
                <a:latin typeface="+mj-lt"/>
              </a:endParaRPr>
            </a:p>
          </p:txBody>
        </p:sp>
      </p:grpSp>
      <p:sp>
        <p:nvSpPr>
          <p:cNvPr id="33" name="Toimintopainike: Tietoja 32">
            <a:hlinkClick r:id="rId9" highlightClick="1"/>
          </p:cNvPr>
          <p:cNvSpPr/>
          <p:nvPr/>
        </p:nvSpPr>
        <p:spPr bwMode="auto">
          <a:xfrm>
            <a:off x="103113" y="1238650"/>
            <a:ext cx="440830" cy="348749"/>
          </a:xfrm>
          <a:prstGeom prst="actionButtonInformatio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74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kstiruutu 160"/>
          <p:cNvSpPr txBox="1"/>
          <p:nvPr/>
        </p:nvSpPr>
        <p:spPr>
          <a:xfrm>
            <a:off x="3779912" y="4581128"/>
            <a:ext cx="3312368" cy="203132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1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 smtClean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 smtClean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Kuvataide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Valokuva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Konservointi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Restaurointi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Kulttuurituotanto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Vaatetusala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Arial Rounded MT Bold" panose="020F0704030504030204" pitchFamily="34" charset="0"/>
            </a:endParaRPr>
          </a:p>
        </p:txBody>
      </p:sp>
      <p:sp>
        <p:nvSpPr>
          <p:cNvPr id="160" name="Tekstiruutu 159"/>
          <p:cNvSpPr txBox="1"/>
          <p:nvPr/>
        </p:nvSpPr>
        <p:spPr>
          <a:xfrm>
            <a:off x="3131840" y="2404045"/>
            <a:ext cx="4376031" cy="138499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1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 smtClean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Teollinen muotoilu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Sisustusarkkitehtuuri ja kalustemuotoilu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Tekstiili- ja vaatesuunnittelu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Taideteollinen suunnittelu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Arial Rounded MT Bold" panose="020F0704030504030204" pitchFamily="34" charset="0"/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-27384"/>
            <a:ext cx="5544616" cy="1008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2800" b="1" dirty="0" smtClean="0"/>
              <a:t>Kulttuuriala (2/2)</a:t>
            </a:r>
            <a:br>
              <a:rPr lang="fi-FI" sz="2800" b="1" dirty="0" smtClean="0"/>
            </a:br>
            <a:r>
              <a:rPr lang="fi-FI" sz="2800" b="1" dirty="0" smtClean="0"/>
              <a:t>- </a:t>
            </a:r>
            <a:r>
              <a:rPr lang="fi-FI" sz="2400" b="1" dirty="0" smtClean="0"/>
              <a:t>muotoilu ja muu kulttuuri</a:t>
            </a:r>
            <a:endParaRPr lang="fi-FI" sz="2400" b="1" dirty="0"/>
          </a:p>
        </p:txBody>
      </p:sp>
      <p:sp>
        <p:nvSpPr>
          <p:cNvPr id="143" name="Tekstiruutu 142"/>
          <p:cNvSpPr txBox="1"/>
          <p:nvPr/>
        </p:nvSpPr>
        <p:spPr>
          <a:xfrm>
            <a:off x="713535" y="1268760"/>
            <a:ext cx="7746897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chemeClr val="accent5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dirty="0" smtClean="0">
                <a:latin typeface="Arial Rounded MT Bold" panose="020F0704030504030204" pitchFamily="34" charset="0"/>
              </a:rPr>
              <a:t>Alalla on tärkeää vahva kehityshakuisuus, jatkuva toiminnan arviointi, laadun kehittämispyrkimys, monipuolinen vuorovaikutus ja yhteistyö elinkeinoelämän ja kulttuurikentän kanssa.</a:t>
            </a:r>
            <a:endParaRPr lang="fi-FI" sz="1800" dirty="0">
              <a:latin typeface="Arial Rounded MT Bold" panose="020F0704030504030204" pitchFamily="34" charset="0"/>
            </a:endParaRPr>
          </a:p>
        </p:txBody>
      </p:sp>
      <p:grpSp>
        <p:nvGrpSpPr>
          <p:cNvPr id="23" name="Ryhmä 22"/>
          <p:cNvGrpSpPr/>
          <p:nvPr/>
        </p:nvGrpSpPr>
        <p:grpSpPr>
          <a:xfrm>
            <a:off x="7059363" y="2348880"/>
            <a:ext cx="1905125" cy="1152128"/>
            <a:chOff x="492419" y="2708920"/>
            <a:chExt cx="2469607" cy="1739270"/>
          </a:xfrm>
        </p:grpSpPr>
        <p:sp>
          <p:nvSpPr>
            <p:cNvPr id="25" name="Ellipsi 24">
              <a:hlinkClick r:id="rId2" tooltip="Opintopolkuun"/>
            </p:cNvPr>
            <p:cNvSpPr/>
            <p:nvPr/>
          </p:nvSpPr>
          <p:spPr bwMode="auto">
            <a:xfrm>
              <a:off x="492419" y="2708920"/>
              <a:ext cx="2469607" cy="173927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6" name="Tekstiruutu 25">
              <a:hlinkClick r:id="rId2" tooltip="Opintopolkuun"/>
            </p:cNvPr>
            <p:cNvSpPr txBox="1"/>
            <p:nvPr/>
          </p:nvSpPr>
          <p:spPr>
            <a:xfrm>
              <a:off x="636436" y="3130587"/>
              <a:ext cx="2232248" cy="88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Muotoilija</a:t>
              </a:r>
            </a:p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240 op</a:t>
              </a:r>
              <a:endParaRPr lang="fi-FI" sz="16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7" name="Ryhmä 26"/>
          <p:cNvGrpSpPr/>
          <p:nvPr/>
        </p:nvGrpSpPr>
        <p:grpSpPr>
          <a:xfrm>
            <a:off x="2455993" y="3887611"/>
            <a:ext cx="1905125" cy="1152128"/>
            <a:chOff x="492419" y="2708920"/>
            <a:chExt cx="2469607" cy="1739270"/>
          </a:xfrm>
        </p:grpSpPr>
        <p:sp>
          <p:nvSpPr>
            <p:cNvPr id="29" name="Ellipsi 28">
              <a:hlinkClick r:id="rId3" tooltip="Opintopolkuun"/>
            </p:cNvPr>
            <p:cNvSpPr/>
            <p:nvPr/>
          </p:nvSpPr>
          <p:spPr bwMode="auto">
            <a:xfrm>
              <a:off x="492419" y="2708920"/>
              <a:ext cx="2469607" cy="173927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0" name="Tekstiruutu 29">
              <a:hlinkClick r:id="rId3" tooltip="Opintopolkuun"/>
            </p:cNvPr>
            <p:cNvSpPr txBox="1"/>
            <p:nvPr/>
          </p:nvSpPr>
          <p:spPr>
            <a:xfrm>
              <a:off x="636436" y="3130587"/>
              <a:ext cx="2232248" cy="88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Artenomi</a:t>
              </a:r>
            </a:p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240 op</a:t>
              </a:r>
              <a:endParaRPr lang="fi-FI" sz="16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1" name="Ryhmä 30"/>
          <p:cNvGrpSpPr/>
          <p:nvPr/>
        </p:nvGrpSpPr>
        <p:grpSpPr>
          <a:xfrm>
            <a:off x="6123259" y="5589240"/>
            <a:ext cx="1905125" cy="1152128"/>
            <a:chOff x="492419" y="2708920"/>
            <a:chExt cx="2469607" cy="1739270"/>
          </a:xfrm>
        </p:grpSpPr>
        <p:sp>
          <p:nvSpPr>
            <p:cNvPr id="33" name="Ellipsi 32">
              <a:hlinkClick r:id="rId4" tooltip="Opintopolkuun"/>
            </p:cNvPr>
            <p:cNvSpPr/>
            <p:nvPr/>
          </p:nvSpPr>
          <p:spPr bwMode="auto">
            <a:xfrm>
              <a:off x="492419" y="2708920"/>
              <a:ext cx="2469607" cy="173927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4" name="Tekstiruutu 33">
              <a:hlinkClick r:id="rId4" tooltip="Opintopolkuun"/>
            </p:cNvPr>
            <p:cNvSpPr txBox="1"/>
            <p:nvPr/>
          </p:nvSpPr>
          <p:spPr>
            <a:xfrm>
              <a:off x="636436" y="3130587"/>
              <a:ext cx="2232248" cy="88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Vestonomi</a:t>
              </a:r>
            </a:p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240 op</a:t>
              </a:r>
              <a:endParaRPr lang="fi-FI" sz="16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5" name="Ryhmä 34"/>
          <p:cNvGrpSpPr/>
          <p:nvPr/>
        </p:nvGrpSpPr>
        <p:grpSpPr>
          <a:xfrm>
            <a:off x="6715121" y="4319659"/>
            <a:ext cx="1905125" cy="1152128"/>
            <a:chOff x="492419" y="2708920"/>
            <a:chExt cx="2469607" cy="1739270"/>
          </a:xfrm>
        </p:grpSpPr>
        <p:sp>
          <p:nvSpPr>
            <p:cNvPr id="37" name="Ellipsi 36">
              <a:hlinkClick r:id="rId5" tooltip="Opintopolkuun"/>
            </p:cNvPr>
            <p:cNvSpPr/>
            <p:nvPr/>
          </p:nvSpPr>
          <p:spPr bwMode="auto">
            <a:xfrm>
              <a:off x="492419" y="2708920"/>
              <a:ext cx="2469607" cy="173927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8" name="Tekstiruutu 37">
              <a:hlinkClick r:id="rId5" tooltip="Opintopolkuun"/>
            </p:cNvPr>
            <p:cNvSpPr txBox="1"/>
            <p:nvPr/>
          </p:nvSpPr>
          <p:spPr>
            <a:xfrm>
              <a:off x="585763" y="2926329"/>
              <a:ext cx="2232248" cy="1254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Kulttuuri-</a:t>
              </a:r>
            </a:p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tuottaja</a:t>
              </a:r>
            </a:p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240 op</a:t>
              </a:r>
              <a:endParaRPr lang="fi-FI" sz="16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9" name="Ryhmä 38"/>
          <p:cNvGrpSpPr/>
          <p:nvPr/>
        </p:nvGrpSpPr>
        <p:grpSpPr>
          <a:xfrm>
            <a:off x="1920052" y="5301208"/>
            <a:ext cx="1905125" cy="1152129"/>
            <a:chOff x="492419" y="2708920"/>
            <a:chExt cx="2469607" cy="1739270"/>
          </a:xfrm>
        </p:grpSpPr>
        <p:sp>
          <p:nvSpPr>
            <p:cNvPr id="41" name="Ellipsi 40">
              <a:hlinkClick r:id="rId6" tooltip="Opintopolkuun"/>
            </p:cNvPr>
            <p:cNvSpPr/>
            <p:nvPr/>
          </p:nvSpPr>
          <p:spPr bwMode="auto">
            <a:xfrm>
              <a:off x="492419" y="2708920"/>
              <a:ext cx="2469607" cy="173927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43" name="Tekstiruutu 42">
              <a:hlinkClick r:id="rId6" tooltip="Opintopolkuun"/>
            </p:cNvPr>
            <p:cNvSpPr txBox="1"/>
            <p:nvPr/>
          </p:nvSpPr>
          <p:spPr>
            <a:xfrm>
              <a:off x="636436" y="3130587"/>
              <a:ext cx="2232248" cy="88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Konservaattori</a:t>
              </a:r>
            </a:p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240 op</a:t>
              </a:r>
              <a:endParaRPr lang="fi-FI" sz="16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46" name="Ryhmä 45"/>
          <p:cNvGrpSpPr/>
          <p:nvPr/>
        </p:nvGrpSpPr>
        <p:grpSpPr>
          <a:xfrm>
            <a:off x="4836690" y="3823183"/>
            <a:ext cx="1905125" cy="1152128"/>
            <a:chOff x="492419" y="2708920"/>
            <a:chExt cx="2469607" cy="1739270"/>
          </a:xfrm>
        </p:grpSpPr>
        <p:sp>
          <p:nvSpPr>
            <p:cNvPr id="48" name="Ellipsi 47">
              <a:hlinkClick r:id="rId7" tooltip="Opintopolkuun"/>
            </p:cNvPr>
            <p:cNvSpPr/>
            <p:nvPr/>
          </p:nvSpPr>
          <p:spPr bwMode="auto">
            <a:xfrm>
              <a:off x="492419" y="2708920"/>
              <a:ext cx="2469607" cy="173927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49" name="Tekstiruutu 48">
              <a:hlinkClick r:id="rId7" tooltip="Opintopolkuun"/>
            </p:cNvPr>
            <p:cNvSpPr txBox="1"/>
            <p:nvPr/>
          </p:nvSpPr>
          <p:spPr>
            <a:xfrm>
              <a:off x="636436" y="3130587"/>
              <a:ext cx="2232248" cy="88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Kuvataitelija</a:t>
              </a:r>
            </a:p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240 op</a:t>
              </a:r>
              <a:endParaRPr lang="fi-FI" sz="16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54" name="Ryhmä 53"/>
          <p:cNvGrpSpPr/>
          <p:nvPr/>
        </p:nvGrpSpPr>
        <p:grpSpPr>
          <a:xfrm>
            <a:off x="7956376" y="6305602"/>
            <a:ext cx="1296144" cy="549004"/>
            <a:chOff x="7956376" y="6305602"/>
            <a:chExt cx="1296144" cy="549004"/>
          </a:xfrm>
        </p:grpSpPr>
        <p:sp>
          <p:nvSpPr>
            <p:cNvPr id="55" name="Toimintopainike: Seuraava 54">
              <a:hlinkClick r:id="" action="ppaction://hlinkshowjump?jump=nextslide" highlightClick="1"/>
            </p:cNvPr>
            <p:cNvSpPr/>
            <p:nvPr/>
          </p:nvSpPr>
          <p:spPr bwMode="auto">
            <a:xfrm>
              <a:off x="8620246" y="6309320"/>
              <a:ext cx="504056" cy="360040"/>
            </a:xfrm>
            <a:prstGeom prst="actionButtonForwardNex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6" name="Toimintopainike: Edellinen 55">
              <a:hlinkClick r:id="" action="ppaction://hlinkshowjump?jump=firstslide" highlightClick="1"/>
            </p:cNvPr>
            <p:cNvSpPr/>
            <p:nvPr/>
          </p:nvSpPr>
          <p:spPr bwMode="auto">
            <a:xfrm>
              <a:off x="8023071" y="6305602"/>
              <a:ext cx="503784" cy="360040"/>
            </a:xfrm>
            <a:prstGeom prst="actionButtonBackPrevious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7" name="Tekstiruutu 56"/>
            <p:cNvSpPr txBox="1"/>
            <p:nvPr/>
          </p:nvSpPr>
          <p:spPr>
            <a:xfrm>
              <a:off x="8548238" y="666994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Seuraava ala</a:t>
              </a:r>
              <a:endParaRPr lang="fi-FI" sz="600" b="1" dirty="0">
                <a:latin typeface="+mj-lt"/>
              </a:endParaRPr>
            </a:p>
          </p:txBody>
        </p:sp>
        <p:sp>
          <p:nvSpPr>
            <p:cNvPr id="58" name="Tekstiruutu 57"/>
            <p:cNvSpPr txBox="1"/>
            <p:nvPr/>
          </p:nvSpPr>
          <p:spPr>
            <a:xfrm>
              <a:off x="7956376" y="666936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Koulutusalat</a:t>
              </a:r>
              <a:endParaRPr lang="fi-FI" sz="600" b="1" dirty="0">
                <a:latin typeface="+mj-lt"/>
              </a:endParaRPr>
            </a:p>
          </p:txBody>
        </p:sp>
      </p:grpSp>
      <p:pic>
        <p:nvPicPr>
          <p:cNvPr id="1026" name="Picture 2" descr="C:\Users\Seppo\AppData\Local\Microsoft\Windows\Temporary Internet Files\Content.IE5\LBLZ05NX\MP900438781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33" y="2344435"/>
            <a:ext cx="2089662" cy="1444606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 descr="C:\Users\Seppo\AppData\Local\Microsoft\Windows\Temporary Internet Files\Content.IE5\TIM40J5S\MC900378857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33" y="4351338"/>
            <a:ext cx="1474030" cy="21250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oimintopainike: Tietoja 31">
            <a:hlinkClick r:id="rId10" highlightClick="1"/>
          </p:cNvPr>
          <p:cNvSpPr/>
          <p:nvPr/>
        </p:nvSpPr>
        <p:spPr bwMode="auto">
          <a:xfrm>
            <a:off x="103113" y="1238650"/>
            <a:ext cx="440830" cy="348749"/>
          </a:xfrm>
          <a:prstGeom prst="actionButtonInformatio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15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115616" y="259904"/>
            <a:ext cx="6058867" cy="5768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3200" b="1" dirty="0">
                <a:latin typeface="Arial Rounded MT Bold" panose="020F0704030504030204" pitchFamily="34" charset="0"/>
              </a:rPr>
              <a:t>Luonnontieteiden ala</a:t>
            </a:r>
          </a:p>
        </p:txBody>
      </p:sp>
      <p:grpSp>
        <p:nvGrpSpPr>
          <p:cNvPr id="3" name="Ryhmä 2"/>
          <p:cNvGrpSpPr/>
          <p:nvPr/>
        </p:nvGrpSpPr>
        <p:grpSpPr>
          <a:xfrm>
            <a:off x="492420" y="4581128"/>
            <a:ext cx="3469462" cy="1872208"/>
            <a:chOff x="492420" y="2708920"/>
            <a:chExt cx="3469462" cy="1872208"/>
          </a:xfrm>
        </p:grpSpPr>
        <p:sp>
          <p:nvSpPr>
            <p:cNvPr id="17" name="Nuoli oikealle 16"/>
            <p:cNvSpPr/>
            <p:nvPr/>
          </p:nvSpPr>
          <p:spPr bwMode="auto">
            <a:xfrm>
              <a:off x="3025778" y="3392995"/>
              <a:ext cx="93610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CC660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9" name="Ellipsi 18">
              <a:hlinkClick r:id="rId2" tooltip="Opintopolkuun"/>
            </p:cNvPr>
            <p:cNvSpPr/>
            <p:nvPr/>
          </p:nvSpPr>
          <p:spPr bwMode="auto">
            <a:xfrm>
              <a:off x="492420" y="2708920"/>
              <a:ext cx="2808312" cy="1872208"/>
            </a:xfrm>
            <a:prstGeom prst="ellipse">
              <a:avLst/>
            </a:prstGeom>
            <a:solidFill>
              <a:srgbClr val="CC66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0" name="Tekstiruutu 19">
              <a:hlinkClick r:id="rId2" tooltip="Opintopolkuun"/>
            </p:cNvPr>
            <p:cNvSpPr txBox="1"/>
            <p:nvPr/>
          </p:nvSpPr>
          <p:spPr>
            <a:xfrm>
              <a:off x="793530" y="3167970"/>
              <a:ext cx="22322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b="1" dirty="0" smtClean="0">
                  <a:latin typeface="Arial Rounded MT Bold" panose="020F0704030504030204" pitchFamily="34" charset="0"/>
                </a:rPr>
                <a:t>Tradenomi</a:t>
              </a:r>
            </a:p>
            <a:p>
              <a:pPr algn="ctr">
                <a:buNone/>
              </a:pPr>
              <a:r>
                <a:rPr lang="fi-FI" b="1" dirty="0" smtClean="0">
                  <a:latin typeface="Arial Rounded MT Bold" panose="020F0704030504030204" pitchFamily="34" charset="0"/>
                </a:rPr>
                <a:t>210 op</a:t>
              </a:r>
              <a:endParaRPr lang="fi-FI" b="1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22" name="Tekstiruutu 21"/>
          <p:cNvSpPr txBox="1"/>
          <p:nvPr/>
        </p:nvSpPr>
        <p:spPr>
          <a:xfrm>
            <a:off x="755576" y="1270501"/>
            <a:ext cx="741682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rgbClr val="CC66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dirty="0" smtClean="0">
                <a:latin typeface="Arial Rounded MT Bold" panose="020F0704030504030204" pitchFamily="34" charset="0"/>
              </a:rPr>
              <a:t>Opinnoissa ovat tärkeitä tietokoneet, tiimityöskentely, projektit, uuden oppiminen, sovellusten ja palveluiden kehittäminen.</a:t>
            </a:r>
            <a:endParaRPr lang="fi-FI" sz="1800" dirty="0">
              <a:latin typeface="Arial Rounded MT Bold" panose="020F0704030504030204" pitchFamily="34" charset="0"/>
            </a:endParaRPr>
          </a:p>
        </p:txBody>
      </p:sp>
      <p:sp>
        <p:nvSpPr>
          <p:cNvPr id="23" name="Tekstiruutu 22"/>
          <p:cNvSpPr txBox="1"/>
          <p:nvPr/>
        </p:nvSpPr>
        <p:spPr>
          <a:xfrm>
            <a:off x="3995936" y="4725144"/>
            <a:ext cx="4752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Projektipäällikkö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Ohjelmistosuunnittelija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Web designer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Järjestelmäasiantuntija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Projektikoordinaattori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It-tukihenkilö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…</a:t>
            </a:r>
            <a:endParaRPr lang="fi-FI" sz="1600" dirty="0">
              <a:latin typeface="Arial Rounded MT Bold" panose="020F0704030504030204" pitchFamily="34" charset="0"/>
            </a:endParaRPr>
          </a:p>
        </p:txBody>
      </p:sp>
      <p:sp>
        <p:nvSpPr>
          <p:cNvPr id="26" name="Tekstiruutu 25"/>
          <p:cNvSpPr txBox="1"/>
          <p:nvPr/>
        </p:nvSpPr>
        <p:spPr>
          <a:xfrm>
            <a:off x="179512" y="2189763"/>
            <a:ext cx="56505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dirty="0" smtClean="0">
                <a:latin typeface="Arial Rounded MT Bold" panose="020F0704030504030204" pitchFamily="34" charset="0"/>
              </a:rPr>
              <a:t>Ammattikorkeakouluissa voi valita erilaisia suuntautumisvaihtoehtoja kuten: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Pelituotanto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Ohjelmistotuotanto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Tietoliikenne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Digimediatuotanto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Tietotekniikkayrittäjyys</a:t>
            </a:r>
            <a:endParaRPr lang="fi-FI" sz="1800" dirty="0">
              <a:latin typeface="Arial Rounded MT Bold" panose="020F0704030504030204" pitchFamily="34" charset="0"/>
            </a:endParaRPr>
          </a:p>
        </p:txBody>
      </p:sp>
      <p:grpSp>
        <p:nvGrpSpPr>
          <p:cNvPr id="12" name="Ryhmä 11"/>
          <p:cNvGrpSpPr/>
          <p:nvPr/>
        </p:nvGrpSpPr>
        <p:grpSpPr>
          <a:xfrm>
            <a:off x="7956376" y="6305602"/>
            <a:ext cx="1296144" cy="549004"/>
            <a:chOff x="7956376" y="6305602"/>
            <a:chExt cx="1296144" cy="549004"/>
          </a:xfrm>
        </p:grpSpPr>
        <p:sp>
          <p:nvSpPr>
            <p:cNvPr id="13" name="Toimintopainike: Seuraava 12">
              <a:hlinkClick r:id="" action="ppaction://hlinkshowjump?jump=nextslide" highlightClick="1"/>
            </p:cNvPr>
            <p:cNvSpPr/>
            <p:nvPr/>
          </p:nvSpPr>
          <p:spPr bwMode="auto">
            <a:xfrm>
              <a:off x="8620246" y="6309320"/>
              <a:ext cx="504056" cy="360040"/>
            </a:xfrm>
            <a:prstGeom prst="actionButtonForwardNex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4" name="Toimintopainike: Edellinen 13">
              <a:hlinkClick r:id="" action="ppaction://hlinkshowjump?jump=firstslide" highlightClick="1"/>
            </p:cNvPr>
            <p:cNvSpPr/>
            <p:nvPr/>
          </p:nvSpPr>
          <p:spPr bwMode="auto">
            <a:xfrm>
              <a:off x="8023071" y="6305602"/>
              <a:ext cx="503784" cy="360040"/>
            </a:xfrm>
            <a:prstGeom prst="actionButtonBackPrevious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5" name="Tekstiruutu 14"/>
            <p:cNvSpPr txBox="1"/>
            <p:nvPr/>
          </p:nvSpPr>
          <p:spPr>
            <a:xfrm>
              <a:off x="8548238" y="666994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Seuraava ala</a:t>
              </a:r>
              <a:endParaRPr lang="fi-FI" sz="600" b="1" dirty="0">
                <a:latin typeface="+mj-lt"/>
              </a:endParaRPr>
            </a:p>
          </p:txBody>
        </p:sp>
        <p:sp>
          <p:nvSpPr>
            <p:cNvPr id="16" name="Tekstiruutu 15"/>
            <p:cNvSpPr txBox="1"/>
            <p:nvPr/>
          </p:nvSpPr>
          <p:spPr>
            <a:xfrm>
              <a:off x="7956376" y="666936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Koulutusalat</a:t>
              </a:r>
              <a:endParaRPr lang="fi-FI" sz="600" b="1" dirty="0">
                <a:latin typeface="+mj-lt"/>
              </a:endParaRPr>
            </a:p>
          </p:txBody>
        </p:sp>
      </p:grpSp>
      <p:pic>
        <p:nvPicPr>
          <p:cNvPr id="2051" name="Picture 3" descr="C:\Users\Seppo\AppData\Local\Microsoft\Windows\Temporary Internet Files\Content.IE5\LBLZ05NX\MP90031677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387799"/>
            <a:ext cx="3112471" cy="20493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oimintopainike: Tietoja 17">
            <a:hlinkClick r:id="rId4" highlightClick="1"/>
          </p:cNvPr>
          <p:cNvSpPr/>
          <p:nvPr/>
        </p:nvSpPr>
        <p:spPr bwMode="auto">
          <a:xfrm>
            <a:off x="103113" y="1238650"/>
            <a:ext cx="440830" cy="348749"/>
          </a:xfrm>
          <a:prstGeom prst="actionButtonInformatio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475656" y="259904"/>
            <a:ext cx="5400600" cy="5768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b="1" dirty="0" smtClean="0">
                <a:latin typeface="Arial Rounded MT Bold" panose="020F0704030504030204" pitchFamily="34" charset="0"/>
              </a:rPr>
              <a:t>Luonnonvara-ala</a:t>
            </a:r>
            <a:endParaRPr lang="fi-FI" b="1" dirty="0">
              <a:latin typeface="Arial Rounded MT Bold" panose="020F0704030504030204" pitchFamily="34" charset="0"/>
            </a:endParaRPr>
          </a:p>
        </p:txBody>
      </p:sp>
      <p:grpSp>
        <p:nvGrpSpPr>
          <p:cNvPr id="2" name="Ryhmä 1"/>
          <p:cNvGrpSpPr/>
          <p:nvPr/>
        </p:nvGrpSpPr>
        <p:grpSpPr>
          <a:xfrm>
            <a:off x="190132" y="2564904"/>
            <a:ext cx="2232248" cy="2169479"/>
            <a:chOff x="190132" y="2313740"/>
            <a:chExt cx="2232248" cy="2169479"/>
          </a:xfrm>
        </p:grpSpPr>
        <p:sp>
          <p:nvSpPr>
            <p:cNvPr id="17" name="Nuoli oikealle 16"/>
            <p:cNvSpPr/>
            <p:nvPr/>
          </p:nvSpPr>
          <p:spPr bwMode="auto">
            <a:xfrm rot="5400000">
              <a:off x="796890" y="3763139"/>
              <a:ext cx="93610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B05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9" name="Ellipsi 18">
              <a:hlinkClick r:id="rId2" tooltip="Opintopolkuun"/>
            </p:cNvPr>
            <p:cNvSpPr/>
            <p:nvPr/>
          </p:nvSpPr>
          <p:spPr bwMode="auto">
            <a:xfrm>
              <a:off x="190132" y="2313740"/>
              <a:ext cx="2149620" cy="1619315"/>
            </a:xfrm>
            <a:prstGeom prst="ellipse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0" name="Tekstiruutu 19">
              <a:hlinkClick r:id="rId2" tooltip="Opintopolkuun"/>
            </p:cNvPr>
            <p:cNvSpPr txBox="1"/>
            <p:nvPr/>
          </p:nvSpPr>
          <p:spPr>
            <a:xfrm>
              <a:off x="190132" y="2716118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Agrologi</a:t>
              </a:r>
            </a:p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240 op</a:t>
              </a:r>
              <a:endParaRPr lang="fi-FI" sz="2400" b="1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22" name="Tekstiruutu 21"/>
          <p:cNvSpPr txBox="1"/>
          <p:nvPr/>
        </p:nvSpPr>
        <p:spPr>
          <a:xfrm>
            <a:off x="897597" y="1340768"/>
            <a:ext cx="6266691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rgbClr val="00B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dirty="0" smtClean="0">
                <a:latin typeface="Arial Rounded MT Bold" panose="020F0704030504030204" pitchFamily="34" charset="0"/>
              </a:rPr>
              <a:t>Opinnoissa ovat tärkeitä mm. luonnonvarat, kestävä kehitys, liiketoimintaosaaminen, työyhteisöosaaminen ja kansainvälisyys.</a:t>
            </a:r>
            <a:endParaRPr lang="fi-FI" sz="1800" dirty="0">
              <a:latin typeface="Arial Rounded MT Bold" panose="020F0704030504030204" pitchFamily="34" charset="0"/>
            </a:endParaRPr>
          </a:p>
        </p:txBody>
      </p:sp>
      <p:grpSp>
        <p:nvGrpSpPr>
          <p:cNvPr id="12" name="Ryhmä 11"/>
          <p:cNvGrpSpPr/>
          <p:nvPr/>
        </p:nvGrpSpPr>
        <p:grpSpPr>
          <a:xfrm>
            <a:off x="2411760" y="2590805"/>
            <a:ext cx="2232248" cy="2169479"/>
            <a:chOff x="190132" y="2313740"/>
            <a:chExt cx="2232248" cy="2169479"/>
          </a:xfrm>
        </p:grpSpPr>
        <p:sp>
          <p:nvSpPr>
            <p:cNvPr id="13" name="Nuoli oikealle 12"/>
            <p:cNvSpPr/>
            <p:nvPr/>
          </p:nvSpPr>
          <p:spPr bwMode="auto">
            <a:xfrm rot="5400000">
              <a:off x="796890" y="3763139"/>
              <a:ext cx="93610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B05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4" name="Ellipsi 13">
              <a:hlinkClick r:id="rId3" tooltip="Opintopolkuun"/>
            </p:cNvPr>
            <p:cNvSpPr/>
            <p:nvPr/>
          </p:nvSpPr>
          <p:spPr bwMode="auto">
            <a:xfrm>
              <a:off x="190132" y="2313740"/>
              <a:ext cx="2149620" cy="1619315"/>
            </a:xfrm>
            <a:prstGeom prst="ellipse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5" name="Tekstiruutu 14">
              <a:hlinkClick r:id="rId3" tooltip="Opintopolkuun"/>
            </p:cNvPr>
            <p:cNvSpPr txBox="1"/>
            <p:nvPr/>
          </p:nvSpPr>
          <p:spPr>
            <a:xfrm>
              <a:off x="190132" y="2716118"/>
              <a:ext cx="22322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Metsätalous-</a:t>
              </a:r>
            </a:p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insinööri</a:t>
              </a:r>
            </a:p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240 op</a:t>
              </a:r>
              <a:endParaRPr lang="fi-FI" sz="2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6" name="Ryhmä 15"/>
          <p:cNvGrpSpPr/>
          <p:nvPr/>
        </p:nvGrpSpPr>
        <p:grpSpPr>
          <a:xfrm>
            <a:off x="4644008" y="2600044"/>
            <a:ext cx="2232248" cy="2169479"/>
            <a:chOff x="190132" y="2313740"/>
            <a:chExt cx="2232248" cy="2169479"/>
          </a:xfrm>
        </p:grpSpPr>
        <p:sp>
          <p:nvSpPr>
            <p:cNvPr id="18" name="Nuoli oikealle 17"/>
            <p:cNvSpPr/>
            <p:nvPr/>
          </p:nvSpPr>
          <p:spPr bwMode="auto">
            <a:xfrm rot="5400000">
              <a:off x="796890" y="3763139"/>
              <a:ext cx="93610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B05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1" name="Ellipsi 20">
              <a:hlinkClick r:id="rId3" tooltip="Opintopolkuun"/>
            </p:cNvPr>
            <p:cNvSpPr/>
            <p:nvPr/>
          </p:nvSpPr>
          <p:spPr bwMode="auto">
            <a:xfrm>
              <a:off x="190132" y="2313740"/>
              <a:ext cx="2149620" cy="1619315"/>
            </a:xfrm>
            <a:prstGeom prst="ellipse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4" name="Tekstiruutu 23">
              <a:hlinkClick r:id="rId4" tooltip="Opintopolkuun "/>
            </p:cNvPr>
            <p:cNvSpPr txBox="1"/>
            <p:nvPr/>
          </p:nvSpPr>
          <p:spPr>
            <a:xfrm>
              <a:off x="190132" y="2716118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Hortonomi</a:t>
              </a:r>
            </a:p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240 op</a:t>
              </a:r>
              <a:endParaRPr lang="fi-FI" sz="2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5" name="Ryhmä 24"/>
          <p:cNvGrpSpPr/>
          <p:nvPr/>
        </p:nvGrpSpPr>
        <p:grpSpPr>
          <a:xfrm>
            <a:off x="6876256" y="2600044"/>
            <a:ext cx="2232248" cy="2169479"/>
            <a:chOff x="190132" y="2313740"/>
            <a:chExt cx="2232248" cy="2169479"/>
          </a:xfrm>
        </p:grpSpPr>
        <p:sp>
          <p:nvSpPr>
            <p:cNvPr id="27" name="Nuoli oikealle 26"/>
            <p:cNvSpPr/>
            <p:nvPr/>
          </p:nvSpPr>
          <p:spPr bwMode="auto">
            <a:xfrm rot="5400000">
              <a:off x="796890" y="3763139"/>
              <a:ext cx="93610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B05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8" name="Ellipsi 27">
              <a:hlinkClick r:id="rId5" tooltip="Opintopolkuun"/>
            </p:cNvPr>
            <p:cNvSpPr/>
            <p:nvPr/>
          </p:nvSpPr>
          <p:spPr bwMode="auto">
            <a:xfrm>
              <a:off x="190132" y="2313740"/>
              <a:ext cx="2149620" cy="1619315"/>
            </a:xfrm>
            <a:prstGeom prst="ellipse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9" name="Tekstiruutu 28">
              <a:hlinkClick r:id="rId5" tooltip="Opintopolkuun"/>
            </p:cNvPr>
            <p:cNvSpPr txBox="1"/>
            <p:nvPr/>
          </p:nvSpPr>
          <p:spPr>
            <a:xfrm>
              <a:off x="190132" y="2611011"/>
              <a:ext cx="22322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Ympäristö-</a:t>
              </a:r>
            </a:p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suunnittelija</a:t>
              </a:r>
            </a:p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240 op</a:t>
              </a:r>
              <a:endParaRPr lang="fi-FI" sz="2400" b="1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6147" name="Picture 3" descr="C:\Users\Seppo\AppData\Local\Microsoft\Windows\Temporary Internet Files\Content.IE5\LBLZ05NX\MP90043172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54863"/>
            <a:ext cx="1368152" cy="1368152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Ryhmä 29"/>
          <p:cNvGrpSpPr/>
          <p:nvPr/>
        </p:nvGrpSpPr>
        <p:grpSpPr>
          <a:xfrm>
            <a:off x="7956376" y="6336380"/>
            <a:ext cx="1296144" cy="549004"/>
            <a:chOff x="7956376" y="6305602"/>
            <a:chExt cx="1296144" cy="549004"/>
          </a:xfrm>
        </p:grpSpPr>
        <p:sp>
          <p:nvSpPr>
            <p:cNvPr id="31" name="Toimintopainike: Seuraava 30">
              <a:hlinkClick r:id="" action="ppaction://hlinkshowjump?jump=nextslide" highlightClick="1"/>
            </p:cNvPr>
            <p:cNvSpPr/>
            <p:nvPr/>
          </p:nvSpPr>
          <p:spPr bwMode="auto">
            <a:xfrm>
              <a:off x="8620246" y="6309320"/>
              <a:ext cx="504056" cy="360040"/>
            </a:xfrm>
            <a:prstGeom prst="actionButtonForwardNex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2" name="Toimintopainike: Edellinen 31">
              <a:hlinkClick r:id="" action="ppaction://hlinkshowjump?jump=firstslide" highlightClick="1"/>
            </p:cNvPr>
            <p:cNvSpPr/>
            <p:nvPr/>
          </p:nvSpPr>
          <p:spPr bwMode="auto">
            <a:xfrm>
              <a:off x="8023071" y="6305602"/>
              <a:ext cx="503784" cy="360040"/>
            </a:xfrm>
            <a:prstGeom prst="actionButtonBackPrevious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3" name="Tekstiruutu 32"/>
            <p:cNvSpPr txBox="1"/>
            <p:nvPr/>
          </p:nvSpPr>
          <p:spPr>
            <a:xfrm>
              <a:off x="8548238" y="666994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Seuraava ala</a:t>
              </a:r>
              <a:endParaRPr lang="fi-FI" sz="600" b="1" dirty="0">
                <a:latin typeface="+mj-lt"/>
              </a:endParaRPr>
            </a:p>
          </p:txBody>
        </p:sp>
        <p:sp>
          <p:nvSpPr>
            <p:cNvPr id="34" name="Tekstiruutu 33"/>
            <p:cNvSpPr txBox="1"/>
            <p:nvPr/>
          </p:nvSpPr>
          <p:spPr>
            <a:xfrm>
              <a:off x="7956376" y="666936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Koulutusalat</a:t>
              </a:r>
              <a:endParaRPr lang="fi-FI" sz="600" b="1" dirty="0">
                <a:latin typeface="+mj-lt"/>
              </a:endParaRPr>
            </a:p>
          </p:txBody>
        </p:sp>
      </p:grpSp>
      <p:sp>
        <p:nvSpPr>
          <p:cNvPr id="35" name="Tekstiruutu 34"/>
          <p:cNvSpPr txBox="1"/>
          <p:nvPr/>
        </p:nvSpPr>
        <p:spPr>
          <a:xfrm>
            <a:off x="37491" y="4852898"/>
            <a:ext cx="2086237" cy="138499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B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Maaseutuneuvoja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Maaseutuyrittäjä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Maatalouskauppa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Projektipäällikkö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Tallimestari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Opetustehtävät</a:t>
            </a:r>
            <a:endParaRPr lang="fi-FI" sz="1400" dirty="0">
              <a:latin typeface="Arial Rounded MT Bold" panose="020F0704030504030204" pitchFamily="34" charset="0"/>
            </a:endParaRPr>
          </a:p>
        </p:txBody>
      </p:sp>
      <p:sp>
        <p:nvSpPr>
          <p:cNvPr id="36" name="Tekstiruutu 35"/>
          <p:cNvSpPr txBox="1"/>
          <p:nvPr/>
        </p:nvSpPr>
        <p:spPr>
          <a:xfrm>
            <a:off x="2267744" y="4869160"/>
            <a:ext cx="2086237" cy="138499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B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Metsäneuvoja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Ostoesimies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Korjuuesimies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Metsäsuunnittelija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Palveluyrittäjä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   </a:t>
            </a:r>
            <a:endParaRPr lang="fi-FI" sz="1400" dirty="0">
              <a:latin typeface="Arial Rounded MT Bold" panose="020F0704030504030204" pitchFamily="34" charset="0"/>
            </a:endParaRPr>
          </a:p>
        </p:txBody>
      </p:sp>
      <p:sp>
        <p:nvSpPr>
          <p:cNvPr id="37" name="Tekstiruutu 36"/>
          <p:cNvSpPr txBox="1"/>
          <p:nvPr/>
        </p:nvSpPr>
        <p:spPr>
          <a:xfrm>
            <a:off x="4499992" y="4869160"/>
            <a:ext cx="2302261" cy="138499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B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Puutarhuri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Yrittäjä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Maisemasuunnittelija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Viheraluepäällikkö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Puutarhakauppa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Opetus</a:t>
            </a:r>
          </a:p>
        </p:txBody>
      </p:sp>
      <p:sp>
        <p:nvSpPr>
          <p:cNvPr id="38" name="Tekstiruutu 37"/>
          <p:cNvSpPr txBox="1"/>
          <p:nvPr/>
        </p:nvSpPr>
        <p:spPr>
          <a:xfrm>
            <a:off x="6950259" y="4869160"/>
            <a:ext cx="2086237" cy="138499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B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Projektipäällikkö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Liiketoiminta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Suunnittelija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Tarkastaja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Terveystarkastaja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Luontokartoittaja </a:t>
            </a:r>
            <a:endParaRPr lang="fi-FI" sz="1400" dirty="0">
              <a:latin typeface="Arial Rounded MT Bold" panose="020F0704030504030204" pitchFamily="34" charset="0"/>
            </a:endParaRPr>
          </a:p>
        </p:txBody>
      </p:sp>
      <p:sp>
        <p:nvSpPr>
          <p:cNvPr id="39" name="Toimintopainike: Tietoja 38">
            <a:hlinkClick r:id="rId7" highlightClick="1"/>
          </p:cNvPr>
          <p:cNvSpPr/>
          <p:nvPr/>
        </p:nvSpPr>
        <p:spPr bwMode="auto">
          <a:xfrm>
            <a:off x="103113" y="1238650"/>
            <a:ext cx="440830" cy="348749"/>
          </a:xfrm>
          <a:prstGeom prst="actionButtonInformatio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49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043608" y="331912"/>
            <a:ext cx="6336705" cy="5768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2800" b="1" dirty="0" smtClean="0">
                <a:latin typeface="Arial Rounded MT Bold" panose="020F0704030504030204" pitchFamily="34" charset="0"/>
              </a:rPr>
              <a:t>Matkailu-, ravitsemis- ja talousala</a:t>
            </a:r>
            <a:endParaRPr lang="fi-FI" sz="2800" b="1" dirty="0">
              <a:latin typeface="Arial Rounded MT Bold" panose="020F0704030504030204" pitchFamily="34" charset="0"/>
            </a:endParaRPr>
          </a:p>
        </p:txBody>
      </p:sp>
      <p:grpSp>
        <p:nvGrpSpPr>
          <p:cNvPr id="3" name="Ryhmä 2"/>
          <p:cNvGrpSpPr/>
          <p:nvPr/>
        </p:nvGrpSpPr>
        <p:grpSpPr>
          <a:xfrm>
            <a:off x="492420" y="4581128"/>
            <a:ext cx="3469462" cy="1872208"/>
            <a:chOff x="492420" y="2708920"/>
            <a:chExt cx="3469462" cy="1872208"/>
          </a:xfrm>
          <a:solidFill>
            <a:srgbClr val="92D050"/>
          </a:solidFill>
        </p:grpSpPr>
        <p:sp>
          <p:nvSpPr>
            <p:cNvPr id="17" name="Nuoli oikealle 16"/>
            <p:cNvSpPr/>
            <p:nvPr/>
          </p:nvSpPr>
          <p:spPr bwMode="auto">
            <a:xfrm>
              <a:off x="3025778" y="3392995"/>
              <a:ext cx="93610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92D05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9" name="Ellipsi 18">
              <a:hlinkClick r:id="rId2" tooltip="Opintopolkuun"/>
            </p:cNvPr>
            <p:cNvSpPr/>
            <p:nvPr/>
          </p:nvSpPr>
          <p:spPr bwMode="auto">
            <a:xfrm>
              <a:off x="492420" y="2708920"/>
              <a:ext cx="2808312" cy="1872208"/>
            </a:xfrm>
            <a:prstGeom prst="ellipse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0" name="Tekstiruutu 19">
              <a:hlinkClick r:id="rId2" tooltip="Opintopolkuun"/>
            </p:cNvPr>
            <p:cNvSpPr txBox="1"/>
            <p:nvPr/>
          </p:nvSpPr>
          <p:spPr>
            <a:xfrm>
              <a:off x="793530" y="3167970"/>
              <a:ext cx="22322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b="1" dirty="0" smtClean="0">
                  <a:latin typeface="Arial Rounded MT Bold" panose="020F0704030504030204" pitchFamily="34" charset="0"/>
                </a:rPr>
                <a:t>Restonomi</a:t>
              </a:r>
            </a:p>
            <a:p>
              <a:pPr algn="ctr">
                <a:buNone/>
              </a:pPr>
              <a:r>
                <a:rPr lang="fi-FI" b="1" dirty="0" smtClean="0">
                  <a:latin typeface="Arial Rounded MT Bold" panose="020F0704030504030204" pitchFamily="34" charset="0"/>
                </a:rPr>
                <a:t>210 op</a:t>
              </a:r>
              <a:endParaRPr lang="fi-FI" b="1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22" name="Tekstiruutu 21"/>
          <p:cNvSpPr txBox="1"/>
          <p:nvPr/>
        </p:nvSpPr>
        <p:spPr>
          <a:xfrm>
            <a:off x="937721" y="1209526"/>
            <a:ext cx="5434479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rgbClr val="92D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dirty="0" smtClean="0">
                <a:latin typeface="Arial Rounded MT Bold" panose="020F0704030504030204" pitchFamily="34" charset="0"/>
              </a:rPr>
              <a:t>Opinnoissa ovat tärkeitä palvelukulttuuri, liiketoimintaosaaminen, työyhteisöosaaminen ja kansainvälisyys</a:t>
            </a:r>
            <a:endParaRPr lang="fi-FI" sz="1800" dirty="0">
              <a:latin typeface="Arial Rounded MT Bold" panose="020F0704030504030204" pitchFamily="34" charset="0"/>
            </a:endParaRPr>
          </a:p>
        </p:txBody>
      </p:sp>
      <p:sp>
        <p:nvSpPr>
          <p:cNvPr id="23" name="Tekstiruutu 22"/>
          <p:cNvSpPr txBox="1"/>
          <p:nvPr/>
        </p:nvSpPr>
        <p:spPr>
          <a:xfrm>
            <a:off x="3995936" y="5036983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Restonomit sijoittuvat asiakaspalvelu- ja esimiestehtäviin, palvelujen suunnitteluun, tuottamiseen ja kehittämiseen</a:t>
            </a:r>
            <a:endParaRPr lang="fi-FI" sz="1800" dirty="0">
              <a:latin typeface="Arial Rounded MT Bold" panose="020F0704030504030204" pitchFamily="34" charset="0"/>
            </a:endParaRPr>
          </a:p>
        </p:txBody>
      </p:sp>
      <p:sp>
        <p:nvSpPr>
          <p:cNvPr id="26" name="Tekstiruutu 25"/>
          <p:cNvSpPr txBox="1"/>
          <p:nvPr/>
        </p:nvSpPr>
        <p:spPr>
          <a:xfrm>
            <a:off x="179512" y="2333779"/>
            <a:ext cx="56505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dirty="0" smtClean="0">
                <a:latin typeface="Arial Rounded MT Bold" panose="020F0704030504030204" pitchFamily="34" charset="0"/>
              </a:rPr>
              <a:t>Ammattikorkeakouluissa voi erikoistua: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Matkailuun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Majoitukseen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Ravitsemiseen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Ohjelmapalveluihin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Elintarvikepalveluihin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Toimitilapalveluihin</a:t>
            </a:r>
          </a:p>
        </p:txBody>
      </p:sp>
      <p:pic>
        <p:nvPicPr>
          <p:cNvPr id="4098" name="Picture 2" descr="C:\Users\Seppo\AppData\Local\Microsoft\Windows\Temporary Internet Files\Content.IE5\M7M9S5O5\MP90040056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420" y="1209526"/>
            <a:ext cx="2129632" cy="266609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Ryhmä 11"/>
          <p:cNvGrpSpPr/>
          <p:nvPr/>
        </p:nvGrpSpPr>
        <p:grpSpPr>
          <a:xfrm>
            <a:off x="7956376" y="6305602"/>
            <a:ext cx="1296144" cy="549004"/>
            <a:chOff x="7956376" y="6305602"/>
            <a:chExt cx="1296144" cy="549004"/>
          </a:xfrm>
        </p:grpSpPr>
        <p:sp>
          <p:nvSpPr>
            <p:cNvPr id="13" name="Toimintopainike: Seuraava 12">
              <a:hlinkClick r:id="" action="ppaction://hlinkshowjump?jump=nextslide" highlightClick="1"/>
            </p:cNvPr>
            <p:cNvSpPr/>
            <p:nvPr/>
          </p:nvSpPr>
          <p:spPr bwMode="auto">
            <a:xfrm>
              <a:off x="8620246" y="6309320"/>
              <a:ext cx="504056" cy="360040"/>
            </a:xfrm>
            <a:prstGeom prst="actionButtonForwardNex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4" name="Toimintopainike: Edellinen 13">
              <a:hlinkClick r:id="" action="ppaction://hlinkshowjump?jump=firstslide" highlightClick="1"/>
            </p:cNvPr>
            <p:cNvSpPr/>
            <p:nvPr/>
          </p:nvSpPr>
          <p:spPr bwMode="auto">
            <a:xfrm>
              <a:off x="8023071" y="6305602"/>
              <a:ext cx="503784" cy="360040"/>
            </a:xfrm>
            <a:prstGeom prst="actionButtonBackPrevious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5" name="Tekstiruutu 14"/>
            <p:cNvSpPr txBox="1"/>
            <p:nvPr/>
          </p:nvSpPr>
          <p:spPr>
            <a:xfrm>
              <a:off x="8548238" y="666994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Seuraava ala</a:t>
              </a:r>
              <a:endParaRPr lang="fi-FI" sz="600" b="1" dirty="0">
                <a:latin typeface="+mj-lt"/>
              </a:endParaRPr>
            </a:p>
          </p:txBody>
        </p:sp>
        <p:sp>
          <p:nvSpPr>
            <p:cNvPr id="16" name="Tekstiruutu 15"/>
            <p:cNvSpPr txBox="1"/>
            <p:nvPr/>
          </p:nvSpPr>
          <p:spPr>
            <a:xfrm>
              <a:off x="7956376" y="666936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Koulutusalat</a:t>
              </a:r>
              <a:endParaRPr lang="fi-FI" sz="600" b="1" dirty="0">
                <a:latin typeface="+mj-lt"/>
              </a:endParaRPr>
            </a:p>
          </p:txBody>
        </p:sp>
      </p:grpSp>
      <p:sp>
        <p:nvSpPr>
          <p:cNvPr id="18" name="Toimintopainike: Tietoja 17">
            <a:hlinkClick r:id="rId4" highlightClick="1"/>
          </p:cNvPr>
          <p:cNvSpPr/>
          <p:nvPr/>
        </p:nvSpPr>
        <p:spPr bwMode="auto">
          <a:xfrm>
            <a:off x="103113" y="1238650"/>
            <a:ext cx="440830" cy="348749"/>
          </a:xfrm>
          <a:prstGeom prst="actionButtonInformatio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50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44624"/>
            <a:ext cx="5976664" cy="8648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2400" b="1" dirty="0" smtClean="0"/>
              <a:t>Sosiaali-, terveys- ja liikunta-ala (1/2)</a:t>
            </a:r>
            <a:br>
              <a:rPr lang="fi-FI" sz="2400" b="1" dirty="0" smtClean="0"/>
            </a:br>
            <a:r>
              <a:rPr lang="fi-FI" sz="2400" b="1" dirty="0" smtClean="0"/>
              <a:t>-</a:t>
            </a:r>
            <a:r>
              <a:rPr lang="fi-FI" sz="2000" b="1" dirty="0" smtClean="0"/>
              <a:t>terveysala</a:t>
            </a:r>
            <a:endParaRPr lang="fi-FI" sz="2000" b="1" dirty="0"/>
          </a:p>
        </p:txBody>
      </p:sp>
      <p:grpSp>
        <p:nvGrpSpPr>
          <p:cNvPr id="26" name="Ryhmä 25"/>
          <p:cNvGrpSpPr/>
          <p:nvPr/>
        </p:nvGrpSpPr>
        <p:grpSpPr>
          <a:xfrm>
            <a:off x="1337811" y="1139965"/>
            <a:ext cx="1722022" cy="2108070"/>
            <a:chOff x="358115" y="2708920"/>
            <a:chExt cx="2232249" cy="3182374"/>
          </a:xfrm>
        </p:grpSpPr>
        <p:sp>
          <p:nvSpPr>
            <p:cNvPr id="30" name="Nuoli oikealle 29"/>
            <p:cNvSpPr/>
            <p:nvPr/>
          </p:nvSpPr>
          <p:spPr bwMode="auto">
            <a:xfrm rot="2919965">
              <a:off x="907448" y="4430643"/>
              <a:ext cx="2488473" cy="432829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1" name="Ellipsi 30">
              <a:hlinkClick r:id="rId2" tooltip="Opintopolkuun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2" name="Tekstiruutu 31">
              <a:hlinkClick r:id="rId2" tooltip="Opintopolkuun"/>
            </p:cNvPr>
            <p:cNvSpPr txBox="1"/>
            <p:nvPr/>
          </p:nvSpPr>
          <p:spPr>
            <a:xfrm>
              <a:off x="358115" y="2955540"/>
              <a:ext cx="2232249" cy="1115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Apuväline-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teknikko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210 op</a:t>
              </a:r>
              <a:endParaRPr lang="fi-FI" sz="1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8" name="Ryhmä 37"/>
          <p:cNvGrpSpPr/>
          <p:nvPr/>
        </p:nvGrpSpPr>
        <p:grpSpPr>
          <a:xfrm>
            <a:off x="125574" y="1772816"/>
            <a:ext cx="2758021" cy="1300618"/>
            <a:chOff x="278484" y="2708920"/>
            <a:chExt cx="3575213" cy="1963432"/>
          </a:xfrm>
        </p:grpSpPr>
        <p:sp>
          <p:nvSpPr>
            <p:cNvPr id="39" name="Nuoli oikealle 38"/>
            <p:cNvSpPr/>
            <p:nvPr/>
          </p:nvSpPr>
          <p:spPr bwMode="auto">
            <a:xfrm rot="1820589">
              <a:off x="1911553" y="4168296"/>
              <a:ext cx="1942144" cy="504056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40" name="Ellipsi 39">
              <a:hlinkClick r:id="rId3" tooltip="Opintopolkuun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41" name="Tekstiruutu 40">
              <a:hlinkClick r:id="rId3" tooltip="Opintopolkuun"/>
            </p:cNvPr>
            <p:cNvSpPr txBox="1"/>
            <p:nvPr/>
          </p:nvSpPr>
          <p:spPr>
            <a:xfrm>
              <a:off x="278484" y="2867905"/>
              <a:ext cx="2232249" cy="1115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Bio-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analyytikko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210 op</a:t>
              </a:r>
              <a:endParaRPr lang="fi-FI" sz="1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42" name="Ryhmä 41"/>
          <p:cNvGrpSpPr/>
          <p:nvPr/>
        </p:nvGrpSpPr>
        <p:grpSpPr>
          <a:xfrm>
            <a:off x="-30340" y="2780928"/>
            <a:ext cx="2553198" cy="974986"/>
            <a:chOff x="356404" y="2708920"/>
            <a:chExt cx="3309702" cy="1471854"/>
          </a:xfrm>
        </p:grpSpPr>
        <p:sp>
          <p:nvSpPr>
            <p:cNvPr id="43" name="Nuoli oikealle 42"/>
            <p:cNvSpPr/>
            <p:nvPr/>
          </p:nvSpPr>
          <p:spPr bwMode="auto">
            <a:xfrm rot="955996">
              <a:off x="1932580" y="3676718"/>
              <a:ext cx="1733526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44" name="Ellipsi 43">
              <a:hlinkClick r:id="rId4" tooltip="Opintopolkuun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45" name="Tekstiruutu 44">
              <a:hlinkClick r:id="rId4" tooltip="Opintopolkuun"/>
            </p:cNvPr>
            <p:cNvSpPr txBox="1"/>
            <p:nvPr/>
          </p:nvSpPr>
          <p:spPr>
            <a:xfrm>
              <a:off x="356404" y="3035033"/>
              <a:ext cx="2232248" cy="789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Ensihoitaja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240 op</a:t>
              </a:r>
              <a:endParaRPr lang="fi-FI" sz="1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56" name="Ryhmä 55"/>
          <p:cNvGrpSpPr/>
          <p:nvPr/>
        </p:nvGrpSpPr>
        <p:grpSpPr>
          <a:xfrm>
            <a:off x="-108520" y="3789040"/>
            <a:ext cx="2684686" cy="936104"/>
            <a:chOff x="348404" y="2708920"/>
            <a:chExt cx="3480149" cy="1413157"/>
          </a:xfrm>
        </p:grpSpPr>
        <p:sp>
          <p:nvSpPr>
            <p:cNvPr id="57" name="Nuoli oikealle 56"/>
            <p:cNvSpPr/>
            <p:nvPr/>
          </p:nvSpPr>
          <p:spPr bwMode="auto">
            <a:xfrm rot="20906347">
              <a:off x="1932579" y="3142465"/>
              <a:ext cx="189597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8" name="Ellipsi 57">
              <a:hlinkClick r:id="rId5" tooltip="Opintopolkuun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9" name="Tekstiruutu 58">
              <a:hlinkClick r:id="rId5" tooltip="Opintopolkuun"/>
            </p:cNvPr>
            <p:cNvSpPr txBox="1"/>
            <p:nvPr/>
          </p:nvSpPr>
          <p:spPr>
            <a:xfrm>
              <a:off x="348404" y="2889490"/>
              <a:ext cx="2232248" cy="1115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Fysio-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terapeutti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210 op</a:t>
              </a:r>
              <a:endParaRPr lang="fi-FI" sz="1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60" name="Ryhmä 59"/>
          <p:cNvGrpSpPr/>
          <p:nvPr/>
        </p:nvGrpSpPr>
        <p:grpSpPr>
          <a:xfrm>
            <a:off x="251520" y="4621905"/>
            <a:ext cx="2698694" cy="1111353"/>
            <a:chOff x="348404" y="2444362"/>
            <a:chExt cx="3498307" cy="1677715"/>
          </a:xfrm>
        </p:grpSpPr>
        <p:sp>
          <p:nvSpPr>
            <p:cNvPr id="61" name="Nuoli oikealle 60"/>
            <p:cNvSpPr/>
            <p:nvPr/>
          </p:nvSpPr>
          <p:spPr bwMode="auto">
            <a:xfrm rot="19939288">
              <a:off x="1904895" y="2444362"/>
              <a:ext cx="1941816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62" name="Ellipsi 61">
              <a:hlinkClick r:id="rId6" tooltip="Opintopolkuun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63" name="Tekstiruutu 62">
              <a:hlinkClick r:id="rId6" tooltip="Opintopolkuun"/>
            </p:cNvPr>
            <p:cNvSpPr txBox="1"/>
            <p:nvPr/>
          </p:nvSpPr>
          <p:spPr>
            <a:xfrm>
              <a:off x="348404" y="3006103"/>
              <a:ext cx="2232249" cy="789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Geronomi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210 op</a:t>
              </a:r>
              <a:endParaRPr lang="fi-FI" sz="1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64" name="Ryhmä 63"/>
          <p:cNvGrpSpPr/>
          <p:nvPr/>
        </p:nvGrpSpPr>
        <p:grpSpPr>
          <a:xfrm>
            <a:off x="901826" y="4745761"/>
            <a:ext cx="1841290" cy="1863867"/>
            <a:chOff x="332074" y="1308354"/>
            <a:chExt cx="2386855" cy="2813723"/>
          </a:xfrm>
        </p:grpSpPr>
        <p:sp>
          <p:nvSpPr>
            <p:cNvPr id="65" name="Nuoli oikealle 64"/>
            <p:cNvSpPr/>
            <p:nvPr/>
          </p:nvSpPr>
          <p:spPr bwMode="auto">
            <a:xfrm rot="18451220">
              <a:off x="1410754" y="2183700"/>
              <a:ext cx="2183521" cy="432829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66" name="Ellipsi 65">
              <a:hlinkClick r:id="rId7" tooltip="Opintopolkuun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67" name="Tekstiruutu 66">
              <a:hlinkClick r:id="rId7" tooltip="Opintopolkuun"/>
            </p:cNvPr>
            <p:cNvSpPr txBox="1"/>
            <p:nvPr/>
          </p:nvSpPr>
          <p:spPr>
            <a:xfrm>
              <a:off x="332074" y="2907797"/>
              <a:ext cx="2232250" cy="111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Hammas-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teknikko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210 op</a:t>
              </a:r>
              <a:endParaRPr lang="fi-FI" sz="1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92" name="Ryhmä 91"/>
          <p:cNvGrpSpPr/>
          <p:nvPr/>
        </p:nvGrpSpPr>
        <p:grpSpPr>
          <a:xfrm>
            <a:off x="5868144" y="1124744"/>
            <a:ext cx="1722021" cy="1996272"/>
            <a:chOff x="348405" y="2708920"/>
            <a:chExt cx="2232248" cy="3013603"/>
          </a:xfrm>
        </p:grpSpPr>
        <p:sp>
          <p:nvSpPr>
            <p:cNvPr id="93" name="Nuoli oikealle 92"/>
            <p:cNvSpPr/>
            <p:nvPr/>
          </p:nvSpPr>
          <p:spPr bwMode="auto">
            <a:xfrm rot="7335862">
              <a:off x="-374536" y="4431829"/>
              <a:ext cx="2148559" cy="432829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94" name="Ellipsi 93">
              <a:hlinkClick r:id="rId8" tooltip="Opintopolkuun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95" name="Tekstiruutu 94">
              <a:hlinkClick r:id="rId8" tooltip="Opintopolkuun"/>
            </p:cNvPr>
            <p:cNvSpPr txBox="1"/>
            <p:nvPr/>
          </p:nvSpPr>
          <p:spPr>
            <a:xfrm>
              <a:off x="348405" y="2889490"/>
              <a:ext cx="2232248" cy="111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Suu-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hygienisti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210 op</a:t>
              </a:r>
              <a:endParaRPr lang="fi-FI" sz="1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96" name="Ryhmä 95"/>
          <p:cNvGrpSpPr/>
          <p:nvPr/>
        </p:nvGrpSpPr>
        <p:grpSpPr>
          <a:xfrm>
            <a:off x="6208171" y="1628800"/>
            <a:ext cx="2692921" cy="1289380"/>
            <a:chOff x="-910169" y="2708920"/>
            <a:chExt cx="3490822" cy="1946468"/>
          </a:xfrm>
        </p:grpSpPr>
        <p:sp>
          <p:nvSpPr>
            <p:cNvPr id="97" name="Nuoli oikealle 96"/>
            <p:cNvSpPr/>
            <p:nvPr/>
          </p:nvSpPr>
          <p:spPr bwMode="auto">
            <a:xfrm rot="8235816">
              <a:off x="-910169" y="4151332"/>
              <a:ext cx="2120855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98" name="Ellipsi 97">
              <a:hlinkClick r:id="rId9" tooltip="Opintopolkuun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99" name="Tekstiruutu 98">
              <a:hlinkClick r:id="rId9" tooltip="Opintopolkuun"/>
            </p:cNvPr>
            <p:cNvSpPr txBox="1"/>
            <p:nvPr/>
          </p:nvSpPr>
          <p:spPr>
            <a:xfrm>
              <a:off x="348405" y="2889490"/>
              <a:ext cx="2232248" cy="111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Sairaan-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hoitaja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210 op</a:t>
              </a:r>
              <a:endParaRPr lang="fi-FI" sz="1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00" name="Ryhmä 99"/>
          <p:cNvGrpSpPr/>
          <p:nvPr/>
        </p:nvGrpSpPr>
        <p:grpSpPr>
          <a:xfrm>
            <a:off x="2411760" y="5057875"/>
            <a:ext cx="1722020" cy="1755502"/>
            <a:chOff x="348404" y="1471944"/>
            <a:chExt cx="2232249" cy="2650133"/>
          </a:xfrm>
        </p:grpSpPr>
        <p:sp>
          <p:nvSpPr>
            <p:cNvPr id="101" name="Nuoli oikealle 100"/>
            <p:cNvSpPr/>
            <p:nvPr/>
          </p:nvSpPr>
          <p:spPr bwMode="auto">
            <a:xfrm rot="17343372">
              <a:off x="954936" y="2133330"/>
              <a:ext cx="1755602" cy="432830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02" name="Ellipsi 101">
              <a:hlinkClick r:id="rId10" tooltip="Opintopolkuun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03" name="Tekstiruutu 102">
              <a:hlinkClick r:id="rId10" tooltip="Opintopolkuun"/>
            </p:cNvPr>
            <p:cNvSpPr txBox="1"/>
            <p:nvPr/>
          </p:nvSpPr>
          <p:spPr>
            <a:xfrm>
              <a:off x="348404" y="2889491"/>
              <a:ext cx="2232249" cy="1115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Jalka-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terapeutti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210 op</a:t>
              </a:r>
              <a:endParaRPr lang="fi-FI" sz="1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04" name="Ryhmä 103"/>
          <p:cNvGrpSpPr/>
          <p:nvPr/>
        </p:nvGrpSpPr>
        <p:grpSpPr>
          <a:xfrm>
            <a:off x="5436096" y="4991153"/>
            <a:ext cx="1644321" cy="1744397"/>
            <a:chOff x="340026" y="1371221"/>
            <a:chExt cx="2232249" cy="2750856"/>
          </a:xfrm>
        </p:grpSpPr>
        <p:sp>
          <p:nvSpPr>
            <p:cNvPr id="105" name="Nuoli oikealle 104"/>
            <p:cNvSpPr/>
            <p:nvPr/>
          </p:nvSpPr>
          <p:spPr bwMode="auto">
            <a:xfrm rot="14665820">
              <a:off x="-102429" y="2152703"/>
              <a:ext cx="1995794" cy="432830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06" name="Ellipsi 105">
              <a:hlinkClick r:id="rId11" tooltip="Opintopolkuun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07" name="Tekstiruutu 106">
              <a:hlinkClick r:id="rId11" tooltip="Opintopolkuun"/>
            </p:cNvPr>
            <p:cNvSpPr txBox="1"/>
            <p:nvPr/>
          </p:nvSpPr>
          <p:spPr>
            <a:xfrm>
              <a:off x="340026" y="2995710"/>
              <a:ext cx="2232249" cy="78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Kätilö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270 op</a:t>
              </a:r>
              <a:endParaRPr lang="fi-FI" sz="1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08" name="Ryhmä 107"/>
          <p:cNvGrpSpPr/>
          <p:nvPr/>
        </p:nvGrpSpPr>
        <p:grpSpPr>
          <a:xfrm>
            <a:off x="6312079" y="2636912"/>
            <a:ext cx="2940441" cy="941431"/>
            <a:chOff x="-1231030" y="2708920"/>
            <a:chExt cx="3811683" cy="1421199"/>
          </a:xfrm>
        </p:grpSpPr>
        <p:sp>
          <p:nvSpPr>
            <p:cNvPr id="109" name="Nuoli oikealle 108"/>
            <p:cNvSpPr/>
            <p:nvPr/>
          </p:nvSpPr>
          <p:spPr bwMode="auto">
            <a:xfrm rot="9880703">
              <a:off x="-1231030" y="3626063"/>
              <a:ext cx="2125496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10" name="Ellipsi 109">
              <a:hlinkClick r:id="rId12" tooltip="Opintopolkuun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11" name="Tekstiruutu 110">
              <a:hlinkClick r:id="rId12" tooltip="Opintopolkuun"/>
            </p:cNvPr>
            <p:cNvSpPr txBox="1"/>
            <p:nvPr/>
          </p:nvSpPr>
          <p:spPr>
            <a:xfrm>
              <a:off x="348405" y="2889490"/>
              <a:ext cx="2232248" cy="111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Röntgen-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hoitaja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210 op</a:t>
              </a:r>
              <a:endParaRPr lang="fi-FI" sz="1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12" name="Ryhmä 111"/>
          <p:cNvGrpSpPr/>
          <p:nvPr/>
        </p:nvGrpSpPr>
        <p:grpSpPr>
          <a:xfrm>
            <a:off x="6729153" y="3645024"/>
            <a:ext cx="2523367" cy="936104"/>
            <a:chOff x="-690379" y="2708920"/>
            <a:chExt cx="3271032" cy="1413157"/>
          </a:xfrm>
        </p:grpSpPr>
        <p:sp>
          <p:nvSpPr>
            <p:cNvPr id="113" name="Nuoli oikealle 112"/>
            <p:cNvSpPr/>
            <p:nvPr/>
          </p:nvSpPr>
          <p:spPr bwMode="auto">
            <a:xfrm rot="11116474">
              <a:off x="-690379" y="3232837"/>
              <a:ext cx="1584843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14" name="Ellipsi 113">
              <a:hlinkClick r:id="rId13" tooltip="Opintopolkuun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15" name="Tekstiruutu 114">
              <a:hlinkClick r:id="rId13" tooltip="Opintopolkuun"/>
            </p:cNvPr>
            <p:cNvSpPr txBox="1"/>
            <p:nvPr/>
          </p:nvSpPr>
          <p:spPr>
            <a:xfrm>
              <a:off x="348405" y="3075713"/>
              <a:ext cx="2232248" cy="789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Osteopaatti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240 op</a:t>
              </a:r>
              <a:endParaRPr lang="fi-FI" sz="1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16" name="Ryhmä 115"/>
          <p:cNvGrpSpPr/>
          <p:nvPr/>
        </p:nvGrpSpPr>
        <p:grpSpPr>
          <a:xfrm>
            <a:off x="6421512" y="4653136"/>
            <a:ext cx="2686992" cy="936104"/>
            <a:chOff x="-809141" y="2708920"/>
            <a:chExt cx="3483138" cy="1413157"/>
          </a:xfrm>
        </p:grpSpPr>
        <p:sp>
          <p:nvSpPr>
            <p:cNvPr id="117" name="Nuoli oikealle 116"/>
            <p:cNvSpPr/>
            <p:nvPr/>
          </p:nvSpPr>
          <p:spPr bwMode="auto">
            <a:xfrm rot="11918345">
              <a:off x="-809141" y="2760279"/>
              <a:ext cx="1724275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18" name="Ellipsi 117">
              <a:hlinkClick r:id="rId14" tooltip="Opintopolkuun"/>
            </p:cNvPr>
            <p:cNvSpPr/>
            <p:nvPr/>
          </p:nvSpPr>
          <p:spPr bwMode="auto">
            <a:xfrm>
              <a:off x="615101" y="2708920"/>
              <a:ext cx="1872208" cy="1413157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19" name="Tekstiruutu 118">
              <a:hlinkClick r:id="rId14" tooltip="Opintopolkuun"/>
            </p:cNvPr>
            <p:cNvSpPr txBox="1"/>
            <p:nvPr/>
          </p:nvSpPr>
          <p:spPr>
            <a:xfrm>
              <a:off x="441749" y="3075713"/>
              <a:ext cx="2232248" cy="789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Optometristi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210 op</a:t>
              </a:r>
              <a:endParaRPr lang="fi-FI" sz="1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20" name="Ryhmä 119"/>
          <p:cNvGrpSpPr/>
          <p:nvPr/>
        </p:nvGrpSpPr>
        <p:grpSpPr>
          <a:xfrm>
            <a:off x="6047021" y="5203778"/>
            <a:ext cx="2335231" cy="1131440"/>
            <a:chOff x="-729409" y="2114210"/>
            <a:chExt cx="3027151" cy="1708039"/>
          </a:xfrm>
        </p:grpSpPr>
        <p:sp>
          <p:nvSpPr>
            <p:cNvPr id="121" name="Nuoli oikealle 120"/>
            <p:cNvSpPr/>
            <p:nvPr/>
          </p:nvSpPr>
          <p:spPr bwMode="auto">
            <a:xfrm rot="13182698">
              <a:off x="-729409" y="2114210"/>
              <a:ext cx="1891536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22" name="Ellipsi 121">
              <a:hlinkClick r:id="rId15" tooltip="Opintopolkuun"/>
            </p:cNvPr>
            <p:cNvSpPr/>
            <p:nvPr/>
          </p:nvSpPr>
          <p:spPr bwMode="auto">
            <a:xfrm>
              <a:off x="345525" y="2587405"/>
              <a:ext cx="1684187" cy="1234844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23" name="Tekstiruutu 122">
              <a:hlinkClick r:id="rId15" tooltip="Opintopolkuun"/>
            </p:cNvPr>
            <p:cNvSpPr txBox="1"/>
            <p:nvPr/>
          </p:nvSpPr>
          <p:spPr>
            <a:xfrm>
              <a:off x="65494" y="2884588"/>
              <a:ext cx="2232248" cy="789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Naprapaatti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240 op</a:t>
              </a:r>
              <a:endParaRPr lang="fi-FI" sz="1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24" name="Ryhmä 123"/>
          <p:cNvGrpSpPr/>
          <p:nvPr/>
        </p:nvGrpSpPr>
        <p:grpSpPr>
          <a:xfrm>
            <a:off x="3949188" y="5121187"/>
            <a:ext cx="1722020" cy="1692190"/>
            <a:chOff x="348405" y="1574311"/>
            <a:chExt cx="2232248" cy="2554557"/>
          </a:xfrm>
        </p:grpSpPr>
        <p:sp>
          <p:nvSpPr>
            <p:cNvPr id="125" name="Nuoli oikealle 124"/>
            <p:cNvSpPr/>
            <p:nvPr/>
          </p:nvSpPr>
          <p:spPr bwMode="auto">
            <a:xfrm rot="16200000">
              <a:off x="518328" y="2146004"/>
              <a:ext cx="1576215" cy="432829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26" name="Ellipsi 125">
              <a:hlinkClick r:id="rId16" tooltip="Opintopolkuun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27" name="Tekstiruutu 126">
              <a:hlinkClick r:id="rId16" tooltip="Opintopolkuun"/>
            </p:cNvPr>
            <p:cNvSpPr txBox="1"/>
            <p:nvPr/>
          </p:nvSpPr>
          <p:spPr>
            <a:xfrm>
              <a:off x="348405" y="3013769"/>
              <a:ext cx="2232248" cy="111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Kuntoutuksen ohjaaja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210 op</a:t>
              </a:r>
              <a:endParaRPr lang="fi-FI" sz="1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28" name="Ryhmä 127"/>
          <p:cNvGrpSpPr/>
          <p:nvPr/>
        </p:nvGrpSpPr>
        <p:grpSpPr>
          <a:xfrm>
            <a:off x="4362148" y="1067780"/>
            <a:ext cx="1722020" cy="1857165"/>
            <a:chOff x="348405" y="2708920"/>
            <a:chExt cx="2232248" cy="3161431"/>
          </a:xfrm>
        </p:grpSpPr>
        <p:sp>
          <p:nvSpPr>
            <p:cNvPr id="129" name="Nuoli oikealle 128"/>
            <p:cNvSpPr/>
            <p:nvPr/>
          </p:nvSpPr>
          <p:spPr bwMode="auto">
            <a:xfrm rot="5860083">
              <a:off x="308645" y="4652540"/>
              <a:ext cx="2002793" cy="432829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30" name="Ellipsi 129">
              <a:hlinkClick r:id="rId17" tooltip="Opintopolkuun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31" name="Tekstiruutu 130">
              <a:hlinkClick r:id="rId17" tooltip="Opintopolkuun"/>
            </p:cNvPr>
            <p:cNvSpPr txBox="1"/>
            <p:nvPr/>
          </p:nvSpPr>
          <p:spPr>
            <a:xfrm>
              <a:off x="348405" y="2889490"/>
              <a:ext cx="2232248" cy="1257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Terveyden-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hoitaja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240 op</a:t>
              </a:r>
              <a:endParaRPr lang="fi-FI" sz="1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32" name="Ryhmä 131"/>
          <p:cNvGrpSpPr/>
          <p:nvPr/>
        </p:nvGrpSpPr>
        <p:grpSpPr>
          <a:xfrm>
            <a:off x="2849980" y="1052736"/>
            <a:ext cx="1722020" cy="1931230"/>
            <a:chOff x="348405" y="2708920"/>
            <a:chExt cx="2232248" cy="2915413"/>
          </a:xfrm>
        </p:grpSpPr>
        <p:sp>
          <p:nvSpPr>
            <p:cNvPr id="133" name="Nuoli oikealle 132"/>
            <p:cNvSpPr/>
            <p:nvPr/>
          </p:nvSpPr>
          <p:spPr bwMode="auto">
            <a:xfrm rot="5050152">
              <a:off x="675365" y="4454504"/>
              <a:ext cx="1906829" cy="432829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34" name="Ellipsi 133">
              <a:hlinkClick r:id="rId18" tooltip="Opintopolkuun"/>
            </p:cNvPr>
            <p:cNvSpPr/>
            <p:nvPr/>
          </p:nvSpPr>
          <p:spPr bwMode="auto">
            <a:xfrm>
              <a:off x="528424" y="2708920"/>
              <a:ext cx="1872208" cy="1413156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35" name="Tekstiruutu 134">
              <a:hlinkClick r:id="rId18" tooltip="Opintopolkuun"/>
            </p:cNvPr>
            <p:cNvSpPr txBox="1"/>
            <p:nvPr/>
          </p:nvSpPr>
          <p:spPr>
            <a:xfrm>
              <a:off x="348405" y="2889490"/>
              <a:ext cx="2232248" cy="1115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Toiminta-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terapeutti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210 op</a:t>
              </a:r>
              <a:endParaRPr lang="fi-FI" sz="1400" b="1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2" name="Ellipsi 1"/>
          <p:cNvSpPr/>
          <p:nvPr/>
        </p:nvSpPr>
        <p:spPr bwMode="auto">
          <a:xfrm>
            <a:off x="1806893" y="2442980"/>
            <a:ext cx="5507583" cy="30971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36" name="Tekstiruutu 135"/>
          <p:cNvSpPr txBox="1"/>
          <p:nvPr/>
        </p:nvSpPr>
        <p:spPr>
          <a:xfrm>
            <a:off x="2638162" y="2889544"/>
            <a:ext cx="41384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400" dirty="0" smtClean="0">
                <a:latin typeface="Arial Rounded MT Bold" panose="020F0704030504030204" pitchFamily="34" charset="0"/>
              </a:rPr>
              <a:t>Opinnoissa on tärkeää halu ja kyky toimia ihmisten kanssa, aktiivisuus ja oma-aloitteisuus, vastuullisuus, suvaitsevaisuus sekä kyky itsenäiseen työskentelyyn ja päätöksentekoon sekä itsensä kehittämiseen</a:t>
            </a:r>
          </a:p>
        </p:txBody>
      </p:sp>
      <p:pic>
        <p:nvPicPr>
          <p:cNvPr id="2050" name="Picture 2" descr="C:\Users\Seppo\AppData\Local\Microsoft\Windows\Temporary Internet Files\Content.IE5\LBLZ05NX\MP900442272[1]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126" y="4149080"/>
            <a:ext cx="2229406" cy="14862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Ryhmä 74"/>
          <p:cNvGrpSpPr/>
          <p:nvPr/>
        </p:nvGrpSpPr>
        <p:grpSpPr>
          <a:xfrm>
            <a:off x="7956376" y="6305602"/>
            <a:ext cx="1296144" cy="549004"/>
            <a:chOff x="7956376" y="6305602"/>
            <a:chExt cx="1296144" cy="549004"/>
          </a:xfrm>
        </p:grpSpPr>
        <p:sp>
          <p:nvSpPr>
            <p:cNvPr id="76" name="Toimintopainike: Seuraava 75">
              <a:hlinkClick r:id="" action="ppaction://hlinkshowjump?jump=nextslide" highlightClick="1"/>
            </p:cNvPr>
            <p:cNvSpPr/>
            <p:nvPr/>
          </p:nvSpPr>
          <p:spPr bwMode="auto">
            <a:xfrm>
              <a:off x="8620246" y="6309320"/>
              <a:ext cx="504056" cy="360040"/>
            </a:xfrm>
            <a:prstGeom prst="actionButtonForwardNex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77" name="Toimintopainike: Edellinen 76">
              <a:hlinkClick r:id="" action="ppaction://hlinkshowjump?jump=firstslide" highlightClick="1"/>
            </p:cNvPr>
            <p:cNvSpPr/>
            <p:nvPr/>
          </p:nvSpPr>
          <p:spPr bwMode="auto">
            <a:xfrm>
              <a:off x="8023071" y="6305602"/>
              <a:ext cx="503784" cy="360040"/>
            </a:xfrm>
            <a:prstGeom prst="actionButtonBackPrevious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78" name="Tekstiruutu 77"/>
            <p:cNvSpPr txBox="1"/>
            <p:nvPr/>
          </p:nvSpPr>
          <p:spPr>
            <a:xfrm>
              <a:off x="8548238" y="666994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Sos. 2/2</a:t>
              </a:r>
              <a:endParaRPr lang="fi-FI" sz="600" b="1" dirty="0">
                <a:latin typeface="+mj-lt"/>
              </a:endParaRPr>
            </a:p>
          </p:txBody>
        </p:sp>
        <p:sp>
          <p:nvSpPr>
            <p:cNvPr id="79" name="Tekstiruutu 78"/>
            <p:cNvSpPr txBox="1"/>
            <p:nvPr/>
          </p:nvSpPr>
          <p:spPr>
            <a:xfrm>
              <a:off x="7956376" y="666936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Koulutusalat</a:t>
              </a:r>
              <a:endParaRPr lang="fi-FI" sz="600" b="1" dirty="0">
                <a:latin typeface="+mj-lt"/>
              </a:endParaRPr>
            </a:p>
          </p:txBody>
        </p:sp>
      </p:grpSp>
      <p:sp>
        <p:nvSpPr>
          <p:cNvPr id="80" name="Toimintopainike: Tietoja 79">
            <a:hlinkClick r:id="rId20" highlightClick="1"/>
          </p:cNvPr>
          <p:cNvSpPr/>
          <p:nvPr/>
        </p:nvSpPr>
        <p:spPr bwMode="auto">
          <a:xfrm>
            <a:off x="103113" y="1238650"/>
            <a:ext cx="440830" cy="348749"/>
          </a:xfrm>
          <a:prstGeom prst="actionButtonInformatio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80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44624"/>
            <a:ext cx="5832648" cy="936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2400" b="1" dirty="0" smtClean="0"/>
              <a:t>Sosiaali-, terveys- ja liikunta-ala (2/2)</a:t>
            </a:r>
            <a:br>
              <a:rPr lang="fi-FI" sz="2400" b="1" dirty="0" smtClean="0"/>
            </a:br>
            <a:r>
              <a:rPr lang="fi-FI" sz="2400" b="1" dirty="0" smtClean="0"/>
              <a:t>-</a:t>
            </a:r>
            <a:r>
              <a:rPr lang="fi-FI" sz="2000" b="1" dirty="0" smtClean="0"/>
              <a:t>sosiaali-, kauneudenhoito- ja liikunta-ala</a:t>
            </a:r>
            <a:endParaRPr lang="fi-FI" sz="2000" b="1" dirty="0"/>
          </a:p>
        </p:txBody>
      </p:sp>
      <p:sp>
        <p:nvSpPr>
          <p:cNvPr id="23" name="Tekstiruutu 22"/>
          <p:cNvSpPr txBox="1"/>
          <p:nvPr/>
        </p:nvSpPr>
        <p:spPr>
          <a:xfrm>
            <a:off x="2915816" y="1359646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400" dirty="0" smtClean="0">
                <a:latin typeface="Arial Rounded MT Bold" panose="020F0704030504030204" pitchFamily="34" charset="0"/>
              </a:rPr>
              <a:t>Alalta valmistuneet toimivat: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lapsi-, perhe- ja vanhustyössä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vammais- ja mielenterveystyössä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aikuissosiaalityössä,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p</a:t>
            </a:r>
            <a:r>
              <a:rPr lang="fi-FI" sz="1400" dirty="0" smtClean="0">
                <a:latin typeface="Arial Rounded MT Bold" panose="020F0704030504030204" pitchFamily="34" charset="0"/>
              </a:rPr>
              <a:t>äihde- ja kriminaalityössä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maahanmuuttajatyössä</a:t>
            </a:r>
          </a:p>
        </p:txBody>
      </p:sp>
      <p:grpSp>
        <p:nvGrpSpPr>
          <p:cNvPr id="26" name="Ryhmä 25"/>
          <p:cNvGrpSpPr/>
          <p:nvPr/>
        </p:nvGrpSpPr>
        <p:grpSpPr>
          <a:xfrm>
            <a:off x="-36512" y="1340768"/>
            <a:ext cx="2952328" cy="1656184"/>
            <a:chOff x="348404" y="2708920"/>
            <a:chExt cx="2520280" cy="1413157"/>
          </a:xfrm>
        </p:grpSpPr>
        <p:sp>
          <p:nvSpPr>
            <p:cNvPr id="30" name="Nuoli oikealle 29"/>
            <p:cNvSpPr/>
            <p:nvPr/>
          </p:nvSpPr>
          <p:spPr bwMode="auto">
            <a:xfrm>
              <a:off x="1932580" y="3193521"/>
              <a:ext cx="93610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1" name="Ellipsi 30">
              <a:hlinkClick r:id="rId2" tooltip="Opintopolkuun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2" name="Tekstiruutu 31">
              <a:hlinkClick r:id="rId2" tooltip="Opintopolkuun"/>
            </p:cNvPr>
            <p:cNvSpPr txBox="1"/>
            <p:nvPr/>
          </p:nvSpPr>
          <p:spPr>
            <a:xfrm>
              <a:off x="348404" y="3106755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Sosionomi</a:t>
              </a:r>
            </a:p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210 op</a:t>
              </a:r>
              <a:endParaRPr lang="fi-FI" sz="2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50" name="Ryhmä 49"/>
          <p:cNvGrpSpPr/>
          <p:nvPr/>
        </p:nvGrpSpPr>
        <p:grpSpPr>
          <a:xfrm>
            <a:off x="-36512" y="3225741"/>
            <a:ext cx="2952328" cy="1656184"/>
            <a:chOff x="348404" y="2708920"/>
            <a:chExt cx="2520280" cy="1413157"/>
          </a:xfrm>
        </p:grpSpPr>
        <p:sp>
          <p:nvSpPr>
            <p:cNvPr id="51" name="Nuoli oikealle 50"/>
            <p:cNvSpPr/>
            <p:nvPr/>
          </p:nvSpPr>
          <p:spPr bwMode="auto">
            <a:xfrm>
              <a:off x="1932580" y="3193521"/>
              <a:ext cx="93610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2" name="Ellipsi 51">
              <a:hlinkClick r:id="rId3" tooltip="Opintopolkuun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3" name="Tekstiruutu 52">
              <a:hlinkClick r:id="rId3" tooltip="Opintopolkuun"/>
            </p:cNvPr>
            <p:cNvSpPr txBox="1"/>
            <p:nvPr/>
          </p:nvSpPr>
          <p:spPr>
            <a:xfrm>
              <a:off x="348404" y="2954686"/>
              <a:ext cx="2232248" cy="1024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Liikunnan-</a:t>
              </a:r>
            </a:p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ohjaaja</a:t>
              </a:r>
            </a:p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210 op</a:t>
              </a:r>
              <a:endParaRPr lang="fi-FI" sz="2400" b="1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55" name="Tekstiruutu 54"/>
          <p:cNvSpPr txBox="1"/>
          <p:nvPr/>
        </p:nvSpPr>
        <p:spPr>
          <a:xfrm>
            <a:off x="2915816" y="3297749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Alalta valmistuneet toimivat ohjaajina, valmentajina ja kouluttajina kuntien, liikunta-järjestöjen ja yritysten palveluksessa. Monet toimivat asiantuntijoina, esimiehinä, hallinto- ja kehittämistehtävissä sekä yrittäjinä </a:t>
            </a:r>
          </a:p>
        </p:txBody>
      </p:sp>
      <p:pic>
        <p:nvPicPr>
          <p:cNvPr id="1026" name="Picture 2" descr="C:\Users\Seppo\AppData\Local\Microsoft\Windows\Temporary Internet Files\Content.IE5\M7M9S5O5\MP90042218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782" y="2996952"/>
            <a:ext cx="1164618" cy="17460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eppo\AppData\Local\Microsoft\Windows\Temporary Internet Files\Content.IE5\M7M9S5O5\MP90043879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83244"/>
            <a:ext cx="1065123" cy="15976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Ryhmä 55"/>
          <p:cNvGrpSpPr/>
          <p:nvPr/>
        </p:nvGrpSpPr>
        <p:grpSpPr>
          <a:xfrm>
            <a:off x="-36512" y="5085184"/>
            <a:ext cx="2952328" cy="1656184"/>
            <a:chOff x="348404" y="2708920"/>
            <a:chExt cx="2520280" cy="1413157"/>
          </a:xfrm>
        </p:grpSpPr>
        <p:sp>
          <p:nvSpPr>
            <p:cNvPr id="57" name="Nuoli oikealle 56"/>
            <p:cNvSpPr/>
            <p:nvPr/>
          </p:nvSpPr>
          <p:spPr bwMode="auto">
            <a:xfrm>
              <a:off x="1932580" y="3193521"/>
              <a:ext cx="93610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8" name="Ellipsi 57">
              <a:hlinkClick r:id="rId6" tooltip="Opintopolkuun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9" name="Tekstiruutu 58">
              <a:hlinkClick r:id="rId6" tooltip="Opintopolkuun"/>
            </p:cNvPr>
            <p:cNvSpPr txBox="1"/>
            <p:nvPr/>
          </p:nvSpPr>
          <p:spPr>
            <a:xfrm>
              <a:off x="348404" y="3106755"/>
              <a:ext cx="2232248" cy="709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Estenomi</a:t>
              </a:r>
            </a:p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210 op</a:t>
              </a:r>
              <a:endParaRPr lang="fi-FI" sz="2400" b="1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60" name="Tekstiruutu 59"/>
          <p:cNvSpPr txBox="1"/>
          <p:nvPr/>
        </p:nvSpPr>
        <p:spPr>
          <a:xfrm>
            <a:off x="2915816" y="5212357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Estenomi on kauneudenhoitoalan tuotteiden, palvelujen ja liiketoiminnan tuottaja, suunnittelija ja kehittäjä</a:t>
            </a:r>
          </a:p>
        </p:txBody>
      </p:sp>
      <p:pic>
        <p:nvPicPr>
          <p:cNvPr id="61" name="Picture 3" descr="C:\Users\Seppo\AppData\Local\Microsoft\Windows\Temporary Internet Files\Content.IE5\LBLZ05NX\MP900337379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976" y="5013176"/>
            <a:ext cx="1130376" cy="15841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Ryhmä 21"/>
          <p:cNvGrpSpPr/>
          <p:nvPr/>
        </p:nvGrpSpPr>
        <p:grpSpPr>
          <a:xfrm>
            <a:off x="7956376" y="6305602"/>
            <a:ext cx="1296144" cy="549004"/>
            <a:chOff x="7956376" y="6305602"/>
            <a:chExt cx="1296144" cy="549004"/>
          </a:xfrm>
        </p:grpSpPr>
        <p:sp>
          <p:nvSpPr>
            <p:cNvPr id="24" name="Toimintopainike: Seuraava 23">
              <a:hlinkClick r:id="" action="ppaction://hlinkshowjump?jump=nextslide" highlightClick="1"/>
            </p:cNvPr>
            <p:cNvSpPr/>
            <p:nvPr/>
          </p:nvSpPr>
          <p:spPr bwMode="auto">
            <a:xfrm>
              <a:off x="8620246" y="6309320"/>
              <a:ext cx="504056" cy="360040"/>
            </a:xfrm>
            <a:prstGeom prst="actionButtonForwardNex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5" name="Toimintopainike: Edellinen 24">
              <a:hlinkClick r:id="" action="ppaction://hlinkshowjump?jump=firstslide" highlightClick="1"/>
            </p:cNvPr>
            <p:cNvSpPr/>
            <p:nvPr/>
          </p:nvSpPr>
          <p:spPr bwMode="auto">
            <a:xfrm>
              <a:off x="8023071" y="6305602"/>
              <a:ext cx="503784" cy="360040"/>
            </a:xfrm>
            <a:prstGeom prst="actionButtonBackPrevious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7" name="Tekstiruutu 26"/>
            <p:cNvSpPr txBox="1"/>
            <p:nvPr/>
          </p:nvSpPr>
          <p:spPr>
            <a:xfrm>
              <a:off x="8548238" y="666994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Seuraava ala</a:t>
              </a:r>
              <a:endParaRPr lang="fi-FI" sz="600" b="1" dirty="0">
                <a:latin typeface="+mj-lt"/>
              </a:endParaRPr>
            </a:p>
          </p:txBody>
        </p:sp>
        <p:sp>
          <p:nvSpPr>
            <p:cNvPr id="28" name="Tekstiruutu 27"/>
            <p:cNvSpPr txBox="1"/>
            <p:nvPr/>
          </p:nvSpPr>
          <p:spPr>
            <a:xfrm>
              <a:off x="7956376" y="666936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Koulutusalat</a:t>
              </a:r>
              <a:endParaRPr lang="fi-FI" sz="600" b="1" dirty="0">
                <a:latin typeface="+mj-lt"/>
              </a:endParaRPr>
            </a:p>
          </p:txBody>
        </p:sp>
      </p:grpSp>
      <p:sp>
        <p:nvSpPr>
          <p:cNvPr id="29" name="Toimintopainike: Tietoja 28">
            <a:hlinkClick r:id="rId8" highlightClick="1"/>
          </p:cNvPr>
          <p:cNvSpPr/>
          <p:nvPr/>
        </p:nvSpPr>
        <p:spPr bwMode="auto">
          <a:xfrm>
            <a:off x="103113" y="1124744"/>
            <a:ext cx="440830" cy="348749"/>
          </a:xfrm>
          <a:prstGeom prst="actionButtonInformatio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8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fi-FI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fi-FI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8215</TotalTime>
  <Words>1596</Words>
  <Application>Microsoft Office PowerPoint</Application>
  <PresentationFormat>Näytössä katseltava diaesitys (4:3)</PresentationFormat>
  <Paragraphs>561</Paragraphs>
  <Slides>25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6</vt:i4>
      </vt:variant>
      <vt:variant>
        <vt:lpstr>Dian otsikot</vt:lpstr>
      </vt:variant>
      <vt:variant>
        <vt:i4>25</vt:i4>
      </vt:variant>
    </vt:vector>
  </HeadingPairs>
  <TitlesOfParts>
    <vt:vector size="31" baseType="lpstr">
      <vt:lpstr>Oletusrakenne</vt:lpstr>
      <vt:lpstr>1_Mukautettu suunnittelumalli</vt:lpstr>
      <vt:lpstr>2_Mukautettu suunnittelumalli</vt:lpstr>
      <vt:lpstr>3_Mukautettu suunnittelumalli</vt:lpstr>
      <vt:lpstr>4_Mukautettu suunnittelumalli</vt:lpstr>
      <vt:lpstr>Mukautettu suunnittelumalli</vt:lpstr>
      <vt:lpstr>Koulutusalat</vt:lpstr>
      <vt:lpstr>Humanistinen ja kasvatusala</vt:lpstr>
      <vt:lpstr>Kulttuuriala (1/2) - media-ala, esittävä taide ja musiikki</vt:lpstr>
      <vt:lpstr>Kulttuuriala (2/2) - muotoilu ja muu kulttuuri</vt:lpstr>
      <vt:lpstr>Luonnontieteiden ala</vt:lpstr>
      <vt:lpstr>Luonnonvara-ala</vt:lpstr>
      <vt:lpstr>Matkailu-, ravitsemis- ja talousala</vt:lpstr>
      <vt:lpstr>Sosiaali-, terveys- ja liikunta-ala (1/2) -terveysala</vt:lpstr>
      <vt:lpstr>Sosiaali-, terveys- ja liikunta-ala (2/2) -sosiaali-, kauneudenhoito- ja liikunta-ala</vt:lpstr>
      <vt:lpstr>Tekniikan ja liikenteen ala</vt:lpstr>
      <vt:lpstr>Turvallisuusala</vt:lpstr>
      <vt:lpstr>Yhteiskuntatieteiden, liiketalouden ja hallinnon ala</vt:lpstr>
      <vt:lpstr>Opiskelu ammattikorkeakoulussa</vt:lpstr>
      <vt:lpstr>Ammattikorkeakoulut</vt:lpstr>
      <vt:lpstr>Korkeakoulututkinnot</vt:lpstr>
      <vt:lpstr>Amk-tutkinnon rakenne</vt:lpstr>
      <vt:lpstr>Ylempi amk-tutkinto</vt:lpstr>
      <vt:lpstr>Yhteishaun aikataulu</vt:lpstr>
      <vt:lpstr>Korkeakoulujen yhteishaku</vt:lpstr>
      <vt:lpstr>Valintaperusteet</vt:lpstr>
      <vt:lpstr>Pisteet koulumenestyksestä  Valintatapa 1A</vt:lpstr>
      <vt:lpstr>Pisteet koulumenestyksestä Valintatapa 1B</vt:lpstr>
      <vt:lpstr>Muuta hakuun liittyvää</vt:lpstr>
      <vt:lpstr>Aloituspaikkojen osuus</vt:lpstr>
      <vt:lpstr>Avoin ammattikorkeakoulu</vt:lpstr>
    </vt:vector>
  </TitlesOfParts>
  <Company>Present-äSSä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Ammattikorkeakoulut Suomessa</dc:title>
  <dc:creator>Seppo Sokka</dc:creator>
  <cp:lastModifiedBy>Pitkänen Jukka</cp:lastModifiedBy>
  <cp:revision>466</cp:revision>
  <cp:lastPrinted>2014-02-01T12:26:16Z</cp:lastPrinted>
  <dcterms:created xsi:type="dcterms:W3CDTF">2007-06-25T12:58:09Z</dcterms:created>
  <dcterms:modified xsi:type="dcterms:W3CDTF">2015-10-27T10:08:54Z</dcterms:modified>
</cp:coreProperties>
</file>