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7" r:id="rId3"/>
    <p:sldId id="258" r:id="rId4"/>
    <p:sldId id="259" r:id="rId5"/>
    <p:sldId id="260" r:id="rId6"/>
    <p:sldId id="262" r:id="rId7"/>
    <p:sldId id="263" r:id="rId8"/>
    <p:sldId id="265" r:id="rId9"/>
    <p:sldId id="266" r:id="rId10"/>
    <p:sldId id="268" r:id="rId11"/>
    <p:sldId id="269" r:id="rId12"/>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160" autoAdjust="0"/>
  </p:normalViewPr>
  <p:slideViewPr>
    <p:cSldViewPr snapToGrid="0">
      <p:cViewPr varScale="1">
        <p:scale>
          <a:sx n="67" d="100"/>
          <a:sy n="67" d="100"/>
        </p:scale>
        <p:origin x="858" y="78"/>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07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0EB71FC-18B0-48B4-BEBF-0BB3AFB5C65B}" type="datetime1">
              <a:rPr lang="fi-FI" smtClean="0"/>
              <a:t>19.7.2018</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E4C80B-8910-445E-8D30-7A590951118B}" type="slidenum">
              <a:rPr lang="fi-FI"/>
              <a:t>‹#›</a:t>
            </a:fld>
            <a:endParaRPr lang="fi-FI" dirty="0"/>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596828D-B9A2-4C41-9A5A-9DFE96317922}" type="datetime1">
              <a:rPr lang="fi-FI" noProof="0" smtClean="0"/>
              <a:t>19.7.2018</a:t>
            </a:fld>
            <a:endParaRPr lang="fi-FI" noProof="0"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81F1E7-4EFD-4BFF-B438-FCD52FD36B17}" type="slidenum">
              <a:rPr lang="fi-FI" noProof="0"/>
              <a:t>‹#›</a:t>
            </a:fld>
            <a:endParaRPr lang="fi-FI" noProof="0" dirty="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smtClean="0"/>
              <a:t>Biologisen tiedon</a:t>
            </a:r>
            <a:r>
              <a:rPr lang="fi-FI" baseline="0" noProof="0" dirty="0" smtClean="0"/>
              <a:t> pohjalta kehitellyt menetelmät, joilla eliöiden dna:ta eristetään, analysoidaan, muokataan ja siirretään soluihin, Tarvitaan useita eri tieteenaloja, kuten solubiologiaa, molekyylibiologiaa, molekyyligenetiikkaa ja biokemiaa sekä insinööritieteitä. Se on siis ns. poikkitieteellistä. Auttavat mm. ravinnontuotannon ongelmissa, terveyden edistämisessä ja myös ympäristöön liittyvissä ongelmissa. Tulevaisuuden kannalta siis äärimmäisen tärkeä tieteenala. </a:t>
            </a:r>
            <a:endParaRPr lang="fi-FI" noProof="0" dirty="0"/>
          </a:p>
        </p:txBody>
      </p:sp>
      <p:sp>
        <p:nvSpPr>
          <p:cNvPr id="4" name="Dian numeron paikkamerkki 3"/>
          <p:cNvSpPr>
            <a:spLocks noGrp="1"/>
          </p:cNvSpPr>
          <p:nvPr>
            <p:ph type="sldNum" sz="quarter" idx="10"/>
          </p:nvPr>
        </p:nvSpPr>
        <p:spPr/>
        <p:txBody>
          <a:bodyPr/>
          <a:lstStyle/>
          <a:p>
            <a:pPr rtl="0"/>
            <a:fld id="{5D81F1E7-4EFD-4BFF-B438-FCD52FD36B17}" type="slidenum">
              <a:rPr lang="fi-FI" smtClean="0"/>
              <a:t>1</a:t>
            </a:fld>
            <a:endParaRPr lang="fi-FI" dirty="0"/>
          </a:p>
        </p:txBody>
      </p:sp>
    </p:spTree>
    <p:extLst>
      <p:ext uri="{BB962C8B-B14F-4D97-AF65-F5344CB8AC3E}">
        <p14:creationId xmlns:p14="http://schemas.microsoft.com/office/powerpoint/2010/main" val="1032296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Mitä hyötyä perimän selvittämisestä on? Ymmärretään paremmin</a:t>
            </a:r>
            <a:r>
              <a:rPr lang="fi-FI" baseline="0" dirty="0" smtClean="0"/>
              <a:t> evoluutiota. Kun on vertailtu ihmisen perimää muiden eliöiden perimään on havaittu, että se on melko samanlainen. Itseasiassa ihmisellä on vain muutama geeni, joka erottaa ne muista selkärankaisista esim. Saadaan myös tietoa geenien rakenteesta ja toiminnasta. ON havaittu että suurin osa eliöiden välisitä eroista ei johdu niinkään geeneistä vaan niiden toiminnan säätelystä. </a:t>
            </a:r>
            <a:endParaRPr lang="fi-FI" dirty="0"/>
          </a:p>
        </p:txBody>
      </p:sp>
      <p:sp>
        <p:nvSpPr>
          <p:cNvPr id="4" name="Dian numeron paikkamerkki 3"/>
          <p:cNvSpPr>
            <a:spLocks noGrp="1"/>
          </p:cNvSpPr>
          <p:nvPr>
            <p:ph type="sldNum" sz="quarter" idx="10"/>
          </p:nvPr>
        </p:nvSpPr>
        <p:spPr/>
        <p:txBody>
          <a:bodyPr/>
          <a:lstStyle/>
          <a:p>
            <a:pPr rtl="0"/>
            <a:fld id="{5D81F1E7-4EFD-4BFF-B438-FCD52FD36B17}" type="slidenum">
              <a:rPr lang="fi-FI" noProof="0" smtClean="0"/>
              <a:t>10</a:t>
            </a:fld>
            <a:endParaRPr lang="fi-FI" noProof="0" dirty="0"/>
          </a:p>
        </p:txBody>
      </p:sp>
    </p:spTree>
    <p:extLst>
      <p:ext uri="{BB962C8B-B14F-4D97-AF65-F5344CB8AC3E}">
        <p14:creationId xmlns:p14="http://schemas.microsoft.com/office/powerpoint/2010/main" val="347705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Dna koostuu siis sokerifosfaatti</a:t>
            </a:r>
            <a:r>
              <a:rPr lang="fi-FI" baseline="0" dirty="0" smtClean="0"/>
              <a:t>rungosta ja emäksistä, jotka muodostavat keskenään pareja tietyn periaatteen mukaisesti. </a:t>
            </a:r>
            <a:endParaRPr lang="fi-FI" dirty="0"/>
          </a:p>
        </p:txBody>
      </p:sp>
      <p:sp>
        <p:nvSpPr>
          <p:cNvPr id="4" name="Dian numeron paikkamerkki 3"/>
          <p:cNvSpPr>
            <a:spLocks noGrp="1"/>
          </p:cNvSpPr>
          <p:nvPr>
            <p:ph type="sldNum" sz="quarter" idx="10"/>
          </p:nvPr>
        </p:nvSpPr>
        <p:spPr/>
        <p:txBody>
          <a:bodyPr/>
          <a:lstStyle/>
          <a:p>
            <a:pPr rtl="0"/>
            <a:fld id="{5D81F1E7-4EFD-4BFF-B438-FCD52FD36B17}" type="slidenum">
              <a:rPr lang="fi-FI" noProof="0" smtClean="0"/>
              <a:t>2</a:t>
            </a:fld>
            <a:endParaRPr lang="fi-FI" noProof="0" dirty="0"/>
          </a:p>
        </p:txBody>
      </p:sp>
    </p:spTree>
    <p:extLst>
      <p:ext uri="{BB962C8B-B14F-4D97-AF65-F5344CB8AC3E}">
        <p14:creationId xmlns:p14="http://schemas.microsoft.com/office/powerpoint/2010/main" val="210555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err="1" smtClean="0"/>
              <a:t>lman</a:t>
            </a:r>
            <a:r>
              <a:rPr lang="fi-FI" noProof="0" dirty="0" smtClean="0"/>
              <a:t> näitä dna:n tutkiminen olisi mahdotonta</a:t>
            </a:r>
          </a:p>
          <a:p>
            <a:endParaRPr lang="fi-FI" noProof="0" dirty="0"/>
          </a:p>
        </p:txBody>
      </p:sp>
      <p:sp>
        <p:nvSpPr>
          <p:cNvPr id="4" name="Dian numeron paikkamerkki 3"/>
          <p:cNvSpPr>
            <a:spLocks noGrp="1"/>
          </p:cNvSpPr>
          <p:nvPr>
            <p:ph type="sldNum" sz="quarter" idx="10"/>
          </p:nvPr>
        </p:nvSpPr>
        <p:spPr/>
        <p:txBody>
          <a:bodyPr/>
          <a:lstStyle/>
          <a:p>
            <a:pPr rtl="0"/>
            <a:fld id="{5D81F1E7-4EFD-4BFF-B438-FCD52FD36B17}" type="slidenum">
              <a:rPr lang="fi-FI" smtClean="0"/>
              <a:t>3</a:t>
            </a:fld>
            <a:endParaRPr lang="fi-FI" dirty="0"/>
          </a:p>
        </p:txBody>
      </p:sp>
    </p:spTree>
    <p:extLst>
      <p:ext uri="{BB962C8B-B14F-4D97-AF65-F5344CB8AC3E}">
        <p14:creationId xmlns:p14="http://schemas.microsoft.com/office/powerpoint/2010/main" val="232607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a:t>Tee tutkimuksestasi </a:t>
            </a:r>
            <a:r>
              <a:rPr lang="fi-FI" noProof="0" dirty="0"/>
              <a:t>3–5</a:t>
            </a:r>
            <a:r>
              <a:rPr lang="fi-FI" dirty="0"/>
              <a:t> kohdasta koostuva yhteenveto.</a:t>
            </a:r>
          </a:p>
          <a:p>
            <a:pPr rtl="0"/>
            <a:endParaRPr lang="fi-FI" dirty="0"/>
          </a:p>
        </p:txBody>
      </p:sp>
      <p:sp>
        <p:nvSpPr>
          <p:cNvPr id="4" name="Dian numeron paikkamerkki 3"/>
          <p:cNvSpPr>
            <a:spLocks noGrp="1"/>
          </p:cNvSpPr>
          <p:nvPr>
            <p:ph type="sldNum" sz="quarter" idx="10"/>
          </p:nvPr>
        </p:nvSpPr>
        <p:spPr/>
        <p:txBody>
          <a:bodyPr rtlCol="0"/>
          <a:lstStyle/>
          <a:p>
            <a:pPr rtl="0"/>
            <a:fld id="{5D81F1E7-4EFD-4BFF-B438-FCD52FD36B17}" type="slidenum">
              <a:rPr lang="fi-FI" smtClean="0"/>
              <a:t>4</a:t>
            </a:fld>
            <a:endParaRPr lang="fi-FI" dirty="0"/>
          </a:p>
        </p:txBody>
      </p:sp>
    </p:spTree>
    <p:extLst>
      <p:ext uri="{BB962C8B-B14F-4D97-AF65-F5344CB8AC3E}">
        <p14:creationId xmlns:p14="http://schemas.microsoft.com/office/powerpoint/2010/main" val="385503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err="1" smtClean="0"/>
              <a:t>Cas</a:t>
            </a:r>
            <a:r>
              <a:rPr lang="fi-FI" noProof="0" dirty="0" smtClean="0"/>
              <a:t>-entsyymi on bakteeriperäinen entsyymi,</a:t>
            </a:r>
            <a:r>
              <a:rPr lang="fi-FI" baseline="0" noProof="0" dirty="0" smtClean="0"/>
              <a:t> joka muodostaa </a:t>
            </a:r>
            <a:r>
              <a:rPr lang="fi-FI" baseline="0" noProof="0" dirty="0" err="1" smtClean="0"/>
              <a:t>bekteereille</a:t>
            </a:r>
            <a:r>
              <a:rPr lang="fi-FI" baseline="0" noProof="0" dirty="0" smtClean="0"/>
              <a:t> sen immunologisen muistin. Bakteeri kykenee tallentamaan osan viruksen dna:ta omaan perimäänsä ja käyttää tätä informaatiota myöhemmin </a:t>
            </a:r>
            <a:r>
              <a:rPr lang="fi-FI" baseline="0" noProof="0" dirty="0" err="1" smtClean="0"/>
              <a:t>puolustatuessaan</a:t>
            </a:r>
            <a:r>
              <a:rPr lang="fi-FI" baseline="0" noProof="0" dirty="0" smtClean="0"/>
              <a:t> vastaavia viruksia vastaan.  Tätä hyödyntämällä on kehitetty menetelmä, jossa </a:t>
            </a:r>
            <a:r>
              <a:rPr lang="fi-FI" baseline="0" noProof="0" dirty="0" err="1" smtClean="0"/>
              <a:t>dna_ta</a:t>
            </a:r>
            <a:r>
              <a:rPr lang="fi-FI" baseline="0" noProof="0" dirty="0" smtClean="0"/>
              <a:t> voidaan  juuri halutun emäksen kohdalta. </a:t>
            </a:r>
          </a:p>
          <a:p>
            <a:endParaRPr lang="fi-FI" baseline="0" noProof="0" dirty="0" smtClean="0"/>
          </a:p>
          <a:p>
            <a:r>
              <a:rPr lang="fi-FI" baseline="0" noProof="0" dirty="0" smtClean="0"/>
              <a:t>Antibioottivalinta paljastaa, mihin soluihin haluttu geeni on siirtynyt (plasmidissa geeni ja </a:t>
            </a:r>
            <a:r>
              <a:rPr lang="fi-FI" baseline="0" noProof="0" dirty="0" err="1" smtClean="0"/>
              <a:t>antib.resistenssigeeni</a:t>
            </a:r>
            <a:r>
              <a:rPr lang="fi-FI" baseline="0" noProof="0" dirty="0" smtClean="0"/>
              <a:t>). Jos siirto onnistunut, voi bakteeri kasvaa antibioottimaljassa. </a:t>
            </a:r>
            <a:r>
              <a:rPr lang="fi-FI" baseline="0" noProof="0" dirty="0" err="1" smtClean="0"/>
              <a:t>Taman</a:t>
            </a:r>
            <a:r>
              <a:rPr lang="fi-FI" baseline="0" noProof="0" dirty="0" smtClean="0"/>
              <a:t> </a:t>
            </a:r>
            <a:r>
              <a:rPr lang="fi-FI" baseline="0" noProof="0" dirty="0" err="1" smtClean="0"/>
              <a:t>jalkeen</a:t>
            </a:r>
            <a:r>
              <a:rPr lang="fi-FI" baseline="0" noProof="0" dirty="0" smtClean="0"/>
              <a:t> valitut bakteerit siirretään kasvatusmaljoihin ja annetaan niiden lisääntyä eksponentiaalisesti, jolloin myös haluttu geeni lisääntyy. </a:t>
            </a:r>
            <a:endParaRPr lang="fi-FI" noProof="0" dirty="0"/>
          </a:p>
        </p:txBody>
      </p:sp>
      <p:sp>
        <p:nvSpPr>
          <p:cNvPr id="4" name="Dian numeron paikkamerkki 3"/>
          <p:cNvSpPr>
            <a:spLocks noGrp="1"/>
          </p:cNvSpPr>
          <p:nvPr>
            <p:ph type="sldNum" sz="quarter" idx="10"/>
          </p:nvPr>
        </p:nvSpPr>
        <p:spPr/>
        <p:txBody>
          <a:bodyPr/>
          <a:lstStyle/>
          <a:p>
            <a:pPr rtl="0"/>
            <a:fld id="{5D81F1E7-4EFD-4BFF-B438-FCD52FD36B17}" type="slidenum">
              <a:rPr lang="fi-FI" smtClean="0"/>
              <a:t>5</a:t>
            </a:fld>
            <a:endParaRPr lang="fi-FI" dirty="0"/>
          </a:p>
        </p:txBody>
      </p:sp>
    </p:spTree>
    <p:extLst>
      <p:ext uri="{BB962C8B-B14F-4D97-AF65-F5344CB8AC3E}">
        <p14:creationId xmlns:p14="http://schemas.microsoft.com/office/powerpoint/2010/main" val="296361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Kuumien</a:t>
            </a:r>
            <a:r>
              <a:rPr lang="fi-FI" baseline="0" dirty="0" smtClean="0"/>
              <a:t> lähteiden bakteereista (kestää kuumia oloja). 95 astetta, saa dna:n kaksoisjuosteen erkanemaan. Lämpötilan lasku 55 asteeseen </a:t>
            </a:r>
            <a:r>
              <a:rPr lang="fi-FI" baseline="0" dirty="0" smtClean="0">
                <a:sym typeface="Wingdings" panose="05000000000000000000" pitchFamily="2" charset="2"/>
              </a:rPr>
              <a:t> alukkeet pariutuvat juosteiden kanssa. Lämpötila nostetaan uudelleen 72 asteeseen, jolloin dna –polymeraasi entsyymi rakentaa uudet juosteet vapaista dna-</a:t>
            </a:r>
            <a:r>
              <a:rPr lang="fi-FI" baseline="0" dirty="0" err="1" smtClean="0">
                <a:sym typeface="Wingdings" panose="05000000000000000000" pitchFamily="2" charset="2"/>
              </a:rPr>
              <a:t>nukleotideista</a:t>
            </a:r>
            <a:r>
              <a:rPr lang="fi-FI" baseline="0" dirty="0" smtClean="0">
                <a:sym typeface="Wingdings" panose="05000000000000000000" pitchFamily="2" charset="2"/>
              </a:rPr>
              <a:t>  kaksi dna –molekyyliä. Samat vaiheet toistetaan ja saadaan neljä molekyyliä ja uudelleen </a:t>
            </a:r>
            <a:r>
              <a:rPr lang="fi-FI" baseline="0" dirty="0" err="1" smtClean="0">
                <a:sym typeface="Wingdings" panose="05000000000000000000" pitchFamily="2" charset="2"/>
              </a:rPr>
              <a:t>aj</a:t>
            </a:r>
            <a:r>
              <a:rPr lang="fi-FI" baseline="0" dirty="0" smtClean="0">
                <a:sym typeface="Wingdings" panose="05000000000000000000" pitchFamily="2" charset="2"/>
              </a:rPr>
              <a:t> uudelleen, joten hetkessä saadaan valtava määrä dna:ta tutkimuskäyttöön. 20 toistolla saadaan miljoonia kopioita. Monet geenitekniikat perustuvat </a:t>
            </a:r>
            <a:r>
              <a:rPr lang="fi-FI" baseline="0" dirty="0" err="1" smtClean="0">
                <a:sym typeface="Wingdings" panose="05000000000000000000" pitchFamily="2" charset="2"/>
              </a:rPr>
              <a:t>PCR:ään</a:t>
            </a:r>
            <a:r>
              <a:rPr lang="fi-FI" baseline="0" dirty="0" smtClean="0">
                <a:sym typeface="Wingdings" panose="05000000000000000000" pitchFamily="2" charset="2"/>
              </a:rPr>
              <a:t>. Esim. </a:t>
            </a:r>
            <a:r>
              <a:rPr lang="fi-FI" baseline="0" dirty="0" err="1" smtClean="0">
                <a:sym typeface="Wingdings" panose="05000000000000000000" pitchFamily="2" charset="2"/>
              </a:rPr>
              <a:t>Neanderthalin</a:t>
            </a:r>
            <a:r>
              <a:rPr lang="fi-FI" baseline="0" dirty="0" smtClean="0">
                <a:sym typeface="Wingdings" panose="05000000000000000000" pitchFamily="2" charset="2"/>
              </a:rPr>
              <a:t> ihmisen perimän selvitys, </a:t>
            </a:r>
            <a:r>
              <a:rPr lang="fi-FI" baseline="0" dirty="0" err="1" smtClean="0">
                <a:sym typeface="Wingdings" panose="05000000000000000000" pitchFamily="2" charset="2"/>
              </a:rPr>
              <a:t>ykislöntunnistus</a:t>
            </a:r>
            <a:r>
              <a:rPr lang="fi-FI" baseline="0" dirty="0" smtClean="0">
                <a:sym typeface="Wingdings" panose="05000000000000000000" pitchFamily="2" charset="2"/>
              </a:rPr>
              <a:t>, sairauksien </a:t>
            </a:r>
            <a:r>
              <a:rPr lang="fi-FI" baseline="0" dirty="0" err="1" smtClean="0">
                <a:sym typeface="Wingdings" panose="05000000000000000000" pitchFamily="2" charset="2"/>
              </a:rPr>
              <a:t>diagbosointi</a:t>
            </a:r>
            <a:r>
              <a:rPr lang="fi-FI" baseline="0" dirty="0" smtClean="0">
                <a:sym typeface="Wingdings" panose="05000000000000000000" pitchFamily="2" charset="2"/>
              </a:rPr>
              <a:t>: kun tunnetaan geenimutaatio, voidaan muodostaa tämän virhekohdan aluke. Tällöin geeni monistuu vain, jos henkilöllä on perimässään kyseinen mutaatio. </a:t>
            </a:r>
            <a:endParaRPr lang="fi-FI" dirty="0"/>
          </a:p>
        </p:txBody>
      </p:sp>
      <p:sp>
        <p:nvSpPr>
          <p:cNvPr id="4" name="Dian numeron paikkamerkki 3"/>
          <p:cNvSpPr>
            <a:spLocks noGrp="1"/>
          </p:cNvSpPr>
          <p:nvPr>
            <p:ph type="sldNum" sz="quarter" idx="10"/>
          </p:nvPr>
        </p:nvSpPr>
        <p:spPr/>
        <p:txBody>
          <a:bodyPr/>
          <a:lstStyle/>
          <a:p>
            <a:pPr rtl="0"/>
            <a:fld id="{5D81F1E7-4EFD-4BFF-B438-FCD52FD36B17}" type="slidenum">
              <a:rPr lang="fi-FI" smtClean="0"/>
              <a:t>6</a:t>
            </a:fld>
            <a:endParaRPr lang="fi-FI" dirty="0"/>
          </a:p>
        </p:txBody>
      </p:sp>
    </p:spTree>
    <p:extLst>
      <p:ext uri="{BB962C8B-B14F-4D97-AF65-F5344CB8AC3E}">
        <p14:creationId xmlns:p14="http://schemas.microsoft.com/office/powerpoint/2010/main" val="198125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dirty="0"/>
              <a:t>Luettele kaikki kokeen toteuttamisen vaiheet.</a:t>
            </a:r>
          </a:p>
          <a:p>
            <a:pPr rtl="0"/>
            <a:r>
              <a:rPr lang="fi-FI" dirty="0"/>
              <a:t>Muista numeroida vaiheet.</a:t>
            </a:r>
          </a:p>
        </p:txBody>
      </p:sp>
      <p:sp>
        <p:nvSpPr>
          <p:cNvPr id="4" name="Dian numeron paikkamerkki 3"/>
          <p:cNvSpPr>
            <a:spLocks noGrp="1"/>
          </p:cNvSpPr>
          <p:nvPr>
            <p:ph type="sldNum" sz="quarter" idx="10"/>
          </p:nvPr>
        </p:nvSpPr>
        <p:spPr/>
        <p:txBody>
          <a:bodyPr rtlCol="0"/>
          <a:lstStyle/>
          <a:p>
            <a:pPr rtl="0"/>
            <a:fld id="{5D81F1E7-4EFD-4BFF-B438-FCD52FD36B17}" type="slidenum">
              <a:rPr lang="fi-FI" smtClean="0"/>
              <a:t>7</a:t>
            </a:fld>
            <a:endParaRPr lang="fi-FI" dirty="0"/>
          </a:p>
        </p:txBody>
      </p:sp>
    </p:spTree>
    <p:extLst>
      <p:ext uri="{BB962C8B-B14F-4D97-AF65-F5344CB8AC3E}">
        <p14:creationId xmlns:p14="http://schemas.microsoft.com/office/powerpoint/2010/main" val="416773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pPr rtl="0"/>
            <a:fld id="{5D81F1E7-4EFD-4BFF-B438-FCD52FD36B17}" type="slidenum">
              <a:rPr lang="fi-FI" smtClean="0"/>
              <a:t>8</a:t>
            </a:fld>
            <a:endParaRPr lang="fi-FI" dirty="0"/>
          </a:p>
        </p:txBody>
      </p:sp>
    </p:spTree>
    <p:extLst>
      <p:ext uri="{BB962C8B-B14F-4D97-AF65-F5344CB8AC3E}">
        <p14:creationId xmlns:p14="http://schemas.microsoft.com/office/powerpoint/2010/main" val="287499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pPr rtl="0"/>
            <a:fld id="{5D81F1E7-4EFD-4BFF-B438-FCD52FD36B17}" type="slidenum">
              <a:rPr lang="fi-FI" smtClean="0"/>
              <a:t>9</a:t>
            </a:fld>
            <a:endParaRPr lang="fi-FI" dirty="0"/>
          </a:p>
        </p:txBody>
      </p:sp>
    </p:spTree>
    <p:extLst>
      <p:ext uri="{BB962C8B-B14F-4D97-AF65-F5344CB8AC3E}">
        <p14:creationId xmlns:p14="http://schemas.microsoft.com/office/powerpoint/2010/main" val="1833824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Suorakulmio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ctrTitle"/>
          </p:nvPr>
        </p:nvSpPr>
        <p:spPr>
          <a:xfrm>
            <a:off x="609600" y="4740333"/>
            <a:ext cx="10972800" cy="1263534"/>
          </a:xfrm>
        </p:spPr>
        <p:txBody>
          <a:bodyPr rtlCol="0" anchor="ctr">
            <a:normAutofit/>
          </a:bodyPr>
          <a:lstStyle>
            <a:lvl1pPr algn="l">
              <a:defRPr sz="5800"/>
            </a:lvl1pPr>
          </a:lstStyle>
          <a:p>
            <a:pPr rtl="0"/>
            <a:r>
              <a:rPr lang="fi-FI" noProof="0" smtClean="0"/>
              <a:t>Muokkaa perustyyl. napsautt.</a:t>
            </a:r>
            <a:endParaRPr lang="fi-FI" noProof="0" dirty="0"/>
          </a:p>
        </p:txBody>
      </p:sp>
      <p:cxnSp>
        <p:nvCxnSpPr>
          <p:cNvPr id="8" name="Suora yhdysviiva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Alaotsikko 2"/>
          <p:cNvSpPr>
            <a:spLocks noGrp="1"/>
          </p:cNvSpPr>
          <p:nvPr>
            <p:ph type="subTitle" idx="1"/>
          </p:nvPr>
        </p:nvSpPr>
        <p:spPr>
          <a:xfrm>
            <a:off x="609600" y="6286500"/>
            <a:ext cx="10972800" cy="457200"/>
          </a:xfrm>
        </p:spPr>
        <p:txBody>
          <a:bodyPr rtlCol="0"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i-FI" noProof="0" smtClean="0"/>
              <a:t>Muokkaa alaotsikon perustyyliä napsautt.</a:t>
            </a:r>
            <a:endParaRPr lang="fi-FI" noProof="0" dirty="0"/>
          </a:p>
        </p:txBody>
      </p:sp>
      <p:pic>
        <p:nvPicPr>
          <p:cNvPr id="9" name="Kuva 8" descr="Lähikuva koeputkista"/>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6" name="Dian numeron paikkamerkki 3"/>
          <p:cNvSpPr>
            <a:spLocks noGrp="1"/>
          </p:cNvSpPr>
          <p:nvPr>
            <p:ph type="sldNum" sz="quarter" idx="12"/>
          </p:nvPr>
        </p:nvSpPr>
        <p:spPr/>
        <p:txBody>
          <a:bodyPr rtlCol="0"/>
          <a:lstStyle/>
          <a:p>
            <a:pPr rtl="0"/>
            <a:fld id="{5F4C9F40-B079-4B71-A627-7266DFEA7F03}"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5"/>
          <p:cNvSpPr>
            <a:spLocks noGrp="1"/>
          </p:cNvSpPr>
          <p:nvPr>
            <p:ph type="dt" sz="half" idx="10"/>
          </p:nvPr>
        </p:nvSpPr>
        <p:spPr/>
        <p:txBody>
          <a:bodyPr rtlCol="0"/>
          <a:lstStyle/>
          <a:p>
            <a:pPr rtl="0"/>
            <a:fld id="{44CDBE58-1C45-45D6-92D9-504174F72553}" type="datetime1">
              <a:rPr lang="fi-FI" noProof="0" smtClean="0"/>
              <a:t>19.7.2018</a:t>
            </a:fld>
            <a:endParaRPr lang="fi-FI" noProof="0" dirty="0"/>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untainen otsikko ja teksti">
    <p:spTree>
      <p:nvGrpSpPr>
        <p:cNvPr id="1" name=""/>
        <p:cNvGrpSpPr/>
        <p:nvPr/>
      </p:nvGrpSpPr>
      <p:grpSpPr>
        <a:xfrm>
          <a:off x="0" y="0"/>
          <a:ext cx="0" cy="0"/>
          <a:chOff x="0" y="0"/>
          <a:chExt cx="0" cy="0"/>
        </a:xfrm>
      </p:grpSpPr>
      <p:sp>
        <p:nvSpPr>
          <p:cNvPr id="7" name="Suorakulmio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8" name="Suora yhdysviiva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Pystysuuntainen otsikko 1"/>
          <p:cNvSpPr>
            <a:spLocks noGrp="1"/>
          </p:cNvSpPr>
          <p:nvPr>
            <p:ph type="title" orient="vert"/>
          </p:nvPr>
        </p:nvSpPr>
        <p:spPr>
          <a:xfrm>
            <a:off x="9486900" y="685800"/>
            <a:ext cx="2324100" cy="5486399"/>
          </a:xfrm>
        </p:spPr>
        <p:txBody>
          <a:bodyPr vert="eaVert" rtlCol="0"/>
          <a:lstStyle/>
          <a:p>
            <a:pPr rtl="0"/>
            <a:r>
              <a:rPr lang="fi-FI" noProof="0" smtClean="0"/>
              <a:t>Muokkaa perustyyl. napsautt.</a:t>
            </a:r>
            <a:endParaRPr lang="fi-FI" noProof="0" dirty="0"/>
          </a:p>
        </p:txBody>
      </p:sp>
      <p:sp>
        <p:nvSpPr>
          <p:cNvPr id="3" name="Pystysuuntaisen tekstin paikkamerkki 2"/>
          <p:cNvSpPr>
            <a:spLocks noGrp="1"/>
          </p:cNvSpPr>
          <p:nvPr>
            <p:ph type="body" orient="vert" idx="1"/>
          </p:nvPr>
        </p:nvSpPr>
        <p:spPr>
          <a:xfrm>
            <a:off x="838199" y="685800"/>
            <a:ext cx="8105775" cy="5486399"/>
          </a:xfrm>
        </p:spPr>
        <p:txBody>
          <a:bodyPr vert="eaVert" rtlCol="0"/>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6" name="Dian numeron paikkamerkki 3"/>
          <p:cNvSpPr>
            <a:spLocks noGrp="1"/>
          </p:cNvSpPr>
          <p:nvPr>
            <p:ph type="sldNum" sz="quarter" idx="12"/>
          </p:nvPr>
        </p:nvSpPr>
        <p:spPr/>
        <p:txBody>
          <a:bodyPr rtlCol="0"/>
          <a:lstStyle/>
          <a:p>
            <a:pPr rtl="0"/>
            <a:fld id="{5F4C9F40-B079-4B71-A627-7266DFEA7F03}"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5"/>
          <p:cNvSpPr>
            <a:spLocks noGrp="1"/>
          </p:cNvSpPr>
          <p:nvPr>
            <p:ph type="dt" sz="half" idx="10"/>
          </p:nvPr>
        </p:nvSpPr>
        <p:spPr/>
        <p:txBody>
          <a:bodyPr rtlCol="0"/>
          <a:lstStyle/>
          <a:p>
            <a:pPr rtl="0"/>
            <a:fld id="{2C79F2A7-3A38-4D65-936D-0BB67A32AD45}" type="datetime1">
              <a:rPr lang="fi-FI" noProof="0" smtClean="0"/>
              <a:t>19.7.2018</a:t>
            </a:fld>
            <a:endParaRPr lang="fi-FI" noProof="0" dirty="0"/>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Sisällön paikkamerkki 2"/>
          <p:cNvSpPr>
            <a:spLocks noGrp="1"/>
          </p:cNvSpPr>
          <p:nvPr>
            <p:ph idx="1"/>
          </p:nvPr>
        </p:nvSpPr>
        <p:spPr/>
        <p:txBody>
          <a:bodyPr rtlCol="0"/>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6" name="Dian numeron paikkamerkki 3"/>
          <p:cNvSpPr>
            <a:spLocks noGrp="1"/>
          </p:cNvSpPr>
          <p:nvPr>
            <p:ph type="sldNum" sz="quarter" idx="12"/>
          </p:nvPr>
        </p:nvSpPr>
        <p:spPr/>
        <p:txBody>
          <a:bodyPr rtlCol="0"/>
          <a:lstStyle/>
          <a:p>
            <a:pPr rtl="0"/>
            <a:fld id="{5F4C9F40-B079-4B71-A627-7266DFEA7F03}"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5"/>
          <p:cNvSpPr>
            <a:spLocks noGrp="1"/>
          </p:cNvSpPr>
          <p:nvPr>
            <p:ph type="dt" sz="half" idx="10"/>
          </p:nvPr>
        </p:nvSpPr>
        <p:spPr/>
        <p:txBody>
          <a:bodyPr rtlCol="0"/>
          <a:lstStyle/>
          <a:p>
            <a:pPr rtl="0"/>
            <a:fld id="{622DA38E-8279-449E-A647-DA22EB7418F7}" type="datetime1">
              <a:rPr lang="fi-FI" noProof="0" smtClean="0"/>
              <a:t>19.7.2018</a:t>
            </a:fld>
            <a:endParaRPr lang="fi-FI" noProof="0" dirty="0"/>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sp>
        <p:nvSpPr>
          <p:cNvPr id="7" name="Suorakulmio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title"/>
          </p:nvPr>
        </p:nvSpPr>
        <p:spPr>
          <a:xfrm>
            <a:off x="609600" y="3153095"/>
            <a:ext cx="10972800" cy="2286000"/>
          </a:xfrm>
        </p:spPr>
        <p:txBody>
          <a:bodyPr rtlCol="0" anchor="b">
            <a:normAutofit/>
          </a:bodyPr>
          <a:lstStyle>
            <a:lvl1pPr>
              <a:defRPr sz="5800" b="0"/>
            </a:lvl1pPr>
          </a:lstStyle>
          <a:p>
            <a:pPr rtl="0"/>
            <a:r>
              <a:rPr lang="fi-FI" noProof="0" smtClean="0"/>
              <a:t>Muokkaa perustyyl. napsautt.</a:t>
            </a:r>
            <a:endParaRPr lang="fi-FI" noProof="0" dirty="0"/>
          </a:p>
        </p:txBody>
      </p:sp>
      <p:cxnSp>
        <p:nvCxnSpPr>
          <p:cNvPr id="8" name="Suora yhdysviiva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kstin paikkamerkki 2"/>
          <p:cNvSpPr>
            <a:spLocks noGrp="1"/>
          </p:cNvSpPr>
          <p:nvPr>
            <p:ph type="body" idx="1"/>
          </p:nvPr>
        </p:nvSpPr>
        <p:spPr>
          <a:xfrm>
            <a:off x="603250" y="5864054"/>
            <a:ext cx="10972800" cy="450042"/>
          </a:xfrm>
        </p:spPr>
        <p:txBody>
          <a:bodyPr rtlCol="0"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smtClean="0"/>
              <a:t>Muokkaa tekstin perustyylejä</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Sisällön paikkamerkki 2"/>
          <p:cNvSpPr>
            <a:spLocks noGrp="1"/>
          </p:cNvSpPr>
          <p:nvPr>
            <p:ph sz="half" idx="1"/>
          </p:nvPr>
        </p:nvSpPr>
        <p:spPr>
          <a:xfrm>
            <a:off x="1066800" y="1714501"/>
            <a:ext cx="4752109" cy="4457700"/>
          </a:xfrm>
        </p:spPr>
        <p:txBody>
          <a:bodyPr rtlCol="0">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4" name="Sisällön paikkamerkki 3"/>
          <p:cNvSpPr>
            <a:spLocks noGrp="1"/>
          </p:cNvSpPr>
          <p:nvPr>
            <p:ph sz="half" idx="2"/>
          </p:nvPr>
        </p:nvSpPr>
        <p:spPr>
          <a:xfrm>
            <a:off x="6373091" y="1714501"/>
            <a:ext cx="4752109" cy="4457700"/>
          </a:xfrm>
        </p:spPr>
        <p:txBody>
          <a:bodyPr rtlCol="0">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7" name="Dian numeron paikkamerkki 4"/>
          <p:cNvSpPr>
            <a:spLocks noGrp="1"/>
          </p:cNvSpPr>
          <p:nvPr>
            <p:ph type="sldNum" sz="quarter" idx="12"/>
          </p:nvPr>
        </p:nvSpPr>
        <p:spPr/>
        <p:txBody>
          <a:bodyPr rtlCol="0"/>
          <a:lstStyle/>
          <a:p>
            <a:pPr rtl="0"/>
            <a:fld id="{5F4C9F40-B079-4B71-A627-7266DFEA7F03}"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6"/>
          <p:cNvSpPr>
            <a:spLocks noGrp="1"/>
          </p:cNvSpPr>
          <p:nvPr>
            <p:ph type="dt" sz="half" idx="10"/>
          </p:nvPr>
        </p:nvSpPr>
        <p:spPr/>
        <p:txBody>
          <a:bodyPr rtlCol="0"/>
          <a:lstStyle/>
          <a:p>
            <a:pPr rtl="0"/>
            <a:fld id="{A510F49E-81AB-45F3-BEC7-21CA513849E9}" type="datetime1">
              <a:rPr lang="fi-FI" noProof="0" smtClean="0"/>
              <a:t>19.7.2018</a:t>
            </a:fld>
            <a:endParaRPr lang="fi-FI" noProof="0" dirty="0"/>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3" name="Tekstin paikkamerkki 2"/>
          <p:cNvSpPr>
            <a:spLocks noGrp="1"/>
          </p:cNvSpPr>
          <p:nvPr>
            <p:ph type="body" idx="1"/>
          </p:nvPr>
        </p:nvSpPr>
        <p:spPr>
          <a:xfrm>
            <a:off x="1066800" y="1529541"/>
            <a:ext cx="4754880" cy="811583"/>
          </a:xfrm>
        </p:spPr>
        <p:txBody>
          <a:bodyPr rtlCol="0"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smtClean="0"/>
              <a:t>Muokkaa tekstin perustyylejä</a:t>
            </a:r>
          </a:p>
        </p:txBody>
      </p:sp>
      <p:sp>
        <p:nvSpPr>
          <p:cNvPr id="4" name="Sisällön paikkamerkki 3"/>
          <p:cNvSpPr>
            <a:spLocks noGrp="1"/>
          </p:cNvSpPr>
          <p:nvPr>
            <p:ph sz="half" idx="2"/>
          </p:nvPr>
        </p:nvSpPr>
        <p:spPr>
          <a:xfrm>
            <a:off x="1066800" y="2484692"/>
            <a:ext cx="4754880" cy="3687508"/>
          </a:xfrm>
        </p:spPr>
        <p:txBody>
          <a:bodyPr rtlCol="0"/>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5" name="Tekstin paikkamerkki 4"/>
          <p:cNvSpPr>
            <a:spLocks noGrp="1"/>
          </p:cNvSpPr>
          <p:nvPr>
            <p:ph type="body" sz="quarter" idx="3"/>
          </p:nvPr>
        </p:nvSpPr>
        <p:spPr>
          <a:xfrm>
            <a:off x="6370320" y="1529541"/>
            <a:ext cx="4754880" cy="811583"/>
          </a:xfrm>
        </p:spPr>
        <p:txBody>
          <a:bodyPr rtlCol="0"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smtClean="0"/>
              <a:t>Muokkaa tekstin perustyylejä</a:t>
            </a:r>
          </a:p>
        </p:txBody>
      </p:sp>
      <p:sp>
        <p:nvSpPr>
          <p:cNvPr id="6" name="Sisällön paikkamerkki 5"/>
          <p:cNvSpPr>
            <a:spLocks noGrp="1"/>
          </p:cNvSpPr>
          <p:nvPr>
            <p:ph sz="quarter" idx="4"/>
          </p:nvPr>
        </p:nvSpPr>
        <p:spPr>
          <a:xfrm>
            <a:off x="6370320" y="2484692"/>
            <a:ext cx="4754880" cy="3687508"/>
          </a:xfrm>
        </p:spPr>
        <p:txBody>
          <a:bodyPr rtlCol="0"/>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
        <p:nvSpPr>
          <p:cNvPr id="9" name="Dian numeron paikkamerkki 6"/>
          <p:cNvSpPr>
            <a:spLocks noGrp="1"/>
          </p:cNvSpPr>
          <p:nvPr>
            <p:ph type="sldNum" sz="quarter" idx="12"/>
          </p:nvPr>
        </p:nvSpPr>
        <p:spPr/>
        <p:txBody>
          <a:bodyPr rtlCol="0"/>
          <a:lstStyle/>
          <a:p>
            <a:pPr rtl="0"/>
            <a:fld id="{5F4C9F40-B079-4B71-A627-7266DFEA7F03}" type="slidenum">
              <a:rPr lang="fi-FI" noProof="0"/>
              <a:t>‹#›</a:t>
            </a:fld>
            <a:endParaRPr lang="fi-FI" noProof="0" dirty="0"/>
          </a:p>
        </p:txBody>
      </p:sp>
      <p:sp>
        <p:nvSpPr>
          <p:cNvPr id="8" name="Alatunnisteen paikkamerkki 7"/>
          <p:cNvSpPr>
            <a:spLocks noGrp="1"/>
          </p:cNvSpPr>
          <p:nvPr>
            <p:ph type="ftr" sz="quarter" idx="11"/>
          </p:nvPr>
        </p:nvSpPr>
        <p:spPr/>
        <p:txBody>
          <a:bodyPr rtlCol="0"/>
          <a:lstStyle/>
          <a:p>
            <a:pPr rtl="0"/>
            <a:endParaRPr lang="fi-FI" noProof="0" dirty="0"/>
          </a:p>
        </p:txBody>
      </p:sp>
      <p:sp>
        <p:nvSpPr>
          <p:cNvPr id="7" name="Päivämäärän paikkamerkki 8"/>
          <p:cNvSpPr>
            <a:spLocks noGrp="1"/>
          </p:cNvSpPr>
          <p:nvPr>
            <p:ph type="dt" sz="half" idx="10"/>
          </p:nvPr>
        </p:nvSpPr>
        <p:spPr/>
        <p:txBody>
          <a:bodyPr rtlCol="0"/>
          <a:lstStyle/>
          <a:p>
            <a:pPr rtl="0"/>
            <a:fld id="{CA4EAA51-2B1E-4479-ACB1-08C2FFA02ED4}" type="datetime1">
              <a:rPr lang="fi-FI" noProof="0" smtClean="0"/>
              <a:t>19.7.2018</a:t>
            </a:fld>
            <a:endParaRPr lang="fi-FI" noProof="0" dirty="0"/>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smtClean="0"/>
              <a:t>Muokkaa perustyyl. napsautt.</a:t>
            </a:r>
            <a:endParaRPr lang="fi-FI" noProof="0" dirty="0"/>
          </a:p>
        </p:txBody>
      </p:sp>
      <p:sp>
        <p:nvSpPr>
          <p:cNvPr id="5" name="Dian numeron paikkamerkki 2"/>
          <p:cNvSpPr>
            <a:spLocks noGrp="1"/>
          </p:cNvSpPr>
          <p:nvPr>
            <p:ph type="sldNum" sz="quarter" idx="12"/>
          </p:nvPr>
        </p:nvSpPr>
        <p:spPr/>
        <p:txBody>
          <a:bodyPr rtlCol="0"/>
          <a:lstStyle/>
          <a:p>
            <a:pPr rtl="0"/>
            <a:fld id="{5F4C9F40-B079-4B71-A627-7266DFEA7F03}" type="slidenum">
              <a:rPr lang="fi-FI" noProof="0"/>
              <a:t>‹#›</a:t>
            </a:fld>
            <a:endParaRPr lang="fi-FI" noProof="0" dirty="0"/>
          </a:p>
        </p:txBody>
      </p:sp>
      <p:sp>
        <p:nvSpPr>
          <p:cNvPr id="4" name="Alatunnisteen paikkamerkki 3"/>
          <p:cNvSpPr>
            <a:spLocks noGrp="1"/>
          </p:cNvSpPr>
          <p:nvPr>
            <p:ph type="ftr" sz="quarter" idx="11"/>
          </p:nvPr>
        </p:nvSpPr>
        <p:spPr/>
        <p:txBody>
          <a:bodyPr rtlCol="0"/>
          <a:lstStyle/>
          <a:p>
            <a:pPr rtl="0"/>
            <a:endParaRPr lang="fi-FI" noProof="0" dirty="0"/>
          </a:p>
        </p:txBody>
      </p:sp>
      <p:sp>
        <p:nvSpPr>
          <p:cNvPr id="3" name="Päivämäärän paikkamerkki 5"/>
          <p:cNvSpPr>
            <a:spLocks noGrp="1"/>
          </p:cNvSpPr>
          <p:nvPr>
            <p:ph type="dt" sz="half" idx="10"/>
          </p:nvPr>
        </p:nvSpPr>
        <p:spPr/>
        <p:txBody>
          <a:bodyPr rtlCol="0"/>
          <a:lstStyle/>
          <a:p>
            <a:pPr rtl="0"/>
            <a:fld id="{8B8D68ED-70FD-44C8-A998-5E65B3A24856}" type="datetime1">
              <a:rPr lang="fi-FI" noProof="0" smtClean="0"/>
              <a:t>19.7.2018</a:t>
            </a:fld>
            <a:endParaRPr lang="fi-FI" noProof="0" dirty="0"/>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
        <p:nvSpPr>
          <p:cNvPr id="4" name="Dian numeron paikkamerkki 1"/>
          <p:cNvSpPr>
            <a:spLocks noGrp="1"/>
          </p:cNvSpPr>
          <p:nvPr>
            <p:ph type="sldNum" sz="quarter" idx="12"/>
          </p:nvPr>
        </p:nvSpPr>
        <p:spPr/>
        <p:txBody>
          <a:bodyPr rtlCol="0"/>
          <a:lstStyle/>
          <a:p>
            <a:pPr rtl="0"/>
            <a:fld id="{5F4C9F40-B079-4B71-A627-7266DFEA7F03}" type="slidenum">
              <a:rPr lang="fi-FI" noProof="0"/>
              <a:t>‹#›</a:t>
            </a:fld>
            <a:endParaRPr lang="fi-FI" noProof="0" dirty="0"/>
          </a:p>
        </p:txBody>
      </p:sp>
      <p:sp>
        <p:nvSpPr>
          <p:cNvPr id="3" name="Alatunnisteen paikkamerkki 2"/>
          <p:cNvSpPr>
            <a:spLocks noGrp="1"/>
          </p:cNvSpPr>
          <p:nvPr>
            <p:ph type="ftr" sz="quarter" idx="11"/>
          </p:nvPr>
        </p:nvSpPr>
        <p:spPr/>
        <p:txBody>
          <a:bodyPr rtlCol="0"/>
          <a:lstStyle/>
          <a:p>
            <a:pPr rtl="0"/>
            <a:endParaRPr lang="fi-FI" noProof="0" dirty="0"/>
          </a:p>
        </p:txBody>
      </p:sp>
      <p:sp>
        <p:nvSpPr>
          <p:cNvPr id="2" name="Päivämäärän paikkamerkki 3"/>
          <p:cNvSpPr>
            <a:spLocks noGrp="1"/>
          </p:cNvSpPr>
          <p:nvPr>
            <p:ph type="dt" sz="half" idx="10"/>
          </p:nvPr>
        </p:nvSpPr>
        <p:spPr/>
        <p:txBody>
          <a:bodyPr rtlCol="0"/>
          <a:lstStyle/>
          <a:p>
            <a:pPr rtl="0"/>
            <a:fld id="{4F6F35FA-A2F7-41B8-8215-17B96BD8752A}" type="datetime1">
              <a:rPr lang="fi-FI" noProof="0" smtClean="0"/>
              <a:t>19.7.2018</a:t>
            </a:fld>
            <a:endParaRPr lang="fi-FI" noProof="0"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3" name="Suorakulmio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9" name="Suora yhdysviiva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380519" y="465512"/>
            <a:ext cx="3506162" cy="1600200"/>
          </a:xfrm>
        </p:spPr>
        <p:txBody>
          <a:bodyPr rtlCol="0" anchor="t">
            <a:normAutofit/>
          </a:bodyPr>
          <a:lstStyle>
            <a:lvl1pPr>
              <a:defRPr sz="2800" b="0"/>
            </a:lvl1pPr>
          </a:lstStyle>
          <a:p>
            <a:pPr rtl="0"/>
            <a:r>
              <a:rPr lang="fi-FI" noProof="0" smtClean="0"/>
              <a:t>Muokkaa perustyyl. napsautt.</a:t>
            </a:r>
            <a:endParaRPr lang="fi-FI" noProof="0" dirty="0"/>
          </a:p>
        </p:txBody>
      </p:sp>
      <p:sp>
        <p:nvSpPr>
          <p:cNvPr id="4" name="Tekstin paikkamerkki 3"/>
          <p:cNvSpPr>
            <a:spLocks noGrp="1"/>
          </p:cNvSpPr>
          <p:nvPr>
            <p:ph type="body" sz="half" idx="2"/>
          </p:nvPr>
        </p:nvSpPr>
        <p:spPr>
          <a:xfrm>
            <a:off x="380519" y="3746500"/>
            <a:ext cx="3506162" cy="24257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smtClean="0"/>
              <a:t>Muokkaa tekstin perustyylejä</a:t>
            </a:r>
          </a:p>
        </p:txBody>
      </p:sp>
      <p:sp>
        <p:nvSpPr>
          <p:cNvPr id="3" name="Sisällön paikkamerkki 2"/>
          <p:cNvSpPr>
            <a:spLocks noGrp="1"/>
          </p:cNvSpPr>
          <p:nvPr>
            <p:ph idx="1"/>
          </p:nvPr>
        </p:nvSpPr>
        <p:spPr>
          <a:xfrm>
            <a:off x="4699000" y="465513"/>
            <a:ext cx="7048500" cy="5935287"/>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smtClean="0"/>
              <a:t>Muokkaa tekstin perustyylejä</a:t>
            </a:r>
          </a:p>
          <a:p>
            <a:pPr lvl="1" rtl="0"/>
            <a:r>
              <a:rPr lang="fi-FI" noProof="0" smtClean="0"/>
              <a:t>toinen taso</a:t>
            </a:r>
          </a:p>
          <a:p>
            <a:pPr lvl="2" rtl="0"/>
            <a:r>
              <a:rPr lang="fi-FI" noProof="0" smtClean="0"/>
              <a:t>kolmas taso</a:t>
            </a:r>
          </a:p>
          <a:p>
            <a:pPr lvl="3" rtl="0"/>
            <a:r>
              <a:rPr lang="fi-FI" noProof="0" smtClean="0"/>
              <a:t>neljäs taso</a:t>
            </a:r>
          </a:p>
          <a:p>
            <a:pPr lvl="4" rtl="0"/>
            <a:r>
              <a:rPr lang="fi-FI" noProof="0" smtClean="0"/>
              <a:t>viides taso</a:t>
            </a:r>
            <a:endParaRPr lang="fi-FI" noProof="0" dirty="0"/>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 ja kuvateksti">
    <p:spTree>
      <p:nvGrpSpPr>
        <p:cNvPr id="1" name=""/>
        <p:cNvGrpSpPr/>
        <p:nvPr/>
      </p:nvGrpSpPr>
      <p:grpSpPr>
        <a:xfrm>
          <a:off x="0" y="0"/>
          <a:ext cx="0" cy="0"/>
          <a:chOff x="0" y="0"/>
          <a:chExt cx="0" cy="0"/>
        </a:xfrm>
      </p:grpSpPr>
      <p:sp>
        <p:nvSpPr>
          <p:cNvPr id="8" name="Suorakulmio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cxnSp>
        <p:nvCxnSpPr>
          <p:cNvPr id="9" name="Suora yhdysviiva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384048" y="466344"/>
            <a:ext cx="3502152" cy="1600200"/>
          </a:xfrm>
        </p:spPr>
        <p:txBody>
          <a:bodyPr rtlCol="0" anchor="t">
            <a:normAutofit/>
          </a:bodyPr>
          <a:lstStyle>
            <a:lvl1pPr>
              <a:defRPr sz="2800" b="0"/>
            </a:lvl1pPr>
          </a:lstStyle>
          <a:p>
            <a:pPr rtl="0"/>
            <a:r>
              <a:rPr lang="fi-FI" noProof="0" smtClean="0"/>
              <a:t>Muokkaa perustyyl. napsautt.</a:t>
            </a:r>
            <a:endParaRPr lang="fi-FI" noProof="0" dirty="0"/>
          </a:p>
        </p:txBody>
      </p:sp>
      <p:sp>
        <p:nvSpPr>
          <p:cNvPr id="4" name="Tekstin paikkamerkki 3"/>
          <p:cNvSpPr>
            <a:spLocks noGrp="1"/>
          </p:cNvSpPr>
          <p:nvPr>
            <p:ph type="body" sz="half" idx="2"/>
          </p:nvPr>
        </p:nvSpPr>
        <p:spPr>
          <a:xfrm>
            <a:off x="384048" y="3749040"/>
            <a:ext cx="3502152" cy="242316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smtClean="0"/>
              <a:t>Muokkaa tekstin perustyylejä</a:t>
            </a:r>
          </a:p>
        </p:txBody>
      </p:sp>
      <p:sp>
        <p:nvSpPr>
          <p:cNvPr id="3" name="Kuvan paikkamerkki 2" descr="Tyhjä paikkamerkki kuvan lisäämistä varten. Napsauta paikkamerkkiä ja valitse kuva, jonka haluat lisätä"/>
          <p:cNvSpPr>
            <a:spLocks noGrp="1"/>
          </p:cNvSpPr>
          <p:nvPr>
            <p:ph type="pic" idx="1"/>
          </p:nvPr>
        </p:nvSpPr>
        <p:spPr>
          <a:xfrm>
            <a:off x="4309872" y="0"/>
            <a:ext cx="7882128" cy="6858000"/>
          </a:xfrm>
        </p:spPr>
        <p:txBody>
          <a:bodyPr tIns="7315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smtClean="0"/>
              <a:t>Lisää kuva napsauttamalla kuvaketta</a:t>
            </a:r>
            <a:endParaRPr lang="fi-FI" noProof="0"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uorakulmio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on paikkamerkki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pPr rtl="0"/>
            <a:r>
              <a:rPr lang="fi-FI" noProof="0" dirty="0"/>
              <a:t>Muokkaa otsikon perustyyliä napsauttamalla</a:t>
            </a:r>
          </a:p>
        </p:txBody>
      </p:sp>
      <p:cxnSp>
        <p:nvCxnSpPr>
          <p:cNvPr id="9" name="Suora yhdysviiva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kstin paikkamerkki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pPr rtl="0"/>
            <a:fld id="{5F4C9F40-B079-4B71-A627-7266DFEA7F03}" type="slidenum">
              <a:rPr lang="fi-FI" noProof="0"/>
              <a:pPr/>
              <a:t>‹#›</a:t>
            </a:fld>
            <a:endParaRPr lang="fi-FI" noProof="0" dirty="0"/>
          </a:p>
        </p:txBody>
      </p:sp>
      <p:sp>
        <p:nvSpPr>
          <p:cNvPr id="5" name="Alatunnisteen paikkamerkki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pPr rtl="0"/>
            <a:endParaRPr lang="fi-FI" noProof="0" dirty="0"/>
          </a:p>
        </p:txBody>
      </p:sp>
      <p:sp>
        <p:nvSpPr>
          <p:cNvPr id="4" name="Päivämäärän paikkamerkki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pPr rtl="0"/>
            <a:fld id="{5ECAF970-C583-4C69-88B4-E4E4C0B1550F}" type="datetime1">
              <a:rPr lang="fi-FI" noProof="0" smtClean="0"/>
              <a:t>19.7.2018</a:t>
            </a:fld>
            <a:endParaRPr lang="fi-FI" noProof="0"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pp17E4E-O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Qsu3Kz9NY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6mQGNDnOyH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NsThMNjKh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normAutofit/>
          </a:bodyPr>
          <a:lstStyle/>
          <a:p>
            <a:pPr rtl="0"/>
            <a:r>
              <a:rPr lang="fi-FI" dirty="0" smtClean="0"/>
              <a:t>Geenitekniikka</a:t>
            </a:r>
            <a:endParaRPr lang="fi-FI" dirty="0"/>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smtClean="0"/>
              <a:t>Sekvensointi</a:t>
            </a:r>
          </a:p>
          <a:p>
            <a:pPr lvl="1"/>
            <a:r>
              <a:rPr lang="fi-FI" dirty="0" smtClean="0"/>
              <a:t>Dna:n emäsjärjestyksen määrittäminen</a:t>
            </a:r>
          </a:p>
          <a:p>
            <a:pPr lvl="1"/>
            <a:r>
              <a:rPr lang="fi-FI" dirty="0" smtClean="0"/>
              <a:t>Rinnakkaissekvensointi yleisin </a:t>
            </a:r>
          </a:p>
          <a:p>
            <a:pPr lvl="1"/>
            <a:r>
              <a:rPr lang="fi-FI" dirty="0" smtClean="0"/>
              <a:t>Automaattinen laite lukee dna palojen emäsjärjestyksen. </a:t>
            </a:r>
          </a:p>
          <a:p>
            <a:pPr lvl="1"/>
            <a:r>
              <a:rPr lang="fi-FI" dirty="0" smtClean="0"/>
              <a:t>Merkittävin saavutus: Human </a:t>
            </a:r>
            <a:r>
              <a:rPr lang="fi-FI" dirty="0" err="1" smtClean="0"/>
              <a:t>Genome</a:t>
            </a:r>
            <a:r>
              <a:rPr lang="fi-FI" dirty="0" smtClean="0"/>
              <a:t> Project (2003)</a:t>
            </a:r>
          </a:p>
          <a:p>
            <a:pPr lvl="2"/>
            <a:r>
              <a:rPr lang="fi-FI" dirty="0" smtClean="0"/>
              <a:t>Ihmisen perimän selvittäminen</a:t>
            </a:r>
            <a:endParaRPr lang="fi-FI" dirty="0"/>
          </a:p>
        </p:txBody>
      </p:sp>
    </p:spTree>
    <p:extLst>
      <p:ext uri="{BB962C8B-B14F-4D97-AF65-F5344CB8AC3E}">
        <p14:creationId xmlns:p14="http://schemas.microsoft.com/office/powerpoint/2010/main" val="210520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Tehtävät</a:t>
            </a:r>
            <a:endParaRPr lang="fi-FI" dirty="0"/>
          </a:p>
        </p:txBody>
      </p:sp>
      <p:sp>
        <p:nvSpPr>
          <p:cNvPr id="3" name="Sisällön paikkamerkki 2"/>
          <p:cNvSpPr>
            <a:spLocks noGrp="1"/>
          </p:cNvSpPr>
          <p:nvPr>
            <p:ph idx="1"/>
          </p:nvPr>
        </p:nvSpPr>
        <p:spPr/>
        <p:txBody>
          <a:bodyPr/>
          <a:lstStyle/>
          <a:p>
            <a:r>
              <a:rPr lang="fi-FI" dirty="0" smtClean="0"/>
              <a:t>Täydennetään taulukko geenitekniikan menetelmistä</a:t>
            </a:r>
          </a:p>
          <a:p>
            <a:r>
              <a:rPr lang="fi-FI" dirty="0" smtClean="0"/>
              <a:t>Tehdään tehtävät: </a:t>
            </a:r>
          </a:p>
          <a:p>
            <a:pPr lvl="1"/>
            <a:r>
              <a:rPr lang="fi-FI" dirty="0" smtClean="0"/>
              <a:t>1-5</a:t>
            </a:r>
            <a:endParaRPr lang="fi-FI" dirty="0"/>
          </a:p>
        </p:txBody>
      </p:sp>
    </p:spTree>
    <p:extLst>
      <p:ext uri="{BB962C8B-B14F-4D97-AF65-F5344CB8AC3E}">
        <p14:creationId xmlns:p14="http://schemas.microsoft.com/office/powerpoint/2010/main" val="11506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Tausta </a:t>
            </a:r>
            <a:endParaRPr lang="fi-FI" dirty="0"/>
          </a:p>
        </p:txBody>
      </p:sp>
      <p:sp>
        <p:nvSpPr>
          <p:cNvPr id="3" name="Sisällön paikkamerkki 2"/>
          <p:cNvSpPr>
            <a:spLocks noGrp="1"/>
          </p:cNvSpPr>
          <p:nvPr>
            <p:ph idx="1"/>
          </p:nvPr>
        </p:nvSpPr>
        <p:spPr>
          <a:xfrm>
            <a:off x="1066800" y="1714500"/>
            <a:ext cx="4595813" cy="4457700"/>
          </a:xfrm>
        </p:spPr>
        <p:txBody>
          <a:bodyPr/>
          <a:lstStyle/>
          <a:p>
            <a:r>
              <a:rPr lang="fi-FI" dirty="0" smtClean="0"/>
              <a:t>Geenien rakenne ja toiminta</a:t>
            </a:r>
          </a:p>
          <a:p>
            <a:pPr lvl="1"/>
            <a:r>
              <a:rPr lang="fi-FI" dirty="0" smtClean="0"/>
              <a:t>Geeni – dna:n toiminnallinen jakso </a:t>
            </a:r>
          </a:p>
          <a:p>
            <a:pPr lvl="2"/>
            <a:r>
              <a:rPr lang="fi-FI" dirty="0" smtClean="0"/>
              <a:t>Kolmen emäksen jakso </a:t>
            </a:r>
            <a:r>
              <a:rPr lang="fi-FI" dirty="0" smtClean="0">
                <a:sym typeface="Wingdings" panose="05000000000000000000" pitchFamily="2" charset="2"/>
              </a:rPr>
              <a:t></a:t>
            </a:r>
            <a:r>
              <a:rPr lang="fi-FI" dirty="0" smtClean="0"/>
              <a:t> aminohappo</a:t>
            </a:r>
          </a:p>
          <a:p>
            <a:pPr lvl="3"/>
            <a:r>
              <a:rPr lang="fi-FI" dirty="0" smtClean="0"/>
              <a:t>Geeni </a:t>
            </a:r>
            <a:r>
              <a:rPr lang="fi-FI" dirty="0" smtClean="0">
                <a:sym typeface="Wingdings" panose="05000000000000000000" pitchFamily="2" charset="2"/>
              </a:rPr>
              <a:t> lähetti-rna, mikro-rna tai </a:t>
            </a:r>
            <a:r>
              <a:rPr lang="fi-FI" dirty="0" err="1" smtClean="0">
                <a:sym typeface="Wingdings" panose="05000000000000000000" pitchFamily="2" charset="2"/>
              </a:rPr>
              <a:t>ribosomi</a:t>
            </a:r>
            <a:r>
              <a:rPr lang="fi-FI" dirty="0" smtClean="0">
                <a:sym typeface="Wingdings" panose="05000000000000000000" pitchFamily="2" charset="2"/>
              </a:rPr>
              <a:t> –rna. </a:t>
            </a:r>
          </a:p>
          <a:p>
            <a:pPr lvl="2"/>
            <a:r>
              <a:rPr lang="fi-FI" dirty="0" smtClean="0">
                <a:sym typeface="Wingdings" panose="05000000000000000000" pitchFamily="2" charset="2"/>
              </a:rPr>
              <a:t>Tumallisen solun geenin rakenne ja toiminta: </a:t>
            </a:r>
          </a:p>
          <a:p>
            <a:pPr lvl="3"/>
            <a:r>
              <a:rPr lang="fi-FI" dirty="0" smtClean="0">
                <a:sym typeface="Wingdings" panose="05000000000000000000" pitchFamily="2" charset="2"/>
              </a:rPr>
              <a:t>Koodaava alue: </a:t>
            </a:r>
            <a:r>
              <a:rPr lang="fi-FI" dirty="0" err="1" smtClean="0">
                <a:sym typeface="Wingdings" panose="05000000000000000000" pitchFamily="2" charset="2"/>
              </a:rPr>
              <a:t>intronit</a:t>
            </a:r>
            <a:r>
              <a:rPr lang="fi-FI" dirty="0" smtClean="0">
                <a:sym typeface="Wingdings" panose="05000000000000000000" pitchFamily="2" charset="2"/>
              </a:rPr>
              <a:t> ja </a:t>
            </a:r>
            <a:r>
              <a:rPr lang="fi-FI" dirty="0" err="1" smtClean="0">
                <a:sym typeface="Wingdings" panose="05000000000000000000" pitchFamily="2" charset="2"/>
              </a:rPr>
              <a:t>eksonit</a:t>
            </a:r>
            <a:endParaRPr lang="fi-FI" dirty="0" smtClean="0">
              <a:sym typeface="Wingdings" panose="05000000000000000000" pitchFamily="2" charset="2"/>
            </a:endParaRPr>
          </a:p>
          <a:p>
            <a:pPr lvl="3"/>
            <a:r>
              <a:rPr lang="fi-FI" dirty="0" smtClean="0">
                <a:sym typeface="Wingdings" panose="05000000000000000000" pitchFamily="2" charset="2"/>
              </a:rPr>
              <a:t>Säätelyalue </a:t>
            </a:r>
          </a:p>
          <a:p>
            <a:pPr lvl="3"/>
            <a:r>
              <a:rPr lang="fi-FI" dirty="0" smtClean="0">
                <a:sym typeface="Wingdings" panose="05000000000000000000" pitchFamily="2" charset="2"/>
              </a:rPr>
              <a:t>Proteiinien jatkokäsittely </a:t>
            </a:r>
            <a:endParaRPr lang="fi-FI" dirty="0"/>
          </a:p>
        </p:txBody>
      </p:sp>
      <p:pic>
        <p:nvPicPr>
          <p:cNvPr id="4" name="Kuva 3"/>
          <p:cNvPicPr>
            <a:picLocks noChangeAspect="1"/>
          </p:cNvPicPr>
          <p:nvPr/>
        </p:nvPicPr>
        <p:blipFill>
          <a:blip r:embed="rId3"/>
          <a:stretch>
            <a:fillRect/>
          </a:stretch>
        </p:blipFill>
        <p:spPr>
          <a:xfrm>
            <a:off x="6385987" y="2178074"/>
            <a:ext cx="4510087" cy="3530552"/>
          </a:xfrm>
          <a:prstGeom prst="rect">
            <a:avLst/>
          </a:prstGeom>
        </p:spPr>
      </p:pic>
      <p:pic>
        <p:nvPicPr>
          <p:cNvPr id="5" name="Kuva 4"/>
          <p:cNvPicPr>
            <a:picLocks noChangeAspect="1"/>
          </p:cNvPicPr>
          <p:nvPr/>
        </p:nvPicPr>
        <p:blipFill>
          <a:blip r:embed="rId4"/>
          <a:stretch>
            <a:fillRect/>
          </a:stretch>
        </p:blipFill>
        <p:spPr>
          <a:xfrm>
            <a:off x="5662613" y="2178074"/>
            <a:ext cx="5956835" cy="3530552"/>
          </a:xfrm>
          <a:prstGeom prst="rect">
            <a:avLst/>
          </a:prstGeom>
        </p:spPr>
      </p:pic>
      <p:pic>
        <p:nvPicPr>
          <p:cNvPr id="6" name="Kuva 5"/>
          <p:cNvPicPr>
            <a:picLocks noChangeAspect="1"/>
          </p:cNvPicPr>
          <p:nvPr/>
        </p:nvPicPr>
        <p:blipFill>
          <a:blip r:embed="rId5"/>
          <a:stretch>
            <a:fillRect/>
          </a:stretch>
        </p:blipFill>
        <p:spPr>
          <a:xfrm>
            <a:off x="5662613" y="2298748"/>
            <a:ext cx="6167872" cy="2736826"/>
          </a:xfrm>
          <a:prstGeom prst="rect">
            <a:avLst/>
          </a:prstGeom>
        </p:spPr>
      </p:pic>
    </p:spTree>
    <p:extLst>
      <p:ext uri="{BB962C8B-B14F-4D97-AF65-F5344CB8AC3E}">
        <p14:creationId xmlns:p14="http://schemas.microsoft.com/office/powerpoint/2010/main" val="139715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dirty="0"/>
              <a:t>T</a:t>
            </a:r>
            <a:r>
              <a:rPr lang="fi-FI" dirty="0" smtClean="0"/>
              <a:t>yökalut</a:t>
            </a:r>
            <a:endParaRPr lang="fi-FI" dirty="0"/>
          </a:p>
        </p:txBody>
      </p:sp>
      <p:sp>
        <p:nvSpPr>
          <p:cNvPr id="3" name="Sisällön paikkamerkki 2"/>
          <p:cNvSpPr>
            <a:spLocks noGrp="1"/>
          </p:cNvSpPr>
          <p:nvPr>
            <p:ph idx="1"/>
          </p:nvPr>
        </p:nvSpPr>
        <p:spPr/>
        <p:txBody>
          <a:bodyPr rtlCol="0"/>
          <a:lstStyle/>
          <a:p>
            <a:pPr rtl="0"/>
            <a:r>
              <a:rPr lang="fi-FI" dirty="0" smtClean="0"/>
              <a:t>Entsyymit </a:t>
            </a:r>
          </a:p>
          <a:p>
            <a:pPr lvl="1"/>
            <a:r>
              <a:rPr lang="fi-FI" dirty="0" smtClean="0"/>
              <a:t>Dna –polymeraasi</a:t>
            </a:r>
          </a:p>
          <a:p>
            <a:pPr lvl="1"/>
            <a:r>
              <a:rPr lang="fi-FI" dirty="0" err="1" smtClean="0"/>
              <a:t>Proteaasit</a:t>
            </a:r>
            <a:endParaRPr lang="fi-FI" dirty="0"/>
          </a:p>
          <a:p>
            <a:pPr lvl="1"/>
            <a:r>
              <a:rPr lang="fi-FI" dirty="0" smtClean="0"/>
              <a:t>Katkaisuentsyymit eli restriktioentsyymit</a:t>
            </a:r>
          </a:p>
          <a:p>
            <a:pPr lvl="1"/>
            <a:r>
              <a:rPr lang="fi-FI" dirty="0" smtClean="0"/>
              <a:t>Liittäjäentsyymit</a:t>
            </a:r>
          </a:p>
          <a:p>
            <a:pPr lvl="1"/>
            <a:r>
              <a:rPr lang="fi-FI" dirty="0" smtClean="0"/>
              <a:t>Käänteiskopioijaentsyymit </a:t>
            </a:r>
          </a:p>
        </p:txBody>
      </p:sp>
      <p:pic>
        <p:nvPicPr>
          <p:cNvPr id="4" name="Kuva 3"/>
          <p:cNvPicPr>
            <a:picLocks noChangeAspect="1"/>
          </p:cNvPicPr>
          <p:nvPr/>
        </p:nvPicPr>
        <p:blipFill>
          <a:blip r:embed="rId3"/>
          <a:stretch>
            <a:fillRect/>
          </a:stretch>
        </p:blipFill>
        <p:spPr>
          <a:xfrm>
            <a:off x="7058025" y="372110"/>
            <a:ext cx="4876800" cy="2565211"/>
          </a:xfrm>
          <a:prstGeom prst="rect">
            <a:avLst/>
          </a:prstGeom>
        </p:spPr>
      </p:pic>
      <p:pic>
        <p:nvPicPr>
          <p:cNvPr id="7" name="Kuva 6"/>
          <p:cNvPicPr>
            <a:picLocks noChangeAspect="1"/>
          </p:cNvPicPr>
          <p:nvPr/>
        </p:nvPicPr>
        <p:blipFill>
          <a:blip r:embed="rId4"/>
          <a:stretch>
            <a:fillRect/>
          </a:stretch>
        </p:blipFill>
        <p:spPr>
          <a:xfrm>
            <a:off x="7058025" y="3182431"/>
            <a:ext cx="4876800" cy="3264690"/>
          </a:xfrm>
          <a:prstGeom prst="rect">
            <a:avLst/>
          </a:prstGeom>
        </p:spPr>
      </p:pic>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dirty="0" smtClean="0"/>
              <a:t>Menetelmät</a:t>
            </a:r>
            <a:endParaRPr lang="fi-FI" dirty="0"/>
          </a:p>
        </p:txBody>
      </p:sp>
      <p:sp>
        <p:nvSpPr>
          <p:cNvPr id="3" name="Sisällön paikkamerkki 2"/>
          <p:cNvSpPr>
            <a:spLocks noGrp="1"/>
          </p:cNvSpPr>
          <p:nvPr>
            <p:ph idx="1"/>
          </p:nvPr>
        </p:nvSpPr>
        <p:spPr>
          <a:xfrm>
            <a:off x="1066800" y="1714500"/>
            <a:ext cx="9834563" cy="4457700"/>
          </a:xfrm>
        </p:spPr>
        <p:txBody>
          <a:bodyPr rtlCol="0">
            <a:normAutofit fontScale="85000" lnSpcReduction="10000"/>
          </a:bodyPr>
          <a:lstStyle/>
          <a:p>
            <a:pPr rtl="0"/>
            <a:r>
              <a:rPr lang="fi-FI" dirty="0" smtClean="0"/>
              <a:t>Eristäminen</a:t>
            </a:r>
          </a:p>
          <a:p>
            <a:pPr lvl="1"/>
            <a:r>
              <a:rPr lang="fi-FI" dirty="0" smtClean="0"/>
              <a:t>Mekaaninen hajotus</a:t>
            </a:r>
          </a:p>
          <a:p>
            <a:pPr lvl="1"/>
            <a:r>
              <a:rPr lang="fi-FI" dirty="0" smtClean="0"/>
              <a:t>Kemiallinen hajotus</a:t>
            </a:r>
          </a:p>
          <a:p>
            <a:pPr lvl="1"/>
            <a:r>
              <a:rPr lang="fi-FI" dirty="0" err="1" smtClean="0"/>
              <a:t>Histonien</a:t>
            </a:r>
            <a:r>
              <a:rPr lang="fi-FI" dirty="0" smtClean="0"/>
              <a:t> irrotus </a:t>
            </a:r>
          </a:p>
          <a:p>
            <a:pPr lvl="2"/>
            <a:r>
              <a:rPr lang="fi-FI" dirty="0" err="1" smtClean="0"/>
              <a:t>Proteaasit</a:t>
            </a:r>
            <a:r>
              <a:rPr lang="fi-FI" dirty="0" smtClean="0"/>
              <a:t> </a:t>
            </a:r>
          </a:p>
          <a:p>
            <a:r>
              <a:rPr lang="fi-FI" dirty="0" smtClean="0"/>
              <a:t>Pilkkominen ja liitäntä</a:t>
            </a:r>
          </a:p>
          <a:p>
            <a:pPr marL="777240" lvl="1" indent="-457200">
              <a:buFont typeface="+mj-lt"/>
              <a:buAutoNum type="alphaLcParenR"/>
            </a:pPr>
            <a:r>
              <a:rPr lang="fi-FI" dirty="0" smtClean="0"/>
              <a:t>Katkaisu- eli restriktioentsyymit</a:t>
            </a:r>
          </a:p>
          <a:p>
            <a:pPr lvl="1"/>
            <a:r>
              <a:rPr lang="fi-FI" dirty="0" smtClean="0"/>
              <a:t>Spesifi katkaisukohta</a:t>
            </a:r>
          </a:p>
          <a:p>
            <a:pPr lvl="1"/>
            <a:r>
              <a:rPr lang="fi-FI" dirty="0" smtClean="0"/>
              <a:t>Muodostuu ns. ”tarrapinta” </a:t>
            </a:r>
            <a:r>
              <a:rPr lang="fi-FI" dirty="0" smtClean="0">
                <a:sym typeface="Wingdings" panose="05000000000000000000" pitchFamily="2" charset="2"/>
              </a:rPr>
              <a:t> sopii yhteen samalla entsyymillä katkaistun dna:n kanssa </a:t>
            </a:r>
          </a:p>
          <a:p>
            <a:pPr lvl="1"/>
            <a:r>
              <a:rPr lang="fi-FI" dirty="0" err="1" smtClean="0"/>
              <a:t>Ligaasientsyymi</a:t>
            </a:r>
            <a:r>
              <a:rPr lang="fi-FI" dirty="0" smtClean="0"/>
              <a:t> kiinnittää toisiinsa sopivat dna-jaksot </a:t>
            </a:r>
            <a:r>
              <a:rPr lang="fi-FI" dirty="0" smtClean="0">
                <a:sym typeface="Wingdings" panose="05000000000000000000" pitchFamily="2" charset="2"/>
              </a:rPr>
              <a:t> yhdistelmä -dna</a:t>
            </a:r>
            <a:endParaRPr lang="fi-FI" dirty="0" smtClean="0"/>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66800" y="1714500"/>
            <a:ext cx="5734050" cy="4814888"/>
          </a:xfrm>
        </p:spPr>
        <p:txBody>
          <a:bodyPr>
            <a:normAutofit fontScale="92500" lnSpcReduction="20000"/>
          </a:bodyPr>
          <a:lstStyle/>
          <a:p>
            <a:pPr marL="777240" lvl="1" indent="-457200">
              <a:buFont typeface="+mj-lt"/>
              <a:buAutoNum type="alphaLcParenR" startAt="2"/>
            </a:pPr>
            <a:r>
              <a:rPr lang="fi-FI" dirty="0" err="1" smtClean="0"/>
              <a:t>Crispr</a:t>
            </a:r>
            <a:r>
              <a:rPr lang="fi-FI" dirty="0" smtClean="0"/>
              <a:t> –tekniikka</a:t>
            </a:r>
          </a:p>
          <a:p>
            <a:pPr marL="1051560" lvl="2" indent="-457200"/>
            <a:r>
              <a:rPr lang="fi-FI" dirty="0" smtClean="0"/>
              <a:t>Dna:n katkaisu halutusta kohdasta</a:t>
            </a:r>
          </a:p>
          <a:p>
            <a:pPr marL="1051560" lvl="2" indent="-457200"/>
            <a:r>
              <a:rPr lang="fi-FI" dirty="0" smtClean="0"/>
              <a:t>Dna:n osien poisto tai lisäys</a:t>
            </a:r>
          </a:p>
          <a:p>
            <a:pPr marL="1051560" lvl="2" indent="-457200"/>
            <a:r>
              <a:rPr lang="fi-FI" dirty="0" smtClean="0"/>
              <a:t>Tarvitaan </a:t>
            </a:r>
            <a:r>
              <a:rPr lang="fi-FI" dirty="0" err="1" smtClean="0"/>
              <a:t>Cas</a:t>
            </a:r>
            <a:r>
              <a:rPr lang="fi-FI" dirty="0" smtClean="0"/>
              <a:t>-entsyymi ja </a:t>
            </a:r>
            <a:r>
              <a:rPr lang="fi-FI" dirty="0" smtClean="0"/>
              <a:t>opas-RNA</a:t>
            </a:r>
          </a:p>
          <a:p>
            <a:pPr marL="1051560" lvl="2" indent="-457200"/>
            <a:r>
              <a:rPr lang="fi-FI" dirty="0">
                <a:hlinkClick r:id="rId3"/>
              </a:rPr>
              <a:t>https://</a:t>
            </a:r>
            <a:r>
              <a:rPr lang="fi-FI" dirty="0" smtClean="0">
                <a:hlinkClick r:id="rId3"/>
              </a:rPr>
              <a:t>www.youtube.com/watch?v=2pp17E4E-O8</a:t>
            </a:r>
            <a:r>
              <a:rPr lang="fi-FI" dirty="0" smtClean="0"/>
              <a:t> </a:t>
            </a:r>
            <a:endParaRPr lang="fi-FI" dirty="0" smtClean="0"/>
          </a:p>
          <a:p>
            <a:pPr marL="457200" indent="-457200"/>
            <a:r>
              <a:rPr lang="fi-FI" dirty="0" smtClean="0"/>
              <a:t>Monistaminen</a:t>
            </a:r>
          </a:p>
          <a:p>
            <a:pPr marL="777240" lvl="1" indent="-457200">
              <a:buFont typeface="+mj-lt"/>
              <a:buAutoNum type="alphaLcParenR"/>
            </a:pPr>
            <a:r>
              <a:rPr lang="fi-FI" dirty="0" smtClean="0"/>
              <a:t>Dna:n siirto bakteeriin</a:t>
            </a:r>
          </a:p>
          <a:p>
            <a:pPr marL="1051560" lvl="2" indent="-457200"/>
            <a:r>
              <a:rPr lang="fi-FI" dirty="0" smtClean="0"/>
              <a:t>Yhdistelmä-dna-tekniikka</a:t>
            </a:r>
          </a:p>
          <a:p>
            <a:pPr marL="1371600" lvl="3" indent="-457200"/>
            <a:r>
              <a:rPr lang="fi-FI" dirty="0" smtClean="0"/>
              <a:t>Plasmidit ja haluttu dna käsitellään samoilla restriktioentsyymeillä</a:t>
            </a:r>
          </a:p>
          <a:p>
            <a:pPr marL="1371600" lvl="3" indent="-457200"/>
            <a:r>
              <a:rPr lang="fi-FI" dirty="0" err="1" smtClean="0"/>
              <a:t>Ligaasientsyymi</a:t>
            </a:r>
            <a:r>
              <a:rPr lang="fi-FI" dirty="0" smtClean="0"/>
              <a:t> kiinnittää dna:n plasmidiin</a:t>
            </a:r>
          </a:p>
          <a:p>
            <a:pPr marL="1371600" lvl="3" indent="-457200"/>
            <a:r>
              <a:rPr lang="fi-FI" dirty="0" smtClean="0"/>
              <a:t>Myös antibioottiresistenssigeeni tunnistamista varten</a:t>
            </a:r>
            <a:endParaRPr lang="fi-FI" dirty="0"/>
          </a:p>
        </p:txBody>
      </p:sp>
      <p:sp>
        <p:nvSpPr>
          <p:cNvPr id="5" name="Otsikko 4"/>
          <p:cNvSpPr>
            <a:spLocks noGrp="1"/>
          </p:cNvSpPr>
          <p:nvPr>
            <p:ph type="title"/>
          </p:nvPr>
        </p:nvSpPr>
        <p:spPr/>
        <p:txBody>
          <a:bodyPr/>
          <a:lstStyle/>
          <a:p>
            <a:endParaRPr lang="fi-FI"/>
          </a:p>
        </p:txBody>
      </p:sp>
      <p:pic>
        <p:nvPicPr>
          <p:cNvPr id="4" name="Kuva 3"/>
          <p:cNvPicPr>
            <a:picLocks noChangeAspect="1"/>
          </p:cNvPicPr>
          <p:nvPr/>
        </p:nvPicPr>
        <p:blipFill>
          <a:blip r:embed="rId4"/>
          <a:stretch>
            <a:fillRect/>
          </a:stretch>
        </p:blipFill>
        <p:spPr>
          <a:xfrm>
            <a:off x="7153275" y="1674287"/>
            <a:ext cx="4191000" cy="4928919"/>
          </a:xfrm>
          <a:prstGeom prst="rect">
            <a:avLst/>
          </a:prstGeom>
        </p:spPr>
      </p:pic>
    </p:spTree>
    <p:extLst>
      <p:ext uri="{BB962C8B-B14F-4D97-AF65-F5344CB8AC3E}">
        <p14:creationId xmlns:p14="http://schemas.microsoft.com/office/powerpoint/2010/main" val="588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marL="1371600" lvl="3" indent="-457200">
              <a:buClr>
                <a:prstClr val="white">
                  <a:lumMod val="65000"/>
                </a:prstClr>
              </a:buClr>
            </a:pPr>
            <a:endParaRPr lang="fi-FI" sz="1500" dirty="0">
              <a:solidFill>
                <a:prstClr val="white"/>
              </a:solidFill>
            </a:endParaRPr>
          </a:p>
          <a:p>
            <a:pPr marL="777240" lvl="1" indent="-457200">
              <a:buClr>
                <a:prstClr val="white">
                  <a:lumMod val="65000"/>
                </a:prstClr>
              </a:buClr>
              <a:buFont typeface="+mj-lt"/>
              <a:buAutoNum type="alphaLcParenR" startAt="2"/>
            </a:pPr>
            <a:r>
              <a:rPr lang="fi-FI" sz="1900" dirty="0" smtClean="0">
                <a:solidFill>
                  <a:prstClr val="white"/>
                </a:solidFill>
              </a:rPr>
              <a:t>PCR-tekniikka</a:t>
            </a:r>
          </a:p>
          <a:p>
            <a:pPr lvl="1">
              <a:buClr>
                <a:prstClr val="white">
                  <a:lumMod val="65000"/>
                </a:prstClr>
              </a:buClr>
            </a:pPr>
            <a:r>
              <a:rPr lang="fi-FI" sz="1900" dirty="0" smtClean="0">
                <a:solidFill>
                  <a:prstClr val="white"/>
                </a:solidFill>
              </a:rPr>
              <a:t>Polymeraasiketjureaktio koeputkessa</a:t>
            </a:r>
          </a:p>
          <a:p>
            <a:pPr lvl="1">
              <a:buClr>
                <a:prstClr val="white">
                  <a:lumMod val="65000"/>
                </a:prstClr>
              </a:buClr>
            </a:pPr>
            <a:r>
              <a:rPr lang="fi-FI" sz="1900" dirty="0" smtClean="0">
                <a:solidFill>
                  <a:prstClr val="white"/>
                </a:solidFill>
              </a:rPr>
              <a:t>Tarvitaan: </a:t>
            </a:r>
          </a:p>
          <a:p>
            <a:pPr lvl="2">
              <a:buClr>
                <a:prstClr val="white">
                  <a:lumMod val="65000"/>
                </a:prstClr>
              </a:buClr>
            </a:pPr>
            <a:r>
              <a:rPr lang="fi-FI" sz="1700" dirty="0" smtClean="0">
                <a:solidFill>
                  <a:prstClr val="white"/>
                </a:solidFill>
              </a:rPr>
              <a:t>Dna-polymeraasientsyymi</a:t>
            </a:r>
          </a:p>
          <a:p>
            <a:pPr lvl="2">
              <a:buClr>
                <a:prstClr val="white">
                  <a:lumMod val="65000"/>
                </a:prstClr>
              </a:buClr>
            </a:pPr>
            <a:r>
              <a:rPr lang="fi-FI" sz="1700" dirty="0" smtClean="0">
                <a:solidFill>
                  <a:prstClr val="white"/>
                </a:solidFill>
              </a:rPr>
              <a:t>Dna-</a:t>
            </a:r>
            <a:r>
              <a:rPr lang="fi-FI" sz="1700" dirty="0" err="1" smtClean="0">
                <a:solidFill>
                  <a:prstClr val="white"/>
                </a:solidFill>
              </a:rPr>
              <a:t>nukleotideja</a:t>
            </a:r>
            <a:endParaRPr lang="fi-FI" sz="1700" dirty="0" smtClean="0">
              <a:solidFill>
                <a:prstClr val="white"/>
              </a:solidFill>
            </a:endParaRPr>
          </a:p>
          <a:p>
            <a:pPr lvl="2">
              <a:buClr>
                <a:prstClr val="white">
                  <a:lumMod val="65000"/>
                </a:prstClr>
              </a:buClr>
            </a:pPr>
            <a:r>
              <a:rPr lang="fi-FI" sz="1700" dirty="0" smtClean="0">
                <a:solidFill>
                  <a:prstClr val="white"/>
                </a:solidFill>
              </a:rPr>
              <a:t>Alukkeet (lyhyt pätkä </a:t>
            </a:r>
            <a:r>
              <a:rPr lang="fi-FI" sz="1700" dirty="0" smtClean="0">
                <a:solidFill>
                  <a:prstClr val="white"/>
                </a:solidFill>
              </a:rPr>
              <a:t>dna:ta </a:t>
            </a:r>
            <a:r>
              <a:rPr lang="fi-FI" sz="1700" dirty="0" smtClean="0">
                <a:solidFill>
                  <a:prstClr val="white"/>
                </a:solidFill>
              </a:rPr>
              <a:t>tai rna:ta)</a:t>
            </a:r>
          </a:p>
          <a:p>
            <a:pPr lvl="1">
              <a:buClr>
                <a:prstClr val="white">
                  <a:lumMod val="65000"/>
                </a:prstClr>
              </a:buClr>
            </a:pPr>
            <a:r>
              <a:rPr lang="fi-FI" sz="1900" dirty="0" smtClean="0">
                <a:solidFill>
                  <a:prstClr val="white"/>
                </a:solidFill>
              </a:rPr>
              <a:t>Lämpötilan vaihtelu saa aikaan </a:t>
            </a:r>
            <a:r>
              <a:rPr lang="fi-FI" sz="1900" dirty="0" smtClean="0">
                <a:solidFill>
                  <a:prstClr val="white"/>
                </a:solidFill>
              </a:rPr>
              <a:t>reaktion</a:t>
            </a:r>
          </a:p>
          <a:p>
            <a:pPr lvl="1">
              <a:buClr>
                <a:prstClr val="white">
                  <a:lumMod val="65000"/>
                </a:prstClr>
              </a:buClr>
            </a:pPr>
            <a:r>
              <a:rPr lang="fi-FI" sz="1900" dirty="0">
                <a:solidFill>
                  <a:prstClr val="white"/>
                </a:solidFill>
                <a:hlinkClick r:id="rId3"/>
              </a:rPr>
              <a:t>https://</a:t>
            </a:r>
            <a:r>
              <a:rPr lang="fi-FI" sz="1900" dirty="0" smtClean="0">
                <a:solidFill>
                  <a:prstClr val="white"/>
                </a:solidFill>
                <a:hlinkClick r:id="rId3"/>
              </a:rPr>
              <a:t>www.youtube.com/watch?v=iQsu3Kz9NYo</a:t>
            </a:r>
            <a:r>
              <a:rPr lang="fi-FI" sz="1900" dirty="0" smtClean="0">
                <a:solidFill>
                  <a:prstClr val="white"/>
                </a:solidFill>
              </a:rPr>
              <a:t> </a:t>
            </a:r>
            <a:endParaRPr lang="fi-FI" sz="1900" dirty="0" smtClean="0">
              <a:solidFill>
                <a:prstClr val="white"/>
              </a:solidFill>
            </a:endParaRPr>
          </a:p>
          <a:p>
            <a:pPr lvl="2">
              <a:buClr>
                <a:prstClr val="white">
                  <a:lumMod val="65000"/>
                </a:prstClr>
              </a:buClr>
            </a:pPr>
            <a:endParaRPr lang="fi-FI" sz="1700" dirty="0">
              <a:solidFill>
                <a:prstClr val="white"/>
              </a:solidFill>
            </a:endParaRPr>
          </a:p>
          <a:p>
            <a:endParaRPr lang="fi-FI" dirty="0"/>
          </a:p>
        </p:txBody>
      </p:sp>
      <p:sp>
        <p:nvSpPr>
          <p:cNvPr id="5" name="Otsikko 4"/>
          <p:cNvSpPr>
            <a:spLocks noGrp="1"/>
          </p:cNvSpPr>
          <p:nvPr>
            <p:ph type="title"/>
          </p:nvPr>
        </p:nvSpPr>
        <p:spPr/>
        <p:txBody>
          <a:bodyPr/>
          <a:lstStyle/>
          <a:p>
            <a:endParaRPr lang="fi-FI"/>
          </a:p>
        </p:txBody>
      </p:sp>
    </p:spTree>
    <p:extLst>
      <p:ext uri="{BB962C8B-B14F-4D97-AF65-F5344CB8AC3E}">
        <p14:creationId xmlns:p14="http://schemas.microsoft.com/office/powerpoint/2010/main" val="27780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smtClean="0"/>
              <a:t>Erottelu</a:t>
            </a:r>
          </a:p>
          <a:p>
            <a:pPr lvl="1"/>
            <a:r>
              <a:rPr lang="fi-FI" dirty="0" smtClean="0"/>
              <a:t>Elektroforeesi </a:t>
            </a:r>
          </a:p>
          <a:p>
            <a:pPr lvl="2"/>
            <a:r>
              <a:rPr lang="fi-FI" dirty="0" smtClean="0"/>
              <a:t>Tarvitaan: </a:t>
            </a:r>
          </a:p>
          <a:p>
            <a:pPr lvl="3"/>
            <a:r>
              <a:rPr lang="fi-FI" dirty="0" smtClean="0"/>
              <a:t>Geeli</a:t>
            </a:r>
          </a:p>
          <a:p>
            <a:pPr lvl="3"/>
            <a:r>
              <a:rPr lang="fi-FI" dirty="0" smtClean="0"/>
              <a:t>Sähkövirta</a:t>
            </a:r>
          </a:p>
          <a:p>
            <a:pPr lvl="3"/>
            <a:r>
              <a:rPr lang="fi-FI" dirty="0" smtClean="0"/>
              <a:t>Negatiivisesti varautuneet dna-palat </a:t>
            </a:r>
          </a:p>
          <a:p>
            <a:pPr lvl="2"/>
            <a:r>
              <a:rPr lang="fi-FI" dirty="0" smtClean="0"/>
              <a:t>Pienemmän palat kulkeutuvat kauemmaksi </a:t>
            </a:r>
            <a:r>
              <a:rPr lang="fi-FI" dirty="0" smtClean="0"/>
              <a:t>lähtöpisteestä</a:t>
            </a:r>
          </a:p>
          <a:p>
            <a:pPr lvl="2"/>
            <a:r>
              <a:rPr lang="fi-FI" dirty="0">
                <a:hlinkClick r:id="rId3"/>
              </a:rPr>
              <a:t>https://</a:t>
            </a:r>
            <a:r>
              <a:rPr lang="fi-FI" dirty="0" smtClean="0">
                <a:hlinkClick r:id="rId3"/>
              </a:rPr>
              <a:t>www.youtube.com/watch?v=6mQGNDnOyH8</a:t>
            </a:r>
            <a:r>
              <a:rPr lang="fi-FI" dirty="0" smtClean="0"/>
              <a:t> </a:t>
            </a:r>
            <a:endParaRPr lang="fi-FI" dirty="0"/>
          </a:p>
        </p:txBody>
      </p:sp>
      <p:pic>
        <p:nvPicPr>
          <p:cNvPr id="4" name="Kuva 3"/>
          <p:cNvPicPr>
            <a:picLocks noChangeAspect="1"/>
          </p:cNvPicPr>
          <p:nvPr/>
        </p:nvPicPr>
        <p:blipFill>
          <a:blip r:embed="rId4"/>
          <a:stretch>
            <a:fillRect/>
          </a:stretch>
        </p:blipFill>
        <p:spPr>
          <a:xfrm>
            <a:off x="8315324" y="406011"/>
            <a:ext cx="2619375" cy="1743075"/>
          </a:xfrm>
          <a:prstGeom prst="rect">
            <a:avLst/>
          </a:prstGeom>
        </p:spPr>
      </p:pic>
      <p:pic>
        <p:nvPicPr>
          <p:cNvPr id="5" name="Kuva 4"/>
          <p:cNvPicPr>
            <a:picLocks noChangeAspect="1"/>
          </p:cNvPicPr>
          <p:nvPr/>
        </p:nvPicPr>
        <p:blipFill>
          <a:blip r:embed="rId5"/>
          <a:stretch>
            <a:fillRect/>
          </a:stretch>
        </p:blipFill>
        <p:spPr>
          <a:xfrm>
            <a:off x="8315324" y="2504517"/>
            <a:ext cx="2619375" cy="1747804"/>
          </a:xfrm>
          <a:prstGeom prst="rect">
            <a:avLst/>
          </a:prstGeom>
        </p:spPr>
      </p:pic>
      <p:pic>
        <p:nvPicPr>
          <p:cNvPr id="6" name="Kuva 5"/>
          <p:cNvPicPr>
            <a:picLocks noChangeAspect="1"/>
          </p:cNvPicPr>
          <p:nvPr/>
        </p:nvPicPr>
        <p:blipFill>
          <a:blip r:embed="rId6"/>
          <a:stretch>
            <a:fillRect/>
          </a:stretch>
        </p:blipFill>
        <p:spPr>
          <a:xfrm>
            <a:off x="8315325" y="4607752"/>
            <a:ext cx="2619375" cy="2027740"/>
          </a:xfrm>
          <a:prstGeom prst="rect">
            <a:avLst/>
          </a:prstGeom>
        </p:spPr>
      </p:pic>
    </p:spTree>
    <p:extLst>
      <p:ext uri="{BB962C8B-B14F-4D97-AF65-F5344CB8AC3E}">
        <p14:creationId xmlns:p14="http://schemas.microsoft.com/office/powerpoint/2010/main" val="33413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endParaRPr lang="fi-FI" dirty="0"/>
          </a:p>
        </p:txBody>
      </p:sp>
      <p:sp>
        <p:nvSpPr>
          <p:cNvPr id="3" name="Sisällön paikkamerkki 2"/>
          <p:cNvSpPr>
            <a:spLocks noGrp="1"/>
          </p:cNvSpPr>
          <p:nvPr>
            <p:ph idx="1"/>
          </p:nvPr>
        </p:nvSpPr>
        <p:spPr/>
        <p:txBody>
          <a:bodyPr rtlCol="0">
            <a:normAutofit/>
          </a:bodyPr>
          <a:lstStyle/>
          <a:p>
            <a:pPr rtl="0"/>
            <a:r>
              <a:rPr lang="fi-FI" dirty="0" smtClean="0"/>
              <a:t>Alleelien etsintä</a:t>
            </a:r>
          </a:p>
          <a:p>
            <a:pPr marL="777240" lvl="1" indent="-457200">
              <a:buFont typeface="+mj-lt"/>
              <a:buAutoNum type="alphaLcParenR"/>
            </a:pPr>
            <a:r>
              <a:rPr lang="fi-FI" dirty="0" smtClean="0"/>
              <a:t>Koetin ja </a:t>
            </a:r>
            <a:r>
              <a:rPr lang="fi-FI" dirty="0" smtClean="0"/>
              <a:t>dna-siru</a:t>
            </a:r>
          </a:p>
          <a:p>
            <a:pPr lvl="1"/>
            <a:r>
              <a:rPr lang="fi-FI" dirty="0" smtClean="0"/>
              <a:t>Koetin: </a:t>
            </a:r>
          </a:p>
          <a:p>
            <a:pPr lvl="2"/>
            <a:r>
              <a:rPr lang="fi-FI" dirty="0" smtClean="0"/>
              <a:t>Leimattu yksijuosteinen dna-molekyyli</a:t>
            </a:r>
          </a:p>
          <a:p>
            <a:pPr lvl="2"/>
            <a:r>
              <a:rPr lang="fi-FI" dirty="0" smtClean="0"/>
              <a:t>Perustuu </a:t>
            </a:r>
            <a:r>
              <a:rPr lang="fi-FI" dirty="0" err="1" smtClean="0"/>
              <a:t>hybridisaatioon</a:t>
            </a:r>
            <a:r>
              <a:rPr lang="fi-FI" dirty="0" smtClean="0"/>
              <a:t> (juosteiden pariutuminen)</a:t>
            </a:r>
          </a:p>
          <a:p>
            <a:pPr lvl="1"/>
            <a:r>
              <a:rPr lang="fi-FI" dirty="0" smtClean="0"/>
              <a:t>Dna –siru</a:t>
            </a:r>
          </a:p>
          <a:p>
            <a:pPr lvl="2"/>
            <a:r>
              <a:rPr lang="fi-FI" dirty="0" smtClean="0"/>
              <a:t>Muovi- tai lasilevy, jossa yksijuosteisia dna-pätkiä</a:t>
            </a:r>
          </a:p>
          <a:p>
            <a:pPr lvl="2"/>
            <a:r>
              <a:rPr lang="fi-FI" dirty="0" smtClean="0"/>
              <a:t>Testataan näyte -dna:n </a:t>
            </a:r>
            <a:r>
              <a:rPr lang="fi-FI" dirty="0" err="1" smtClean="0"/>
              <a:t>hybridisaatiota</a:t>
            </a:r>
            <a:endParaRPr lang="fi-FI" dirty="0" smtClean="0"/>
          </a:p>
          <a:p>
            <a:pPr lvl="2"/>
            <a:r>
              <a:rPr lang="fi-FI" dirty="0">
                <a:hlinkClick r:id="rId3"/>
              </a:rPr>
              <a:t>https://</a:t>
            </a:r>
            <a:r>
              <a:rPr lang="fi-FI" dirty="0" smtClean="0">
                <a:hlinkClick r:id="rId3"/>
              </a:rPr>
              <a:t>www.youtube.com/watch?v=VNsThMNjKhM</a:t>
            </a:r>
            <a:r>
              <a:rPr lang="fi-FI" dirty="0" smtClean="0"/>
              <a:t> </a:t>
            </a:r>
            <a:endParaRPr lang="fi-FI" dirty="0"/>
          </a:p>
        </p:txBody>
      </p:sp>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rtlCol="0"/>
          <a:lstStyle/>
          <a:p>
            <a:pPr lvl="2">
              <a:buClr>
                <a:prstClr val="white">
                  <a:lumMod val="65000"/>
                </a:prstClr>
              </a:buClr>
            </a:pPr>
            <a:endParaRPr lang="fi-FI" dirty="0">
              <a:solidFill>
                <a:prstClr val="white"/>
              </a:solidFill>
            </a:endParaRPr>
          </a:p>
          <a:p>
            <a:pPr marL="777240" lvl="1" indent="-457200">
              <a:buClr>
                <a:prstClr val="white">
                  <a:lumMod val="65000"/>
                </a:prstClr>
              </a:buClr>
              <a:buFont typeface="+mj-lt"/>
              <a:buAutoNum type="alphaLcParenR" startAt="2"/>
            </a:pPr>
            <a:r>
              <a:rPr lang="fi-FI" dirty="0">
                <a:solidFill>
                  <a:prstClr val="white"/>
                </a:solidFill>
              </a:rPr>
              <a:t>PCR ja elektroforeesi </a:t>
            </a:r>
            <a:endParaRPr lang="fi-FI" dirty="0" smtClean="0">
              <a:solidFill>
                <a:prstClr val="white"/>
              </a:solidFill>
            </a:endParaRPr>
          </a:p>
          <a:p>
            <a:pPr lvl="1">
              <a:buClr>
                <a:prstClr val="white">
                  <a:lumMod val="65000"/>
                </a:prstClr>
              </a:buClr>
            </a:pPr>
            <a:r>
              <a:rPr lang="fi-FI" dirty="0" smtClean="0">
                <a:solidFill>
                  <a:prstClr val="white"/>
                </a:solidFill>
              </a:rPr>
              <a:t>Perinteinen: </a:t>
            </a:r>
          </a:p>
          <a:p>
            <a:pPr lvl="2">
              <a:buClr>
                <a:prstClr val="white">
                  <a:lumMod val="65000"/>
                </a:prstClr>
              </a:buClr>
            </a:pPr>
            <a:r>
              <a:rPr lang="fi-FI" dirty="0" smtClean="0">
                <a:solidFill>
                  <a:prstClr val="white"/>
                </a:solidFill>
              </a:rPr>
              <a:t>Monistetaan haluttu geeni (usein vain osa)</a:t>
            </a:r>
          </a:p>
          <a:p>
            <a:pPr lvl="2">
              <a:buClr>
                <a:prstClr val="white">
                  <a:lumMod val="65000"/>
                </a:prstClr>
              </a:buClr>
            </a:pPr>
            <a:r>
              <a:rPr lang="fi-FI" dirty="0" smtClean="0">
                <a:solidFill>
                  <a:prstClr val="white"/>
                </a:solidFill>
              </a:rPr>
              <a:t>Alukkeet </a:t>
            </a:r>
          </a:p>
          <a:p>
            <a:pPr lvl="2">
              <a:buClr>
                <a:prstClr val="white">
                  <a:lumMod val="65000"/>
                </a:prstClr>
              </a:buClr>
            </a:pPr>
            <a:r>
              <a:rPr lang="fi-FI" dirty="0" smtClean="0">
                <a:solidFill>
                  <a:prstClr val="white"/>
                </a:solidFill>
              </a:rPr>
              <a:t>Etsitty geeni näkyy geelissä</a:t>
            </a:r>
          </a:p>
          <a:p>
            <a:pPr lvl="1">
              <a:buClr>
                <a:prstClr val="white">
                  <a:lumMod val="65000"/>
                </a:prstClr>
              </a:buClr>
            </a:pPr>
            <a:r>
              <a:rPr lang="fi-FI" dirty="0" smtClean="0">
                <a:solidFill>
                  <a:prstClr val="white"/>
                </a:solidFill>
              </a:rPr>
              <a:t>Uusimmat:</a:t>
            </a:r>
          </a:p>
          <a:p>
            <a:pPr lvl="2">
              <a:buClr>
                <a:prstClr val="white">
                  <a:lumMod val="65000"/>
                </a:prstClr>
              </a:buClr>
            </a:pPr>
            <a:r>
              <a:rPr lang="fi-FI" dirty="0" smtClean="0">
                <a:solidFill>
                  <a:prstClr val="white"/>
                </a:solidFill>
              </a:rPr>
              <a:t>Koettimen irtoaminen dna:n kahdentuessa tuottaa variaine signaalin</a:t>
            </a:r>
          </a:p>
          <a:p>
            <a:pPr lvl="2">
              <a:buClr>
                <a:prstClr val="white">
                  <a:lumMod val="65000"/>
                </a:prstClr>
              </a:buClr>
            </a:pPr>
            <a:r>
              <a:rPr lang="fi-FI" dirty="0" smtClean="0">
                <a:solidFill>
                  <a:prstClr val="white"/>
                </a:solidFill>
              </a:rPr>
              <a:t>Alukkeet</a:t>
            </a:r>
          </a:p>
          <a:p>
            <a:pPr lvl="2">
              <a:buClr>
                <a:prstClr val="white">
                  <a:lumMod val="65000"/>
                </a:prstClr>
              </a:buClr>
            </a:pPr>
            <a:r>
              <a:rPr lang="fi-FI" dirty="0" err="1" smtClean="0">
                <a:solidFill>
                  <a:prstClr val="white"/>
                </a:solidFill>
              </a:rPr>
              <a:t>Fluresoivalla</a:t>
            </a:r>
            <a:r>
              <a:rPr lang="fi-FI" dirty="0" smtClean="0">
                <a:solidFill>
                  <a:prstClr val="white"/>
                </a:solidFill>
              </a:rPr>
              <a:t> väriaineella merkitty koetin </a:t>
            </a:r>
          </a:p>
          <a:p>
            <a:pPr lvl="2">
              <a:buClr>
                <a:prstClr val="white">
                  <a:lumMod val="65000"/>
                </a:prstClr>
              </a:buClr>
            </a:pPr>
            <a:endParaRPr lang="fi-FI" dirty="0">
              <a:solidFill>
                <a:prstClr val="white"/>
              </a:solidFill>
            </a:endParaRPr>
          </a:p>
          <a:p>
            <a:pPr rtl="0"/>
            <a:endParaRPr lang="fi-FI" dirty="0"/>
          </a:p>
        </p:txBody>
      </p:sp>
      <p:sp>
        <p:nvSpPr>
          <p:cNvPr id="4" name="Otsikko 3"/>
          <p:cNvSpPr>
            <a:spLocks noGrp="1"/>
          </p:cNvSpPr>
          <p:nvPr>
            <p:ph type="title"/>
          </p:nvPr>
        </p:nvSpPr>
        <p:spPr/>
        <p:txBody>
          <a:bodyPr/>
          <a:lstStyle/>
          <a:p>
            <a:endParaRPr lang="fi-FI"/>
          </a:p>
        </p:txBody>
      </p:sp>
    </p:spTree>
    <p:extLst>
      <p:ext uri="{BB962C8B-B14F-4D97-AF65-F5344CB8AC3E}">
        <p14:creationId xmlns:p14="http://schemas.microsoft.com/office/powerpoint/2010/main" val="10740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iedeprojekti 16 x 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792998_TF02922647_TF02922647" id="{3B632110-1401-4FF5-A1A3-96660A55F8C8}" vid="{83303FCF-1BFD-44D0-8C2C-F3C000CC2160}"/>
    </a:ext>
  </a:extLst>
</a:theme>
</file>

<file path=ppt/theme/theme2.xml><?xml version="1.0" encoding="utf-8"?>
<a:theme xmlns:a="http://schemas.openxmlformats.org/drawingml/2006/main" name="Office-teema">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ema">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Tiedeprojekti-esitys (laajakuva)</Template>
  <TotalTime>120</TotalTime>
  <Words>647</Words>
  <Application>Microsoft Office PowerPoint</Application>
  <PresentationFormat>Laajakuva</PresentationFormat>
  <Paragraphs>106</Paragraphs>
  <Slides>11</Slides>
  <Notes>10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11</vt:i4>
      </vt:variant>
    </vt:vector>
  </HeadingPairs>
  <TitlesOfParts>
    <vt:vector size="14" baseType="lpstr">
      <vt:lpstr>Arial</vt:lpstr>
      <vt:lpstr>Wingdings</vt:lpstr>
      <vt:lpstr>Tiedeprojekti 16 x 9</vt:lpstr>
      <vt:lpstr>Geenitekniikka</vt:lpstr>
      <vt:lpstr>Tausta </vt:lpstr>
      <vt:lpstr>Työkalut</vt:lpstr>
      <vt:lpstr>Menetelmät</vt:lpstr>
      <vt:lpstr>PowerPoint-esitys</vt:lpstr>
      <vt:lpstr>PowerPoint-esitys</vt:lpstr>
      <vt:lpstr>PowerPoint-esitys</vt:lpstr>
      <vt:lpstr>PowerPoint-esitys</vt:lpstr>
      <vt:lpstr>PowerPoint-esitys</vt:lpstr>
      <vt:lpstr>PowerPoint-esitys</vt:lpstr>
      <vt:lpstr>Tehtävät</vt:lpstr>
    </vt:vector>
  </TitlesOfParts>
  <Company>Jämsän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Geenitekniikka</dc:title>
  <dc:creator>Iisa Orell</dc:creator>
  <cp:lastModifiedBy>Iisa Orell</cp:lastModifiedBy>
  <cp:revision>33</cp:revision>
  <dcterms:created xsi:type="dcterms:W3CDTF">2018-07-16T19:41:15Z</dcterms:created>
  <dcterms:modified xsi:type="dcterms:W3CDTF">2018-07-19T19:54:52Z</dcterms:modified>
</cp:coreProperties>
</file>