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4841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167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5850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5412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1882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24953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233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7833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9372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9652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2717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3828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8082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1963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185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9133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BAED4-FC8E-4DE9-B5FD-C981591B06B9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1438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0639" y="2334928"/>
            <a:ext cx="7082725" cy="898563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7549" y="3464472"/>
            <a:ext cx="5748903" cy="701592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6: Terveyserot Suomessa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3647" y="790412"/>
            <a:ext cx="2743199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Ikä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43919" y="2154265"/>
            <a:ext cx="8105613" cy="4324027"/>
          </a:xfrm>
        </p:spPr>
        <p:txBody>
          <a:bodyPr>
            <a:normAutofit/>
          </a:bodyPr>
          <a:lstStyle/>
          <a:p>
            <a:r>
              <a:rPr lang="fi-FI" dirty="0"/>
              <a:t>terveys ja toimintakyky heikkenee ja kuolleisuus lisääntyy iän myötä</a:t>
            </a:r>
          </a:p>
          <a:p>
            <a:r>
              <a:rPr lang="fi-FI" dirty="0"/>
              <a:t>terveyden muutosten nopeus riippuu yksilön perimästä, elämäntavoista ja elinympäristöstä</a:t>
            </a:r>
          </a:p>
          <a:p>
            <a:r>
              <a:rPr lang="fi-FI" dirty="0"/>
              <a:t>vakavat terveysongelmat ilmenevät useimmiten vasta elämän viimeisinä vuosina</a:t>
            </a:r>
          </a:p>
          <a:p>
            <a:r>
              <a:rPr lang="fi-FI" dirty="0"/>
              <a:t>väestön ikääntyminen ja esim. </a:t>
            </a:r>
            <a:r>
              <a:rPr lang="fi-FI" b="1" dirty="0"/>
              <a:t>väestöllisen huolto-suhteen </a:t>
            </a:r>
            <a:r>
              <a:rPr lang="fi-FI" dirty="0"/>
              <a:t>heikkeneminen luo haasteita Suomen terveydenhuoltojärjestelmälle </a:t>
            </a:r>
          </a:p>
        </p:txBody>
      </p:sp>
    </p:spTree>
    <p:extLst>
      <p:ext uri="{BB962C8B-B14F-4D97-AF65-F5344CB8AC3E}">
        <p14:creationId xmlns:p14="http://schemas.microsoft.com/office/powerpoint/2010/main" val="1180290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3234" y="743916"/>
            <a:ext cx="4401518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Sukupuoli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28421" y="2138767"/>
            <a:ext cx="8121112" cy="4293030"/>
          </a:xfrm>
        </p:spPr>
        <p:txBody>
          <a:bodyPr>
            <a:normAutofit/>
          </a:bodyPr>
          <a:lstStyle/>
          <a:p>
            <a:r>
              <a:rPr lang="fi-FI" dirty="0"/>
              <a:t>naisten elinajanodote on miehiä suurempi </a:t>
            </a:r>
          </a:p>
          <a:p>
            <a:r>
              <a:rPr lang="fi-FI" dirty="0"/>
              <a:t>ero selittyy ennen kaikkea miesten naisia suuremmalla tapaturma- </a:t>
            </a:r>
            <a:r>
              <a:rPr lang="fi-FI" dirty="0" smtClean="0"/>
              <a:t>sekä </a:t>
            </a:r>
            <a:r>
              <a:rPr lang="fi-FI" dirty="0"/>
              <a:t>sydän- ja verisuoni-tautikuolleisuudella</a:t>
            </a:r>
          </a:p>
          <a:p>
            <a:r>
              <a:rPr lang="fi-FI" dirty="0"/>
              <a:t>perimä ja naishormoni estrogeeni edesauttavat naisia miehiä pidempään elinikään</a:t>
            </a:r>
          </a:p>
          <a:p>
            <a:r>
              <a:rPr lang="fi-FI" u="sng" dirty="0"/>
              <a:t>elämäntavoilla</a:t>
            </a:r>
            <a:r>
              <a:rPr lang="fi-FI" dirty="0"/>
              <a:t> on suuri merkitys: miehet käyttävät päihteitä enemmän kuin </a:t>
            </a:r>
            <a:r>
              <a:rPr lang="fi-FI" dirty="0" smtClean="0"/>
              <a:t>naiset ja </a:t>
            </a:r>
            <a:r>
              <a:rPr lang="fi-FI" dirty="0"/>
              <a:t>syövät naisia </a:t>
            </a:r>
            <a:r>
              <a:rPr lang="fi-FI" dirty="0" err="1" smtClean="0"/>
              <a:t>epä</a:t>
            </a:r>
            <a:r>
              <a:rPr lang="fi-FI" dirty="0" smtClean="0"/>
              <a:t>-terveellisemmin, </a:t>
            </a:r>
            <a:r>
              <a:rPr lang="fi-FI" dirty="0"/>
              <a:t>ja heidän elämäntapansa on riskialttiimpi kuin naisten 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89802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28" y="712920"/>
            <a:ext cx="7330698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Parisuhde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52408" y="2309249"/>
            <a:ext cx="7516677" cy="3859078"/>
          </a:xfrm>
        </p:spPr>
        <p:txBody>
          <a:bodyPr>
            <a:normAutofit/>
          </a:bodyPr>
          <a:lstStyle/>
          <a:p>
            <a:r>
              <a:rPr lang="fi-FI" dirty="0"/>
              <a:t>parisuhde vahvistaa terveyttä </a:t>
            </a:r>
          </a:p>
          <a:p>
            <a:r>
              <a:rPr lang="fi-FI" dirty="0"/>
              <a:t>parisuhteessa olevien koettu terveys on parempi, sairastavuus pienempi ja elinikä pidempi kuin naimattomien, eronneiden ja leskien</a:t>
            </a:r>
          </a:p>
          <a:p>
            <a:r>
              <a:rPr lang="fi-FI" dirty="0"/>
              <a:t>parisuhde vaikuttaa elämäntapoihin, ehkäisee yksinäisyyttä ja vahvistaa psyykkistä, sosiaalista ja taloudellista turvallisuutta</a:t>
            </a:r>
          </a:p>
          <a:p>
            <a:r>
              <a:rPr lang="fi-FI" dirty="0"/>
              <a:t>yksinasuminen voi viivästyttää hoitoon pääsyä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6102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4230" y="697422"/>
            <a:ext cx="433952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Kieliryhmä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76394" y="1968285"/>
            <a:ext cx="7594169" cy="4448012"/>
          </a:xfrm>
        </p:spPr>
        <p:txBody>
          <a:bodyPr>
            <a:normAutofit fontScale="85000" lnSpcReduction="20000"/>
          </a:bodyPr>
          <a:lstStyle/>
          <a:p>
            <a:r>
              <a:rPr lang="fi-FI" sz="3000" dirty="0"/>
              <a:t>Suomessa </a:t>
            </a:r>
            <a:r>
              <a:rPr lang="fi-FI" sz="3000" u="sng" dirty="0"/>
              <a:t>ruotsia äidinkielenään puhuvilla</a:t>
            </a:r>
            <a:r>
              <a:rPr lang="fi-FI" sz="3000" dirty="0"/>
              <a:t> on keskimäärin parempi terveys ja he elävät pidempään kuin suomenkieliset</a:t>
            </a:r>
          </a:p>
          <a:p>
            <a:r>
              <a:rPr lang="fi-FI" sz="3000" dirty="0"/>
              <a:t>ero selittyy ruotsinkielisen väestön vahvalla yhteisöllisyydellä ja sosiaalisella tuella</a:t>
            </a:r>
          </a:p>
          <a:p>
            <a:r>
              <a:rPr lang="fi-FI" sz="3000" dirty="0"/>
              <a:t>ruotsinkielisellä väestöllä nähdään olevan suomenkielistä väestöä korkeampi </a:t>
            </a:r>
            <a:r>
              <a:rPr lang="fi-FI" sz="3000" b="1" dirty="0"/>
              <a:t>sosiaalinen pääoma</a:t>
            </a:r>
          </a:p>
          <a:p>
            <a:r>
              <a:rPr lang="fi-FI" sz="3000" dirty="0"/>
              <a:t>myös perintötekijät saattavat vaikuttaa terveys-eroihin</a:t>
            </a:r>
          </a:p>
          <a:p>
            <a:r>
              <a:rPr lang="fi-FI" sz="3000" dirty="0"/>
              <a:t>terveyserot koskevat erityisesti miehiä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891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3971" y="449449"/>
            <a:ext cx="4246536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Asuinalue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19930" y="1766806"/>
            <a:ext cx="8322591" cy="4804476"/>
          </a:xfrm>
        </p:spPr>
        <p:txBody>
          <a:bodyPr>
            <a:noAutofit/>
          </a:bodyPr>
          <a:lstStyle/>
          <a:p>
            <a:r>
              <a:rPr lang="fi-FI" dirty="0"/>
              <a:t>Etelä- ja Lounais-Suomessa asuvat sairastavat vähemmän kuin pohjoisessa ja idässä asuvat suomalaiset  </a:t>
            </a:r>
          </a:p>
          <a:p>
            <a:r>
              <a:rPr lang="fi-FI" dirty="0"/>
              <a:t>suurimmat erot ovat sepelvaltimotaudissa ja tuki- ja liikuntaelinten sairauksissa</a:t>
            </a:r>
          </a:p>
          <a:p>
            <a:r>
              <a:rPr lang="fi-FI" dirty="0"/>
              <a:t>ero selittyy </a:t>
            </a:r>
            <a:r>
              <a:rPr lang="fi-FI" u="sng" dirty="0"/>
              <a:t>alueiden erilaisilla elinolosuhteilla</a:t>
            </a:r>
            <a:r>
              <a:rPr lang="fi-FI" dirty="0"/>
              <a:t>, kuten taloudellisella tilanteella ja työllisyydellä, </a:t>
            </a:r>
            <a:r>
              <a:rPr lang="fi-FI" u="sng" dirty="0"/>
              <a:t>elämän-tavoilla</a:t>
            </a:r>
            <a:r>
              <a:rPr lang="fi-FI" dirty="0"/>
              <a:t> ja </a:t>
            </a:r>
            <a:r>
              <a:rPr lang="fi-FI" u="sng" dirty="0"/>
              <a:t>perimään liittyvillä sairastumisriskeillä</a:t>
            </a:r>
          </a:p>
          <a:p>
            <a:r>
              <a:rPr lang="fi-FI" dirty="0"/>
              <a:t>sairauksien yleisyyttä suhteessa koko maan väestön sairastavuuteen kuvataan esim. THL: n sairastavuus-indeksillä</a:t>
            </a:r>
          </a:p>
        </p:txBody>
      </p:sp>
    </p:spTree>
    <p:extLst>
      <p:ext uri="{BB962C8B-B14F-4D97-AF65-F5344CB8AC3E}">
        <p14:creationId xmlns:p14="http://schemas.microsoft.com/office/powerpoint/2010/main" val="4051282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610" y="712920"/>
            <a:ext cx="6834751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Sosioekonominen asema (1/2)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57939" y="2092269"/>
            <a:ext cx="8276095" cy="4262036"/>
          </a:xfrm>
        </p:spPr>
        <p:txBody>
          <a:bodyPr>
            <a:normAutofit fontScale="77500" lnSpcReduction="20000"/>
          </a:bodyPr>
          <a:lstStyle/>
          <a:p>
            <a:r>
              <a:rPr lang="fi-FI" sz="3000" dirty="0"/>
              <a:t>sosioekonominen asema ja hyvinvointi </a:t>
            </a:r>
            <a:r>
              <a:rPr lang="fi-FI" sz="3000" u="sng" dirty="0"/>
              <a:t>vaikuttavat merkittävästi</a:t>
            </a:r>
            <a:r>
              <a:rPr lang="fi-FI" sz="3000" dirty="0"/>
              <a:t> väestön terveyteen ja sairausriskiin </a:t>
            </a:r>
          </a:p>
          <a:p>
            <a:r>
              <a:rPr lang="fi-FI" sz="3000" dirty="0"/>
              <a:t>tärkeimpiä mittareita ovat koulutus, ammattiasema, tulot ja varallisuus</a:t>
            </a:r>
          </a:p>
          <a:p>
            <a:r>
              <a:rPr lang="fi-FI" sz="3000" dirty="0"/>
              <a:t>terveys paranee asteittain sitä </a:t>
            </a:r>
            <a:r>
              <a:rPr lang="fi-FI" sz="3000" dirty="0" smtClean="0"/>
              <a:t>mukaa, </a:t>
            </a:r>
            <a:r>
              <a:rPr lang="fi-FI" sz="3000" dirty="0"/>
              <a:t>mitä korkeammalla henkilö on sosioekonomisella mitta-asteikolla</a:t>
            </a:r>
          </a:p>
          <a:p>
            <a:r>
              <a:rPr lang="fi-FI" sz="3000" dirty="0"/>
              <a:t>huono-osaisuus (vähäinen koulutus, epävarma ja heikko ammattiasema sekä matalat tulot ja pieni varallisuus) ja siihen liittyvä huono terveys kasaantuu ja voi siirtyä seuraavalle sukupolvelle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4020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116" y="449450"/>
            <a:ext cx="6834751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Sosioekonominen asema (2/2)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78050" y="1720311"/>
            <a:ext cx="7942882" cy="4912963"/>
          </a:xfrm>
        </p:spPr>
        <p:txBody>
          <a:bodyPr>
            <a:normAutofit fontScale="85000" lnSpcReduction="20000"/>
          </a:bodyPr>
          <a:lstStyle/>
          <a:p>
            <a:r>
              <a:rPr lang="fi-FI" sz="3000" dirty="0"/>
              <a:t>erot aiheutuvat monista toisiinsa linkittyneistä syistä ja erityisesti eroista </a:t>
            </a:r>
            <a:r>
              <a:rPr lang="fi-FI" sz="3000" u="sng" dirty="0"/>
              <a:t>terveyskäyttäytymisessä</a:t>
            </a:r>
            <a:r>
              <a:rPr lang="fi-FI" sz="3000" dirty="0"/>
              <a:t>, kuten tupakoinnissa ja alkoholin kulutuksessa</a:t>
            </a:r>
          </a:p>
          <a:p>
            <a:r>
              <a:rPr lang="fi-FI" sz="3000" dirty="0"/>
              <a:t>sosiaalinen ympäristö, kuten perhe, koulu ja työ-yhteisö, muodostaa viiteryhmän, joka voi tukea ja edistää tai heikentää yksilön terveyttä</a:t>
            </a:r>
          </a:p>
          <a:p>
            <a:r>
              <a:rPr lang="fi-FI" sz="3000" dirty="0"/>
              <a:t>aineelliset tekijät, kuten tulot, työllisyys ja ammatti-asema, vaikuttavat mm. harrastusmahdollisuuksiin, asumistasoon ja terveyspalveluiden käyttöön</a:t>
            </a:r>
          </a:p>
          <a:p>
            <a:r>
              <a:rPr lang="fi-FI" sz="3000" dirty="0"/>
              <a:t>sosioekonomiset terveyserot eivät ole juuri vähentyneet viimeisen 20 vuoden aikana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1073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8644" y="387456"/>
            <a:ext cx="7330698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Yksilön ja yhteiskunnan vastuu terveyskysymyksissä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11445" y="1689315"/>
            <a:ext cx="8493071" cy="4943959"/>
          </a:xfrm>
        </p:spPr>
        <p:txBody>
          <a:bodyPr>
            <a:normAutofit fontScale="77500" lnSpcReduction="20000"/>
          </a:bodyPr>
          <a:lstStyle/>
          <a:p>
            <a:r>
              <a:rPr lang="fi-FI" sz="3100" dirty="0"/>
              <a:t>yksilön terveyteen vaikuttavat erityisesti oma </a:t>
            </a:r>
            <a:r>
              <a:rPr lang="fi-FI" sz="3100" u="sng" dirty="0"/>
              <a:t>terveys-käyttäytyminen</a:t>
            </a:r>
            <a:r>
              <a:rPr lang="fi-FI" sz="3100" dirty="0"/>
              <a:t> ja </a:t>
            </a:r>
            <a:r>
              <a:rPr lang="fi-FI" sz="3100" u="sng" dirty="0"/>
              <a:t>henkilökohtaiset valinnat</a:t>
            </a:r>
          </a:p>
          <a:p>
            <a:r>
              <a:rPr lang="fi-FI" sz="3100" dirty="0"/>
              <a:t>vaikka jokainen päättää viime kädessä omista elämän-tavoistaan, terveyskäyttäytymiseen voidaan vaikuttaa mm. </a:t>
            </a:r>
            <a:r>
              <a:rPr lang="fi-FI" sz="3100" u="sng" dirty="0"/>
              <a:t>terveysosaamisen vahvistamisella,</a:t>
            </a:r>
            <a:r>
              <a:rPr lang="fi-FI" sz="3100" dirty="0"/>
              <a:t> kuten neuvonnalla terveelliseen elämäntapaan</a:t>
            </a:r>
          </a:p>
          <a:p>
            <a:r>
              <a:rPr lang="fi-FI" sz="3100" dirty="0"/>
              <a:t>koska valintoja ohjaa ja määrittää suuri määrä yhteis-kunnallisia sosiaalisia, kulttuurisia ja taloudellisia tekijöitä, yhteiskunta voi vaikuttaa väestön terveyteen esim. hyvällä </a:t>
            </a:r>
            <a:r>
              <a:rPr lang="fi-FI" sz="3100" u="sng" dirty="0"/>
              <a:t>kaupunkisuunnittelulla,</a:t>
            </a:r>
            <a:r>
              <a:rPr lang="fi-FI" sz="3100" dirty="0"/>
              <a:t> </a:t>
            </a:r>
            <a:r>
              <a:rPr lang="fi-FI" sz="3100" u="sng" dirty="0"/>
              <a:t>lainsäädännöllä</a:t>
            </a:r>
            <a:r>
              <a:rPr lang="fi-FI" sz="3100" dirty="0"/>
              <a:t> sekä tuotteiden </a:t>
            </a:r>
            <a:r>
              <a:rPr lang="fi-FI" sz="3100" u="sng" dirty="0"/>
              <a:t>mainontaan</a:t>
            </a:r>
            <a:r>
              <a:rPr lang="fi-FI" sz="3100" dirty="0"/>
              <a:t> ja </a:t>
            </a:r>
            <a:r>
              <a:rPr lang="fi-FI" sz="3100" u="sng" dirty="0"/>
              <a:t>saatavuuteen</a:t>
            </a:r>
            <a:r>
              <a:rPr lang="fi-FI" sz="3100" dirty="0"/>
              <a:t> liittyvillä toimilla</a:t>
            </a:r>
          </a:p>
          <a:p>
            <a:r>
              <a:rPr lang="fi-FI" sz="3100" dirty="0"/>
              <a:t>ravitsemukseen ja päihteiden käyttöön vaikutetaan tehokkaasti </a:t>
            </a:r>
            <a:r>
              <a:rPr lang="fi-FI" sz="3100" dirty="0" smtClean="0"/>
              <a:t>ruoan</a:t>
            </a:r>
            <a:r>
              <a:rPr lang="fi-FI" sz="3100" dirty="0"/>
              <a:t>, tupakan ja alkoholin </a:t>
            </a:r>
            <a:r>
              <a:rPr lang="fi-FI" sz="3100" u="sng" dirty="0"/>
              <a:t>hinta- ja vero-politiikalla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0808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825" y="588935"/>
            <a:ext cx="8064284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Suomalaisten terveyden taustaa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75825" y="1906293"/>
            <a:ext cx="8197516" cy="4541002"/>
          </a:xfrm>
        </p:spPr>
        <p:txBody>
          <a:bodyPr>
            <a:normAutofit fontScale="92500" lnSpcReduction="20000"/>
          </a:bodyPr>
          <a:lstStyle/>
          <a:p>
            <a:r>
              <a:rPr lang="fi-FI" sz="2600" dirty="0"/>
              <a:t>terveys on </a:t>
            </a:r>
            <a:r>
              <a:rPr lang="fi-FI" sz="2600" u="sng" dirty="0"/>
              <a:t>parantunut merkittävästi</a:t>
            </a:r>
            <a:r>
              <a:rPr lang="fi-FI" sz="2600" dirty="0"/>
              <a:t> viime vuosikymmeninä:   </a:t>
            </a:r>
          </a:p>
          <a:p>
            <a:pPr lvl="1">
              <a:buFontTx/>
              <a:buChar char="-"/>
            </a:pPr>
            <a:r>
              <a:rPr lang="fi-FI" sz="2300" b="1" dirty="0"/>
              <a:t>eliniänodote</a:t>
            </a:r>
            <a:r>
              <a:rPr lang="fi-FI" sz="2300" dirty="0"/>
              <a:t> ja </a:t>
            </a:r>
            <a:r>
              <a:rPr lang="fi-FI" sz="2300" b="1" dirty="0"/>
              <a:t>keskimääräinen elinikä </a:t>
            </a:r>
            <a:r>
              <a:rPr lang="fi-FI" sz="2300" dirty="0"/>
              <a:t>ovat nousseet</a:t>
            </a:r>
          </a:p>
          <a:p>
            <a:pPr lvl="1">
              <a:buFontTx/>
              <a:buChar char="-"/>
            </a:pPr>
            <a:r>
              <a:rPr lang="fi-FI" sz="2300" b="1" dirty="0"/>
              <a:t>imeväis- ja lapsikuolleisuus </a:t>
            </a:r>
            <a:r>
              <a:rPr lang="fi-FI" sz="2300" dirty="0"/>
              <a:t>ovat vähentyneet </a:t>
            </a:r>
          </a:p>
          <a:p>
            <a:pPr lvl="1">
              <a:buFontTx/>
              <a:buChar char="-"/>
            </a:pPr>
            <a:r>
              <a:rPr lang="fi-FI" sz="2300" dirty="0"/>
              <a:t>nuorten ja työikäisten terveys on </a:t>
            </a:r>
            <a:r>
              <a:rPr lang="fi-FI" sz="2300" dirty="0" smtClean="0"/>
              <a:t>parantunut, </a:t>
            </a:r>
            <a:r>
              <a:rPr lang="fi-FI" sz="2300" dirty="0"/>
              <a:t>ja ikäihmiset ovat terveempiä ja toimintakykyisempiä kuin koskaan aiemmin</a:t>
            </a:r>
            <a:endParaRPr lang="fi-FI" sz="2300" u="sng" dirty="0"/>
          </a:p>
          <a:p>
            <a:r>
              <a:rPr lang="fi-FI" sz="2600" dirty="0"/>
              <a:t>sairauksien </a:t>
            </a:r>
            <a:r>
              <a:rPr lang="fi-FI" sz="2600" u="sng" dirty="0"/>
              <a:t>kirjo on muuttunut </a:t>
            </a:r>
            <a:r>
              <a:rPr lang="fi-FI" sz="2600" dirty="0"/>
              <a:t>tartuntataudeista tarttumattomiin pitkäaikaissairauksiin: </a:t>
            </a:r>
          </a:p>
          <a:p>
            <a:pPr lvl="1">
              <a:buFontTx/>
              <a:buChar char="-"/>
            </a:pPr>
            <a:r>
              <a:rPr lang="fi-FI" sz="2300" dirty="0"/>
              <a:t>mm. hinkuyskä, kurkkumätä, polio, vihurirokko ja sikotauti ovat käytännössä hävinneet</a:t>
            </a:r>
          </a:p>
          <a:p>
            <a:pPr lvl="1">
              <a:buFontTx/>
              <a:buChar char="-"/>
            </a:pPr>
            <a:r>
              <a:rPr lang="fi-FI" sz="2300" dirty="0"/>
              <a:t>elintason nousun myötä mm. sydän- ja verisuonitaudit, tyypin 2 diabetes ja jotkut syövät ovat yleistyneet</a:t>
            </a:r>
          </a:p>
          <a:p>
            <a:pPr marL="0" indent="0">
              <a:buNone/>
            </a:pPr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918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7287" y="588935"/>
            <a:ext cx="4789519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Kuolleisuus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68814" y="1813301"/>
            <a:ext cx="8197516" cy="4711485"/>
          </a:xfrm>
        </p:spPr>
        <p:txBody>
          <a:bodyPr>
            <a:normAutofit fontScale="92500" lnSpcReduction="10000"/>
          </a:bodyPr>
          <a:lstStyle/>
          <a:p>
            <a:r>
              <a:rPr lang="fi-FI" sz="2600" b="1" dirty="0"/>
              <a:t>kuolleisuus</a:t>
            </a:r>
            <a:r>
              <a:rPr lang="fi-FI" sz="2600" dirty="0"/>
              <a:t> </a:t>
            </a:r>
            <a:r>
              <a:rPr lang="fi-FI" sz="2600" b="1" dirty="0"/>
              <a:t>=</a:t>
            </a:r>
            <a:r>
              <a:rPr lang="fi-FI" sz="2600" dirty="0"/>
              <a:t> vuoden aikana kuolleiden lukumäärä tuhatta asukasta kohden</a:t>
            </a:r>
          </a:p>
          <a:p>
            <a:r>
              <a:rPr lang="fi-FI" sz="2600" dirty="0"/>
              <a:t>noin 75 % suomalaisten kuolemista aiheutuu </a:t>
            </a:r>
            <a:r>
              <a:rPr lang="fi-FI" sz="2600" u="sng" dirty="0"/>
              <a:t>tarttumattomista pitkäaikaissairauksista</a:t>
            </a:r>
            <a:r>
              <a:rPr lang="fi-FI" sz="2600" dirty="0"/>
              <a:t>, erityisesti sydän- ja verisuonisairauksista, syövistä </a:t>
            </a:r>
            <a:r>
              <a:rPr lang="fi-FI" sz="2600" dirty="0" smtClean="0"/>
              <a:t>ja dementiasta </a:t>
            </a:r>
            <a:r>
              <a:rPr lang="fi-FI" sz="2600" dirty="0"/>
              <a:t>(Alzheimerin tauti)</a:t>
            </a:r>
          </a:p>
          <a:p>
            <a:pPr lvl="1">
              <a:buFontTx/>
              <a:buChar char="-"/>
            </a:pPr>
            <a:r>
              <a:rPr lang="fi-FI" sz="2300" dirty="0"/>
              <a:t>kuolinsyiden jakauma kuvaa yksiselitteisesti, mutta ei riittävästi väestön terveyden tasoa ja tautitaakkaa</a:t>
            </a:r>
          </a:p>
          <a:p>
            <a:r>
              <a:rPr lang="fi-FI" sz="2600" b="1" dirty="0"/>
              <a:t>ennenaikainen kuolleisuus = </a:t>
            </a:r>
            <a:r>
              <a:rPr lang="fi-FI" sz="2600" dirty="0"/>
              <a:t>ennen tiettyä ikää tapahtuneet kuolemat, esim. 70 vuotta</a:t>
            </a:r>
            <a:endParaRPr lang="fi-FI" sz="2600" b="1" dirty="0"/>
          </a:p>
          <a:p>
            <a:pPr lvl="1">
              <a:buFontTx/>
              <a:buChar char="-"/>
            </a:pPr>
            <a:r>
              <a:rPr lang="fi-FI" sz="2300" dirty="0"/>
              <a:t>tarkentaa tietoa kuolleisuudesta </a:t>
            </a:r>
          </a:p>
          <a:p>
            <a:pPr lvl="1">
              <a:buFontTx/>
              <a:buChar char="-"/>
            </a:pPr>
            <a:r>
              <a:rPr lang="fi-FI" sz="2300" dirty="0"/>
              <a:t>tapaturmat merkittävä aiheuttaja</a:t>
            </a:r>
          </a:p>
          <a:p>
            <a:pPr marL="0" indent="0">
              <a:buNone/>
            </a:pPr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245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1788" y="712921"/>
            <a:ext cx="4789519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Tartuntataudit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4313" y="2045776"/>
            <a:ext cx="8197516" cy="4448014"/>
          </a:xfrm>
        </p:spPr>
        <p:txBody>
          <a:bodyPr>
            <a:normAutofit fontScale="92500" lnSpcReduction="20000"/>
          </a:bodyPr>
          <a:lstStyle/>
          <a:p>
            <a:r>
              <a:rPr lang="fi-FI" sz="2600" dirty="0"/>
              <a:t>vakavien tartuntatautien absoluuttinen ja suhteellinen osuus väestön tautitaakasta on </a:t>
            </a:r>
            <a:r>
              <a:rPr lang="fi-FI" sz="2600" u="sng" dirty="0"/>
              <a:t>merkitsevästi vähentynyt</a:t>
            </a:r>
          </a:p>
          <a:p>
            <a:r>
              <a:rPr lang="fi-FI" sz="2600" u="sng" dirty="0"/>
              <a:t>laajan rokotusohjelman </a:t>
            </a:r>
            <a:r>
              <a:rPr lang="fi-FI" sz="2600" dirty="0"/>
              <a:t>ansiosta moni rokotuksilla ehkäistävä tauti on hävitetty Suomesta</a:t>
            </a:r>
          </a:p>
          <a:p>
            <a:pPr lvl="1">
              <a:buFontTx/>
              <a:buChar char="-"/>
            </a:pPr>
            <a:r>
              <a:rPr lang="fi-FI" sz="2300" dirty="0"/>
              <a:t>kurkkumätää ja poliota ei tavata lainkaan</a:t>
            </a:r>
          </a:p>
          <a:p>
            <a:pPr lvl="1">
              <a:buFontTx/>
              <a:buChar char="-"/>
            </a:pPr>
            <a:r>
              <a:rPr lang="fi-FI" sz="2300" dirty="0"/>
              <a:t>jäykkäkouristus ja rotavirusripuli lähes hävinneet</a:t>
            </a:r>
          </a:p>
          <a:p>
            <a:pPr lvl="1">
              <a:buFontTx/>
              <a:buChar char="-"/>
            </a:pPr>
            <a:r>
              <a:rPr lang="fi-FI" sz="2300" dirty="0"/>
              <a:t>meningokokin aiheuttama aivokalvontulehdus ja hinkuyskä hyvin harvinaisia </a:t>
            </a:r>
          </a:p>
          <a:p>
            <a:r>
              <a:rPr lang="fi-FI" sz="2600" b="1" dirty="0"/>
              <a:t>laumaimmuniteetin </a:t>
            </a:r>
            <a:r>
              <a:rPr lang="fi-FI" sz="2600" dirty="0"/>
              <a:t>kannalta on olennaista säilyttää väestössä riittävä rokotuskattavuus (useiden tartunta-tautien kohdalla yli 95 %)</a:t>
            </a:r>
            <a:endParaRPr lang="fi-FI" sz="2600" b="1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548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1788" y="712921"/>
            <a:ext cx="4789519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Tartuntataudit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91322" y="2061274"/>
            <a:ext cx="8197516" cy="2774197"/>
          </a:xfrm>
        </p:spPr>
        <p:txBody>
          <a:bodyPr>
            <a:normAutofit/>
          </a:bodyPr>
          <a:lstStyle/>
          <a:p>
            <a:r>
              <a:rPr lang="fi-FI" u="sng" dirty="0"/>
              <a:t>ilmastonmuutos, kansainvälinen tartuntatautitilanne ja ihmisten lisääntynyt liikkuvuus </a:t>
            </a:r>
            <a:r>
              <a:rPr lang="fi-FI" dirty="0"/>
              <a:t>aiheuttavat haasteita tartuntatautitilanteelle Suomessa: </a:t>
            </a:r>
          </a:p>
          <a:p>
            <a:pPr lvl="1">
              <a:buFontTx/>
              <a:buChar char="-"/>
            </a:pPr>
            <a:r>
              <a:rPr lang="fi-FI" sz="2500" dirty="0"/>
              <a:t>borrelioosi- ja puutiaisaivotulehdusten määrä kasvaa</a:t>
            </a:r>
          </a:p>
          <a:p>
            <a:pPr lvl="1">
              <a:buFontTx/>
              <a:buChar char="-"/>
            </a:pPr>
            <a:r>
              <a:rPr lang="fi-FI" sz="2500" dirty="0"/>
              <a:t>mm. malaria-, denguekuume- ja </a:t>
            </a:r>
            <a:r>
              <a:rPr lang="fi-FI" sz="2500" dirty="0" err="1"/>
              <a:t>zikavirus</a:t>
            </a:r>
            <a:r>
              <a:rPr lang="fi-FI" sz="2500" dirty="0"/>
              <a:t> sekä seksitaudit  voivat lisääntyä </a:t>
            </a:r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0867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27" y="495944"/>
            <a:ext cx="781114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Tarttumattomat pitkäaikaissairaudet  (1/3)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49451" y="1999282"/>
            <a:ext cx="8524066" cy="4695987"/>
          </a:xfrm>
        </p:spPr>
        <p:txBody>
          <a:bodyPr>
            <a:normAutofit/>
          </a:bodyPr>
          <a:lstStyle/>
          <a:p>
            <a:r>
              <a:rPr lang="fi-FI" dirty="0"/>
              <a:t>elämäntapoihin liittyviä kroonisia sairauksia</a:t>
            </a:r>
          </a:p>
          <a:p>
            <a:r>
              <a:rPr lang="fi-FI" dirty="0"/>
              <a:t>keskeisimpiä ovat:</a:t>
            </a:r>
          </a:p>
          <a:p>
            <a:pPr marL="457200" lvl="1" indent="0">
              <a:buNone/>
            </a:pPr>
            <a:r>
              <a:rPr lang="fi-FI" sz="2500" dirty="0"/>
              <a:t>  - sydän- ja verisuonisairaudet         - allergiat ja astma</a:t>
            </a:r>
          </a:p>
          <a:p>
            <a:pPr marL="457200" lvl="1" indent="0">
              <a:buNone/>
            </a:pPr>
            <a:r>
              <a:rPr lang="fi-FI" sz="2500" dirty="0"/>
              <a:t>  - syövät			                   - keuhkoahtaumatauti</a:t>
            </a:r>
          </a:p>
          <a:p>
            <a:pPr marL="457200" lvl="1" indent="0">
              <a:buNone/>
            </a:pPr>
            <a:r>
              <a:rPr lang="fi-FI" sz="2500" dirty="0"/>
              <a:t>  - </a:t>
            </a:r>
            <a:r>
              <a:rPr lang="fi-FI" sz="2500" dirty="0" smtClean="0"/>
              <a:t>tyypin 2 diabetes </a:t>
            </a:r>
            <a:endParaRPr lang="fi-FI" sz="2500" dirty="0"/>
          </a:p>
          <a:p>
            <a:r>
              <a:rPr lang="fi-FI" dirty="0"/>
              <a:t>alkoivat lisääntyä voimakkaasti toisen maailmansodan jälkeen elintason kohentumisen myötä</a:t>
            </a:r>
          </a:p>
          <a:p>
            <a:r>
              <a:rPr lang="fi-FI" dirty="0"/>
              <a:t>tärkeimpiä riskitekijöitä ovat </a:t>
            </a:r>
            <a:r>
              <a:rPr lang="fi-FI" u="sng" dirty="0"/>
              <a:t>epäterveellinen ravinto, vähäinen liikunta, tupakointi</a:t>
            </a:r>
            <a:r>
              <a:rPr lang="fi-FI" dirty="0"/>
              <a:t> ja </a:t>
            </a:r>
            <a:r>
              <a:rPr lang="fi-FI" u="sng" dirty="0"/>
              <a:t>alkoholin käyttö</a:t>
            </a:r>
          </a:p>
          <a:p>
            <a:r>
              <a:rPr lang="fi-FI" u="sng" dirty="0"/>
              <a:t>stressi ja univaje </a:t>
            </a:r>
            <a:r>
              <a:rPr lang="fi-FI" dirty="0"/>
              <a:t>lisäävät sairastumisen riskiä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1497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27" y="666426"/>
            <a:ext cx="781114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Tarttumattomat pitkäaikaissairaudet  (2/3)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22317" y="2541721"/>
            <a:ext cx="8404705" cy="3766090"/>
          </a:xfrm>
        </p:spPr>
        <p:txBody>
          <a:bodyPr>
            <a:normAutofit/>
          </a:bodyPr>
          <a:lstStyle/>
          <a:p>
            <a:r>
              <a:rPr lang="fi-FI" dirty="0"/>
              <a:t>hoito on </a:t>
            </a:r>
            <a:r>
              <a:rPr lang="fi-FI" dirty="0" smtClean="0"/>
              <a:t>pitkäaikaista, </a:t>
            </a:r>
            <a:r>
              <a:rPr lang="fi-FI" dirty="0"/>
              <a:t>eikä tauteja usein pystytä hoitamaan pysyvästi </a:t>
            </a:r>
          </a:p>
          <a:p>
            <a:r>
              <a:rPr lang="fi-FI" u="sng" dirty="0"/>
              <a:t>ennaltaehkäisy</a:t>
            </a:r>
            <a:r>
              <a:rPr lang="fi-FI" dirty="0"/>
              <a:t> on erittäin tärkeää tautitaakan vähentämiseksi</a:t>
            </a:r>
          </a:p>
          <a:p>
            <a:pPr lvl="1">
              <a:buFontTx/>
              <a:buChar char="-"/>
            </a:pPr>
            <a:r>
              <a:rPr lang="fi-FI" sz="2500" dirty="0"/>
              <a:t>kunkin riskitekijän vähentäminen pienentää useamman sairauden riskiä</a:t>
            </a:r>
          </a:p>
          <a:p>
            <a:pPr lvl="1">
              <a:buFontTx/>
              <a:buChar char="-"/>
            </a:pPr>
            <a:r>
              <a:rPr lang="fi-FI" sz="2500" dirty="0"/>
              <a:t>riskitekijät ovat osin yhteydessä myös tuki- ja liikuntaelinten sairauksiin, suun terveyteen ja mielenterveyteen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5687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27" y="666426"/>
            <a:ext cx="781114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Tarttumattomat pitkäaikaissairaudet  (3/3)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78551" y="2324745"/>
            <a:ext cx="8386896" cy="4169046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ennaltaehkäisyssä hyödynnetään kahta lähestymistapaa:</a:t>
            </a:r>
          </a:p>
          <a:p>
            <a:pPr marL="457200" lvl="1" indent="0">
              <a:buNone/>
            </a:pPr>
            <a:r>
              <a:rPr lang="fi-FI" sz="2200" dirty="0"/>
              <a:t>	</a:t>
            </a:r>
            <a:r>
              <a:rPr lang="fi-FI" sz="2800" b="1" dirty="0"/>
              <a:t>1. </a:t>
            </a:r>
            <a:r>
              <a:rPr lang="fi-FI" sz="2800" b="1" dirty="0" smtClean="0"/>
              <a:t>väestöstrategia</a:t>
            </a:r>
            <a:endParaRPr lang="fi-FI" sz="2800" b="1" dirty="0"/>
          </a:p>
          <a:p>
            <a:pPr marL="457200" lvl="1" indent="0">
              <a:buNone/>
            </a:pPr>
            <a:r>
              <a:rPr lang="fi-FI" sz="2200" dirty="0"/>
              <a:t>              </a:t>
            </a:r>
            <a:r>
              <a:rPr lang="fi-FI" sz="2500" dirty="0"/>
              <a:t>- pyrkii vähentämään riskitekijöitä </a:t>
            </a:r>
            <a:r>
              <a:rPr lang="fi-FI" sz="2500" u="sng" dirty="0"/>
              <a:t>koko väestössä</a:t>
            </a:r>
            <a:r>
              <a:rPr lang="fi-FI" sz="2500" dirty="0"/>
              <a:t> tai 	        ainakin </a:t>
            </a:r>
            <a:r>
              <a:rPr lang="fi-FI" sz="2500" u="sng" dirty="0"/>
              <a:t>merkittävässä osassa </a:t>
            </a:r>
            <a:r>
              <a:rPr lang="fi-FI" sz="2500" dirty="0"/>
              <a:t>väestöä</a:t>
            </a:r>
          </a:p>
          <a:p>
            <a:pPr marL="457200" lvl="1" indent="0">
              <a:buNone/>
            </a:pPr>
            <a:r>
              <a:rPr lang="fi-FI" sz="2200" dirty="0"/>
              <a:t>	</a:t>
            </a:r>
            <a:r>
              <a:rPr lang="fi-FI" sz="2800" b="1" dirty="0"/>
              <a:t>2. </a:t>
            </a:r>
            <a:r>
              <a:rPr lang="fi-FI" sz="2800" b="1" dirty="0" smtClean="0"/>
              <a:t>korkean </a:t>
            </a:r>
            <a:r>
              <a:rPr lang="fi-FI" sz="2800" b="1" dirty="0"/>
              <a:t>riskin strategia</a:t>
            </a:r>
          </a:p>
          <a:p>
            <a:pPr marL="457200" lvl="1" indent="0">
              <a:buNone/>
            </a:pPr>
            <a:r>
              <a:rPr lang="fi-FI" sz="2200" dirty="0"/>
              <a:t>              </a:t>
            </a:r>
            <a:r>
              <a:rPr lang="fi-FI" sz="2500" dirty="0"/>
              <a:t>- pyrkii löytämään </a:t>
            </a:r>
            <a:r>
              <a:rPr lang="fi-FI" sz="2500" u="sng" dirty="0"/>
              <a:t>ne henkilöt</a:t>
            </a:r>
            <a:r>
              <a:rPr lang="fi-FI" sz="2500" dirty="0"/>
              <a:t>, joilla on erityisen 	        </a:t>
            </a:r>
            <a:r>
              <a:rPr lang="fi-FI" sz="2500" u="sng" dirty="0"/>
              <a:t>korkea riski sairastua</a:t>
            </a:r>
            <a:r>
              <a:rPr lang="fi-FI" sz="2500" dirty="0"/>
              <a:t>, ja heidän sairastumisriskiään 	        pyritään vähentämään yksilöllisesti</a:t>
            </a:r>
          </a:p>
          <a:p>
            <a:pPr lvl="1">
              <a:buFontTx/>
              <a:buChar char="-"/>
            </a:pPr>
            <a:r>
              <a:rPr lang="fi-FI" sz="2500" dirty="0"/>
              <a:t>paras tulos saavutetaan, kun molempia lähestymistapoja käytetään samanaikaisesti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249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28" y="790412"/>
            <a:ext cx="7330698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Väestöryhmien väliset terveyserot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66428" y="2386740"/>
            <a:ext cx="8021531" cy="4246535"/>
          </a:xfrm>
        </p:spPr>
        <p:txBody>
          <a:bodyPr>
            <a:normAutofit/>
          </a:bodyPr>
          <a:lstStyle/>
          <a:p>
            <a:r>
              <a:rPr lang="fi-FI" dirty="0"/>
              <a:t>vaikka suomalaisten terveys on parantunut merkittävästi, väestöryhmien väliset terveyserot ovat </a:t>
            </a:r>
            <a:r>
              <a:rPr lang="fi-FI" u="sng" dirty="0"/>
              <a:t>edelleen suuria</a:t>
            </a:r>
          </a:p>
          <a:p>
            <a:r>
              <a:rPr lang="fi-FI" dirty="0"/>
              <a:t>erot eivät ole viime vuosina merkittävästi pienentyneet, vaikka terveyserojen kaventaminen on ollut terveys- ja yhteiskuntapolitiikan tavoitteena jo pitkään</a:t>
            </a:r>
          </a:p>
          <a:p>
            <a:r>
              <a:rPr lang="fi-FI" dirty="0"/>
              <a:t>väestöryhmien välisiä eroja voidaan tarkastella </a:t>
            </a:r>
            <a:r>
              <a:rPr lang="fi-FI" u="sng" dirty="0"/>
              <a:t>iän, sukupuolen, siviilisäädyn, asuinalueen, äidinkielen</a:t>
            </a:r>
            <a:r>
              <a:rPr lang="fi-FI" dirty="0"/>
              <a:t> ja </a:t>
            </a:r>
            <a:r>
              <a:rPr lang="fi-FI" u="sng" dirty="0"/>
              <a:t>sosioekonomisen aseman</a:t>
            </a:r>
            <a:r>
              <a:rPr lang="fi-FI" dirty="0"/>
              <a:t> suhteen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06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813</TotalTime>
  <Words>812</Words>
  <Application>Microsoft Office PowerPoint</Application>
  <PresentationFormat>Näytössä katseltava diaesitys (4:3)</PresentationFormat>
  <Paragraphs>96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Kuiskaus</vt:lpstr>
      <vt:lpstr>Terve 3: Terveyttä tutkimassa</vt:lpstr>
      <vt:lpstr>Suomalaisten terveyden taustaa</vt:lpstr>
      <vt:lpstr>Kuolleisuus </vt:lpstr>
      <vt:lpstr>Tartuntataudit (1/2)</vt:lpstr>
      <vt:lpstr>Tartuntataudit (2/2)</vt:lpstr>
      <vt:lpstr>Tarttumattomat pitkäaikaissairaudet  (1/3)</vt:lpstr>
      <vt:lpstr>Tarttumattomat pitkäaikaissairaudet  (2/3)</vt:lpstr>
      <vt:lpstr>Tarttumattomat pitkäaikaissairaudet  (3/3)</vt:lpstr>
      <vt:lpstr>Väestöryhmien väliset terveyserot </vt:lpstr>
      <vt:lpstr>Ikä </vt:lpstr>
      <vt:lpstr>Sukupuoli</vt:lpstr>
      <vt:lpstr>Parisuhde</vt:lpstr>
      <vt:lpstr>Kieliryhmä</vt:lpstr>
      <vt:lpstr>Asuinalue</vt:lpstr>
      <vt:lpstr>Sosioekonominen asema (1/2) </vt:lpstr>
      <vt:lpstr>Sosioekonominen asema (2/2) </vt:lpstr>
      <vt:lpstr>Yksilön ja yhteiskunnan vastuu terveyskysymyksissä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Valkeakosken kaupunki</cp:lastModifiedBy>
  <cp:revision>57</cp:revision>
  <dcterms:created xsi:type="dcterms:W3CDTF">2017-12-04T09:26:30Z</dcterms:created>
  <dcterms:modified xsi:type="dcterms:W3CDTF">2018-08-15T18:37:38Z</dcterms:modified>
</cp:coreProperties>
</file>